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6"/>
  </p:notesMasterIdLst>
  <p:handoutMasterIdLst>
    <p:handoutMasterId r:id="rId17"/>
  </p:handoutMasterIdLst>
  <p:sldIdLst>
    <p:sldId id="277" r:id="rId6"/>
    <p:sldId id="278" r:id="rId7"/>
    <p:sldId id="309" r:id="rId8"/>
    <p:sldId id="320" r:id="rId9"/>
    <p:sldId id="310" r:id="rId10"/>
    <p:sldId id="312" r:id="rId11"/>
    <p:sldId id="314" r:id="rId12"/>
    <p:sldId id="318" r:id="rId13"/>
    <p:sldId id="319" r:id="rId14"/>
    <p:sldId id="321" r:id="rId15"/>
  </p:sldIdLst>
  <p:sldSz cx="9144000" cy="6858000" type="screen4x3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C00000"/>
    <a:srgbClr val="DBEEF4"/>
    <a:srgbClr val="FFFFFF"/>
    <a:srgbClr val="B7DEE8"/>
    <a:srgbClr val="FFFFCC"/>
    <a:srgbClr val="0066CC"/>
    <a:srgbClr val="006699"/>
    <a:srgbClr val="1F497D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0827" autoAdjust="0"/>
  </p:normalViewPr>
  <p:slideViewPr>
    <p:cSldViewPr snapToGrid="0" snapToObjects="1">
      <p:cViewPr varScale="1">
        <p:scale>
          <a:sx n="79" d="100"/>
          <a:sy n="79" d="100"/>
        </p:scale>
        <p:origin x="196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198DC4-9348-456C-BB60-541AB731A70B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40EE7CA1-0B33-4627-994C-EC9F7F8B915F}">
      <dgm:prSet phldrT="[Text]"/>
      <dgm:spPr>
        <a:solidFill>
          <a:srgbClr val="0066CC"/>
        </a:solidFill>
      </dgm:spPr>
      <dgm:t>
        <a:bodyPr/>
        <a:lstStyle/>
        <a:p>
          <a:r>
            <a:rPr lang="en-AU" dirty="0" smtClean="0"/>
            <a:t>Migration Health Assessments and Travel Health Assistance</a:t>
          </a:r>
          <a:endParaRPr lang="en-AU" dirty="0"/>
        </a:p>
      </dgm:t>
    </dgm:pt>
    <dgm:pt modelId="{C8D61A35-B884-4D53-B3E6-DEF53D99DCBF}" type="parTrans" cxnId="{2EEC5744-0909-4A85-AA95-B8ABA860D553}">
      <dgm:prSet/>
      <dgm:spPr/>
      <dgm:t>
        <a:bodyPr/>
        <a:lstStyle/>
        <a:p>
          <a:endParaRPr lang="en-AU"/>
        </a:p>
      </dgm:t>
    </dgm:pt>
    <dgm:pt modelId="{E14413E5-D295-442E-93F9-747691609816}" type="sibTrans" cxnId="{2EEC5744-0909-4A85-AA95-B8ABA860D553}">
      <dgm:prSet/>
      <dgm:spPr/>
      <dgm:t>
        <a:bodyPr/>
        <a:lstStyle/>
        <a:p>
          <a:endParaRPr lang="en-AU"/>
        </a:p>
      </dgm:t>
    </dgm:pt>
    <dgm:pt modelId="{248265BB-55E7-4D6A-B4D2-061858D6BCD4}">
      <dgm:prSet phldrT="[Text]"/>
      <dgm:spPr>
        <a:solidFill>
          <a:srgbClr val="0066CC"/>
        </a:solidFill>
      </dgm:spPr>
      <dgm:t>
        <a:bodyPr/>
        <a:lstStyle/>
        <a:p>
          <a:r>
            <a:rPr lang="en-AU" dirty="0" smtClean="0"/>
            <a:t>Health Promotion and Assistance for Migrants</a:t>
          </a:r>
          <a:endParaRPr lang="en-AU" dirty="0"/>
        </a:p>
      </dgm:t>
    </dgm:pt>
    <dgm:pt modelId="{C34A429C-2DFA-473F-9D50-4514EE3F59B5}" type="parTrans" cxnId="{3F72B1D4-BAC7-4D38-94C4-3822AAC1DF03}">
      <dgm:prSet/>
      <dgm:spPr/>
      <dgm:t>
        <a:bodyPr/>
        <a:lstStyle/>
        <a:p>
          <a:endParaRPr lang="en-AU"/>
        </a:p>
      </dgm:t>
    </dgm:pt>
    <dgm:pt modelId="{6B222F8A-A681-41E3-9697-CB47E2BB4483}" type="sibTrans" cxnId="{3F72B1D4-BAC7-4D38-94C4-3822AAC1DF03}">
      <dgm:prSet/>
      <dgm:spPr/>
      <dgm:t>
        <a:bodyPr/>
        <a:lstStyle/>
        <a:p>
          <a:endParaRPr lang="en-AU"/>
        </a:p>
      </dgm:t>
    </dgm:pt>
    <dgm:pt modelId="{AB304946-7BFF-4164-9E27-360AA5181FC5}">
      <dgm:prSet phldrT="[Text]"/>
      <dgm:spPr>
        <a:solidFill>
          <a:srgbClr val="0066CC"/>
        </a:solidFill>
      </dgm:spPr>
      <dgm:t>
        <a:bodyPr/>
        <a:lstStyle/>
        <a:p>
          <a:r>
            <a:rPr lang="en-AU" dirty="0" smtClean="0"/>
            <a:t>Migration Health Assistance for Crisis-Affected Populations</a:t>
          </a:r>
          <a:endParaRPr lang="en-AU" dirty="0"/>
        </a:p>
      </dgm:t>
    </dgm:pt>
    <dgm:pt modelId="{A7A66441-7CDB-430B-AF57-C71C0F0BF141}" type="parTrans" cxnId="{33FFB989-E653-4CFD-83EA-0CBF8234565A}">
      <dgm:prSet/>
      <dgm:spPr/>
      <dgm:t>
        <a:bodyPr/>
        <a:lstStyle/>
        <a:p>
          <a:endParaRPr lang="en-AU"/>
        </a:p>
      </dgm:t>
    </dgm:pt>
    <dgm:pt modelId="{A4B8DC8F-A3FC-4B67-A599-2652CDB541E2}" type="sibTrans" cxnId="{33FFB989-E653-4CFD-83EA-0CBF8234565A}">
      <dgm:prSet/>
      <dgm:spPr/>
      <dgm:t>
        <a:bodyPr/>
        <a:lstStyle/>
        <a:p>
          <a:endParaRPr lang="en-AU"/>
        </a:p>
      </dgm:t>
    </dgm:pt>
    <dgm:pt modelId="{8A38D3CA-EE0F-44A0-BFF0-B6C5F109875C}" type="pres">
      <dgm:prSet presAssocID="{19198DC4-9348-456C-BB60-541AB731A70B}" presName="Name0" presStyleCnt="0">
        <dgm:presLayoutVars>
          <dgm:dir/>
          <dgm:resizeHandles val="exact"/>
        </dgm:presLayoutVars>
      </dgm:prSet>
      <dgm:spPr/>
    </dgm:pt>
    <dgm:pt modelId="{376370BB-1A18-4161-9148-3304E6E521BB}" type="pres">
      <dgm:prSet presAssocID="{19198DC4-9348-456C-BB60-541AB731A70B}" presName="bkgdShp" presStyleLbl="alignAccFollowNode1" presStyleIdx="0" presStyleCnt="1"/>
      <dgm:spPr/>
    </dgm:pt>
    <dgm:pt modelId="{730B1ACA-A80F-43AF-988F-67DC6CF8788D}" type="pres">
      <dgm:prSet presAssocID="{19198DC4-9348-456C-BB60-541AB731A70B}" presName="linComp" presStyleCnt="0"/>
      <dgm:spPr/>
    </dgm:pt>
    <dgm:pt modelId="{2788617F-3547-4075-AD9B-67B82F3A07DC}" type="pres">
      <dgm:prSet presAssocID="{40EE7CA1-0B33-4627-994C-EC9F7F8B915F}" presName="compNode" presStyleCnt="0"/>
      <dgm:spPr/>
    </dgm:pt>
    <dgm:pt modelId="{09D5C458-3CF3-416F-8F12-B421230B931F}" type="pres">
      <dgm:prSet presAssocID="{40EE7CA1-0B33-4627-994C-EC9F7F8B915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381C7AD-F68D-4B73-AD82-45AEDBA4109D}" type="pres">
      <dgm:prSet presAssocID="{40EE7CA1-0B33-4627-994C-EC9F7F8B915F}" presName="invisiNode" presStyleLbl="node1" presStyleIdx="0" presStyleCnt="3"/>
      <dgm:spPr/>
    </dgm:pt>
    <dgm:pt modelId="{EB66F241-3EFE-48CD-948E-D381AC6C5E06}" type="pres">
      <dgm:prSet presAssocID="{40EE7CA1-0B33-4627-994C-EC9F7F8B915F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  <dgm:pt modelId="{C888EA9B-0A6C-425C-832A-C78D32BE733E}" type="pres">
      <dgm:prSet presAssocID="{E14413E5-D295-442E-93F9-747691609816}" presName="sibTrans" presStyleLbl="sibTrans2D1" presStyleIdx="0" presStyleCnt="0"/>
      <dgm:spPr/>
      <dgm:t>
        <a:bodyPr/>
        <a:lstStyle/>
        <a:p>
          <a:endParaRPr lang="en-AU"/>
        </a:p>
      </dgm:t>
    </dgm:pt>
    <dgm:pt modelId="{28582548-583A-41F2-B390-FBDAC15934DA}" type="pres">
      <dgm:prSet presAssocID="{248265BB-55E7-4D6A-B4D2-061858D6BCD4}" presName="compNode" presStyleCnt="0"/>
      <dgm:spPr/>
    </dgm:pt>
    <dgm:pt modelId="{42E0227A-DA35-475D-8FD5-5375448D7716}" type="pres">
      <dgm:prSet presAssocID="{248265BB-55E7-4D6A-B4D2-061858D6BCD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A877FB3-7038-4386-9911-0AD2F581F297}" type="pres">
      <dgm:prSet presAssocID="{248265BB-55E7-4D6A-B4D2-061858D6BCD4}" presName="invisiNode" presStyleLbl="node1" presStyleIdx="1" presStyleCnt="3"/>
      <dgm:spPr/>
    </dgm:pt>
    <dgm:pt modelId="{66926B38-0F9E-449C-9C91-3111E22B9517}" type="pres">
      <dgm:prSet presAssocID="{248265BB-55E7-4D6A-B4D2-061858D6BCD4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2115B383-B1FF-433B-AF85-218B6FFE79E0}" type="pres">
      <dgm:prSet presAssocID="{6B222F8A-A681-41E3-9697-CB47E2BB4483}" presName="sibTrans" presStyleLbl="sibTrans2D1" presStyleIdx="0" presStyleCnt="0"/>
      <dgm:spPr/>
      <dgm:t>
        <a:bodyPr/>
        <a:lstStyle/>
        <a:p>
          <a:endParaRPr lang="en-AU"/>
        </a:p>
      </dgm:t>
    </dgm:pt>
    <dgm:pt modelId="{F19B7A30-B277-4A1C-821D-C6914183FEB3}" type="pres">
      <dgm:prSet presAssocID="{AB304946-7BFF-4164-9E27-360AA5181FC5}" presName="compNode" presStyleCnt="0"/>
      <dgm:spPr/>
    </dgm:pt>
    <dgm:pt modelId="{83A80F25-7F7D-46B6-B0F1-76BE2B5B8FB9}" type="pres">
      <dgm:prSet presAssocID="{AB304946-7BFF-4164-9E27-360AA5181FC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8A6A5C2-C37F-4C40-ADC7-DCE8DDAE8A9E}" type="pres">
      <dgm:prSet presAssocID="{AB304946-7BFF-4164-9E27-360AA5181FC5}" presName="invisiNode" presStyleLbl="node1" presStyleIdx="2" presStyleCnt="3"/>
      <dgm:spPr/>
    </dgm:pt>
    <dgm:pt modelId="{18FA77B7-691B-4127-886A-31199ACB4308}" type="pres">
      <dgm:prSet presAssocID="{AB304946-7BFF-4164-9E27-360AA5181FC5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</dgm:ptLst>
  <dgm:cxnLst>
    <dgm:cxn modelId="{BD0BBE11-36D2-43B0-8B89-739090DD2DD1}" type="presOf" srcId="{40EE7CA1-0B33-4627-994C-EC9F7F8B915F}" destId="{09D5C458-3CF3-416F-8F12-B421230B931F}" srcOrd="0" destOrd="0" presId="urn:microsoft.com/office/officeart/2005/8/layout/pList2"/>
    <dgm:cxn modelId="{02D714CF-AE1F-4996-BB05-35F071BB84EF}" type="presOf" srcId="{E14413E5-D295-442E-93F9-747691609816}" destId="{C888EA9B-0A6C-425C-832A-C78D32BE733E}" srcOrd="0" destOrd="0" presId="urn:microsoft.com/office/officeart/2005/8/layout/pList2"/>
    <dgm:cxn modelId="{3F72B1D4-BAC7-4D38-94C4-3822AAC1DF03}" srcId="{19198DC4-9348-456C-BB60-541AB731A70B}" destId="{248265BB-55E7-4D6A-B4D2-061858D6BCD4}" srcOrd="1" destOrd="0" parTransId="{C34A429C-2DFA-473F-9D50-4514EE3F59B5}" sibTransId="{6B222F8A-A681-41E3-9697-CB47E2BB4483}"/>
    <dgm:cxn modelId="{A490847D-BB4C-4713-ABAC-8840C5AA9CFF}" type="presOf" srcId="{19198DC4-9348-456C-BB60-541AB731A70B}" destId="{8A38D3CA-EE0F-44A0-BFF0-B6C5F109875C}" srcOrd="0" destOrd="0" presId="urn:microsoft.com/office/officeart/2005/8/layout/pList2"/>
    <dgm:cxn modelId="{301098B4-A53F-430B-824F-BB8D65E8EDD1}" type="presOf" srcId="{248265BB-55E7-4D6A-B4D2-061858D6BCD4}" destId="{42E0227A-DA35-475D-8FD5-5375448D7716}" srcOrd="0" destOrd="0" presId="urn:microsoft.com/office/officeart/2005/8/layout/pList2"/>
    <dgm:cxn modelId="{33FFB989-E653-4CFD-83EA-0CBF8234565A}" srcId="{19198DC4-9348-456C-BB60-541AB731A70B}" destId="{AB304946-7BFF-4164-9E27-360AA5181FC5}" srcOrd="2" destOrd="0" parTransId="{A7A66441-7CDB-430B-AF57-C71C0F0BF141}" sibTransId="{A4B8DC8F-A3FC-4B67-A599-2652CDB541E2}"/>
    <dgm:cxn modelId="{5E51C4D5-5801-40D9-9E94-F7177372451A}" type="presOf" srcId="{AB304946-7BFF-4164-9E27-360AA5181FC5}" destId="{83A80F25-7F7D-46B6-B0F1-76BE2B5B8FB9}" srcOrd="0" destOrd="0" presId="urn:microsoft.com/office/officeart/2005/8/layout/pList2"/>
    <dgm:cxn modelId="{2EEC5744-0909-4A85-AA95-B8ABA860D553}" srcId="{19198DC4-9348-456C-BB60-541AB731A70B}" destId="{40EE7CA1-0B33-4627-994C-EC9F7F8B915F}" srcOrd="0" destOrd="0" parTransId="{C8D61A35-B884-4D53-B3E6-DEF53D99DCBF}" sibTransId="{E14413E5-D295-442E-93F9-747691609816}"/>
    <dgm:cxn modelId="{CEE4CE47-0C65-4F8E-9A74-080927AAC734}" type="presOf" srcId="{6B222F8A-A681-41E3-9697-CB47E2BB4483}" destId="{2115B383-B1FF-433B-AF85-218B6FFE79E0}" srcOrd="0" destOrd="0" presId="urn:microsoft.com/office/officeart/2005/8/layout/pList2"/>
    <dgm:cxn modelId="{C13E1096-916D-4173-B4DE-3214AA39626F}" type="presParOf" srcId="{8A38D3CA-EE0F-44A0-BFF0-B6C5F109875C}" destId="{376370BB-1A18-4161-9148-3304E6E521BB}" srcOrd="0" destOrd="0" presId="urn:microsoft.com/office/officeart/2005/8/layout/pList2"/>
    <dgm:cxn modelId="{E7AD9ECD-4FA5-45B8-87B5-C1A30D42F607}" type="presParOf" srcId="{8A38D3CA-EE0F-44A0-BFF0-B6C5F109875C}" destId="{730B1ACA-A80F-43AF-988F-67DC6CF8788D}" srcOrd="1" destOrd="0" presId="urn:microsoft.com/office/officeart/2005/8/layout/pList2"/>
    <dgm:cxn modelId="{582D77D1-FB1F-4B0B-8893-B87B1830788B}" type="presParOf" srcId="{730B1ACA-A80F-43AF-988F-67DC6CF8788D}" destId="{2788617F-3547-4075-AD9B-67B82F3A07DC}" srcOrd="0" destOrd="0" presId="urn:microsoft.com/office/officeart/2005/8/layout/pList2"/>
    <dgm:cxn modelId="{906AA3A8-9C6A-4EE7-AF46-E3D2271EAD98}" type="presParOf" srcId="{2788617F-3547-4075-AD9B-67B82F3A07DC}" destId="{09D5C458-3CF3-416F-8F12-B421230B931F}" srcOrd="0" destOrd="0" presId="urn:microsoft.com/office/officeart/2005/8/layout/pList2"/>
    <dgm:cxn modelId="{A4A55783-5970-4104-A85A-C74A8E884D42}" type="presParOf" srcId="{2788617F-3547-4075-AD9B-67B82F3A07DC}" destId="{3381C7AD-F68D-4B73-AD82-45AEDBA4109D}" srcOrd="1" destOrd="0" presId="urn:microsoft.com/office/officeart/2005/8/layout/pList2"/>
    <dgm:cxn modelId="{5B6FA4FE-9A72-41B8-B1D2-D946E51F3C10}" type="presParOf" srcId="{2788617F-3547-4075-AD9B-67B82F3A07DC}" destId="{EB66F241-3EFE-48CD-948E-D381AC6C5E06}" srcOrd="2" destOrd="0" presId="urn:microsoft.com/office/officeart/2005/8/layout/pList2"/>
    <dgm:cxn modelId="{C5C194FF-5692-4803-91E5-6EA4DB8FE81C}" type="presParOf" srcId="{730B1ACA-A80F-43AF-988F-67DC6CF8788D}" destId="{C888EA9B-0A6C-425C-832A-C78D32BE733E}" srcOrd="1" destOrd="0" presId="urn:microsoft.com/office/officeart/2005/8/layout/pList2"/>
    <dgm:cxn modelId="{52E1F648-9CFC-4C49-8A13-3101AFBF7707}" type="presParOf" srcId="{730B1ACA-A80F-43AF-988F-67DC6CF8788D}" destId="{28582548-583A-41F2-B390-FBDAC15934DA}" srcOrd="2" destOrd="0" presId="urn:microsoft.com/office/officeart/2005/8/layout/pList2"/>
    <dgm:cxn modelId="{2524E163-4B44-4221-8B35-019E048D48CB}" type="presParOf" srcId="{28582548-583A-41F2-B390-FBDAC15934DA}" destId="{42E0227A-DA35-475D-8FD5-5375448D7716}" srcOrd="0" destOrd="0" presId="urn:microsoft.com/office/officeart/2005/8/layout/pList2"/>
    <dgm:cxn modelId="{94706378-5B3D-4035-B79C-96750B8754FF}" type="presParOf" srcId="{28582548-583A-41F2-B390-FBDAC15934DA}" destId="{0A877FB3-7038-4386-9911-0AD2F581F297}" srcOrd="1" destOrd="0" presId="urn:microsoft.com/office/officeart/2005/8/layout/pList2"/>
    <dgm:cxn modelId="{6B0C25BE-B906-48E6-9CEB-A767D10F7C3F}" type="presParOf" srcId="{28582548-583A-41F2-B390-FBDAC15934DA}" destId="{66926B38-0F9E-449C-9C91-3111E22B9517}" srcOrd="2" destOrd="0" presId="urn:microsoft.com/office/officeart/2005/8/layout/pList2"/>
    <dgm:cxn modelId="{AB633A07-B0A5-47A1-9F68-CBF5FB70BC74}" type="presParOf" srcId="{730B1ACA-A80F-43AF-988F-67DC6CF8788D}" destId="{2115B383-B1FF-433B-AF85-218B6FFE79E0}" srcOrd="3" destOrd="0" presId="urn:microsoft.com/office/officeart/2005/8/layout/pList2"/>
    <dgm:cxn modelId="{1F3EF087-0BB4-4AC7-8B48-C6D7770F96AC}" type="presParOf" srcId="{730B1ACA-A80F-43AF-988F-67DC6CF8788D}" destId="{F19B7A30-B277-4A1C-821D-C6914183FEB3}" srcOrd="4" destOrd="0" presId="urn:microsoft.com/office/officeart/2005/8/layout/pList2"/>
    <dgm:cxn modelId="{55807947-3011-4ABF-BD34-3992DCEBF162}" type="presParOf" srcId="{F19B7A30-B277-4A1C-821D-C6914183FEB3}" destId="{83A80F25-7F7D-46B6-B0F1-76BE2B5B8FB9}" srcOrd="0" destOrd="0" presId="urn:microsoft.com/office/officeart/2005/8/layout/pList2"/>
    <dgm:cxn modelId="{4D097540-A426-4AF8-B4F9-3A8C3DDFD2AF}" type="presParOf" srcId="{F19B7A30-B277-4A1C-821D-C6914183FEB3}" destId="{28A6A5C2-C37F-4C40-ADC7-DCE8DDAE8A9E}" srcOrd="1" destOrd="0" presId="urn:microsoft.com/office/officeart/2005/8/layout/pList2"/>
    <dgm:cxn modelId="{D652CC22-878B-4F89-BB77-4CF4F1E9D154}" type="presParOf" srcId="{F19B7A30-B277-4A1C-821D-C6914183FEB3}" destId="{18FA77B7-691B-4127-886A-31199ACB4308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DA0EC-91CA-4CBF-8311-C69C56663195}" type="datetimeFigureOut">
              <a:rPr lang="en-AU" smtClean="0"/>
              <a:t>29/05/2017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89892-9991-4641-94B7-87275C05A6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9983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2FFBF-8D60-449E-82AA-94A66809E580}" type="datetimeFigureOut">
              <a:rPr lang="en-AU" smtClean="0"/>
              <a:t>29/05/2017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3575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26D3F-A4C5-4EF2-93C5-AC54C9499C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190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E0F71-2E19-4B1D-AAB9-1F801EFA2A5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2743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E0F71-2E19-4B1D-AAB9-1F801EFA2A5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9527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E0F71-2E19-4B1D-AAB9-1F801EFA2A5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870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E0F71-2E19-4B1D-AAB9-1F801EFA2A5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5086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E0F71-2E19-4B1D-AAB9-1F801EFA2A5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9701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E0F71-2E19-4B1D-AAB9-1F801EFA2A5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6786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E0F71-2E19-4B1D-AAB9-1F801EFA2A5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840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E0F71-2E19-4B1D-AAB9-1F801EFA2A5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6374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AU" sz="12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E0F71-2E19-4B1D-AAB9-1F801EFA2A5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5898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E0F71-2E19-4B1D-AAB9-1F801EFA2A5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213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F658-3195-0C4A-BA56-413C58380536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323-3D85-5A41-97B7-C72BE5437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5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F658-3195-0C4A-BA56-413C58380536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323-3D85-5A41-97B7-C72BE5437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2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F658-3195-0C4A-BA56-413C58380536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323-3D85-5A41-97B7-C72BE5437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7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F658-3195-0C4A-BA56-413C58380536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323-3D85-5A41-97B7-C72BE5437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4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F658-3195-0C4A-BA56-413C58380536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323-3D85-5A41-97B7-C72BE5437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4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F658-3195-0C4A-BA56-413C58380536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323-3D85-5A41-97B7-C72BE5437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4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F658-3195-0C4A-BA56-413C58380536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323-3D85-5A41-97B7-C72BE5437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3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F658-3195-0C4A-BA56-413C58380536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323-3D85-5A41-97B7-C72BE5437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5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F658-3195-0C4A-BA56-413C58380536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323-3D85-5A41-97B7-C72BE5437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4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F658-3195-0C4A-BA56-413C58380536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323-3D85-5A41-97B7-C72BE5437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0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F658-3195-0C4A-BA56-413C58380536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323-3D85-5A41-97B7-C72BE5437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3F658-3195-0C4A-BA56-413C58380536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0B323-3D85-5A41-97B7-C72BE5437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2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tif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tif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179" y="2237991"/>
            <a:ext cx="8515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Offshore Health </a:t>
            </a:r>
            <a:r>
              <a:rPr lang="en-AU" sz="40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AU" sz="40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ssessment </a:t>
            </a:r>
          </a:p>
          <a:p>
            <a:pPr algn="ctr"/>
            <a:r>
              <a:rPr lang="en-AU" sz="40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NZ Quota </a:t>
            </a:r>
            <a:r>
              <a:rPr lang="en-AU" sz="40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AU" sz="40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efugee Cases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38643" y="6356350"/>
            <a:ext cx="3412402" cy="365125"/>
          </a:xfrm>
        </p:spPr>
        <p:txBody>
          <a:bodyPr/>
          <a:lstStyle/>
          <a:p>
            <a:r>
              <a:rPr lang="en-US" dirty="0"/>
              <a:t>INTERNATIONAL ORGANIZATION FOR </a:t>
            </a:r>
            <a:r>
              <a:rPr lang="en-US" dirty="0" smtClean="0"/>
              <a:t>MIGRATION</a:t>
            </a:r>
          </a:p>
          <a:p>
            <a:r>
              <a:rPr lang="en-US" sz="800" dirty="0" smtClean="0"/>
              <a:t>Information provided is of a general nature and  further professional advice should be sought for personal circumstances. Information is subject to changes in Migration Law.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3289111" y="5301472"/>
            <a:ext cx="2538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Keiko Foster</a:t>
            </a:r>
          </a:p>
          <a:p>
            <a:pPr algn="ctr"/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IOM Australia</a:t>
            </a:r>
          </a:p>
          <a:p>
            <a:pPr algn="ctr"/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NRRF 24 May 2017</a:t>
            </a:r>
          </a:p>
        </p:txBody>
      </p:sp>
    </p:spTree>
    <p:extLst>
      <p:ext uri="{BB962C8B-B14F-4D97-AF65-F5344CB8AC3E}">
        <p14:creationId xmlns:p14="http://schemas.microsoft.com/office/powerpoint/2010/main" val="185313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427515" y="164145"/>
            <a:ext cx="623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AU" sz="3200" b="1" dirty="0" smtClean="0">
                <a:solidFill>
                  <a:schemeClr val="tx2"/>
                </a:solidFill>
              </a:rPr>
              <a:t>Contact Details</a:t>
            </a:r>
            <a:endParaRPr lang="en-AU" sz="3200" b="1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5660" y="2059050"/>
            <a:ext cx="853044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dirty="0" smtClean="0">
                <a:solidFill>
                  <a:schemeClr val="accent1">
                    <a:lumMod val="50000"/>
                  </a:schemeClr>
                </a:solidFill>
              </a:rPr>
              <a:t>IOM Australia</a:t>
            </a:r>
          </a:p>
          <a:p>
            <a:pPr algn="ctr"/>
            <a:r>
              <a:rPr lang="en-AU" sz="2800" dirty="0">
                <a:solidFill>
                  <a:schemeClr val="accent1">
                    <a:lumMod val="50000"/>
                  </a:schemeClr>
                </a:solidFill>
              </a:rPr>
              <a:t>Country Office with Coordinating Functions for the Pacific</a:t>
            </a:r>
            <a:r>
              <a:rPr lang="en-AU" sz="32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AU" sz="3200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n-AU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AU" sz="2800" dirty="0" smtClean="0">
                <a:solidFill>
                  <a:schemeClr val="accent1">
                    <a:lumMod val="50000"/>
                  </a:schemeClr>
                </a:solidFill>
              </a:rPr>
              <a:t>Phone: +61 2 6267 6600</a:t>
            </a:r>
          </a:p>
          <a:p>
            <a:pPr lvl="1" algn="ctr"/>
            <a:r>
              <a:rPr lang="en-AU" sz="2800" dirty="0" smtClean="0">
                <a:solidFill>
                  <a:schemeClr val="accent1">
                    <a:lumMod val="50000"/>
                  </a:schemeClr>
                </a:solidFill>
              </a:rPr>
              <a:t>Website</a:t>
            </a:r>
            <a:r>
              <a:rPr lang="en-AU" sz="28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AU" sz="2800" u="sng" dirty="0">
                <a:solidFill>
                  <a:srgbClr val="0033CC"/>
                </a:solidFill>
              </a:rPr>
              <a:t>http://australia.iom.int/</a:t>
            </a:r>
          </a:p>
          <a:p>
            <a:pPr lvl="1" algn="ctr"/>
            <a:r>
              <a:rPr lang="en-AU" sz="2800" dirty="0" smtClean="0">
                <a:solidFill>
                  <a:schemeClr val="accent1">
                    <a:lumMod val="50000"/>
                  </a:schemeClr>
                </a:solidFill>
              </a:rPr>
              <a:t>Email: </a:t>
            </a:r>
            <a:r>
              <a:rPr lang="en-AU" sz="2800" dirty="0" smtClean="0">
                <a:solidFill>
                  <a:srgbClr val="0033CC"/>
                </a:solidFill>
              </a:rPr>
              <a:t>cbrresettlement@iom.int</a:t>
            </a:r>
            <a:endParaRPr lang="en-AU" sz="2800" dirty="0">
              <a:solidFill>
                <a:srgbClr val="0033CC"/>
              </a:solidFill>
            </a:endParaRPr>
          </a:p>
          <a:p>
            <a:endParaRPr lang="en-AU" sz="16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7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 txBox="1">
            <a:spLocks/>
          </p:cNvSpPr>
          <p:nvPr/>
        </p:nvSpPr>
        <p:spPr>
          <a:xfrm>
            <a:off x="2816297" y="4459830"/>
            <a:ext cx="3471652" cy="1636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4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DIGNIFIED</a:t>
            </a:r>
            <a:r>
              <a:rPr lang="en-AU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ORDERLY AND SAFE MIGRATION FOR THE BENEFIT </a:t>
            </a:r>
            <a:r>
              <a:rPr lang="en-AU" sz="24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ALL</a:t>
            </a:r>
            <a:endParaRPr lang="en-AU" sz="2000" b="1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888" y="1396147"/>
            <a:ext cx="2478470" cy="30961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37323" y="164145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AU" sz="3200" b="1" dirty="0" smtClean="0">
                <a:solidFill>
                  <a:schemeClr val="tx2"/>
                </a:solidFill>
              </a:rPr>
              <a:t>About IOM</a:t>
            </a:r>
            <a:endParaRPr lang="en-AU" sz="3200" dirty="0"/>
          </a:p>
        </p:txBody>
      </p:sp>
      <p:sp>
        <p:nvSpPr>
          <p:cNvPr id="18" name="Round Diagonal Corner Rectangle 17"/>
          <p:cNvSpPr/>
          <p:nvPr/>
        </p:nvSpPr>
        <p:spPr>
          <a:xfrm>
            <a:off x="535701" y="1396147"/>
            <a:ext cx="1980000" cy="1260000"/>
          </a:xfrm>
          <a:prstGeom prst="round2Diag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>
                <a:solidFill>
                  <a:schemeClr val="bg1"/>
                </a:solidFill>
              </a:rPr>
              <a:t>Established in</a:t>
            </a:r>
            <a:endParaRPr lang="en-AU" sz="16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/>
            </a:endParaRPr>
          </a:p>
          <a:p>
            <a:pPr algn="ctr"/>
            <a:r>
              <a:rPr lang="en-AU" sz="44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1951</a:t>
            </a:r>
            <a:endParaRPr lang="en-AU" sz="1400" b="1" spc="50" dirty="0" smtClean="0">
              <a:ln w="9525" cmpd="sng">
                <a:noFill/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9" name="Round Diagonal Corner Rectangle 18"/>
          <p:cNvSpPr/>
          <p:nvPr/>
        </p:nvSpPr>
        <p:spPr>
          <a:xfrm>
            <a:off x="535701" y="4812938"/>
            <a:ext cx="1980000" cy="1260000"/>
          </a:xfrm>
          <a:prstGeom prst="round2Diag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9,000+</a:t>
            </a:r>
            <a:r>
              <a:rPr lang="en-AU" sz="12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 </a:t>
            </a:r>
          </a:p>
          <a:p>
            <a:pPr algn="ctr"/>
            <a:r>
              <a:rPr lang="en-AU" sz="1600" b="1" spc="50" dirty="0">
                <a:ln w="9525" cmpd="sng">
                  <a:noFill/>
                  <a:prstDash val="solid"/>
                </a:ln>
                <a:solidFill>
                  <a:schemeClr val="bg1"/>
                </a:solidFill>
              </a:rPr>
              <a:t>E</a:t>
            </a:r>
            <a:r>
              <a:rPr lang="en-AU" sz="1600" b="1" spc="50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</a:rPr>
              <a:t>mployees</a:t>
            </a:r>
            <a:endParaRPr lang="en-AU" sz="1400" b="1" spc="50" dirty="0" smtClean="0">
              <a:ln w="9525" cmpd="sng">
                <a:noFill/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0" name="Round Diagonal Corner Rectangle 19"/>
          <p:cNvSpPr/>
          <p:nvPr/>
        </p:nvSpPr>
        <p:spPr>
          <a:xfrm>
            <a:off x="535701" y="3108107"/>
            <a:ext cx="1980000" cy="1260000"/>
          </a:xfrm>
          <a:prstGeom prst="round2Diag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166</a:t>
            </a:r>
          </a:p>
          <a:p>
            <a:pPr algn="ctr"/>
            <a:r>
              <a:rPr lang="en-AU" sz="1600" b="1" spc="50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/>
              </a:rPr>
              <a:t> </a:t>
            </a:r>
            <a:r>
              <a:rPr lang="en-AU" sz="1600" b="1" spc="50" dirty="0">
                <a:ln w="9525" cmpd="sng">
                  <a:noFill/>
                  <a:prstDash val="solid"/>
                </a:ln>
                <a:solidFill>
                  <a:schemeClr val="bg1"/>
                </a:solidFill>
              </a:rPr>
              <a:t>M</a:t>
            </a:r>
            <a:r>
              <a:rPr lang="en-AU" sz="1600" b="1" spc="50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</a:rPr>
              <a:t>ember states</a:t>
            </a:r>
            <a:endParaRPr lang="en-AU" sz="1600" b="1" spc="50" dirty="0" smtClean="0">
              <a:ln w="9525" cmpd="sng">
                <a:noFill/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1" name="Round Diagonal Corner Rectangle 20"/>
          <p:cNvSpPr/>
          <p:nvPr/>
        </p:nvSpPr>
        <p:spPr>
          <a:xfrm>
            <a:off x="6588545" y="1396147"/>
            <a:ext cx="1980000" cy="1260000"/>
          </a:xfrm>
          <a:prstGeom prst="round2Diag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UN</a:t>
            </a:r>
          </a:p>
          <a:p>
            <a:pPr algn="ctr"/>
            <a:r>
              <a:rPr lang="en-AU" sz="1600" b="1" spc="50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  <a:effectLst/>
              </a:rPr>
              <a:t>Migration Agency</a:t>
            </a:r>
          </a:p>
        </p:txBody>
      </p:sp>
      <p:sp>
        <p:nvSpPr>
          <p:cNvPr id="22" name="Round Diagonal Corner Rectangle 21"/>
          <p:cNvSpPr/>
          <p:nvPr/>
        </p:nvSpPr>
        <p:spPr>
          <a:xfrm>
            <a:off x="6588545" y="3135400"/>
            <a:ext cx="1980000" cy="1260000"/>
          </a:xfrm>
          <a:prstGeom prst="round2Diag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150+</a:t>
            </a:r>
          </a:p>
          <a:p>
            <a:pPr algn="ctr"/>
            <a:r>
              <a:rPr lang="en-AU" sz="1600" b="1" spc="50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</a:rPr>
              <a:t>Countries with IOM offices</a:t>
            </a:r>
            <a:endParaRPr lang="en-AU" sz="1600" b="1" spc="50" dirty="0" smtClean="0">
              <a:ln w="9525" cmpd="sng">
                <a:noFill/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3" name="Round Diagonal Corner Rectangle 22"/>
          <p:cNvSpPr/>
          <p:nvPr/>
        </p:nvSpPr>
        <p:spPr>
          <a:xfrm>
            <a:off x="6588545" y="4766777"/>
            <a:ext cx="1980000" cy="1260000"/>
          </a:xfrm>
          <a:prstGeom prst="round2Diag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480+</a:t>
            </a:r>
          </a:p>
          <a:p>
            <a:pPr algn="ctr"/>
            <a:r>
              <a:rPr lang="en-AU" sz="1600" b="1" spc="50" dirty="0" smtClean="0">
                <a:ln w="9525" cmpd="sng">
                  <a:noFill/>
                  <a:prstDash val="solid"/>
                </a:ln>
                <a:solidFill>
                  <a:schemeClr val="bg1"/>
                </a:solidFill>
              </a:rPr>
              <a:t>field offices</a:t>
            </a:r>
            <a:endParaRPr lang="en-AU" sz="1600" b="1" spc="50" dirty="0" smtClean="0">
              <a:ln w="9525" cmpd="sng">
                <a:noFill/>
                <a:prstDash val="solid"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619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940629" y="164145"/>
            <a:ext cx="47262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AU" sz="3200" b="1" dirty="0" smtClean="0">
                <a:solidFill>
                  <a:schemeClr val="tx2"/>
                </a:solidFill>
              </a:rPr>
              <a:t>IOM Migration Health</a:t>
            </a:r>
            <a:endParaRPr lang="en-AU" sz="3200" b="1" dirty="0">
              <a:solidFill>
                <a:schemeClr val="tx2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26895819"/>
              </p:ext>
            </p:extLst>
          </p:nvPr>
        </p:nvGraphicFramePr>
        <p:xfrm>
          <a:off x="315687" y="3069771"/>
          <a:ext cx="8351236" cy="3102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315687" y="1182078"/>
            <a:ext cx="8351236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AU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HEALTHY MIGRANTS IN HEALTHY </a:t>
            </a:r>
            <a:r>
              <a:rPr lang="en-AU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COMMUNITIES</a:t>
            </a:r>
          </a:p>
          <a:p>
            <a:pPr algn="ctr"/>
            <a:endParaRPr lang="en-AU" sz="16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AU" sz="2400" b="1" i="1" dirty="0"/>
              <a:t>Promoting and delivering quality health care </a:t>
            </a:r>
            <a:endParaRPr lang="en-AU" sz="2400" b="1" i="1" dirty="0" smtClean="0"/>
          </a:p>
          <a:p>
            <a:pPr algn="ctr"/>
            <a:r>
              <a:rPr lang="en-AU" sz="2400" b="1" i="1" dirty="0" smtClean="0"/>
              <a:t>for </a:t>
            </a:r>
            <a:r>
              <a:rPr lang="en-AU" sz="2400" b="1" i="1" dirty="0"/>
              <a:t>migrants and host communities</a:t>
            </a:r>
          </a:p>
          <a:p>
            <a:pPr algn="ctr"/>
            <a:endParaRPr lang="en-US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95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722913" y="164145"/>
            <a:ext cx="49440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AU" sz="2400" b="1" dirty="0">
                <a:solidFill>
                  <a:schemeClr val="tx2"/>
                </a:solidFill>
              </a:rPr>
              <a:t>Migration Health Assessments and Travel Health Assistance</a:t>
            </a: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85057" y="1999988"/>
            <a:ext cx="8693471" cy="452431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AU" sz="1600" dirty="0"/>
              <a:t>Review of medical and immunization history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AU" sz="1600" dirty="0"/>
              <a:t>P</a:t>
            </a:r>
            <a:r>
              <a:rPr lang="en-AU" sz="1600" dirty="0" smtClean="0"/>
              <a:t>hysical examination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AU" sz="1600" dirty="0"/>
              <a:t>M</a:t>
            </a:r>
            <a:r>
              <a:rPr lang="en-AU" sz="1600" dirty="0" smtClean="0"/>
              <a:t>ental </a:t>
            </a:r>
            <a:r>
              <a:rPr lang="en-AU" sz="1600" dirty="0"/>
              <a:t>health evaluation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AU" sz="1600" dirty="0"/>
              <a:t>Clinical or laboratory investigations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AU" sz="1600" dirty="0"/>
              <a:t>Radiological </a:t>
            </a:r>
            <a:r>
              <a:rPr lang="en-AU" sz="1600" dirty="0" smtClean="0"/>
              <a:t>screening (CXR)</a:t>
            </a:r>
            <a:endParaRPr lang="en-AU" sz="16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AU" sz="1600" dirty="0"/>
              <a:t>Serological tests and chemical analysis (blood/urine)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AU" sz="1600" dirty="0"/>
              <a:t>Referral for consultation with </a:t>
            </a:r>
            <a:r>
              <a:rPr lang="en-AU" sz="1600" dirty="0" smtClean="0"/>
              <a:t>specialists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AU" sz="1600" dirty="0" smtClean="0"/>
              <a:t>Health </a:t>
            </a:r>
            <a:r>
              <a:rPr lang="en-AU" sz="1600" dirty="0"/>
              <a:t>education and pre– and post</a:t>
            </a:r>
            <a:r>
              <a:rPr lang="en-US" altLang="ja-JP" sz="1600" dirty="0"/>
              <a:t>‐</a:t>
            </a:r>
            <a:r>
              <a:rPr lang="en-AU" sz="1600" dirty="0"/>
              <a:t>test counselling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AU" sz="1600" dirty="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AU" sz="16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AU" sz="1600" dirty="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AU" sz="1600" dirty="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AU" sz="16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AU" sz="1600" dirty="0" smtClean="0"/>
              <a:t>Public </a:t>
            </a:r>
            <a:r>
              <a:rPr lang="en-AU" sz="1600" dirty="0"/>
              <a:t>health surveillance and outbreak management in camps, transit centres and other temporary settlements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AU" sz="1600" dirty="0"/>
              <a:t>Arranging for the administration of </a:t>
            </a:r>
            <a:r>
              <a:rPr lang="en-AU" sz="1600" dirty="0" smtClean="0"/>
              <a:t>vaccinations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AU" sz="1600" dirty="0"/>
              <a:t>P</a:t>
            </a:r>
            <a:r>
              <a:rPr lang="en-AU" sz="1600" dirty="0" smtClean="0"/>
              <a:t>rovision </a:t>
            </a:r>
            <a:r>
              <a:rPr lang="en-AU" sz="1600" dirty="0"/>
              <a:t>of or referral for directly</a:t>
            </a:r>
            <a:r>
              <a:rPr lang="en-US" altLang="ja-JP" sz="1600" dirty="0"/>
              <a:t>‐</a:t>
            </a:r>
            <a:r>
              <a:rPr lang="en-AU" sz="1600" dirty="0"/>
              <a:t>observed treatment for certain conditions (e.g. </a:t>
            </a:r>
            <a:r>
              <a:rPr lang="en-AU" sz="1600" dirty="0" smtClean="0"/>
              <a:t>TB, </a:t>
            </a:r>
            <a:r>
              <a:rPr lang="en-AU" sz="1600" dirty="0"/>
              <a:t>malaria, sexually-transmitted infections, parasitic infections, anti</a:t>
            </a:r>
            <a:r>
              <a:rPr lang="en-US" altLang="ja-JP" sz="1600" dirty="0"/>
              <a:t>‐</a:t>
            </a:r>
            <a:r>
              <a:rPr lang="en-AU" sz="1600" dirty="0"/>
              <a:t>retroviral administration and prevention of mother-to-child vertical transmission)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AU" sz="1600" dirty="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AU" sz="16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AU" sz="1600" dirty="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AU" sz="16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AU" sz="1600" dirty="0" smtClean="0"/>
              <a:t>Ensuring </a:t>
            </a:r>
            <a:r>
              <a:rPr lang="en-AU" sz="1600" dirty="0"/>
              <a:t>fitness to travel </a:t>
            </a:r>
            <a:r>
              <a:rPr lang="en-AU" sz="1600" dirty="0" smtClean="0"/>
              <a:t>Detailed </a:t>
            </a:r>
            <a:r>
              <a:rPr lang="en-AU" sz="1600" dirty="0"/>
              <a:t>documentation of findings, preparation of required immigration health forms and documents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AU" sz="1600" dirty="0"/>
              <a:t>Quality control/quality assurance of services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AU" sz="1600" dirty="0"/>
              <a:t>Confidential transfer of relevant information or documentation to appropriate immigration or public health authorities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AU" sz="1600" dirty="0"/>
              <a:t>Provision of medical escorts/special services or arrangements for travel and relocation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dirty="0"/>
          </a:p>
        </p:txBody>
      </p:sp>
      <p:sp>
        <p:nvSpPr>
          <p:cNvPr id="5" name="Rectangle 4"/>
          <p:cNvSpPr/>
          <p:nvPr/>
        </p:nvSpPr>
        <p:spPr>
          <a:xfrm>
            <a:off x="161880" y="1258475"/>
            <a:ext cx="91440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/>
            <a:r>
              <a:rPr lang="en-AU" sz="2400" b="1" dirty="0" smtClean="0">
                <a:solidFill>
                  <a:schemeClr val="tx2"/>
                </a:solidFill>
              </a:rPr>
              <a:t>Components under Migration </a:t>
            </a:r>
            <a:r>
              <a:rPr lang="en-AU" sz="2400" b="1" dirty="0">
                <a:solidFill>
                  <a:schemeClr val="tx2"/>
                </a:solidFill>
              </a:rPr>
              <a:t>H</a:t>
            </a:r>
            <a:r>
              <a:rPr lang="en-AU" sz="2400" b="1" dirty="0" smtClean="0">
                <a:solidFill>
                  <a:schemeClr val="tx2"/>
                </a:solidFill>
              </a:rPr>
              <a:t>ealth </a:t>
            </a:r>
            <a:r>
              <a:rPr lang="en-AU" sz="2400" b="1" dirty="0">
                <a:solidFill>
                  <a:schemeClr val="tx2"/>
                </a:solidFill>
              </a:rPr>
              <a:t>A</a:t>
            </a:r>
            <a:r>
              <a:rPr lang="en-AU" sz="2400" b="1" dirty="0" smtClean="0">
                <a:solidFill>
                  <a:schemeClr val="tx2"/>
                </a:solidFill>
              </a:rPr>
              <a:t>ssessment Programme (HAP): </a:t>
            </a:r>
            <a:endParaRPr lang="en-AU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84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722913" y="164145"/>
            <a:ext cx="49440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AU" sz="2400" b="1" dirty="0">
                <a:solidFill>
                  <a:schemeClr val="tx2"/>
                </a:solidFill>
              </a:rPr>
              <a:t>Migration Health Assessments and Travel Health Assistance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685" y="995142"/>
            <a:ext cx="83092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chemeClr val="tx2"/>
                </a:solidFill>
              </a:rPr>
              <a:t>Facts and Figures:</a:t>
            </a:r>
          </a:p>
          <a:p>
            <a:endParaRPr lang="en-AU" sz="1600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b="1" u="sng" dirty="0" smtClean="0"/>
              <a:t>66</a:t>
            </a:r>
            <a:r>
              <a:rPr lang="en-AU" u="sng" dirty="0" smtClean="0"/>
              <a:t> </a:t>
            </a:r>
            <a:r>
              <a:rPr lang="en-AU" dirty="0" smtClean="0"/>
              <a:t>IOM clinics around the world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b="1" u="sng" dirty="0" smtClean="0"/>
              <a:t>173</a:t>
            </a:r>
            <a:r>
              <a:rPr lang="en-AU" dirty="0" smtClean="0"/>
              <a:t> </a:t>
            </a:r>
            <a:r>
              <a:rPr lang="en-AU" dirty="0" smtClean="0"/>
              <a:t>IOM </a:t>
            </a:r>
            <a:r>
              <a:rPr lang="en-AU" dirty="0"/>
              <a:t>Panel Physicians working on the Health Assessment Programmes for </a:t>
            </a:r>
            <a:r>
              <a:rPr lang="en-AU" dirty="0" smtClean="0"/>
              <a:t>NZ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Over </a:t>
            </a:r>
            <a:r>
              <a:rPr lang="en-AU" b="1" dirty="0"/>
              <a:t>224,000</a:t>
            </a:r>
            <a:r>
              <a:rPr lang="en-AU" dirty="0"/>
              <a:t> health </a:t>
            </a:r>
            <a:r>
              <a:rPr lang="en-AU" dirty="0" smtClean="0"/>
              <a:t>assessments were </a:t>
            </a:r>
            <a:r>
              <a:rPr lang="en-AU" dirty="0"/>
              <a:t>conducted </a:t>
            </a:r>
            <a:r>
              <a:rPr lang="en-AU" dirty="0" smtClean="0"/>
              <a:t>globally in </a:t>
            </a:r>
            <a:r>
              <a:rPr lang="en-AU" dirty="0"/>
              <a:t>2016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Over </a:t>
            </a:r>
            <a:r>
              <a:rPr lang="en-AU" b="1" dirty="0"/>
              <a:t>1</a:t>
            </a:r>
            <a:r>
              <a:rPr lang="en-AU" b="1" dirty="0" smtClean="0"/>
              <a:t>,300</a:t>
            </a:r>
            <a:r>
              <a:rPr lang="en-AU" dirty="0" smtClean="0"/>
              <a:t> </a:t>
            </a:r>
            <a:r>
              <a:rPr lang="en-AU" dirty="0"/>
              <a:t>health </a:t>
            </a:r>
            <a:r>
              <a:rPr lang="en-AU" dirty="0" smtClean="0"/>
              <a:t>assessments were conducted for NZ cases in 2016</a:t>
            </a:r>
            <a:endParaRPr lang="en-AU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189" y="2811024"/>
            <a:ext cx="5886228" cy="364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5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427515" y="164145"/>
            <a:ext cx="623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AU" sz="3200" b="1" dirty="0" smtClean="0">
                <a:solidFill>
                  <a:schemeClr val="tx2"/>
                </a:solidFill>
              </a:rPr>
              <a:t>Health Assessment</a:t>
            </a:r>
            <a:endParaRPr lang="en-AU" sz="3200" b="1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7933" y="2275941"/>
            <a:ext cx="1189700" cy="7475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Health Assessment request</a:t>
            </a:r>
            <a:endParaRPr lang="en-AU" sz="1600" dirty="0"/>
          </a:p>
        </p:txBody>
      </p:sp>
      <p:sp>
        <p:nvSpPr>
          <p:cNvPr id="7" name="Rectangle 6"/>
          <p:cNvSpPr/>
          <p:nvPr/>
        </p:nvSpPr>
        <p:spPr>
          <a:xfrm>
            <a:off x="5548751" y="1994637"/>
            <a:ext cx="2084501" cy="930520"/>
          </a:xfrm>
          <a:prstGeom prst="rect">
            <a:avLst/>
          </a:prstGeom>
          <a:solidFill>
            <a:srgbClr val="DBEEF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>
                <a:solidFill>
                  <a:schemeClr val="tx1"/>
                </a:solidFill>
              </a:rPr>
              <a:t>Locate applicants</a:t>
            </a:r>
          </a:p>
          <a:p>
            <a:r>
              <a:rPr lang="en-AU" sz="1600" dirty="0">
                <a:solidFill>
                  <a:schemeClr val="tx1"/>
                </a:solidFill>
              </a:rPr>
              <a:t>Check </a:t>
            </a:r>
            <a:r>
              <a:rPr lang="en-AU" sz="1600" dirty="0" smtClean="0">
                <a:solidFill>
                  <a:schemeClr val="tx1"/>
                </a:solidFill>
              </a:rPr>
              <a:t>identification</a:t>
            </a:r>
          </a:p>
          <a:p>
            <a:r>
              <a:rPr lang="en-AU" sz="1600" dirty="0" smtClean="0">
                <a:solidFill>
                  <a:schemeClr val="tx1"/>
                </a:solidFill>
              </a:rPr>
              <a:t>Arrange appointments</a:t>
            </a:r>
          </a:p>
          <a:p>
            <a:r>
              <a:rPr lang="en-AU" sz="1600" dirty="0" smtClean="0">
                <a:solidFill>
                  <a:schemeClr val="tx1"/>
                </a:solidFill>
              </a:rPr>
              <a:t>Create health record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8751" y="3288404"/>
            <a:ext cx="2084501" cy="398884"/>
          </a:xfrm>
          <a:prstGeom prst="rect">
            <a:avLst/>
          </a:prstGeom>
          <a:solidFill>
            <a:srgbClr val="DBEEF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H</a:t>
            </a:r>
            <a:r>
              <a:rPr lang="en-AU" dirty="0" smtClean="0">
                <a:solidFill>
                  <a:schemeClr val="tx1"/>
                </a:solidFill>
              </a:rPr>
              <a:t>ealth </a:t>
            </a:r>
            <a:r>
              <a:rPr lang="en-AU" dirty="0">
                <a:solidFill>
                  <a:schemeClr val="tx1"/>
                </a:solidFill>
              </a:rPr>
              <a:t>A</a:t>
            </a:r>
            <a:r>
              <a:rPr lang="en-AU" dirty="0" smtClean="0">
                <a:solidFill>
                  <a:schemeClr val="tx1"/>
                </a:solidFill>
              </a:rPr>
              <a:t>ssessment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625" y="4080544"/>
            <a:ext cx="1832844" cy="1559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Straight Arrow Connector 11"/>
          <p:cNvCxnSpPr/>
          <p:nvPr/>
        </p:nvCxnSpPr>
        <p:spPr>
          <a:xfrm>
            <a:off x="1990197" y="2593840"/>
            <a:ext cx="324000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32641" y="2969096"/>
            <a:ext cx="1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4820905" y="3778692"/>
            <a:ext cx="1" cy="86400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02435" y="1931230"/>
            <a:ext cx="1673445" cy="400569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967407" y="4210693"/>
            <a:ext cx="504000" cy="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45020" y="3866752"/>
            <a:ext cx="1192613" cy="8711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Assessment by health assessors</a:t>
            </a:r>
            <a:endParaRPr lang="en-AU" sz="1600" dirty="0"/>
          </a:p>
        </p:txBody>
      </p:sp>
      <p:sp>
        <p:nvSpPr>
          <p:cNvPr id="23" name="Rectangle 22"/>
          <p:cNvSpPr/>
          <p:nvPr/>
        </p:nvSpPr>
        <p:spPr>
          <a:xfrm>
            <a:off x="5536305" y="5073345"/>
            <a:ext cx="2529305" cy="640569"/>
          </a:xfrm>
          <a:prstGeom prst="rect">
            <a:avLst/>
          </a:prstGeom>
          <a:solidFill>
            <a:srgbClr val="DBEEF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Additional test(s)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Specialist referrals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5020" y="5053075"/>
            <a:ext cx="1192613" cy="7475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Additional test </a:t>
            </a:r>
            <a:r>
              <a:rPr lang="en-AU" sz="1600" dirty="0"/>
              <a:t>r</a:t>
            </a:r>
            <a:r>
              <a:rPr lang="en-AU" sz="1600" dirty="0" smtClean="0"/>
              <a:t>equest</a:t>
            </a:r>
            <a:endParaRPr lang="en-AU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016785" y="5393627"/>
            <a:ext cx="504000" cy="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4463508" y="4691358"/>
            <a:ext cx="936000" cy="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671109" y="3993793"/>
            <a:ext cx="2030141" cy="39888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n w="0">
                  <a:noFill/>
                </a:ln>
                <a:solidFill>
                  <a:schemeClr val="tx1"/>
                </a:solidFill>
              </a:rPr>
              <a:t>Additional test required?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721389" y="3726630"/>
            <a:ext cx="1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53874" y="396527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No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745503" y="4765075"/>
            <a:ext cx="1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78630" y="438858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Yes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4893874" y="5189344"/>
            <a:ext cx="360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371739" y="5393624"/>
            <a:ext cx="864000" cy="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157" y="1031070"/>
            <a:ext cx="756000" cy="82404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504" y="1000010"/>
            <a:ext cx="756000" cy="944423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5270500" y="1931230"/>
            <a:ext cx="3581952" cy="400569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1344" y="1981053"/>
            <a:ext cx="735579" cy="712946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6695" y="2683511"/>
            <a:ext cx="904875" cy="2952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79569" y="2224508"/>
            <a:ext cx="165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Email/Manifest</a:t>
            </a:r>
            <a:endParaRPr lang="en-A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779142" y="3073707"/>
            <a:ext cx="876728" cy="861774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 smtClean="0">
                <a:solidFill>
                  <a:schemeClr val="tx2"/>
                </a:solidFill>
              </a:rPr>
              <a:t>LME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 smtClean="0">
                <a:solidFill>
                  <a:schemeClr val="tx2"/>
                </a:solidFill>
              </a:rPr>
              <a:t>CXR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 smtClean="0">
                <a:solidFill>
                  <a:schemeClr val="tx2"/>
                </a:solidFill>
              </a:rPr>
              <a:t>HIV</a:t>
            </a:r>
            <a:endParaRPr lang="en-AU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1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427515" y="164145"/>
            <a:ext cx="623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AU" sz="3200" b="1" dirty="0" smtClean="0">
                <a:solidFill>
                  <a:schemeClr val="tx2"/>
                </a:solidFill>
              </a:rPr>
              <a:t>TB screening and treatment</a:t>
            </a:r>
            <a:endParaRPr lang="en-AU" sz="3200" b="1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9962" y="1406194"/>
            <a:ext cx="7149151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TB screening: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Physical exam by panel physicians for the pregnant applicants and applicants under 11 years old</a:t>
            </a: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Chest X </a:t>
            </a:r>
            <a:r>
              <a:rPr lang="en-AU" sz="2800" dirty="0" smtClean="0"/>
              <a:t>Ray (</a:t>
            </a:r>
            <a:r>
              <a:rPr lang="en-AU" sz="2800" dirty="0" smtClean="0"/>
              <a:t>CXR) for all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r>
              <a:rPr lang="en-AU" sz="2800" b="1" dirty="0" smtClean="0"/>
              <a:t>Validity of CXR certificate: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6 months</a:t>
            </a:r>
            <a:endParaRPr lang="en-A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299" y="3964913"/>
            <a:ext cx="3030398" cy="227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3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4026703" y="2773072"/>
            <a:ext cx="1700614" cy="14647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Result</a:t>
            </a:r>
          </a:p>
          <a:p>
            <a:pPr algn="ctr"/>
            <a:endParaRPr lang="en-AU" b="1" dirty="0">
              <a:solidFill>
                <a:schemeClr val="tx1"/>
              </a:solidFill>
            </a:endParaRPr>
          </a:p>
          <a:p>
            <a:pPr algn="ctr"/>
            <a:endParaRPr lang="en-AU" b="1" dirty="0" smtClean="0">
              <a:solidFill>
                <a:schemeClr val="tx1"/>
              </a:solidFill>
            </a:endParaRPr>
          </a:p>
          <a:p>
            <a:pPr algn="ctr"/>
            <a:endParaRPr lang="en-AU" b="1" dirty="0" smtClean="0">
              <a:solidFill>
                <a:schemeClr val="tx1"/>
              </a:solidFill>
            </a:endParaRPr>
          </a:p>
          <a:p>
            <a:pPr algn="ctr"/>
            <a:endParaRPr lang="en-AU" b="1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27515" y="164145"/>
            <a:ext cx="623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AU" sz="3200" b="1" dirty="0">
                <a:solidFill>
                  <a:schemeClr val="tx2"/>
                </a:solidFill>
              </a:rPr>
              <a:t>TB screening and treatment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547933" y="2063909"/>
            <a:ext cx="1189700" cy="7475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CXR request </a:t>
            </a:r>
            <a:endParaRPr lang="en-AU" sz="1600" dirty="0"/>
          </a:p>
        </p:txBody>
      </p:sp>
      <p:sp>
        <p:nvSpPr>
          <p:cNvPr id="8" name="Rectangle 7"/>
          <p:cNvSpPr/>
          <p:nvPr/>
        </p:nvSpPr>
        <p:spPr>
          <a:xfrm>
            <a:off x="4269339" y="3117040"/>
            <a:ext cx="1188000" cy="398884"/>
          </a:xfrm>
          <a:prstGeom prst="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Grade 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963" y="2078317"/>
            <a:ext cx="844726" cy="71875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1774492" y="2410727"/>
            <a:ext cx="64800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885000" y="2443872"/>
            <a:ext cx="1" cy="2880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381493" y="3284938"/>
            <a:ext cx="648000" cy="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02435" y="1931229"/>
            <a:ext cx="1673445" cy="432888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768627" y="3284939"/>
            <a:ext cx="648000" cy="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45020" y="3077864"/>
            <a:ext cx="1192613" cy="8711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Assessment by health assessors</a:t>
            </a:r>
            <a:endParaRPr lang="en-AU" sz="1600" dirty="0"/>
          </a:p>
        </p:txBody>
      </p:sp>
      <p:sp>
        <p:nvSpPr>
          <p:cNvPr id="26" name="Rectangle 25"/>
          <p:cNvSpPr/>
          <p:nvPr/>
        </p:nvSpPr>
        <p:spPr>
          <a:xfrm>
            <a:off x="504491" y="4237858"/>
            <a:ext cx="1192613" cy="7475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Additional test request</a:t>
            </a:r>
            <a:endParaRPr lang="en-AU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769794" y="4622108"/>
            <a:ext cx="612000" cy="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687849" y="5034221"/>
            <a:ext cx="1" cy="2880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759962" y="4856021"/>
            <a:ext cx="621832" cy="70697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797" y="1040849"/>
            <a:ext cx="756000" cy="82404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872" y="986807"/>
            <a:ext cx="756000" cy="944423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3885842" y="1954090"/>
            <a:ext cx="5125635" cy="430602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4598" y="2028074"/>
            <a:ext cx="735579" cy="712946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9949" y="2730532"/>
            <a:ext cx="904875" cy="295275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3427704" y="2401762"/>
            <a:ext cx="576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024661" y="4390542"/>
            <a:ext cx="2835211" cy="6208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dirty="0">
                <a:solidFill>
                  <a:schemeClr val="tx1"/>
                </a:solidFill>
              </a:rPr>
              <a:t>C</a:t>
            </a:r>
            <a:r>
              <a:rPr lang="en-AU" b="1" dirty="0" smtClean="0">
                <a:solidFill>
                  <a:schemeClr val="tx1"/>
                </a:solidFill>
              </a:rPr>
              <a:t>onfirmatory examinations (8-10 weeks)</a:t>
            </a:r>
            <a:endParaRPr lang="en-AU" sz="14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026703" y="5394348"/>
            <a:ext cx="4102219" cy="527382"/>
          </a:xfrm>
          <a:prstGeom prst="rect">
            <a:avLst/>
          </a:prstGeom>
          <a:solidFill>
            <a:srgbClr val="B7DEE8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TB Treatment (approx. 6 months)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274520" y="3657200"/>
            <a:ext cx="1188000" cy="398884"/>
          </a:xfrm>
          <a:prstGeom prst="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Grade 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419244" y="1931230"/>
            <a:ext cx="1008460" cy="432888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468598" y="3829423"/>
            <a:ext cx="57600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055866" y="3629981"/>
            <a:ext cx="2265261" cy="39888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ln w="0">
                  <a:noFill/>
                </a:ln>
                <a:solidFill>
                  <a:schemeClr val="tx1"/>
                </a:solidFill>
              </a:rPr>
              <a:t>Additional test required?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454629" y="402121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Yes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376535" y="4046454"/>
            <a:ext cx="1" cy="2880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416992" y="4830726"/>
            <a:ext cx="576000" cy="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3446281" y="4584055"/>
            <a:ext cx="576000" cy="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4491" y="5290517"/>
            <a:ext cx="1192613" cy="7475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Final clearance</a:t>
            </a:r>
            <a:endParaRPr lang="en-AU" sz="1600" dirty="0"/>
          </a:p>
        </p:txBody>
      </p:sp>
      <p:sp>
        <p:nvSpPr>
          <p:cNvPr id="63" name="Rectangle 62"/>
          <p:cNvSpPr/>
          <p:nvPr/>
        </p:nvSpPr>
        <p:spPr>
          <a:xfrm>
            <a:off x="7318011" y="4465864"/>
            <a:ext cx="1003116" cy="39888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ln w="0">
                  <a:noFill/>
                </a:ln>
                <a:solidFill>
                  <a:schemeClr val="tx1"/>
                </a:solidFill>
              </a:rPr>
              <a:t>Positive?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850011" y="4642249"/>
            <a:ext cx="46800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824459" y="492817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Yes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7746365" y="4900408"/>
            <a:ext cx="1" cy="5040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034693" y="2078317"/>
            <a:ext cx="1700614" cy="3933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CXR / review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408543" y="2081544"/>
            <a:ext cx="1281596" cy="78023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IOM </a:t>
            </a:r>
            <a:r>
              <a:rPr lang="en-AU" sz="1400" b="1" dirty="0" err="1" smtClean="0">
                <a:solidFill>
                  <a:schemeClr val="tx1"/>
                </a:solidFill>
              </a:rPr>
              <a:t>Teleradiology</a:t>
            </a:r>
            <a:r>
              <a:rPr lang="en-AU" sz="1400" b="1" dirty="0" smtClean="0">
                <a:solidFill>
                  <a:schemeClr val="tx1"/>
                </a:solidFill>
              </a:rPr>
              <a:t> Centre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796680" y="2437696"/>
            <a:ext cx="504000" cy="13252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6200000">
            <a:off x="1673343" y="3822358"/>
            <a:ext cx="25326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 err="1" smtClean="0"/>
              <a:t>eMedical</a:t>
            </a:r>
            <a:endParaRPr lang="en-AU" sz="4800" dirty="0"/>
          </a:p>
        </p:txBody>
      </p:sp>
    </p:spTree>
    <p:extLst>
      <p:ext uri="{BB962C8B-B14F-4D97-AF65-F5344CB8AC3E}">
        <p14:creationId xmlns:p14="http://schemas.microsoft.com/office/powerpoint/2010/main" val="229097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2032822" y="3708718"/>
            <a:ext cx="3190663" cy="1109613"/>
          </a:xfrm>
          <a:prstGeom prst="rect">
            <a:avLst/>
          </a:prstGeom>
          <a:solidFill>
            <a:srgbClr val="DBEEF4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dirty="0" smtClean="0">
                <a:solidFill>
                  <a:schemeClr val="tx1"/>
                </a:solidFill>
              </a:rPr>
              <a:t>Check travel fitness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B</a:t>
            </a:r>
            <a:r>
              <a:rPr lang="en-AU" sz="1400" dirty="0" smtClean="0">
                <a:solidFill>
                  <a:schemeClr val="tx1"/>
                </a:solidFill>
              </a:rPr>
              <a:t>rief </a:t>
            </a:r>
            <a:r>
              <a:rPr lang="en-AU" sz="1400" dirty="0">
                <a:solidFill>
                  <a:schemeClr val="tx1"/>
                </a:solidFill>
              </a:rPr>
              <a:t>clinical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>
                <a:solidFill>
                  <a:schemeClr val="tx1"/>
                </a:solidFill>
              </a:rPr>
              <a:t>Medical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>
                <a:solidFill>
                  <a:schemeClr val="tx1"/>
                </a:solidFill>
              </a:rPr>
              <a:t>Viral </a:t>
            </a:r>
            <a:r>
              <a:rPr lang="en-AU" sz="1400" dirty="0">
                <a:solidFill>
                  <a:schemeClr val="tx1"/>
                </a:solidFill>
              </a:rPr>
              <a:t>signs </a:t>
            </a:r>
            <a:r>
              <a:rPr lang="en-AU" sz="1400" dirty="0" smtClean="0">
                <a:solidFill>
                  <a:schemeClr val="tx1"/>
                </a:solidFill>
              </a:rPr>
              <a:t>and </a:t>
            </a:r>
            <a:r>
              <a:rPr lang="en-AU" sz="1400" dirty="0">
                <a:solidFill>
                  <a:schemeClr val="tx1"/>
                </a:solidFill>
              </a:rPr>
              <a:t>general appearance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7515" y="164145"/>
            <a:ext cx="623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AU" sz="3200" b="1" dirty="0" smtClean="0">
                <a:solidFill>
                  <a:schemeClr val="tx2"/>
                </a:solidFill>
              </a:rPr>
              <a:t>Departure Health Check</a:t>
            </a:r>
            <a:endParaRPr lang="en-AU" sz="3200" b="1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1760" y="2035014"/>
            <a:ext cx="994933" cy="7475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Travel request</a:t>
            </a:r>
            <a:endParaRPr lang="en-AU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393492" y="2410727"/>
            <a:ext cx="43200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02436" y="1931229"/>
            <a:ext cx="1176361" cy="432888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26" y="986807"/>
            <a:ext cx="756000" cy="82404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357" y="986806"/>
            <a:ext cx="756000" cy="944423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836002" y="1954090"/>
            <a:ext cx="6870676" cy="430602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122" y="2080131"/>
            <a:ext cx="735579" cy="712946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9473" y="2782589"/>
            <a:ext cx="904875" cy="295275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>
            <a:off x="5216467" y="4118841"/>
            <a:ext cx="57600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790373" y="3905815"/>
            <a:ext cx="1323785" cy="39888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ln w="0">
                  <a:noFill/>
                </a:ln>
                <a:solidFill>
                  <a:schemeClr val="tx1"/>
                </a:solidFill>
              </a:rPr>
              <a:t>Any concern?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47369" y="429943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Yes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269275" y="4324677"/>
            <a:ext cx="1" cy="68400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433935" y="5331549"/>
            <a:ext cx="576000" cy="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002101" y="2098940"/>
            <a:ext cx="5675042" cy="826066"/>
          </a:xfrm>
          <a:prstGeom prst="rect">
            <a:avLst/>
          </a:prstGeom>
          <a:solidFill>
            <a:srgbClr val="DBEEF4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dirty="0" smtClean="0">
                <a:solidFill>
                  <a:schemeClr val="tx1"/>
                </a:solidFill>
              </a:rPr>
              <a:t>Check validity of CXR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>
                <a:solidFill>
                  <a:schemeClr val="tx1"/>
                </a:solidFill>
              </a:rPr>
              <a:t>If it is expired, repeat CXR is arranged.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>
                <a:solidFill>
                  <a:schemeClr val="tx1"/>
                </a:solidFill>
              </a:rPr>
              <a:t>If the confirmatory test is required, travel date may need to be changed 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032821" y="5008677"/>
            <a:ext cx="6389283" cy="11633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dirty="0">
                <a:solidFill>
                  <a:schemeClr val="tx1"/>
                </a:solidFill>
              </a:rPr>
              <a:t>Further consultation by IOM doctor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F</a:t>
            </a:r>
            <a:r>
              <a:rPr lang="en-AU" sz="1400" dirty="0" smtClean="0">
                <a:solidFill>
                  <a:schemeClr val="tx1"/>
                </a:solidFill>
              </a:rPr>
              <a:t>it </a:t>
            </a:r>
            <a:r>
              <a:rPr lang="en-AU" sz="1400" dirty="0">
                <a:solidFill>
                  <a:schemeClr val="tx1"/>
                </a:solidFill>
              </a:rPr>
              <a:t>for air travel?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A</a:t>
            </a:r>
            <a:r>
              <a:rPr lang="en-AU" sz="1400" dirty="0" smtClean="0">
                <a:solidFill>
                  <a:schemeClr val="tx1"/>
                </a:solidFill>
              </a:rPr>
              <a:t>ny </a:t>
            </a:r>
            <a:r>
              <a:rPr lang="en-AU" sz="1400" dirty="0">
                <a:solidFill>
                  <a:schemeClr val="tx1"/>
                </a:solidFill>
              </a:rPr>
              <a:t>special arrangement </a:t>
            </a:r>
            <a:r>
              <a:rPr lang="en-AU" sz="1400" dirty="0" smtClean="0">
                <a:solidFill>
                  <a:schemeClr val="tx1"/>
                </a:solidFill>
              </a:rPr>
              <a:t>required during travel? </a:t>
            </a:r>
            <a:r>
              <a:rPr lang="en-AU" sz="1400" dirty="0">
                <a:solidFill>
                  <a:schemeClr val="tx1"/>
                </a:solidFill>
              </a:rPr>
              <a:t>(e.g. medical escort</a:t>
            </a:r>
            <a:r>
              <a:rPr lang="en-AU" sz="1400" dirty="0" smtClean="0">
                <a:solidFill>
                  <a:schemeClr val="tx1"/>
                </a:solidFill>
              </a:rPr>
              <a:t>)?</a:t>
            </a:r>
            <a:endParaRPr lang="en-AU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A</a:t>
            </a:r>
            <a:r>
              <a:rPr lang="en-AU" sz="1400" dirty="0" smtClean="0">
                <a:solidFill>
                  <a:schemeClr val="tx1"/>
                </a:solidFill>
              </a:rPr>
              <a:t>ny </a:t>
            </a:r>
            <a:r>
              <a:rPr lang="en-AU" sz="1400" b="1" u="sng" dirty="0">
                <a:solidFill>
                  <a:schemeClr val="tx1"/>
                </a:solidFill>
              </a:rPr>
              <a:t>new</a:t>
            </a:r>
            <a:r>
              <a:rPr lang="en-AU" sz="1400" dirty="0">
                <a:solidFill>
                  <a:schemeClr val="tx1"/>
                </a:solidFill>
              </a:rPr>
              <a:t> settlement </a:t>
            </a:r>
            <a:r>
              <a:rPr lang="en-AU" sz="1400" dirty="0" smtClean="0">
                <a:solidFill>
                  <a:schemeClr val="tx1"/>
                </a:solidFill>
              </a:rPr>
              <a:t>needs </a:t>
            </a:r>
            <a:r>
              <a:rPr lang="en-AU" sz="1400" dirty="0">
                <a:solidFill>
                  <a:schemeClr val="tx1"/>
                </a:solidFill>
              </a:rPr>
              <a:t>since the initial health assessment?</a:t>
            </a:r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006708" y="3125063"/>
            <a:ext cx="5675042" cy="381955"/>
          </a:xfrm>
          <a:prstGeom prst="rect">
            <a:avLst/>
          </a:prstGeom>
          <a:solidFill>
            <a:srgbClr val="DBEEF4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dirty="0" smtClean="0">
                <a:solidFill>
                  <a:schemeClr val="tx1"/>
                </a:solidFill>
              </a:rPr>
              <a:t>Check vaccination requirement and status</a:t>
            </a:r>
            <a:endParaRPr lang="en-AU" sz="1400" dirty="0" smtClean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09935" y="5062383"/>
            <a:ext cx="994933" cy="7475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Final clearance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46060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neric-PPT-Blank-Template" id="{678F6FF8-244F-4CA8-8559-3B32916F4A12}" vid="{961CC7F7-361D-4096-93B0-98B4C1F36A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Sample Documents" ma:contentTypeID="0x010100830129F0CAECA9418E7CE91E5DF8BAED0205007521A3739CF3294B9996E493AAA33667" ma:contentTypeVersion="178" ma:contentTypeDescription="Create a new document." ma:contentTypeScope="" ma:versionID="d7f73eedfa7098a6830fbe87d95ab4a6">
  <xsd:schema xmlns:xsd="http://www.w3.org/2001/XMLSchema" xmlns:xs="http://www.w3.org/2001/XMLSchema" xmlns:p="http://schemas.microsoft.com/office/2006/metadata/properties" xmlns:ns2="292de7ad-0ce0-4950-9d80-fd0d9858bf97" targetNamespace="http://schemas.microsoft.com/office/2006/metadata/properties" ma:root="true" ma:fieldsID="c9d00bbb1c80d30a7ebd365844e4631a" ns2:_="">
    <xsd:import namespace="292de7ad-0ce0-4950-9d80-fd0d9858bf9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DMSSCDocTitle"/>
                <xsd:element ref="ns2:DMSSCControlNo"/>
                <xsd:element ref="ns2:b544404b159d4058a3bc9d0cce5d29ef" minOccurs="0"/>
                <xsd:element ref="ns2:TaxCatchAll" minOccurs="0"/>
                <xsd:element ref="ns2:TaxCatchAllLabel" minOccurs="0"/>
                <xsd:element ref="ns2:DMSSCCopyright"/>
                <xsd:element ref="ns2:m45004dc6a5b43109e46f033994e1737" minOccurs="0"/>
                <xsd:element ref="ns2:df07b3dcd26544e09619a120c66e9128" minOccurs="0"/>
                <xsd:element ref="ns2:gfb351706cee45fb90c779769e632c31" minOccurs="0"/>
                <xsd:element ref="ns2:DMSSCRelatedInformation" minOccurs="0"/>
                <xsd:element ref="ns2:DMSSCSecondaryDocuments" minOccurs="0"/>
                <xsd:element ref="ns2:DMSSCMultiFileName" minOccurs="0"/>
                <xsd:element ref="ns2:DMSSCOriginalFileName" minOccurs="0"/>
                <xsd:element ref="ns2:DMSSCFileNetDetails" minOccurs="0"/>
                <xsd:element ref="ns2:DMSSCOGDoc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2de7ad-0ce0-4950-9d80-fd0d9858bf9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DMSSCDocTitle" ma:index="11" ma:displayName="Document Title" ma:description="" ma:internalName="DMSSCDocTitle" ma:readOnly="false">
      <xsd:simpleType>
        <xsd:restriction base="dms:Note"/>
      </xsd:simpleType>
    </xsd:element>
    <xsd:element name="DMSSCControlNo" ma:index="12" ma:displayName="Control No" ma:description="" ma:internalName="DMSSCControlNo" ma:readOnly="false">
      <xsd:simpleType>
        <xsd:restriction base="dms:Text">
          <xsd:maxLength value="255"/>
        </xsd:restriction>
      </xsd:simpleType>
    </xsd:element>
    <xsd:element name="b544404b159d4058a3bc9d0cce5d29ef" ma:index="13" ma:taxonomy="true" ma:internalName="b544404b159d4058a3bc9d0cce5d29ef" ma:taxonomyFieldName="DMSSCLanguage" ma:displayName="Language" ma:readOnly="false" ma:default="" ma:fieldId="{b544404b-159d-4058-a3bc-9d0cce5d29ef}" ma:sspId="8b886aaa-2ace-43d1-8504-81239637f55f" ma:termSetId="0b676e13-752c-46aa-9178-ab22367b9a8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4" nillable="true" ma:displayName="Taxonomy Catch All Column" ma:hidden="true" ma:list="{f559ad6b-811a-4710-b58b-39a7b7f0dec5}" ma:internalName="TaxCatchAll" ma:showField="CatchAllData" ma:web="292de7ad-0ce0-4950-9d80-fd0d9858bf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5" nillable="true" ma:displayName="Taxonomy Catch All Column1" ma:hidden="true" ma:list="{f559ad6b-811a-4710-b58b-39a7b7f0dec5}" ma:internalName="TaxCatchAllLabel" ma:readOnly="true" ma:showField="CatchAllDataLabel" ma:web="292de7ad-0ce0-4950-9d80-fd0d9858bf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MSSCCopyright" ma:index="17" ma:displayName="Copyright" ma:default="© International Organization for Migration (IOM)" ma:description="" ma:internalName="DMSSCCopyright" ma:readOnly="false">
      <xsd:simpleType>
        <xsd:restriction base="dms:Text">
          <xsd:maxLength value="255"/>
        </xsd:restriction>
      </xsd:simpleType>
    </xsd:element>
    <xsd:element name="m45004dc6a5b43109e46f033994e1737" ma:index="18" ma:taxonomy="true" ma:internalName="m45004dc6a5b43109e46f033994e1737" ma:taxonomyFieldName="DMSSCCorpOwner" ma:displayName="Corporate Owner" ma:readOnly="false" ma:default="" ma:fieldId="{645004dc-6a5b-4310-9e46-f033994e1737}" ma:sspId="8b886aaa-2ace-43d1-8504-81239637f55f" ma:termSetId="9e7e0bf6-3110-4b26-b145-7dafb178e87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f07b3dcd26544e09619a120c66e9128" ma:index="20" nillable="true" ma:taxonomy="true" ma:internalName="df07b3dcd26544e09619a120c66e9128" ma:taxonomyFieldName="DMSSCSubjects" ma:displayName="Subjects" ma:readOnly="false" ma:default="" ma:fieldId="{df07b3dc-d265-44e0-9619-a120c66e9128}" ma:taxonomyMulti="true" ma:sspId="8b886aaa-2ace-43d1-8504-81239637f55f" ma:termSetId="db5cbc93-48f5-461c-b5f4-958210c9916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fb351706cee45fb90c779769e632c31" ma:index="22" nillable="true" ma:taxonomy="true" ma:internalName="gfb351706cee45fb90c779769e632c31" ma:taxonomyFieldName="DMSSCKeywords" ma:displayName="Keywords" ma:readOnly="false" ma:default="" ma:fieldId="{0fb35170-6cee-45fb-90c7-79769e632c31}" ma:taxonomyMulti="true" ma:sspId="8b886aaa-2ace-43d1-8504-81239637f55f" ma:termSetId="6b6eb302-6e8e-44f5-98b9-d2fe36c7e38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MSSCRelatedInformation" ma:index="24" nillable="true" ma:displayName="Related Information" ma:description="" ma:internalName="DMSSCRelatedInformation" ma:readOnly="false">
      <xsd:simpleType>
        <xsd:restriction base="dms:Unknown"/>
      </xsd:simpleType>
    </xsd:element>
    <xsd:element name="DMSSCSecondaryDocuments" ma:index="25" nillable="true" ma:displayName="Secondary Documents" ma:description="" ma:internalName="DMSSCSecondaryDocuments" ma:readOnly="false">
      <xsd:simpleType>
        <xsd:restriction base="dms:Unknown"/>
      </xsd:simpleType>
    </xsd:element>
    <xsd:element name="DMSSCMultiFileName" ma:index="26" nillable="true" ma:displayName="MultiFileName" ma:description="" ma:internalName="DMSSCMultiFileName" ma:readOnly="false">
      <xsd:simpleType>
        <xsd:restriction base="dms:Text">
          <xsd:maxLength value="255"/>
        </xsd:restriction>
      </xsd:simpleType>
    </xsd:element>
    <xsd:element name="DMSSCOriginalFileName" ma:index="27" nillable="true" ma:displayName="Original File Name" ma:description="" ma:internalName="DMSSCOriginalFileName" ma:readOnly="false">
      <xsd:simpleType>
        <xsd:restriction base="dms:Note"/>
      </xsd:simpleType>
    </xsd:element>
    <xsd:element name="DMSSCFileNetDetails" ma:index="28" nillable="true" ma:displayName="FileNet Details" ma:internalName="DMSSCFileNetDetails">
      <xsd:simpleType>
        <xsd:restriction base="dms:Note"/>
      </xsd:simpleType>
    </xsd:element>
    <xsd:element name="DMSSCOGDocID" ma:index="29" nillable="true" ma:displayName="Original DOC ID" ma:description="" ma:internalName="DMSSCOGDocID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MSSCFileNetDetails xmlns="292de7ad-0ce0-4950-9d80-fd0d9858bf97" xsi:nil="true"/>
    <df07b3dcd26544e09619a120c66e9128 xmlns="292de7ad-0ce0-4950-9d80-fd0d9858bf97">
      <Terms xmlns="http://schemas.microsoft.com/office/infopath/2007/PartnerControls">
        <TermInfo xmlns="http://schemas.microsoft.com/office/infopath/2007/PartnerControls">
          <TermName xmlns="http://schemas.microsoft.com/office/infopath/2007/PartnerControls">Media and Public Information / Advocacy</TermName>
          <TermId xmlns="http://schemas.microsoft.com/office/infopath/2007/PartnerControls">6e24bce2-2066-46fb-9e2b-e7d172d8faed</TermId>
        </TermInfo>
      </Terms>
    </df07b3dcd26544e09619a120c66e9128>
    <DMSSCMultiFileName xmlns="292de7ad-0ce0-4950-9d80-fd0d9858bf97">Generic-PPT-Blank-Template.potx</DMSSCMultiFileName>
    <DMSSCDocTitle xmlns="292de7ad-0ce0-4950-9d80-fd0d9858bf97">Generic IOM Powerpoint Presentation Template</DMSSCDocTitle>
    <DMSSCSecondaryDocuments xmlns="292de7ad-0ce0-4950-9d80-fd0d9858bf97" xsi:nil="true"/>
    <m45004dc6a5b43109e46f033994e1737 xmlns="292de7ad-0ce0-4950-9d80-fd0d9858bf97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MAC-OCU</TermName>
          <TermId xmlns="http://schemas.microsoft.com/office/infopath/2007/PartnerControls">0b9e9642-cccf-4eaa-8edb-ac266cf71c05</TermId>
        </TermInfo>
      </Terms>
    </m45004dc6a5b43109e46f033994e1737>
    <gfb351706cee45fb90c779769e632c31 xmlns="292de7ad-0ce0-4950-9d80-fd0d9858bf97">
      <Terms xmlns="http://schemas.microsoft.com/office/infopath/2007/PartnerControls"/>
    </gfb351706cee45fb90c779769e632c31>
    <DMSSCRelatedInformation xmlns="292de7ad-0ce0-4950-9d80-fd0d9858bf97" xsi:nil="true"/>
    <TaxCatchAll xmlns="292de7ad-0ce0-4950-9d80-fd0d9858bf97">
      <Value>34</Value>
      <Value>158</Value>
      <Value>862</Value>
    </TaxCatchAll>
    <DMSSCOriginalFileName xmlns="292de7ad-0ce0-4950-9d80-fd0d9858bf97" xsi:nil="true"/>
    <b544404b159d4058a3bc9d0cce5d29ef xmlns="292de7ad-0ce0-4950-9d80-fd0d9858bf97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4fdb6f7f-87a6-4bdf-a113-af22aa89e0ff</TermId>
        </TermInfo>
      </Terms>
    </b544404b159d4058a3bc9d0cce5d29ef>
    <DMSSCControlNo xmlns="292de7ad-0ce0-4950-9d80-fd0d9858bf97">SD/OCU/00005</DMSSCControlNo>
    <DMSSCCopyright xmlns="292de7ad-0ce0-4950-9d80-fd0d9858bf97">© International Organization for Migration (IOM)</DMSSCCopyright>
    <_dlc_DocId xmlns="292de7ad-0ce0-4950-9d80-fd0d9858bf97">IOMDOC-3-14425</_dlc_DocId>
    <_dlc_DocIdUrl xmlns="292de7ad-0ce0-4950-9d80-fd0d9858bf97">
      <Url>https://dmsportal/_layouts/15/DocIdRedir.aspx?ID=IOMDOC-3-14425</Url>
      <Description>IOMDOC-3-14425</Description>
    </_dlc_DocIdUrl>
    <DMSSCOGDocID xmlns="292de7ad-0ce0-4950-9d80-fd0d9858bf97">18122</DMSSCOGDocID>
  </documentManagement>
</p:properties>
</file>

<file path=customXml/itemProps1.xml><?xml version="1.0" encoding="utf-8"?>
<ds:datastoreItem xmlns:ds="http://schemas.openxmlformats.org/officeDocument/2006/customXml" ds:itemID="{54E74F51-5AEA-4A0B-9825-CBCC52901274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DF2AFF01-ED59-4CEB-8EE0-F7CA8F4D7E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AB506C-BBC9-4986-8681-B348790DE8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2de7ad-0ce0-4950-9d80-fd0d9858bf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C93B32F8-3D89-4805-9138-011A0407F0BE}">
  <ds:schemaRefs>
    <ds:schemaRef ds:uri="http://www.w3.org/XML/1998/namespace"/>
    <ds:schemaRef ds:uri="292de7ad-0ce0-4950-9d80-fd0d9858bf97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7756</TotalTime>
  <Words>570</Words>
  <Application>Microsoft Office PowerPoint</Application>
  <PresentationFormat>On-screen Show (4:3)</PresentationFormat>
  <Paragraphs>139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Fredo Fox</dc:creator>
  <cp:lastModifiedBy>FOSTER Keiko</cp:lastModifiedBy>
  <cp:revision>230</cp:revision>
  <cp:lastPrinted>2017-03-21T02:42:37Z</cp:lastPrinted>
  <dcterms:created xsi:type="dcterms:W3CDTF">2015-05-15T14:05:11Z</dcterms:created>
  <dcterms:modified xsi:type="dcterms:W3CDTF">2017-05-29T04:01:30Z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0x010100830129F0CAECA9418E7CE91E5DF8BAED0205007521A3739CF3294B9996E493AAA33667</vt:lpwstr>
  </property>
  <property fmtid="{D5CDD505-2E9C-101B-9397-08002B2CF9AE}" pid="3" name="_dlc_DocIdItemGuid">
    <vt:lpwstr>aa60b335-b7f6-4410-82d5-1d66239af6fa</vt:lpwstr>
  </property>
  <property fmtid="{D5CDD505-2E9C-101B-9397-08002B2CF9AE}" pid="4" name="id256f71d35345689474340dd007a09d">
    <vt:lpwstr/>
  </property>
  <property fmtid="{D5CDD505-2E9C-101B-9397-08002B2CF9AE}" pid="5" name="DMSSCCorpOwner">
    <vt:lpwstr>862;#MAC-OCU|0b9e9642-cccf-4eaa-8edb-ac266cf71c05</vt:lpwstr>
  </property>
  <property fmtid="{D5CDD505-2E9C-101B-9397-08002B2CF9AE}" pid="6" name="DMSSCTypeofAgreement">
    <vt:lpwstr/>
  </property>
  <property fmtid="{D5CDD505-2E9C-101B-9397-08002B2CF9AE}" pid="7" name="DMSSCCountriesCovered">
    <vt:lpwstr/>
  </property>
  <property fmtid="{D5CDD505-2E9C-101B-9397-08002B2CF9AE}" pid="8" name="DMSSCLanguage">
    <vt:lpwstr>34;#English|4fdb6f7f-87a6-4bdf-a113-af22aa89e0ff</vt:lpwstr>
  </property>
  <property fmtid="{D5CDD505-2E9C-101B-9397-08002B2CF9AE}" pid="9" name="bec6e32e305846fc8e862047ed16a744">
    <vt:lpwstr/>
  </property>
  <property fmtid="{D5CDD505-2E9C-101B-9397-08002B2CF9AE}" pid="10" name="DMSSCKeywords">
    <vt:lpwstr/>
  </property>
  <property fmtid="{D5CDD505-2E9C-101B-9397-08002B2CF9AE}" pid="11" name="m63e22d85a01426b88ef9c83ec989ddc">
    <vt:lpwstr/>
  </property>
  <property fmtid="{D5CDD505-2E9C-101B-9397-08002B2CF9AE}" pid="12" name="a5c21126b0694d93a778523f94f94e6e">
    <vt:lpwstr/>
  </property>
  <property fmtid="{D5CDD505-2E9C-101B-9397-08002B2CF9AE}" pid="13" name="DMSSCSubjects">
    <vt:lpwstr>158;#Media and Public Information / Advocacy|6e24bce2-2066-46fb-9e2b-e7d172d8faed</vt:lpwstr>
  </property>
  <property fmtid="{D5CDD505-2E9C-101B-9397-08002B2CF9AE}" pid="14" name="DMSSCCountryofDutyStation">
    <vt:lpwstr/>
  </property>
  <property fmtid="{D5CDD505-2E9C-101B-9397-08002B2CF9AE}" pid="15" name="DMSSCCountry">
    <vt:lpwstr/>
  </property>
</Properties>
</file>