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FBA69-E130-4D31-8D33-1D2004E995BE}" type="datetimeFigureOut">
              <a:rPr lang="en-NZ" smtClean="0"/>
              <a:t>26/07/2017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7DBEF1-9C91-43D3-84D0-4A834744F0B6}" type="slidenum">
              <a:rPr lang="en-NZ" smtClean="0"/>
              <a:t>‹#›</a:t>
            </a:fld>
            <a:endParaRPr lang="en-NZ"/>
          </a:p>
        </p:txBody>
      </p:sp>
    </p:spTree>
    <p:extLst>
      <p:ext uri="{BB962C8B-B14F-4D97-AF65-F5344CB8AC3E}">
        <p14:creationId xmlns:p14="http://schemas.microsoft.com/office/powerpoint/2010/main" val="128194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08DC77D8-E49E-42FB-8667-143861DBFC1D}" type="slidenum">
              <a:rPr lang="en-NZ" altLang="en-US">
                <a:solidFill>
                  <a:prstClr val="black"/>
                </a:solidFill>
                <a:latin typeface="Arial" charset="0"/>
              </a:rPr>
              <a:pPr>
                <a:spcBef>
                  <a:spcPct val="0"/>
                </a:spcBef>
              </a:pPr>
              <a:t>1</a:t>
            </a:fld>
            <a:endParaRPr lang="en-NZ" altLang="en-US">
              <a:solidFill>
                <a:prstClr val="black"/>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smtClean="0"/>
              <a:t>This is the current access criteria</a:t>
            </a:r>
          </a:p>
          <a:p>
            <a:r>
              <a:rPr lang="en-NZ" altLang="en-US" smtClean="0"/>
              <a:t>Can be difficult to define eg ASD – recently included</a:t>
            </a:r>
          </a:p>
          <a:p>
            <a:r>
              <a:rPr lang="en-NZ" altLang="en-US" smtClean="0"/>
              <a:t>Does not include long term chronic conditions such as diabetes and asthma, but does include parkinsons etc</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5EEBCBD-AEB6-457F-B0D1-E726192F5E2F}" type="slidenum">
              <a:rPr lang="en-NZ" altLang="en-US">
                <a:solidFill>
                  <a:prstClr val="black"/>
                </a:solidFill>
                <a:latin typeface="Arial" charset="0"/>
              </a:rPr>
              <a:pPr>
                <a:spcBef>
                  <a:spcPct val="0"/>
                </a:spcBef>
              </a:pPr>
              <a:t>2</a:t>
            </a:fld>
            <a:endParaRPr lang="en-NZ" altLang="en-US">
              <a:solidFill>
                <a:prstClr val="black"/>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smtClean="0"/>
              <a:t>The remainder of residences include housing nz, rest home, boarder, unknown</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08C8BC6-C3EC-401F-A639-773EBF86C94E}" type="slidenum">
              <a:rPr lang="en-NZ" altLang="en-US">
                <a:solidFill>
                  <a:prstClr val="black"/>
                </a:solidFill>
                <a:latin typeface="Arial" charset="0"/>
              </a:rPr>
              <a:pPr>
                <a:spcBef>
                  <a:spcPct val="0"/>
                </a:spcBef>
              </a:pPr>
              <a:t>3</a:t>
            </a:fld>
            <a:endParaRPr lang="en-NZ" altLang="en-US">
              <a:solidFill>
                <a:prstClr val="black"/>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smtClean="0"/>
              <a:t>Paid in hours of support per week following an assessment by the NASC</a:t>
            </a:r>
          </a:p>
          <a:p>
            <a:r>
              <a:rPr lang="en-NZ" altLang="en-US" smtClean="0"/>
              <a:t>Based on unmet need – after the family and the community provide support, we meet the balance of the clients needs</a:t>
            </a:r>
          </a:p>
          <a:p>
            <a:r>
              <a:rPr lang="en-NZ" altLang="en-US" smtClean="0"/>
              <a:t>Household management ave 4 hours per week (8,000 clients), personal care 11 hours per week (7,000 clients), supported living 11 hours per week (2,500 clients) Carer support (14,000 clients)</a:t>
            </a:r>
          </a:p>
          <a:p>
            <a:r>
              <a:rPr lang="en-NZ" altLang="en-US" smtClean="0"/>
              <a:t>Funded family care was introduced in Oct 2013 – high and very high needs, adult children, max 40 hours per week, disabled person the employer</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439CAFE-0284-4432-A850-DE664B174026}" type="slidenum">
              <a:rPr lang="en-NZ" altLang="en-US">
                <a:solidFill>
                  <a:prstClr val="black"/>
                </a:solidFill>
                <a:latin typeface="Arial" charset="0"/>
              </a:rPr>
              <a:pPr>
                <a:spcBef>
                  <a:spcPct val="0"/>
                </a:spcBef>
              </a:pPr>
              <a:t>4</a:t>
            </a:fld>
            <a:endParaRPr lang="en-NZ" altLang="en-US">
              <a:solidFill>
                <a:prstClr val="black"/>
              </a:solidFill>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smtClean="0"/>
              <a:t>In past years (20 years ago) babies and young children were placed into institutional care such as Kimberley</a:t>
            </a:r>
          </a:p>
          <a:p>
            <a:r>
              <a:rPr lang="en-NZ" altLang="en-US" smtClean="0"/>
              <a:t>Since deinstitutionalisation which started in the 1970’s and ended in 200’s, we have moved to smaller, group homes</a:t>
            </a:r>
          </a:p>
          <a:p>
            <a:r>
              <a:rPr lang="en-NZ" altLang="en-US" smtClean="0"/>
              <a:t>Choice in Community Living and Supported Living contracts are a new way of supporting people to be independent</a:t>
            </a:r>
          </a:p>
          <a:p>
            <a:r>
              <a:rPr lang="en-NZ" altLang="en-US" smtClean="0"/>
              <a:t>Idea of citizenship – if you don’t own or rent property or have a bank account, where are you recognised in law?</a:t>
            </a:r>
          </a:p>
          <a:p>
            <a:r>
              <a:rPr lang="en-NZ" altLang="en-US" smtClean="0"/>
              <a:t>People want to choose where they live and who they live with – imagine if you had no say about this in your lives.</a:t>
            </a:r>
          </a:p>
          <a:p>
            <a:r>
              <a:rPr lang="en-NZ" altLang="en-US" smtClean="0"/>
              <a:t>One example of the clients in a home who have stayed together in the same house but now they rent it from the provider. They choose their support staff and when and how often the support staff will attend.</a:t>
            </a:r>
          </a:p>
          <a:p>
            <a:r>
              <a:rPr lang="en-NZ" altLang="en-US" smtClean="0"/>
              <a:t>Ave annual cost $68k per client per annum, 7,000 clients, 1,500 homes</a:t>
            </a: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7B92F299-B5D1-45D8-A92B-8BDAEEF9A38C}" type="slidenum">
              <a:rPr lang="en-NZ" altLang="en-US">
                <a:solidFill>
                  <a:prstClr val="black"/>
                </a:solidFill>
                <a:latin typeface="Arial" charset="0"/>
              </a:rPr>
              <a:pPr>
                <a:spcBef>
                  <a:spcPct val="0"/>
                </a:spcBef>
              </a:pPr>
              <a:t>5</a:t>
            </a:fld>
            <a:endParaRPr lang="en-NZ" altLang="en-US">
              <a:solidFill>
                <a:prstClr val="black"/>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smtClean="0"/>
              <a:t>Explain about over and under 65 issue</a:t>
            </a:r>
          </a:p>
          <a:p>
            <a:r>
              <a:rPr lang="en-NZ" altLang="en-US" smtClean="0"/>
              <a:t>Managed through two providers – access able in Auckland/Northland and Enable in the rest of the country.</a:t>
            </a:r>
          </a:p>
          <a:p>
            <a:r>
              <a:rPr lang="en-NZ" altLang="en-US" smtClean="0"/>
              <a:t>Provide core and specialised equipment to people with a disability related need such as wheelchairs, walking frames, shower stools, bed and chair raisers etc to approx 40,000 people per year.</a:t>
            </a:r>
          </a:p>
          <a:p>
            <a:r>
              <a:rPr lang="en-NZ" altLang="en-US" smtClean="0"/>
              <a:t>Do some housing mods but only one in a lifetime – what does this mean for someone leaving home?</a:t>
            </a:r>
          </a:p>
          <a:p>
            <a:r>
              <a:rPr lang="en-NZ" altLang="en-US" smtClean="0"/>
              <a:t>14,000 hearing aid claims per year $511 contribution</a:t>
            </a:r>
          </a:p>
          <a:p>
            <a:r>
              <a:rPr lang="en-NZ" altLang="en-US" smtClean="0"/>
              <a:t>Support children through a spectacle subsidy for under 16’s who require prescription lenses (CSC holders only), approx 30,000 claims per year</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7948C847-2E67-4D19-B303-A42F11C57C20}" type="slidenum">
              <a:rPr lang="en-NZ" altLang="en-US">
                <a:solidFill>
                  <a:prstClr val="black"/>
                </a:solidFill>
                <a:latin typeface="Arial" charset="0"/>
              </a:rPr>
              <a:pPr>
                <a:spcBef>
                  <a:spcPct val="0"/>
                </a:spcBef>
              </a:pPr>
              <a:t>6</a:t>
            </a:fld>
            <a:endParaRPr lang="en-NZ" altLang="en-US">
              <a:solidFill>
                <a:prstClr val="black"/>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smtClean="0"/>
          </a:p>
          <a:p>
            <a:r>
              <a:rPr lang="en-NZ" altLang="en-US" smtClean="0"/>
              <a:t>So how do people access these services – referral to a NASC</a:t>
            </a:r>
          </a:p>
          <a:p>
            <a:r>
              <a:rPr lang="en-NZ" altLang="en-US" smtClean="0"/>
              <a:t>Not to be confused with older persons NASCs or Mental health NASCs!</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12B269D-368A-47CB-9120-A876DF3841E7}" type="slidenum">
              <a:rPr lang="en-NZ" altLang="en-US">
                <a:solidFill>
                  <a:prstClr val="black"/>
                </a:solidFill>
                <a:latin typeface="Arial" charset="0"/>
              </a:rPr>
              <a:pPr>
                <a:spcBef>
                  <a:spcPct val="0"/>
                </a:spcBef>
              </a:pPr>
              <a:t>9</a:t>
            </a:fld>
            <a:endParaRPr lang="en-NZ" altLang="en-US">
              <a:solidFill>
                <a:prstClr val="black"/>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6837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66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5125" y="1628775"/>
            <a:ext cx="1889125" cy="4176713"/>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1042988" y="1628775"/>
            <a:ext cx="5519737" cy="4176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1165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9943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786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1042988" y="2997200"/>
            <a:ext cx="3703637" cy="280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899025" y="2997200"/>
            <a:ext cx="3703638" cy="280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1311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NZ"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158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3399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0309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7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339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42988" y="1628775"/>
            <a:ext cx="75612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042988" y="2997200"/>
            <a:ext cx="7559675"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4213" y="623728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Arial" charset="0"/>
              </a:defRPr>
            </a:lvl1pPr>
          </a:lstStyle>
          <a:p>
            <a:pPr fontAlgn="base">
              <a:spcBef>
                <a:spcPct val="0"/>
              </a:spcBef>
              <a:spcAft>
                <a:spcPct val="0"/>
              </a:spcAft>
              <a:defRPr/>
            </a:pPr>
            <a:endParaRPr lang="en-US"/>
          </a:p>
        </p:txBody>
      </p:sp>
      <p:sp>
        <p:nvSpPr>
          <p:cNvPr id="1029" name="Line 13"/>
          <p:cNvSpPr>
            <a:spLocks noChangeShapeType="1"/>
          </p:cNvSpPr>
          <p:nvPr userDrawn="1"/>
        </p:nvSpPr>
        <p:spPr bwMode="auto">
          <a:xfrm>
            <a:off x="971550" y="1196975"/>
            <a:ext cx="7704138"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NZ">
              <a:solidFill>
                <a:srgbClr val="000000"/>
              </a:solidFill>
            </a:endParaRPr>
          </a:p>
        </p:txBody>
      </p:sp>
      <p:pic>
        <p:nvPicPr>
          <p:cNvPr id="1030" name="Picture 15" descr="DSD logo lge blank"/>
          <p:cNvPicPr>
            <a:picLocks noChangeAspect="1" noChangeArrowheads="1"/>
          </p:cNvPicPr>
          <p:nvPr userDrawn="1"/>
        </p:nvPicPr>
        <p:blipFill>
          <a:blip r:embed="rId13">
            <a:extLst>
              <a:ext uri="{28A0092B-C50C-407E-A947-70E740481C1C}">
                <a14:useLocalDpi xmlns:a14="http://schemas.microsoft.com/office/drawing/2010/main" val="0"/>
              </a:ext>
            </a:extLst>
          </a:blip>
          <a:srcRect r="1118" b="30504"/>
          <a:stretch>
            <a:fillRect/>
          </a:stretch>
        </p:blipFill>
        <p:spPr bwMode="auto">
          <a:xfrm>
            <a:off x="0" y="0"/>
            <a:ext cx="6111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8" descr="MoH-logoblu-white"/>
          <p:cNvPicPr>
            <a:picLocks noChangeAspect="1" noChangeArrowheads="1"/>
          </p:cNvPicPr>
          <p:nvPr userDrawn="1"/>
        </p:nvPicPr>
        <p:blipFill>
          <a:blip r:embed="rId14">
            <a:extLst>
              <a:ext uri="{28A0092B-C50C-407E-A947-70E740481C1C}">
                <a14:useLocalDpi xmlns:a14="http://schemas.microsoft.com/office/drawing/2010/main" val="0"/>
              </a:ext>
            </a:extLst>
          </a:blip>
          <a:srcRect l="7216" t="12721" r="8498" b="12721"/>
          <a:stretch>
            <a:fillRect/>
          </a:stretch>
        </p:blipFill>
        <p:spPr bwMode="auto">
          <a:xfrm>
            <a:off x="7740650" y="6092825"/>
            <a:ext cx="10795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9"/>
          <p:cNvSpPr txBox="1">
            <a:spLocks noChangeArrowheads="1"/>
          </p:cNvSpPr>
          <p:nvPr userDrawn="1"/>
        </p:nvSpPr>
        <p:spPr bwMode="auto">
          <a:xfrm>
            <a:off x="2627313" y="333375"/>
            <a:ext cx="590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NZ" sz="3200" b="1" smtClean="0">
                <a:solidFill>
                  <a:srgbClr val="000066"/>
                </a:solidFill>
              </a:rPr>
              <a:t>Disability Support Services</a:t>
            </a:r>
            <a:endParaRPr lang="en-US" sz="3200" b="1" smtClean="0">
              <a:solidFill>
                <a:srgbClr val="000066"/>
              </a:solidFill>
            </a:endParaRPr>
          </a:p>
        </p:txBody>
      </p:sp>
    </p:spTree>
    <p:extLst>
      <p:ext uri="{BB962C8B-B14F-4D97-AF65-F5344CB8AC3E}">
        <p14:creationId xmlns:p14="http://schemas.microsoft.com/office/powerpoint/2010/main" val="2248128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rgbClr val="7FBA00"/>
          </a:solidFill>
          <a:latin typeface="+mj-lt"/>
          <a:ea typeface="+mj-ea"/>
          <a:cs typeface="+mj-cs"/>
        </a:defRPr>
      </a:lvl1pPr>
      <a:lvl2pPr algn="ctr" rtl="0" eaLnBrk="0" fontAlgn="base" hangingPunct="0">
        <a:spcBef>
          <a:spcPct val="0"/>
        </a:spcBef>
        <a:spcAft>
          <a:spcPct val="0"/>
        </a:spcAft>
        <a:defRPr sz="4400">
          <a:solidFill>
            <a:srgbClr val="7FBA00"/>
          </a:solidFill>
          <a:latin typeface="Arial" charset="0"/>
        </a:defRPr>
      </a:lvl2pPr>
      <a:lvl3pPr algn="ctr" rtl="0" eaLnBrk="0" fontAlgn="base" hangingPunct="0">
        <a:spcBef>
          <a:spcPct val="0"/>
        </a:spcBef>
        <a:spcAft>
          <a:spcPct val="0"/>
        </a:spcAft>
        <a:defRPr sz="4400">
          <a:solidFill>
            <a:srgbClr val="7FBA00"/>
          </a:solidFill>
          <a:latin typeface="Arial" charset="0"/>
        </a:defRPr>
      </a:lvl3pPr>
      <a:lvl4pPr algn="ctr" rtl="0" eaLnBrk="0" fontAlgn="base" hangingPunct="0">
        <a:spcBef>
          <a:spcPct val="0"/>
        </a:spcBef>
        <a:spcAft>
          <a:spcPct val="0"/>
        </a:spcAft>
        <a:defRPr sz="4400">
          <a:solidFill>
            <a:srgbClr val="7FBA00"/>
          </a:solidFill>
          <a:latin typeface="Arial" charset="0"/>
        </a:defRPr>
      </a:lvl4pPr>
      <a:lvl5pPr algn="ctr" rtl="0" eaLnBrk="0" fontAlgn="base" hangingPunct="0">
        <a:spcBef>
          <a:spcPct val="0"/>
        </a:spcBef>
        <a:spcAft>
          <a:spcPct val="0"/>
        </a:spcAft>
        <a:defRPr sz="4400">
          <a:solidFill>
            <a:srgbClr val="7FBA00"/>
          </a:solidFill>
          <a:latin typeface="Arial" charset="0"/>
        </a:defRPr>
      </a:lvl5pPr>
      <a:lvl6pPr marL="457200" algn="ctr" rtl="0" fontAlgn="base">
        <a:spcBef>
          <a:spcPct val="0"/>
        </a:spcBef>
        <a:spcAft>
          <a:spcPct val="0"/>
        </a:spcAft>
        <a:defRPr sz="4400">
          <a:solidFill>
            <a:srgbClr val="7FBA00"/>
          </a:solidFill>
          <a:latin typeface="Arial" charset="0"/>
        </a:defRPr>
      </a:lvl6pPr>
      <a:lvl7pPr marL="914400" algn="ctr" rtl="0" fontAlgn="base">
        <a:spcBef>
          <a:spcPct val="0"/>
        </a:spcBef>
        <a:spcAft>
          <a:spcPct val="0"/>
        </a:spcAft>
        <a:defRPr sz="4400">
          <a:solidFill>
            <a:srgbClr val="7FBA00"/>
          </a:solidFill>
          <a:latin typeface="Arial" charset="0"/>
        </a:defRPr>
      </a:lvl7pPr>
      <a:lvl8pPr marL="1371600" algn="ctr" rtl="0" fontAlgn="base">
        <a:spcBef>
          <a:spcPct val="0"/>
        </a:spcBef>
        <a:spcAft>
          <a:spcPct val="0"/>
        </a:spcAft>
        <a:defRPr sz="4400">
          <a:solidFill>
            <a:srgbClr val="7FBA00"/>
          </a:solidFill>
          <a:latin typeface="Arial" charset="0"/>
        </a:defRPr>
      </a:lvl8pPr>
      <a:lvl9pPr marL="1828800" algn="ctr" rtl="0" fontAlgn="base">
        <a:spcBef>
          <a:spcPct val="0"/>
        </a:spcBef>
        <a:spcAft>
          <a:spcPct val="0"/>
        </a:spcAft>
        <a:defRPr sz="4400">
          <a:solidFill>
            <a:srgbClr val="7FBA00"/>
          </a:solidFill>
          <a:latin typeface="Arial" charset="0"/>
        </a:defRPr>
      </a:lvl9pPr>
    </p:titleStyle>
    <p:bodyStyle>
      <a:lvl1pPr marL="342900" indent="-342900" algn="l" rtl="0" eaLnBrk="0" fontAlgn="base" hangingPunct="0">
        <a:spcBef>
          <a:spcPct val="20000"/>
        </a:spcBef>
        <a:spcAft>
          <a:spcPct val="0"/>
        </a:spcAft>
        <a:buClr>
          <a:schemeClr val="folHlink"/>
        </a:buClr>
        <a:buFont typeface="Arial" charset="0"/>
        <a:defRPr sz="3200">
          <a:solidFill>
            <a:srgbClr val="000066"/>
          </a:solidFill>
          <a:latin typeface="+mn-lt"/>
          <a:ea typeface="+mn-ea"/>
          <a:cs typeface="+mn-cs"/>
        </a:defRPr>
      </a:lvl1pPr>
      <a:lvl2pPr marL="742950" indent="-285750" algn="l" rtl="0" eaLnBrk="0" fontAlgn="base" hangingPunct="0">
        <a:spcBef>
          <a:spcPct val="20000"/>
        </a:spcBef>
        <a:spcAft>
          <a:spcPct val="0"/>
        </a:spcAft>
        <a:buClr>
          <a:schemeClr val="folHlink"/>
        </a:buClr>
        <a:buFont typeface="Arial" charset="0"/>
        <a:buChar char="»"/>
        <a:defRPr sz="2800">
          <a:solidFill>
            <a:srgbClr val="000066"/>
          </a:solidFill>
          <a:latin typeface="+mn-lt"/>
        </a:defRPr>
      </a:lvl2pPr>
      <a:lvl3pPr marL="1143000" indent="-228600" algn="l" rtl="0" eaLnBrk="0" fontAlgn="base" hangingPunct="0">
        <a:spcBef>
          <a:spcPct val="20000"/>
        </a:spcBef>
        <a:spcAft>
          <a:spcPct val="0"/>
        </a:spcAft>
        <a:buClr>
          <a:schemeClr val="folHlink"/>
        </a:buClr>
        <a:buChar char="•"/>
        <a:defRPr sz="2400">
          <a:solidFill>
            <a:srgbClr val="000066"/>
          </a:solidFill>
          <a:latin typeface="+mn-lt"/>
        </a:defRPr>
      </a:lvl3pPr>
      <a:lvl4pPr marL="1600200" indent="-228600" algn="l" rtl="0" eaLnBrk="0" fontAlgn="base" hangingPunct="0">
        <a:spcBef>
          <a:spcPct val="20000"/>
        </a:spcBef>
        <a:spcAft>
          <a:spcPct val="0"/>
        </a:spcAft>
        <a:buClr>
          <a:schemeClr val="folHlink"/>
        </a:buClr>
        <a:buFont typeface="Wingdings" pitchFamily="2" charset="2"/>
        <a:buChar char="à"/>
        <a:defRPr sz="2000">
          <a:solidFill>
            <a:srgbClr val="000066"/>
          </a:solidFill>
          <a:latin typeface="+mn-lt"/>
        </a:defRPr>
      </a:lvl4pPr>
      <a:lvl5pPr marL="2057400" indent="-228600" algn="l" rtl="0" eaLnBrk="0" fontAlgn="base" hangingPunct="0">
        <a:spcBef>
          <a:spcPct val="20000"/>
        </a:spcBef>
        <a:spcAft>
          <a:spcPct val="0"/>
        </a:spcAft>
        <a:buClr>
          <a:schemeClr val="folHlink"/>
        </a:buClr>
        <a:buFont typeface="Arial" charset="0"/>
        <a:buChar char="-"/>
        <a:defRPr sz="2000">
          <a:solidFill>
            <a:srgbClr val="000066"/>
          </a:solidFill>
          <a:latin typeface="+mn-lt"/>
        </a:defRPr>
      </a:lvl5pPr>
      <a:lvl6pPr marL="2514600" indent="-228600" algn="l" rtl="0" fontAlgn="base">
        <a:spcBef>
          <a:spcPct val="20000"/>
        </a:spcBef>
        <a:spcAft>
          <a:spcPct val="0"/>
        </a:spcAft>
        <a:buClr>
          <a:schemeClr val="folHlink"/>
        </a:buClr>
        <a:buFont typeface="Arial" charset="0"/>
        <a:buChar char="-"/>
        <a:defRPr sz="2000">
          <a:solidFill>
            <a:srgbClr val="000066"/>
          </a:solidFill>
          <a:latin typeface="+mn-lt"/>
        </a:defRPr>
      </a:lvl6pPr>
      <a:lvl7pPr marL="2971800" indent="-228600" algn="l" rtl="0" fontAlgn="base">
        <a:spcBef>
          <a:spcPct val="20000"/>
        </a:spcBef>
        <a:spcAft>
          <a:spcPct val="0"/>
        </a:spcAft>
        <a:buClr>
          <a:schemeClr val="folHlink"/>
        </a:buClr>
        <a:buFont typeface="Arial" charset="0"/>
        <a:buChar char="-"/>
        <a:defRPr sz="2000">
          <a:solidFill>
            <a:srgbClr val="000066"/>
          </a:solidFill>
          <a:latin typeface="+mn-lt"/>
        </a:defRPr>
      </a:lvl7pPr>
      <a:lvl8pPr marL="3429000" indent="-228600" algn="l" rtl="0" fontAlgn="base">
        <a:spcBef>
          <a:spcPct val="20000"/>
        </a:spcBef>
        <a:spcAft>
          <a:spcPct val="0"/>
        </a:spcAft>
        <a:buClr>
          <a:schemeClr val="folHlink"/>
        </a:buClr>
        <a:buFont typeface="Arial" charset="0"/>
        <a:buChar char="-"/>
        <a:defRPr sz="2000">
          <a:solidFill>
            <a:srgbClr val="000066"/>
          </a:solidFill>
          <a:latin typeface="+mn-lt"/>
        </a:defRPr>
      </a:lvl8pPr>
      <a:lvl9pPr marL="3886200" indent="-228600" algn="l" rtl="0" fontAlgn="base">
        <a:spcBef>
          <a:spcPct val="20000"/>
        </a:spcBef>
        <a:spcAft>
          <a:spcPct val="0"/>
        </a:spcAft>
        <a:buClr>
          <a:schemeClr val="folHlink"/>
        </a:buClr>
        <a:buFont typeface="Arial" charset="0"/>
        <a:buChar char="-"/>
        <a:defRPr sz="20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42988" y="2060575"/>
            <a:ext cx="7415212" cy="1539875"/>
          </a:xfrm>
        </p:spPr>
        <p:txBody>
          <a:bodyPr/>
          <a:lstStyle/>
          <a:p>
            <a:pPr eaLnBrk="1" hangingPunct="1"/>
            <a:r>
              <a:rPr lang="en-US" altLang="en-US" b="1" smtClean="0"/>
              <a:t/>
            </a:r>
            <a:br>
              <a:rPr lang="en-US" altLang="en-US" b="1" smtClean="0"/>
            </a:br>
            <a:endParaRPr lang="en-US" altLang="en-US" sz="3200" b="1" smtClean="0">
              <a:solidFill>
                <a:srgbClr val="0070C0"/>
              </a:solidFill>
            </a:endParaRPr>
          </a:p>
        </p:txBody>
      </p:sp>
      <p:sp>
        <p:nvSpPr>
          <p:cNvPr id="4099" name="Rectangle 3"/>
          <p:cNvSpPr>
            <a:spLocks noGrp="1" noChangeArrowheads="1"/>
          </p:cNvSpPr>
          <p:nvPr>
            <p:ph type="subTitle" idx="1"/>
          </p:nvPr>
        </p:nvSpPr>
        <p:spPr>
          <a:xfrm>
            <a:off x="1371600" y="4941888"/>
            <a:ext cx="7521575" cy="1511300"/>
          </a:xfrm>
        </p:spPr>
        <p:txBody>
          <a:bodyPr/>
          <a:lstStyle/>
          <a:p>
            <a:pPr algn="l" eaLnBrk="1" hangingPunct="1"/>
            <a:r>
              <a:rPr lang="en-US" altLang="en-US" sz="1500" b="1" smtClean="0"/>
              <a:t>Phil Wysocki</a:t>
            </a:r>
          </a:p>
          <a:p>
            <a:pPr algn="l" eaLnBrk="1" hangingPunct="1"/>
            <a:r>
              <a:rPr lang="en-US" altLang="en-US" sz="1500" b="1" smtClean="0"/>
              <a:t>Disability Support Services</a:t>
            </a:r>
          </a:p>
          <a:p>
            <a:pPr algn="l" eaLnBrk="1" hangingPunct="1"/>
            <a:r>
              <a:rPr lang="en-US" altLang="en-US" sz="1500" b="1" smtClean="0"/>
              <a:t>Ministry of Health</a:t>
            </a:r>
          </a:p>
          <a:p>
            <a:pPr algn="l" eaLnBrk="1" hangingPunct="1"/>
            <a:endParaRPr lang="en-US" altLang="en-US" sz="2400" b="1" smtClean="0"/>
          </a:p>
        </p:txBody>
      </p:sp>
      <p:pic>
        <p:nvPicPr>
          <p:cNvPr id="410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060575"/>
            <a:ext cx="28813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17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42988" y="1196975"/>
            <a:ext cx="7561262" cy="719138"/>
          </a:xfrm>
        </p:spPr>
        <p:txBody>
          <a:bodyPr/>
          <a:lstStyle/>
          <a:p>
            <a:r>
              <a:rPr lang="en-NZ" altLang="en-US" smtClean="0"/>
              <a:t>Accessing Equipment </a:t>
            </a:r>
          </a:p>
        </p:txBody>
      </p:sp>
      <p:sp>
        <p:nvSpPr>
          <p:cNvPr id="21507" name="Content Placeholder 2"/>
          <p:cNvSpPr>
            <a:spLocks noGrp="1"/>
          </p:cNvSpPr>
          <p:nvPr>
            <p:ph idx="1"/>
          </p:nvPr>
        </p:nvSpPr>
        <p:spPr>
          <a:xfrm>
            <a:off x="1042988" y="2205038"/>
            <a:ext cx="7559675" cy="3816350"/>
          </a:xfrm>
        </p:spPr>
        <p:txBody>
          <a:bodyPr/>
          <a:lstStyle/>
          <a:p>
            <a:pPr marL="457200" indent="-457200">
              <a:buFont typeface="Arial" charset="0"/>
              <a:buChar char="•"/>
            </a:pPr>
            <a:r>
              <a:rPr lang="en-NZ" altLang="en-US" sz="2200" smtClean="0"/>
              <a:t>NASC or your GP can help access to a specialist assessment through your local DHB</a:t>
            </a:r>
          </a:p>
          <a:p>
            <a:pPr marL="457200" indent="-457200">
              <a:buFont typeface="Arial" charset="0"/>
              <a:buChar char="•"/>
            </a:pPr>
            <a:r>
              <a:rPr lang="en-NZ" altLang="en-US" sz="2200" smtClean="0"/>
              <a:t>A specialist assessor (OT, PT) will assess eligibility and what equipment can support disability related needs</a:t>
            </a:r>
          </a:p>
          <a:p>
            <a:pPr marL="457200" indent="-457200">
              <a:buFont typeface="Arial" charset="0"/>
              <a:buChar char="•"/>
            </a:pPr>
            <a:r>
              <a:rPr lang="en-NZ" altLang="en-US" sz="2200" smtClean="0"/>
              <a:t>Equipment solutions are delivered through two national contracted providers (Enable and accessable)</a:t>
            </a:r>
          </a:p>
          <a:p>
            <a:pPr marL="457200" indent="-457200">
              <a:buFont typeface="Arial" charset="0"/>
              <a:buChar char="•"/>
            </a:pPr>
            <a:r>
              <a:rPr lang="en-NZ" altLang="en-US" sz="2200" smtClean="0"/>
              <a:t>Solutions can range from simple walkers right through to housing access and modifications</a:t>
            </a:r>
          </a:p>
          <a:p>
            <a:pPr marL="457200" indent="-457200">
              <a:buFont typeface="Arial" charset="0"/>
              <a:buChar char="•"/>
            </a:pPr>
            <a:r>
              <a:rPr lang="en-NZ" altLang="en-US" sz="2200" smtClean="0"/>
              <a:t>There are eligibility and access criteria for high cost solutions</a:t>
            </a:r>
          </a:p>
          <a:p>
            <a:pPr marL="457200" indent="-457200">
              <a:buFont typeface="Arial" charset="0"/>
              <a:buChar char="•"/>
            </a:pPr>
            <a:endParaRPr lang="en-NZ" altLang="en-US" smtClean="0"/>
          </a:p>
          <a:p>
            <a:pPr marL="457200" indent="-457200">
              <a:buFont typeface="Arial" charset="0"/>
              <a:buChar char="•"/>
            </a:pPr>
            <a:endParaRPr lang="en-NZ" altLang="en-US" smtClean="0"/>
          </a:p>
        </p:txBody>
      </p:sp>
    </p:spTree>
    <p:extLst>
      <p:ext uri="{BB962C8B-B14F-4D97-AF65-F5344CB8AC3E}">
        <p14:creationId xmlns:p14="http://schemas.microsoft.com/office/powerpoint/2010/main" val="58898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042988" y="1268413"/>
            <a:ext cx="7561262" cy="1143000"/>
          </a:xfrm>
        </p:spPr>
        <p:txBody>
          <a:bodyPr/>
          <a:lstStyle/>
          <a:p>
            <a:r>
              <a:rPr lang="en-NZ" altLang="en-US" sz="3500" b="1" smtClean="0">
                <a:solidFill>
                  <a:srgbClr val="0070C0"/>
                </a:solidFill>
              </a:rPr>
              <a:t>Who is funded through DSS?</a:t>
            </a:r>
          </a:p>
        </p:txBody>
      </p:sp>
      <p:sp>
        <p:nvSpPr>
          <p:cNvPr id="6147" name="Content Placeholder 2"/>
          <p:cNvSpPr>
            <a:spLocks noGrp="1"/>
          </p:cNvSpPr>
          <p:nvPr>
            <p:ph idx="1"/>
          </p:nvPr>
        </p:nvSpPr>
        <p:spPr>
          <a:xfrm>
            <a:off x="1042988" y="2492375"/>
            <a:ext cx="7559675" cy="2808288"/>
          </a:xfrm>
        </p:spPr>
        <p:txBody>
          <a:bodyPr/>
          <a:lstStyle/>
          <a:p>
            <a:r>
              <a:rPr lang="en-NZ" altLang="en-US" sz="2000" smtClean="0"/>
              <a:t>The Ministry’s DSS client group consists of people who:</a:t>
            </a:r>
          </a:p>
          <a:p>
            <a:r>
              <a:rPr lang="en-NZ" altLang="en-US" sz="2000" smtClean="0"/>
              <a:t>·	present for assessment for DSS before the age of 65 </a:t>
            </a:r>
          </a:p>
          <a:p>
            <a:r>
              <a:rPr lang="en-NZ" altLang="en-US" sz="2000" smtClean="0"/>
              <a:t>AND</a:t>
            </a:r>
          </a:p>
          <a:p>
            <a:r>
              <a:rPr lang="en-NZ" altLang="en-US" sz="2000" smtClean="0"/>
              <a:t>·	have a physical, intellectual, or sensory disability or a combination of these, which is likely to:</a:t>
            </a:r>
          </a:p>
          <a:p>
            <a:pPr>
              <a:buFont typeface="Wingdings" pitchFamily="2" charset="2"/>
              <a:buChar char="q"/>
            </a:pPr>
            <a:r>
              <a:rPr lang="en-NZ" altLang="en-US" sz="2000" smtClean="0"/>
              <a:t>remain even after provision of equipment, treatment and 	rehabilitation</a:t>
            </a:r>
          </a:p>
          <a:p>
            <a:pPr>
              <a:buFont typeface="Wingdings" pitchFamily="2" charset="2"/>
              <a:buChar char="q"/>
            </a:pPr>
            <a:r>
              <a:rPr lang="en-NZ" altLang="en-US" sz="2000" smtClean="0"/>
              <a:t>continue for at least six months, and</a:t>
            </a:r>
          </a:p>
          <a:p>
            <a:pPr>
              <a:buFont typeface="Wingdings" pitchFamily="2" charset="2"/>
              <a:buChar char="q"/>
            </a:pPr>
            <a:r>
              <a:rPr lang="en-NZ" altLang="en-US" sz="2000" smtClean="0"/>
              <a:t>result in a need for on-going support.</a:t>
            </a:r>
          </a:p>
        </p:txBody>
      </p:sp>
    </p:spTree>
    <p:extLst>
      <p:ext uri="{BB962C8B-B14F-4D97-AF65-F5344CB8AC3E}">
        <p14:creationId xmlns:p14="http://schemas.microsoft.com/office/powerpoint/2010/main" val="3878665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042988" y="1268413"/>
            <a:ext cx="7561262" cy="576262"/>
          </a:xfrm>
        </p:spPr>
        <p:txBody>
          <a:bodyPr/>
          <a:lstStyle/>
          <a:p>
            <a:r>
              <a:rPr lang="en-NZ" altLang="en-US" sz="3600" b="1" smtClean="0">
                <a:solidFill>
                  <a:srgbClr val="0070C0"/>
                </a:solidFill>
              </a:rPr>
              <a:t>What we know about our clients</a:t>
            </a:r>
          </a:p>
        </p:txBody>
      </p:sp>
      <p:sp>
        <p:nvSpPr>
          <p:cNvPr id="8195" name="Content Placeholder 2"/>
          <p:cNvSpPr>
            <a:spLocks noGrp="1"/>
          </p:cNvSpPr>
          <p:nvPr>
            <p:ph idx="1"/>
          </p:nvPr>
        </p:nvSpPr>
        <p:spPr>
          <a:xfrm>
            <a:off x="1042988" y="2349500"/>
            <a:ext cx="7559675" cy="3455988"/>
          </a:xfrm>
        </p:spPr>
        <p:txBody>
          <a:bodyPr/>
          <a:lstStyle/>
          <a:p>
            <a:pPr marL="457200" indent="-457200">
              <a:buFont typeface="Arial" charset="0"/>
              <a:buChar char="•"/>
            </a:pPr>
            <a:r>
              <a:rPr lang="en-NZ" altLang="en-US" sz="2000" smtClean="0"/>
              <a:t>Approx 32,000 receive regular, ongoing support</a:t>
            </a:r>
          </a:p>
          <a:p>
            <a:pPr marL="457200" indent="-457200">
              <a:buFont typeface="Arial" charset="0"/>
              <a:buChar char="•"/>
            </a:pPr>
            <a:r>
              <a:rPr lang="en-NZ" altLang="en-US" sz="2000" smtClean="0"/>
              <a:t>Another 70,000 per year receive one off support (equipment)</a:t>
            </a:r>
          </a:p>
          <a:p>
            <a:pPr marL="457200" indent="-457200">
              <a:buFont typeface="Arial" charset="0"/>
              <a:buChar char="•"/>
            </a:pPr>
            <a:r>
              <a:rPr lang="en-NZ" altLang="en-US" sz="2000" smtClean="0"/>
              <a:t>More males (56%) than females (44%)</a:t>
            </a:r>
          </a:p>
          <a:p>
            <a:pPr marL="457200" indent="-457200">
              <a:buFont typeface="Arial" charset="0"/>
              <a:buChar char="•"/>
            </a:pPr>
            <a:r>
              <a:rPr lang="en-NZ" altLang="en-US" sz="2000" smtClean="0"/>
              <a:t>16% Maori, 6% Pacific, 5% Asian, 69% Other</a:t>
            </a:r>
          </a:p>
          <a:p>
            <a:pPr marL="457200" indent="-457200">
              <a:buFont typeface="Arial" charset="0"/>
              <a:buChar char="•"/>
            </a:pPr>
            <a:r>
              <a:rPr lang="en-NZ" altLang="en-US" sz="2000" smtClean="0"/>
              <a:t>38% of clients are under the age of 19, and 8% are over the age of 65</a:t>
            </a:r>
          </a:p>
          <a:p>
            <a:pPr marL="457200" indent="-457200">
              <a:buFont typeface="Arial" charset="0"/>
              <a:buChar char="•"/>
            </a:pPr>
            <a:r>
              <a:rPr lang="en-NZ" altLang="en-US" sz="2000" smtClean="0"/>
              <a:t>47% of clients live in their own or the family home</a:t>
            </a:r>
          </a:p>
          <a:p>
            <a:pPr marL="457200" indent="-457200">
              <a:buFont typeface="Arial" charset="0"/>
              <a:buChar char="•"/>
            </a:pPr>
            <a:r>
              <a:rPr lang="en-NZ" altLang="en-US" sz="2000" smtClean="0"/>
              <a:t>Principal disabilities include intellectual (46%), physical (27%), ASD (16%), sensory (4%), neurological (2%)</a:t>
            </a:r>
          </a:p>
          <a:p>
            <a:pPr marL="457200" indent="-457200">
              <a:buFont typeface="Arial" charset="0"/>
              <a:buChar char="•"/>
            </a:pPr>
            <a:endParaRPr lang="en-NZ" altLang="en-US" sz="2400" smtClean="0"/>
          </a:p>
        </p:txBody>
      </p:sp>
    </p:spTree>
    <p:extLst>
      <p:ext uri="{BB962C8B-B14F-4D97-AF65-F5344CB8AC3E}">
        <p14:creationId xmlns:p14="http://schemas.microsoft.com/office/powerpoint/2010/main" val="1916571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611188" y="1268413"/>
            <a:ext cx="7772400" cy="506412"/>
          </a:xfrm>
        </p:spPr>
        <p:txBody>
          <a:bodyPr/>
          <a:lstStyle/>
          <a:p>
            <a:r>
              <a:rPr lang="en-NZ" altLang="en-US" b="1" smtClean="0">
                <a:solidFill>
                  <a:srgbClr val="0070C0"/>
                </a:solidFill>
              </a:rPr>
              <a:t>Community Supports</a:t>
            </a:r>
          </a:p>
        </p:txBody>
      </p:sp>
      <p:sp>
        <p:nvSpPr>
          <p:cNvPr id="2" name="Subtitle 1"/>
          <p:cNvSpPr>
            <a:spLocks noGrp="1"/>
          </p:cNvSpPr>
          <p:nvPr>
            <p:ph type="subTitle" idx="1"/>
          </p:nvPr>
        </p:nvSpPr>
        <p:spPr>
          <a:xfrm>
            <a:off x="1371600" y="1989138"/>
            <a:ext cx="6400800" cy="3649662"/>
          </a:xfrm>
        </p:spPr>
        <p:txBody>
          <a:bodyPr/>
          <a:lstStyle/>
          <a:p>
            <a:pPr marL="457200" indent="-457200" algn="l">
              <a:buFont typeface="Arial" panose="020B0604020202020204" pitchFamily="34" charset="0"/>
              <a:buChar char="•"/>
              <a:defRPr/>
            </a:pPr>
            <a:r>
              <a:rPr lang="en-NZ" sz="2000" dirty="0" smtClean="0"/>
              <a:t>Disability Information and Advisory Services</a:t>
            </a:r>
          </a:p>
          <a:p>
            <a:pPr marL="457200" indent="-457200" algn="l">
              <a:buFont typeface="Arial" panose="020B0604020202020204" pitchFamily="34" charset="0"/>
              <a:buChar char="•"/>
              <a:defRPr/>
            </a:pPr>
            <a:r>
              <a:rPr lang="en-NZ" sz="2000" dirty="0" smtClean="0"/>
              <a:t>Personal Cares – </a:t>
            </a:r>
            <a:r>
              <a:rPr lang="en-NZ" sz="2000" dirty="0" err="1" smtClean="0"/>
              <a:t>eg</a:t>
            </a:r>
            <a:r>
              <a:rPr lang="en-NZ" sz="2000" dirty="0" smtClean="0"/>
              <a:t> showering, dressing</a:t>
            </a:r>
          </a:p>
          <a:p>
            <a:pPr marL="457200" indent="-457200" algn="l">
              <a:buFont typeface="Arial" panose="020B0604020202020204" pitchFamily="34" charset="0"/>
              <a:buChar char="•"/>
              <a:defRPr/>
            </a:pPr>
            <a:r>
              <a:rPr lang="en-NZ" sz="2000" dirty="0" smtClean="0"/>
              <a:t>Household Management – </a:t>
            </a:r>
            <a:r>
              <a:rPr lang="en-NZ" sz="2000" dirty="0" err="1" smtClean="0"/>
              <a:t>eg</a:t>
            </a:r>
            <a:r>
              <a:rPr lang="en-NZ" sz="2000" dirty="0" smtClean="0"/>
              <a:t> meal preparation, cleaning, laundry</a:t>
            </a:r>
          </a:p>
          <a:p>
            <a:pPr marL="457200" indent="-457200" algn="l">
              <a:buFont typeface="Arial" panose="020B0604020202020204" pitchFamily="34" charset="0"/>
              <a:buChar char="•"/>
              <a:defRPr/>
            </a:pPr>
            <a:r>
              <a:rPr lang="en-NZ" sz="2000" dirty="0" smtClean="0"/>
              <a:t>Funded Family Care – for resident family of adults with a disability</a:t>
            </a:r>
          </a:p>
          <a:p>
            <a:pPr marL="457200" indent="-457200" algn="l">
              <a:buFont typeface="Arial" panose="020B0604020202020204" pitchFamily="34" charset="0"/>
              <a:buChar char="•"/>
              <a:defRPr/>
            </a:pPr>
            <a:r>
              <a:rPr lang="en-NZ" sz="2000" dirty="0" smtClean="0"/>
              <a:t>Carer Support/Respite – for full time carers to take a break from their caring responsibilities</a:t>
            </a:r>
          </a:p>
          <a:p>
            <a:pPr marL="342900" indent="-342900" algn="l">
              <a:buFont typeface="Arial" panose="020B0604020202020204" pitchFamily="34" charset="0"/>
              <a:buChar char="•"/>
              <a:defRPr/>
            </a:pPr>
            <a:r>
              <a:rPr lang="en-NZ" sz="2000" dirty="0" smtClean="0"/>
              <a:t>  Supported living – managing a</a:t>
            </a:r>
          </a:p>
          <a:p>
            <a:pPr algn="l">
              <a:defRPr/>
            </a:pPr>
            <a:r>
              <a:rPr lang="en-NZ" sz="2000" dirty="0" smtClean="0"/>
              <a:t>       budget, shopping, transport around </a:t>
            </a:r>
          </a:p>
          <a:p>
            <a:pPr algn="l">
              <a:defRPr/>
            </a:pPr>
            <a:r>
              <a:rPr lang="en-NZ" sz="2000" dirty="0"/>
              <a:t> </a:t>
            </a:r>
            <a:r>
              <a:rPr lang="en-NZ" sz="2000" dirty="0" smtClean="0"/>
              <a:t>      the community</a:t>
            </a:r>
          </a:p>
        </p:txBody>
      </p:sp>
      <p:pic>
        <p:nvPicPr>
          <p:cNvPr id="1024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516688" y="4151313"/>
            <a:ext cx="2447925" cy="2446337"/>
          </a:xfrm>
        </p:spPr>
      </p:pic>
    </p:spTree>
    <p:extLst>
      <p:ext uri="{BB962C8B-B14F-4D97-AF65-F5344CB8AC3E}">
        <p14:creationId xmlns:p14="http://schemas.microsoft.com/office/powerpoint/2010/main" val="3702010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755650" y="1268413"/>
            <a:ext cx="7772400" cy="579437"/>
          </a:xfrm>
        </p:spPr>
        <p:txBody>
          <a:bodyPr/>
          <a:lstStyle/>
          <a:p>
            <a:r>
              <a:rPr lang="en-NZ" altLang="en-US" b="1" smtClean="0">
                <a:solidFill>
                  <a:srgbClr val="0070C0"/>
                </a:solidFill>
              </a:rPr>
              <a:t>Residential Care</a:t>
            </a:r>
          </a:p>
        </p:txBody>
      </p:sp>
      <p:sp>
        <p:nvSpPr>
          <p:cNvPr id="3" name="Subtitle 2"/>
          <p:cNvSpPr>
            <a:spLocks noGrp="1"/>
          </p:cNvSpPr>
          <p:nvPr>
            <p:ph type="subTitle" idx="1"/>
          </p:nvPr>
        </p:nvSpPr>
        <p:spPr>
          <a:xfrm>
            <a:off x="1371600" y="1989138"/>
            <a:ext cx="6400800" cy="3649662"/>
          </a:xfrm>
        </p:spPr>
        <p:txBody>
          <a:bodyPr/>
          <a:lstStyle/>
          <a:p>
            <a:pPr algn="l">
              <a:defRPr/>
            </a:pPr>
            <a:r>
              <a:rPr lang="en-NZ" sz="2000" dirty="0" smtClean="0"/>
              <a:t>Includes </a:t>
            </a:r>
          </a:p>
          <a:p>
            <a:pPr marL="457200" indent="-457200" algn="l">
              <a:buFont typeface="Arial" panose="020B0604020202020204" pitchFamily="34" charset="0"/>
              <a:buChar char="•"/>
              <a:defRPr/>
            </a:pPr>
            <a:r>
              <a:rPr lang="en-NZ" sz="2000" dirty="0"/>
              <a:t>C</a:t>
            </a:r>
            <a:r>
              <a:rPr lang="en-NZ" sz="2000" dirty="0" smtClean="0"/>
              <a:t>ommunity residential (group homes, usually of 4 clients, often ID)</a:t>
            </a:r>
          </a:p>
          <a:p>
            <a:pPr marL="457200" indent="-457200" algn="l">
              <a:buFont typeface="Arial" panose="020B0604020202020204" pitchFamily="34" charset="0"/>
              <a:buChar char="•"/>
              <a:defRPr/>
            </a:pPr>
            <a:r>
              <a:rPr lang="en-NZ" sz="2000" dirty="0" smtClean="0"/>
              <a:t>Rest homes (for physically disabled people needing clinical (nursing) supports)</a:t>
            </a:r>
          </a:p>
          <a:p>
            <a:pPr marL="342900" indent="-342900" algn="l">
              <a:buFont typeface="Arial" panose="020B0604020202020204" pitchFamily="34" charset="0"/>
              <a:buChar char="•"/>
              <a:defRPr/>
            </a:pPr>
            <a:r>
              <a:rPr lang="en-NZ" sz="2000" dirty="0" smtClean="0"/>
              <a:t>  Hospitals (for high needs</a:t>
            </a:r>
          </a:p>
          <a:p>
            <a:pPr algn="l">
              <a:defRPr/>
            </a:pPr>
            <a:r>
              <a:rPr lang="en-NZ" sz="2000" dirty="0" smtClean="0"/>
              <a:t>       clients)</a:t>
            </a:r>
          </a:p>
        </p:txBody>
      </p:sp>
      <p:pic>
        <p:nvPicPr>
          <p:cNvPr id="12292" name="Content Placeholder 1"/>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5364163" y="3716338"/>
            <a:ext cx="3595687" cy="2425700"/>
          </a:xfrm>
        </p:spPr>
      </p:pic>
    </p:spTree>
    <p:extLst>
      <p:ext uri="{BB962C8B-B14F-4D97-AF65-F5344CB8AC3E}">
        <p14:creationId xmlns:p14="http://schemas.microsoft.com/office/powerpoint/2010/main" val="4194256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042988" y="1268413"/>
            <a:ext cx="7561262" cy="647700"/>
          </a:xfrm>
        </p:spPr>
        <p:txBody>
          <a:bodyPr/>
          <a:lstStyle/>
          <a:p>
            <a:r>
              <a:rPr lang="en-NZ" altLang="en-US" b="1" smtClean="0">
                <a:solidFill>
                  <a:srgbClr val="0070C0"/>
                </a:solidFill>
              </a:rPr>
              <a:t>Environmental Support</a:t>
            </a:r>
          </a:p>
        </p:txBody>
      </p:sp>
      <p:sp>
        <p:nvSpPr>
          <p:cNvPr id="10243" name="Content Placeholder 2"/>
          <p:cNvSpPr>
            <a:spLocks noGrp="1"/>
          </p:cNvSpPr>
          <p:nvPr>
            <p:ph idx="1"/>
          </p:nvPr>
        </p:nvSpPr>
        <p:spPr>
          <a:xfrm>
            <a:off x="1042988" y="1989138"/>
            <a:ext cx="7559675" cy="3816350"/>
          </a:xfrm>
        </p:spPr>
        <p:txBody>
          <a:bodyPr/>
          <a:lstStyle/>
          <a:p>
            <a:pPr>
              <a:defRPr/>
            </a:pPr>
            <a:r>
              <a:rPr lang="en-NZ" altLang="en-US" sz="2000" dirty="0" smtClean="0"/>
              <a:t>Includes:</a:t>
            </a:r>
          </a:p>
          <a:p>
            <a:pPr>
              <a:buFont typeface="Arial" panose="020B0604020202020204" pitchFamily="34" charset="0"/>
              <a:buChar char="•"/>
              <a:defRPr/>
            </a:pPr>
            <a:r>
              <a:rPr lang="en-NZ" altLang="en-US" sz="2000" dirty="0" smtClean="0"/>
              <a:t>All people with a long term disability</a:t>
            </a:r>
          </a:p>
          <a:p>
            <a:pPr marL="0" indent="0">
              <a:defRPr/>
            </a:pPr>
            <a:r>
              <a:rPr lang="en-NZ" altLang="en-US" sz="2000" dirty="0"/>
              <a:t> </a:t>
            </a:r>
            <a:r>
              <a:rPr lang="en-NZ" altLang="en-US" sz="2000" dirty="0" smtClean="0"/>
              <a:t>    who need equipment (including over</a:t>
            </a:r>
          </a:p>
          <a:p>
            <a:pPr marL="0" indent="0">
              <a:defRPr/>
            </a:pPr>
            <a:r>
              <a:rPr lang="en-NZ" altLang="en-US" sz="2000" dirty="0"/>
              <a:t> </a:t>
            </a:r>
            <a:r>
              <a:rPr lang="en-NZ" altLang="en-US" sz="2000" dirty="0" smtClean="0"/>
              <a:t>    65’s)</a:t>
            </a:r>
          </a:p>
          <a:p>
            <a:pPr>
              <a:buFont typeface="Arial" panose="020B0604020202020204" pitchFamily="34" charset="0"/>
              <a:buChar char="•"/>
              <a:defRPr/>
            </a:pPr>
            <a:r>
              <a:rPr lang="en-NZ" altLang="en-US" sz="2000" dirty="0" smtClean="0"/>
              <a:t>Housing and vehicle modifications</a:t>
            </a:r>
          </a:p>
          <a:p>
            <a:pPr>
              <a:buFont typeface="Arial" panose="020B0604020202020204" pitchFamily="34" charset="0"/>
              <a:buChar char="•"/>
              <a:defRPr/>
            </a:pPr>
            <a:r>
              <a:rPr lang="en-NZ" altLang="en-US" sz="2000" dirty="0" smtClean="0"/>
              <a:t>Cochlear implants</a:t>
            </a:r>
          </a:p>
          <a:p>
            <a:pPr>
              <a:buFont typeface="Arial" panose="020B0604020202020204" pitchFamily="34" charset="0"/>
              <a:buChar char="•"/>
              <a:defRPr/>
            </a:pPr>
            <a:r>
              <a:rPr lang="en-NZ" altLang="en-US" sz="2000" dirty="0" smtClean="0"/>
              <a:t>Hearing aids </a:t>
            </a:r>
          </a:p>
          <a:p>
            <a:pPr>
              <a:buFont typeface="Arial" panose="020B0604020202020204" pitchFamily="34" charset="0"/>
              <a:buChar char="•"/>
              <a:defRPr/>
            </a:pPr>
            <a:r>
              <a:rPr lang="en-NZ" altLang="en-US" sz="2000" dirty="0" smtClean="0"/>
              <a:t>Spectacle and contact lens subsidy</a:t>
            </a:r>
          </a:p>
        </p:txBody>
      </p:sp>
      <p:pic>
        <p:nvPicPr>
          <p:cNvPr id="1434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2133600"/>
            <a:ext cx="1804987"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246563"/>
            <a:ext cx="26003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401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NZ" altLang="en-US" smtClean="0">
                <a:solidFill>
                  <a:srgbClr val="0070C0"/>
                </a:solidFill>
              </a:rPr>
              <a:t>Specialist Services</a:t>
            </a:r>
          </a:p>
        </p:txBody>
      </p:sp>
      <p:sp>
        <p:nvSpPr>
          <p:cNvPr id="16387" name="Content Placeholder 2"/>
          <p:cNvSpPr>
            <a:spLocks noGrp="1"/>
          </p:cNvSpPr>
          <p:nvPr>
            <p:ph idx="1"/>
          </p:nvPr>
        </p:nvSpPr>
        <p:spPr/>
        <p:txBody>
          <a:bodyPr/>
          <a:lstStyle/>
          <a:p>
            <a:pPr marL="457200" indent="-457200">
              <a:buFont typeface="Arial" charset="0"/>
              <a:buChar char="•"/>
            </a:pPr>
            <a:r>
              <a:rPr lang="en-NZ" altLang="en-US" smtClean="0"/>
              <a:t>Behaviour Support</a:t>
            </a:r>
          </a:p>
          <a:p>
            <a:pPr marL="457200" indent="-457200">
              <a:buFont typeface="Arial" charset="0"/>
              <a:buChar char="•"/>
            </a:pPr>
            <a:r>
              <a:rPr lang="en-NZ" altLang="en-US" smtClean="0"/>
              <a:t>Child Development Services</a:t>
            </a:r>
          </a:p>
          <a:p>
            <a:pPr marL="457200" indent="-457200">
              <a:buFont typeface="Arial" charset="0"/>
              <a:buChar char="•"/>
            </a:pPr>
            <a:r>
              <a:rPr lang="en-NZ" altLang="en-US" smtClean="0"/>
              <a:t>Rehabilitation Services</a:t>
            </a:r>
          </a:p>
        </p:txBody>
      </p:sp>
    </p:spTree>
    <p:extLst>
      <p:ext uri="{BB962C8B-B14F-4D97-AF65-F5344CB8AC3E}">
        <p14:creationId xmlns:p14="http://schemas.microsoft.com/office/powerpoint/2010/main" val="409729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42988" y="1268413"/>
            <a:ext cx="7561262" cy="936625"/>
          </a:xfrm>
        </p:spPr>
        <p:txBody>
          <a:bodyPr/>
          <a:lstStyle/>
          <a:p>
            <a:r>
              <a:rPr lang="en-NZ" altLang="en-US" sz="3200" b="1" smtClean="0">
                <a:solidFill>
                  <a:srgbClr val="0070C0"/>
                </a:solidFill>
              </a:rPr>
              <a:t>Needs Assessment Service Coordination (NASC) agencies</a:t>
            </a:r>
            <a:endParaRPr lang="en-NZ" altLang="en-US" sz="3200" smtClean="0"/>
          </a:p>
        </p:txBody>
      </p:sp>
      <p:sp>
        <p:nvSpPr>
          <p:cNvPr id="17411" name="Content Placeholder 2"/>
          <p:cNvSpPr>
            <a:spLocks noGrp="1"/>
          </p:cNvSpPr>
          <p:nvPr>
            <p:ph idx="1"/>
          </p:nvPr>
        </p:nvSpPr>
        <p:spPr>
          <a:xfrm>
            <a:off x="1042988" y="2492375"/>
            <a:ext cx="7559675" cy="3384550"/>
          </a:xfrm>
        </p:spPr>
        <p:txBody>
          <a:bodyPr/>
          <a:lstStyle/>
          <a:p>
            <a:pPr marL="457200" indent="-457200">
              <a:buFont typeface="Arial" charset="0"/>
              <a:buChar char="•"/>
            </a:pPr>
            <a:r>
              <a:rPr lang="en-NZ" altLang="en-US" sz="2400" smtClean="0"/>
              <a:t>Taikura NASC visits the Mangere Centre </a:t>
            </a:r>
          </a:p>
          <a:p>
            <a:pPr marL="457200" indent="-457200">
              <a:buFont typeface="Arial" charset="0"/>
              <a:buChar char="•"/>
            </a:pPr>
            <a:r>
              <a:rPr lang="en-NZ" altLang="en-US" sz="2400" smtClean="0"/>
              <a:t>Provides general information regarding NASC process and disability services in NZ</a:t>
            </a:r>
          </a:p>
          <a:p>
            <a:pPr marL="457200" indent="-457200">
              <a:buFont typeface="Arial" charset="0"/>
              <a:buChar char="•"/>
            </a:pPr>
            <a:r>
              <a:rPr lang="en-NZ" altLang="en-US" sz="2400" smtClean="0"/>
              <a:t>Provides full NASC services to those refugees settling in the Auckland region</a:t>
            </a:r>
          </a:p>
          <a:p>
            <a:pPr marL="457200" indent="-457200">
              <a:buFont typeface="Arial" charset="0"/>
              <a:buChar char="•"/>
            </a:pPr>
            <a:r>
              <a:rPr lang="en-NZ" altLang="en-US" sz="2400" smtClean="0"/>
              <a:t>Provides support for referrals to other NASC regions through the Red Cross social workers or GP practice at Mangere</a:t>
            </a:r>
          </a:p>
        </p:txBody>
      </p:sp>
    </p:spTree>
    <p:extLst>
      <p:ext uri="{BB962C8B-B14F-4D97-AF65-F5344CB8AC3E}">
        <p14:creationId xmlns:p14="http://schemas.microsoft.com/office/powerpoint/2010/main" val="344572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71550" y="1268413"/>
            <a:ext cx="7561263" cy="1143000"/>
          </a:xfrm>
        </p:spPr>
        <p:txBody>
          <a:bodyPr/>
          <a:lstStyle/>
          <a:p>
            <a:r>
              <a:rPr lang="en-NZ" altLang="en-US" sz="3200" b="1" smtClean="0">
                <a:solidFill>
                  <a:srgbClr val="0070C0"/>
                </a:solidFill>
              </a:rPr>
              <a:t>Needs Assessment Service Coordination (NASC) agencies</a:t>
            </a:r>
          </a:p>
        </p:txBody>
      </p:sp>
      <p:sp>
        <p:nvSpPr>
          <p:cNvPr id="18435" name="Content Placeholder 2"/>
          <p:cNvSpPr>
            <a:spLocks noGrp="1"/>
          </p:cNvSpPr>
          <p:nvPr>
            <p:ph idx="1"/>
          </p:nvPr>
        </p:nvSpPr>
        <p:spPr>
          <a:xfrm>
            <a:off x="1042988" y="2781300"/>
            <a:ext cx="7559675" cy="3024188"/>
          </a:xfrm>
        </p:spPr>
        <p:txBody>
          <a:bodyPr/>
          <a:lstStyle/>
          <a:p>
            <a:pPr marL="457200" indent="-457200">
              <a:buFont typeface="Arial" charset="0"/>
              <a:buChar char="•"/>
            </a:pPr>
            <a:r>
              <a:rPr lang="en-NZ" altLang="en-US" sz="2400" smtClean="0"/>
              <a:t>15 NASCs across the country by region</a:t>
            </a:r>
          </a:p>
          <a:p>
            <a:pPr marL="457200" indent="-457200">
              <a:buFont typeface="Arial" charset="0"/>
              <a:buChar char="•"/>
            </a:pPr>
            <a:r>
              <a:rPr lang="en-NZ" altLang="en-US" sz="2400" smtClean="0"/>
              <a:t>Refugees will be linked to NASC services as required through the resettlement network – Red Cross social worker or GP</a:t>
            </a:r>
          </a:p>
          <a:p>
            <a:pPr marL="457200" indent="-457200">
              <a:buFont typeface="Arial" charset="0"/>
              <a:buChar char="•"/>
            </a:pPr>
            <a:r>
              <a:rPr lang="en-NZ" altLang="en-US" sz="2400" smtClean="0"/>
              <a:t>This can occur within the first 6 weeks at Mangere Centre or once the person has moved to their resettlement region</a:t>
            </a:r>
          </a:p>
        </p:txBody>
      </p:sp>
    </p:spTree>
    <p:extLst>
      <p:ext uri="{BB962C8B-B14F-4D97-AF65-F5344CB8AC3E}">
        <p14:creationId xmlns:p14="http://schemas.microsoft.com/office/powerpoint/2010/main" val="119552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918</Words>
  <Application>Microsoft Office PowerPoint</Application>
  <PresentationFormat>On-screen Show (4:3)</PresentationFormat>
  <Paragraphs>94</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 </vt:lpstr>
      <vt:lpstr>Who is funded through DSS?</vt:lpstr>
      <vt:lpstr>What we know about our clients</vt:lpstr>
      <vt:lpstr>Community Supports</vt:lpstr>
      <vt:lpstr>Residential Care</vt:lpstr>
      <vt:lpstr>Environmental Support</vt:lpstr>
      <vt:lpstr>Specialist Services</vt:lpstr>
      <vt:lpstr>Needs Assessment Service Coordination (NASC) agencies</vt:lpstr>
      <vt:lpstr>Needs Assessment Service Coordination (NASC) agencies</vt:lpstr>
      <vt:lpstr>Accessing Equipment </vt:lpstr>
    </vt:vector>
  </TitlesOfParts>
  <Company>Ministry of Economic Development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Fran Albertario</dc:creator>
  <cp:lastModifiedBy>Paula Cook</cp:lastModifiedBy>
  <cp:revision>2</cp:revision>
  <dcterms:created xsi:type="dcterms:W3CDTF">2017-05-28T21:02:55Z</dcterms:created>
  <dcterms:modified xsi:type="dcterms:W3CDTF">2017-07-25T21:55:20Z</dcterms:modified>
</cp:coreProperties>
</file>