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63" r:id="rId4"/>
    <p:sldId id="262" r:id="rId5"/>
    <p:sldId id="264" r:id="rId6"/>
    <p:sldId id="265" r:id="rId7"/>
    <p:sldId id="266" r:id="rId8"/>
    <p:sldId id="260"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2"/>
    <p:restoredTop sz="96137"/>
  </p:normalViewPr>
  <p:slideViewPr>
    <p:cSldViewPr snapToGrid="0">
      <p:cViewPr varScale="1">
        <p:scale>
          <a:sx n="86" d="100"/>
          <a:sy n="86" d="100"/>
        </p:scale>
        <p:origin x="1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12/10/2022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12/10/2022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12/10/2022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12/10/2022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12/10/2022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ruchi798/tv-shows-on-netflix-prime-video-hulu-and-disney" TargetMode="External"/><Relationship Id="rId2" Type="http://schemas.openxmlformats.org/officeDocument/2006/relationships/hyperlink" Target="https://github.com/codingtechonline/movi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D709-BFAB-FC5B-7A70-1513DD399EEA}"/>
              </a:ext>
            </a:extLst>
          </p:cNvPr>
          <p:cNvSpPr>
            <a:spLocks noGrp="1"/>
          </p:cNvSpPr>
          <p:nvPr>
            <p:ph type="ctrTitle"/>
          </p:nvPr>
        </p:nvSpPr>
        <p:spPr>
          <a:xfrm>
            <a:off x="1561708" y="2091263"/>
            <a:ext cx="9068586" cy="1638256"/>
          </a:xfrm>
        </p:spPr>
        <p:txBody>
          <a:bodyPr/>
          <a:lstStyle/>
          <a:p>
            <a:r>
              <a:rPr lang="en-US" sz="6000" dirty="0"/>
              <a:t>Analysis for TV Shows</a:t>
            </a:r>
          </a:p>
        </p:txBody>
      </p:sp>
      <p:sp>
        <p:nvSpPr>
          <p:cNvPr id="3" name="Subtitle 2">
            <a:extLst>
              <a:ext uri="{FF2B5EF4-FFF2-40B4-BE49-F238E27FC236}">
                <a16:creationId xmlns:a16="http://schemas.microsoft.com/office/drawing/2014/main" id="{CD3613F8-D61B-89D7-89F2-2B1B2AB68FEE}"/>
              </a:ext>
            </a:extLst>
          </p:cNvPr>
          <p:cNvSpPr>
            <a:spLocks noGrp="1"/>
          </p:cNvSpPr>
          <p:nvPr>
            <p:ph type="subTitle" idx="1"/>
          </p:nvPr>
        </p:nvSpPr>
        <p:spPr>
          <a:xfrm>
            <a:off x="6369978" y="3501008"/>
            <a:ext cx="4262969" cy="1638256"/>
          </a:xfrm>
        </p:spPr>
        <p:txBody>
          <a:bodyPr/>
          <a:lstStyle/>
          <a:p>
            <a:r>
              <a:rPr lang="en-US" sz="2400" b="1" dirty="0"/>
              <a:t>GROUP-5</a:t>
            </a:r>
          </a:p>
          <a:p>
            <a:endParaRPr lang="en-US" sz="2400" b="1" dirty="0"/>
          </a:p>
          <a:p>
            <a:r>
              <a:rPr lang="en-US" dirty="0"/>
              <a:t>SADHANA BURLA (02069182)</a:t>
            </a:r>
          </a:p>
          <a:p>
            <a:r>
              <a:rPr lang="en-US" dirty="0"/>
              <a:t>SREEYA NIMMAGADDA(02040498)</a:t>
            </a:r>
          </a:p>
        </p:txBody>
      </p:sp>
    </p:spTree>
    <p:extLst>
      <p:ext uri="{BB962C8B-B14F-4D97-AF65-F5344CB8AC3E}">
        <p14:creationId xmlns:p14="http://schemas.microsoft.com/office/powerpoint/2010/main" val="4025295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6403-BA0C-D3CA-F4BD-93D8FDC4DA2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2F26894-32E2-698E-5193-1BF9E48E39DC}"/>
              </a:ext>
            </a:extLst>
          </p:cNvPr>
          <p:cNvSpPr>
            <a:spLocks noGrp="1"/>
          </p:cNvSpPr>
          <p:nvPr>
            <p:ph idx="1"/>
          </p:nvPr>
        </p:nvSpPr>
        <p:spPr>
          <a:xfrm>
            <a:off x="1066800" y="1818290"/>
            <a:ext cx="10058400" cy="4216750"/>
          </a:xfrm>
        </p:spPr>
        <p:txBody>
          <a:bodyPr>
            <a:normAutofit fontScale="85000" lnSpcReduction="10000"/>
          </a:bodyPr>
          <a:lstStyle/>
          <a:p>
            <a:pPr marL="0" indent="0">
              <a:buNone/>
            </a:pPr>
            <a:r>
              <a:rPr lang="en-US" sz="1800" dirty="0">
                <a:solidFill>
                  <a:srgbClr val="212121"/>
                </a:solidFill>
                <a:effectLst/>
                <a:latin typeface="TimesNewRomanPSMT"/>
              </a:rPr>
              <a:t>The dataset we have collected from Kaggle will contains many TV shows from the Netflix, Hulu, Disney and prime video streaming services. In contains the information of name of TV shows, age, group, IMDB rating, TV show produced year. For rating purpose, we have selected some stop words from data set. We have created app using D3.js which contains TMDB reviews where reviews include title of movie, Release date, vote count, vote average, genres. </a:t>
            </a:r>
            <a:endParaRPr lang="en-US" dirty="0">
              <a:effectLst/>
            </a:endParaRPr>
          </a:p>
          <a:p>
            <a:pPr>
              <a:buFont typeface="Arial" panose="020B0604020202020204" pitchFamily="34" charset="0"/>
              <a:buChar char="•"/>
            </a:pPr>
            <a:r>
              <a:rPr lang="en-US" sz="1800" dirty="0">
                <a:solidFill>
                  <a:srgbClr val="212121"/>
                </a:solidFill>
                <a:effectLst/>
                <a:latin typeface="TimesNewRomanPSMT"/>
              </a:rPr>
              <a:t>Analyze the title names of TV shows. </a:t>
            </a:r>
            <a:endParaRPr lang="en-US" sz="1800" dirty="0">
              <a:solidFill>
                <a:srgbClr val="212121"/>
              </a:solidFill>
              <a:effectLst/>
              <a:latin typeface="SymbolMT"/>
            </a:endParaRPr>
          </a:p>
          <a:p>
            <a:pPr>
              <a:buFont typeface="Arial" panose="020B0604020202020204" pitchFamily="34" charset="0"/>
              <a:buChar char="•"/>
            </a:pPr>
            <a:r>
              <a:rPr lang="en-US" sz="1800" dirty="0">
                <a:solidFill>
                  <a:srgbClr val="212121"/>
                </a:solidFill>
                <a:effectLst/>
                <a:latin typeface="TimesNewRomanPSMT"/>
              </a:rPr>
              <a:t>Title word frequency </a:t>
            </a:r>
            <a:endParaRPr lang="en-US" sz="1800" dirty="0">
              <a:solidFill>
                <a:srgbClr val="212121"/>
              </a:solidFill>
              <a:effectLst/>
              <a:latin typeface="SymbolMT"/>
            </a:endParaRPr>
          </a:p>
          <a:p>
            <a:pPr>
              <a:buFont typeface="Arial" panose="020B0604020202020204" pitchFamily="34" charset="0"/>
              <a:buChar char="•"/>
            </a:pPr>
            <a:r>
              <a:rPr lang="en-US" sz="1800" dirty="0">
                <a:solidFill>
                  <a:srgbClr val="212121"/>
                </a:solidFill>
                <a:effectLst/>
                <a:latin typeface="TimesNewRomanPSMT"/>
              </a:rPr>
              <a:t>Analyze numeric Data which contains general timelines of TV show </a:t>
            </a:r>
            <a:endParaRPr lang="en-US" sz="1800" dirty="0">
              <a:solidFill>
                <a:srgbClr val="212121"/>
              </a:solidFill>
              <a:effectLst/>
              <a:latin typeface="SymbolMT"/>
            </a:endParaRPr>
          </a:p>
          <a:p>
            <a:pPr>
              <a:buFont typeface="Arial" panose="020B0604020202020204" pitchFamily="34" charset="0"/>
              <a:buChar char="•"/>
            </a:pPr>
            <a:r>
              <a:rPr lang="en-US" sz="1800" dirty="0">
                <a:solidFill>
                  <a:srgbClr val="212121"/>
                </a:solidFill>
                <a:effectLst/>
                <a:latin typeface="TimesNewRomanPSMT"/>
              </a:rPr>
              <a:t>production. </a:t>
            </a:r>
            <a:endParaRPr lang="en-US" sz="1800" dirty="0">
              <a:solidFill>
                <a:srgbClr val="212121"/>
              </a:solidFill>
              <a:effectLst/>
              <a:latin typeface="SymbolMT"/>
            </a:endParaRPr>
          </a:p>
          <a:p>
            <a:pPr>
              <a:buFont typeface="Arial" panose="020B0604020202020204" pitchFamily="34" charset="0"/>
              <a:buChar char="•"/>
            </a:pPr>
            <a:r>
              <a:rPr lang="en-US" sz="1800" dirty="0">
                <a:solidFill>
                  <a:srgbClr val="212121"/>
                </a:solidFill>
                <a:effectLst/>
                <a:latin typeface="TimesNewRomanPSMT"/>
              </a:rPr>
              <a:t>IMDB data rating for best and worst rating shows. </a:t>
            </a:r>
            <a:endParaRPr lang="en-US" sz="1800" dirty="0">
              <a:solidFill>
                <a:srgbClr val="212121"/>
              </a:solidFill>
              <a:effectLst/>
              <a:latin typeface="SymbolMT"/>
            </a:endParaRPr>
          </a:p>
          <a:p>
            <a:pPr>
              <a:buFont typeface="Arial" panose="020B0604020202020204" pitchFamily="34" charset="0"/>
              <a:buChar char="•"/>
            </a:pPr>
            <a:r>
              <a:rPr lang="en-US" sz="1800" dirty="0">
                <a:solidFill>
                  <a:srgbClr val="212121"/>
                </a:solidFill>
                <a:effectLst/>
                <a:latin typeface="TimesNewRomanPSMT"/>
              </a:rPr>
              <a:t>Cluster based on TV show rating. </a:t>
            </a:r>
            <a:endParaRPr lang="en-US" sz="1800" dirty="0">
              <a:solidFill>
                <a:srgbClr val="212121"/>
              </a:solidFill>
              <a:effectLst/>
              <a:latin typeface="SymbolMT"/>
            </a:endParaRPr>
          </a:p>
          <a:p>
            <a:pPr>
              <a:buFont typeface="Arial" panose="020B0604020202020204" pitchFamily="34" charset="0"/>
              <a:buChar char="•"/>
            </a:pPr>
            <a:r>
              <a:rPr lang="en-US" sz="1800" dirty="0">
                <a:solidFill>
                  <a:srgbClr val="212121"/>
                </a:solidFill>
                <a:effectLst/>
                <a:latin typeface="TimesNewRomanPSMT"/>
              </a:rPr>
              <a:t>Release year Vs number of movies count </a:t>
            </a:r>
            <a:endParaRPr lang="en-US" sz="1800" dirty="0">
              <a:solidFill>
                <a:srgbClr val="212121"/>
              </a:solidFill>
              <a:effectLst/>
              <a:latin typeface="SymbolMT"/>
            </a:endParaRPr>
          </a:p>
          <a:p>
            <a:pPr>
              <a:buFont typeface="Arial" panose="020B0604020202020204" pitchFamily="34" charset="0"/>
              <a:buChar char="•"/>
            </a:pPr>
            <a:r>
              <a:rPr lang="en-US" sz="1800" dirty="0">
                <a:solidFill>
                  <a:srgbClr val="212121"/>
                </a:solidFill>
                <a:effectLst/>
                <a:latin typeface="TimesNewRomanPSMT"/>
              </a:rPr>
              <a:t>Analysis based on IMDB for each platform and titles. </a:t>
            </a:r>
            <a:endParaRPr lang="en-US" sz="1800" dirty="0">
              <a:solidFill>
                <a:srgbClr val="212121"/>
              </a:solidFill>
              <a:effectLst/>
              <a:latin typeface="SymbolMT"/>
            </a:endParaRPr>
          </a:p>
          <a:p>
            <a:pPr>
              <a:buFont typeface="Arial" panose="020B0604020202020204" pitchFamily="34" charset="0"/>
              <a:buChar char="•"/>
            </a:pPr>
            <a:r>
              <a:rPr lang="en-US" sz="1800" dirty="0">
                <a:solidFill>
                  <a:srgbClr val="212121"/>
                </a:solidFill>
                <a:effectLst/>
                <a:latin typeface="TimesNewRomanPSMT"/>
              </a:rPr>
              <a:t>Analysis of TMDB reviews based on release date, vote count, vote average </a:t>
            </a:r>
            <a:endParaRPr lang="en-US" sz="1800" dirty="0">
              <a:solidFill>
                <a:srgbClr val="212121"/>
              </a:solidFill>
              <a:effectLst/>
              <a:latin typeface="SymbolMT"/>
            </a:endParaRPr>
          </a:p>
          <a:p>
            <a:pPr>
              <a:buFont typeface="Arial" panose="020B0604020202020204" pitchFamily="34" charset="0"/>
              <a:buChar char="•"/>
            </a:pPr>
            <a:r>
              <a:rPr lang="en-US" sz="1800" dirty="0">
                <a:solidFill>
                  <a:srgbClr val="212121"/>
                </a:solidFill>
                <a:effectLst/>
                <a:latin typeface="TimesNewRomanPSMT"/>
              </a:rPr>
              <a:t>and genres. </a:t>
            </a:r>
            <a:endParaRPr lang="en-US" sz="1800" dirty="0">
              <a:solidFill>
                <a:srgbClr val="212121"/>
              </a:solidFill>
              <a:effectLst/>
              <a:latin typeface="SymbolMT"/>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85998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384F-4F2C-2CDA-7EEB-301CD53C6F2D}"/>
              </a:ext>
            </a:extLst>
          </p:cNvPr>
          <p:cNvSpPr>
            <a:spLocks noGrp="1"/>
          </p:cNvSpPr>
          <p:nvPr>
            <p:ph type="title"/>
          </p:nvPr>
        </p:nvSpPr>
        <p:spPr>
          <a:xfrm>
            <a:off x="6846137" y="727626"/>
            <a:ext cx="4602152" cy="1718225"/>
          </a:xfrm>
        </p:spPr>
        <p:txBody>
          <a:bodyPr>
            <a:normAutofit/>
          </a:bodyPr>
          <a:lstStyle/>
          <a:p>
            <a:r>
              <a:rPr lang="en-US" sz="3700" dirty="0"/>
              <a:t>Movies released in different platform</a:t>
            </a:r>
          </a:p>
        </p:txBody>
      </p:sp>
      <p:sp>
        <p:nvSpPr>
          <p:cNvPr id="12" name="Rectangle 11">
            <a:extLst>
              <a:ext uri="{FF2B5EF4-FFF2-40B4-BE49-F238E27FC236}">
                <a16:creationId xmlns:a16="http://schemas.microsoft.com/office/drawing/2014/main" id="{43047B46-4F2F-4746-8B82-B30EAAAE0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63443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54E8A8E-D194-4D55-92A3-6B0799722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024" y="253548"/>
            <a:ext cx="5851795" cy="6384816"/>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pic>
        <p:nvPicPr>
          <p:cNvPr id="5" name="Content Placeholder 4" descr="Chart&#10;&#10;Description automatically generated">
            <a:extLst>
              <a:ext uri="{FF2B5EF4-FFF2-40B4-BE49-F238E27FC236}">
                <a16:creationId xmlns:a16="http://schemas.microsoft.com/office/drawing/2014/main" id="{99DB894B-BE7D-8A2C-6D21-7EB451527DF1}"/>
              </a:ext>
            </a:extLst>
          </p:cNvPr>
          <p:cNvPicPr>
            <a:picLocks noChangeAspect="1"/>
          </p:cNvPicPr>
          <p:nvPr/>
        </p:nvPicPr>
        <p:blipFill rotWithShape="1">
          <a:blip r:embed="rId2"/>
          <a:srcRect l="1584" r="33865" b="1"/>
          <a:stretch/>
        </p:blipFill>
        <p:spPr>
          <a:xfrm>
            <a:off x="407432" y="419292"/>
            <a:ext cx="5522976" cy="6053328"/>
          </a:xfrm>
          <a:prstGeom prst="rect">
            <a:avLst/>
          </a:prstGeom>
        </p:spPr>
      </p:pic>
      <p:sp>
        <p:nvSpPr>
          <p:cNvPr id="9" name="Content Placeholder 8">
            <a:extLst>
              <a:ext uri="{FF2B5EF4-FFF2-40B4-BE49-F238E27FC236}">
                <a16:creationId xmlns:a16="http://schemas.microsoft.com/office/drawing/2014/main" id="{5967E80D-13A4-9F09-358B-35C6B03A8617}"/>
              </a:ext>
            </a:extLst>
          </p:cNvPr>
          <p:cNvSpPr>
            <a:spLocks noGrp="1"/>
          </p:cNvSpPr>
          <p:nvPr>
            <p:ph idx="1"/>
          </p:nvPr>
        </p:nvSpPr>
        <p:spPr>
          <a:xfrm>
            <a:off x="6846137" y="2538919"/>
            <a:ext cx="4602152" cy="3596880"/>
          </a:xfrm>
        </p:spPr>
        <p:txBody>
          <a:bodyPr>
            <a:normAutofit/>
          </a:bodyPr>
          <a:lstStyle/>
          <a:p>
            <a:r>
              <a:rPr lang="en-US" dirty="0"/>
              <a:t>Identified data from various platforms like Hulu, Netflix, prime video.</a:t>
            </a:r>
          </a:p>
          <a:p>
            <a:r>
              <a:rPr lang="en-US" dirty="0"/>
              <a:t>According to the comparison Prime has the maximum number of movies.</a:t>
            </a:r>
          </a:p>
        </p:txBody>
      </p:sp>
    </p:spTree>
    <p:extLst>
      <p:ext uri="{BB962C8B-B14F-4D97-AF65-F5344CB8AC3E}">
        <p14:creationId xmlns:p14="http://schemas.microsoft.com/office/powerpoint/2010/main" val="770626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0FDB8-DB94-5571-B270-6937C6F5ED1F}"/>
              </a:ext>
            </a:extLst>
          </p:cNvPr>
          <p:cNvSpPr>
            <a:spLocks noGrp="1"/>
          </p:cNvSpPr>
          <p:nvPr>
            <p:ph type="title"/>
          </p:nvPr>
        </p:nvSpPr>
        <p:spPr>
          <a:xfrm>
            <a:off x="6846137" y="727626"/>
            <a:ext cx="4602152" cy="1718225"/>
          </a:xfrm>
        </p:spPr>
        <p:txBody>
          <a:bodyPr>
            <a:normAutofit/>
          </a:bodyPr>
          <a:lstStyle/>
          <a:p>
            <a:r>
              <a:rPr lang="en-US" sz="3700" dirty="0"/>
              <a:t>Frequency of stop words in movie titles</a:t>
            </a:r>
          </a:p>
        </p:txBody>
      </p:sp>
      <p:sp>
        <p:nvSpPr>
          <p:cNvPr id="19" name="Rectangle 18">
            <a:extLst>
              <a:ext uri="{FF2B5EF4-FFF2-40B4-BE49-F238E27FC236}">
                <a16:creationId xmlns:a16="http://schemas.microsoft.com/office/drawing/2014/main" id="{43047B46-4F2F-4746-8B82-B30EAAAE0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63443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54E8A8E-D194-4D55-92A3-6B0799722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024" y="253548"/>
            <a:ext cx="5851795" cy="6384816"/>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pic>
        <p:nvPicPr>
          <p:cNvPr id="5" name="Content Placeholder 4" descr="Graphical user interface, table, treemap chart&#10;&#10;Description automatically generated">
            <a:extLst>
              <a:ext uri="{FF2B5EF4-FFF2-40B4-BE49-F238E27FC236}">
                <a16:creationId xmlns:a16="http://schemas.microsoft.com/office/drawing/2014/main" id="{D6170791-5FDF-FF68-4411-072D4AD8010F}"/>
              </a:ext>
            </a:extLst>
          </p:cNvPr>
          <p:cNvPicPr>
            <a:picLocks noChangeAspect="1"/>
          </p:cNvPicPr>
          <p:nvPr/>
        </p:nvPicPr>
        <p:blipFill rotWithShape="1">
          <a:blip r:embed="rId2"/>
          <a:srcRect l="22229" r="27819" b="1"/>
          <a:stretch/>
        </p:blipFill>
        <p:spPr>
          <a:xfrm>
            <a:off x="388883" y="419292"/>
            <a:ext cx="5705936" cy="6053328"/>
          </a:xfrm>
          <a:prstGeom prst="rect">
            <a:avLst/>
          </a:prstGeom>
        </p:spPr>
      </p:pic>
      <p:sp>
        <p:nvSpPr>
          <p:cNvPr id="9" name="Content Placeholder 8">
            <a:extLst>
              <a:ext uri="{FF2B5EF4-FFF2-40B4-BE49-F238E27FC236}">
                <a16:creationId xmlns:a16="http://schemas.microsoft.com/office/drawing/2014/main" id="{E1153069-352E-017D-8C4D-A9F075F205C9}"/>
              </a:ext>
            </a:extLst>
          </p:cNvPr>
          <p:cNvSpPr>
            <a:spLocks noGrp="1"/>
          </p:cNvSpPr>
          <p:nvPr>
            <p:ph idx="1"/>
          </p:nvPr>
        </p:nvSpPr>
        <p:spPr>
          <a:xfrm>
            <a:off x="6846137" y="2538919"/>
            <a:ext cx="4602152" cy="3596880"/>
          </a:xfrm>
        </p:spPr>
        <p:txBody>
          <a:bodyPr>
            <a:normAutofit/>
          </a:bodyPr>
          <a:lstStyle/>
          <a:p>
            <a:r>
              <a:rPr lang="en-US" dirty="0"/>
              <a:t>Here  we have wide range of movie titles.</a:t>
            </a:r>
          </a:p>
          <a:p>
            <a:r>
              <a:rPr lang="en-US" dirty="0"/>
              <a:t>Identified some stop words which are most  commonly used.</a:t>
            </a:r>
          </a:p>
          <a:p>
            <a:r>
              <a:rPr lang="en-US" dirty="0"/>
              <a:t>Compared stop words with movie titles</a:t>
            </a:r>
          </a:p>
          <a:p>
            <a:endParaRPr lang="en-US" dirty="0"/>
          </a:p>
        </p:txBody>
      </p:sp>
    </p:spTree>
    <p:extLst>
      <p:ext uri="{BB962C8B-B14F-4D97-AF65-F5344CB8AC3E}">
        <p14:creationId xmlns:p14="http://schemas.microsoft.com/office/powerpoint/2010/main" val="2800425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CBD0B-7C7E-74B3-66CA-259E89ACB144}"/>
              </a:ext>
            </a:extLst>
          </p:cNvPr>
          <p:cNvSpPr>
            <a:spLocks noGrp="1"/>
          </p:cNvSpPr>
          <p:nvPr>
            <p:ph type="title"/>
          </p:nvPr>
        </p:nvSpPr>
        <p:spPr>
          <a:xfrm>
            <a:off x="7064083" y="653105"/>
            <a:ext cx="4472921" cy="1371600"/>
          </a:xfrm>
        </p:spPr>
        <p:txBody>
          <a:bodyPr>
            <a:normAutofit fontScale="90000"/>
          </a:bodyPr>
          <a:lstStyle/>
          <a:p>
            <a:r>
              <a:rPr lang="en-US" sz="4100" dirty="0"/>
              <a:t>Movie Recommendation</a:t>
            </a:r>
          </a:p>
        </p:txBody>
      </p:sp>
      <p:sp>
        <p:nvSpPr>
          <p:cNvPr id="12" name="Rectangle 11">
            <a:extLst>
              <a:ext uri="{FF2B5EF4-FFF2-40B4-BE49-F238E27FC236}">
                <a16:creationId xmlns:a16="http://schemas.microsoft.com/office/drawing/2014/main" id="{6F9E9273-EC39-4D91-81D2-9E2DC0258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57945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unburst chart&#10;&#10;Description automatically generated">
            <a:extLst>
              <a:ext uri="{FF2B5EF4-FFF2-40B4-BE49-F238E27FC236}">
                <a16:creationId xmlns:a16="http://schemas.microsoft.com/office/drawing/2014/main" id="{69C99FD5-E3B0-0620-D22F-F73521D41C47}"/>
              </a:ext>
            </a:extLst>
          </p:cNvPr>
          <p:cNvPicPr>
            <a:picLocks noChangeAspect="1"/>
          </p:cNvPicPr>
          <p:nvPr/>
        </p:nvPicPr>
        <p:blipFill rotWithShape="1">
          <a:blip r:embed="rId2"/>
          <a:srcRect l="15871" r="25904"/>
          <a:stretch/>
        </p:blipFill>
        <p:spPr>
          <a:xfrm>
            <a:off x="727654" y="748648"/>
            <a:ext cx="5367165" cy="5415552"/>
          </a:xfrm>
          <a:prstGeom prst="rect">
            <a:avLst/>
          </a:prstGeom>
        </p:spPr>
      </p:pic>
      <p:sp>
        <p:nvSpPr>
          <p:cNvPr id="9" name="Content Placeholder 8">
            <a:extLst>
              <a:ext uri="{FF2B5EF4-FFF2-40B4-BE49-F238E27FC236}">
                <a16:creationId xmlns:a16="http://schemas.microsoft.com/office/drawing/2014/main" id="{BE58B704-CA92-0360-DB1F-044DB8DE17F1}"/>
              </a:ext>
            </a:extLst>
          </p:cNvPr>
          <p:cNvSpPr>
            <a:spLocks noGrp="1"/>
          </p:cNvSpPr>
          <p:nvPr>
            <p:ph idx="1"/>
          </p:nvPr>
        </p:nvSpPr>
        <p:spPr>
          <a:xfrm>
            <a:off x="7064082" y="2103120"/>
            <a:ext cx="4472922" cy="3931920"/>
          </a:xfrm>
        </p:spPr>
        <p:txBody>
          <a:bodyPr>
            <a:normAutofit/>
          </a:bodyPr>
          <a:lstStyle/>
          <a:p>
            <a:r>
              <a:rPr lang="en-US" dirty="0">
                <a:solidFill>
                  <a:srgbClr val="000000"/>
                </a:solidFill>
                <a:latin typeface="Inter"/>
              </a:rPr>
              <a:t>Movies with the highest IMDb rating on each platform and genres.</a:t>
            </a:r>
          </a:p>
          <a:p>
            <a:r>
              <a:rPr lang="en-US" i="0" u="none" strike="noStrike" dirty="0">
                <a:solidFill>
                  <a:srgbClr val="000000"/>
                </a:solidFill>
                <a:effectLst/>
                <a:latin typeface="Inter"/>
              </a:rPr>
              <a:t>The resultant output gives the recommendations  for movie type, year of release.</a:t>
            </a:r>
          </a:p>
          <a:p>
            <a:endParaRPr lang="en-US" b="1" dirty="0">
              <a:solidFill>
                <a:srgbClr val="000000"/>
              </a:solidFill>
              <a:latin typeface="Inter"/>
            </a:endParaRPr>
          </a:p>
          <a:p>
            <a:endParaRPr lang="en-US" b="0" i="0" u="none" strike="noStrike" dirty="0">
              <a:solidFill>
                <a:srgbClr val="000000"/>
              </a:solidFill>
              <a:effectLst/>
              <a:latin typeface="Inter"/>
            </a:endParaRPr>
          </a:p>
          <a:p>
            <a:endParaRPr lang="en-US" dirty="0"/>
          </a:p>
        </p:txBody>
      </p:sp>
    </p:spTree>
    <p:extLst>
      <p:ext uri="{BB962C8B-B14F-4D97-AF65-F5344CB8AC3E}">
        <p14:creationId xmlns:p14="http://schemas.microsoft.com/office/powerpoint/2010/main" val="1916608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30660-B354-FCDA-E5D8-D22EA61B52CB}"/>
              </a:ext>
            </a:extLst>
          </p:cNvPr>
          <p:cNvSpPr>
            <a:spLocks noGrp="1"/>
          </p:cNvSpPr>
          <p:nvPr>
            <p:ph type="title"/>
          </p:nvPr>
        </p:nvSpPr>
        <p:spPr>
          <a:xfrm>
            <a:off x="6579450" y="727627"/>
            <a:ext cx="4957553" cy="1645920"/>
          </a:xfrm>
        </p:spPr>
        <p:txBody>
          <a:bodyPr>
            <a:normAutofit/>
          </a:bodyPr>
          <a:lstStyle/>
          <a:p>
            <a:r>
              <a:rPr lang="en-US" sz="3600" dirty="0"/>
              <a:t>IMDB using tree map</a:t>
            </a:r>
          </a:p>
        </p:txBody>
      </p:sp>
      <p:sp>
        <p:nvSpPr>
          <p:cNvPr id="12" name="Rectangle 11">
            <a:extLst>
              <a:ext uri="{FF2B5EF4-FFF2-40B4-BE49-F238E27FC236}">
                <a16:creationId xmlns:a16="http://schemas.microsoft.com/office/drawing/2014/main" id="{CD000060-D06D-4A48-BD8E-978966CC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54" y="727628"/>
            <a:ext cx="5367164" cy="541555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DE4E5113-B3D0-40F8-9F39-B2C2BF92A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3978" y="886862"/>
            <a:ext cx="5054517" cy="5097085"/>
          </a:xfrm>
          <a:prstGeom prst="rect">
            <a:avLst/>
          </a:prstGeom>
          <a:noFill/>
          <a:ln w="6350" cap="sq" cmpd="sng" algn="ctr">
            <a:solidFill>
              <a:schemeClr val="tx1">
                <a:lumMod val="75000"/>
                <a:lumOff val="25000"/>
              </a:schemeClr>
            </a:solidFill>
            <a:prstDash val="solid"/>
            <a:miter lim="800000"/>
          </a:ln>
          <a:effectLst/>
        </p:spPr>
      </p:sp>
      <p:pic>
        <p:nvPicPr>
          <p:cNvPr id="5" name="Content Placeholder 4" descr="Chart, treemap chart&#10;&#10;Description automatically generated">
            <a:extLst>
              <a:ext uri="{FF2B5EF4-FFF2-40B4-BE49-F238E27FC236}">
                <a16:creationId xmlns:a16="http://schemas.microsoft.com/office/drawing/2014/main" id="{00BDDA68-203C-C53F-567D-6E4D097CD212}"/>
              </a:ext>
            </a:extLst>
          </p:cNvPr>
          <p:cNvPicPr>
            <a:picLocks noChangeAspect="1"/>
          </p:cNvPicPr>
          <p:nvPr/>
        </p:nvPicPr>
        <p:blipFill>
          <a:blip r:embed="rId2"/>
          <a:stretch>
            <a:fillRect/>
          </a:stretch>
        </p:blipFill>
        <p:spPr>
          <a:xfrm>
            <a:off x="727654" y="874053"/>
            <a:ext cx="5210841" cy="4931001"/>
          </a:xfrm>
          <a:prstGeom prst="rect">
            <a:avLst/>
          </a:prstGeom>
        </p:spPr>
      </p:pic>
      <p:sp>
        <p:nvSpPr>
          <p:cNvPr id="9" name="Content Placeholder 8">
            <a:extLst>
              <a:ext uri="{FF2B5EF4-FFF2-40B4-BE49-F238E27FC236}">
                <a16:creationId xmlns:a16="http://schemas.microsoft.com/office/drawing/2014/main" id="{C0DB4B03-784A-1905-3285-51FA95F6B6D9}"/>
              </a:ext>
            </a:extLst>
          </p:cNvPr>
          <p:cNvSpPr>
            <a:spLocks noGrp="1"/>
          </p:cNvSpPr>
          <p:nvPr>
            <p:ph idx="1"/>
          </p:nvPr>
        </p:nvSpPr>
        <p:spPr>
          <a:xfrm>
            <a:off x="6579450" y="2538919"/>
            <a:ext cx="4957554" cy="3496120"/>
          </a:xfrm>
        </p:spPr>
        <p:txBody>
          <a:bodyPr>
            <a:normAutofit/>
          </a:bodyPr>
          <a:lstStyle/>
          <a:p>
            <a:r>
              <a:rPr lang="en-US" dirty="0"/>
              <a:t>According to high IMDB rating we have categorized and plotted tree map.</a:t>
            </a:r>
          </a:p>
          <a:p>
            <a:r>
              <a:rPr lang="en-US" dirty="0"/>
              <a:t> Here, we have different kinds of movies with different genres and titles.</a:t>
            </a:r>
          </a:p>
        </p:txBody>
      </p:sp>
    </p:spTree>
    <p:extLst>
      <p:ext uri="{BB962C8B-B14F-4D97-AF65-F5344CB8AC3E}">
        <p14:creationId xmlns:p14="http://schemas.microsoft.com/office/powerpoint/2010/main" val="286975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7A3C-3A43-8CD7-DF57-C0641CBDEFE8}"/>
              </a:ext>
            </a:extLst>
          </p:cNvPr>
          <p:cNvSpPr>
            <a:spLocks noGrp="1"/>
          </p:cNvSpPr>
          <p:nvPr>
            <p:ph type="title"/>
          </p:nvPr>
        </p:nvSpPr>
        <p:spPr>
          <a:xfrm>
            <a:off x="7064082" y="642594"/>
            <a:ext cx="4472921" cy="1371600"/>
          </a:xfrm>
        </p:spPr>
        <p:txBody>
          <a:bodyPr>
            <a:normAutofit fontScale="90000"/>
          </a:bodyPr>
          <a:lstStyle/>
          <a:p>
            <a:r>
              <a:rPr lang="en-US" dirty="0"/>
              <a:t>IMDB using line chart</a:t>
            </a:r>
          </a:p>
        </p:txBody>
      </p:sp>
      <p:sp useBgFill="1">
        <p:nvSpPr>
          <p:cNvPr id="12" name="Rectangle 11">
            <a:extLst>
              <a:ext uri="{FF2B5EF4-FFF2-40B4-BE49-F238E27FC236}">
                <a16:creationId xmlns:a16="http://schemas.microsoft.com/office/drawing/2014/main" id="{6936D704-5904-42AD-9DA1-E236DCE15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57945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7D9E282F-7307-3C57-9098-A1ED21D2FBBF}"/>
              </a:ext>
            </a:extLst>
          </p:cNvPr>
          <p:cNvPicPr>
            <a:picLocks noChangeAspect="1"/>
          </p:cNvPicPr>
          <p:nvPr/>
        </p:nvPicPr>
        <p:blipFill>
          <a:blip r:embed="rId2"/>
          <a:stretch>
            <a:fillRect/>
          </a:stretch>
        </p:blipFill>
        <p:spPr>
          <a:xfrm>
            <a:off x="193964" y="642594"/>
            <a:ext cx="6137563" cy="5896751"/>
          </a:xfrm>
          <a:prstGeom prst="rect">
            <a:avLst/>
          </a:prstGeom>
        </p:spPr>
      </p:pic>
      <p:sp>
        <p:nvSpPr>
          <p:cNvPr id="9" name="Content Placeholder 8">
            <a:extLst>
              <a:ext uri="{FF2B5EF4-FFF2-40B4-BE49-F238E27FC236}">
                <a16:creationId xmlns:a16="http://schemas.microsoft.com/office/drawing/2014/main" id="{48495431-84FE-8B66-5D76-C7FFEE7B7D93}"/>
              </a:ext>
            </a:extLst>
          </p:cNvPr>
          <p:cNvSpPr>
            <a:spLocks noGrp="1"/>
          </p:cNvSpPr>
          <p:nvPr>
            <p:ph idx="1"/>
          </p:nvPr>
        </p:nvSpPr>
        <p:spPr>
          <a:xfrm>
            <a:off x="7064082" y="2103120"/>
            <a:ext cx="4472922" cy="3931920"/>
          </a:xfrm>
        </p:spPr>
        <p:txBody>
          <a:bodyPr>
            <a:normAutofit/>
          </a:bodyPr>
          <a:lstStyle/>
          <a:p>
            <a:r>
              <a:rPr lang="en-US" sz="1800" dirty="0">
                <a:effectLst/>
                <a:latin typeface="TimesNewRomanPSMT"/>
              </a:rPr>
              <a:t>Here, we have used bar plot which has the comparisons for IMDB rating with different platforms and gives the highest rating</a:t>
            </a:r>
            <a:r>
              <a:rPr lang="en-US" dirty="0">
                <a:latin typeface="TimesNewRomanPSMT"/>
              </a:rPr>
              <a:t> </a:t>
            </a:r>
            <a:r>
              <a:rPr lang="en-US" sz="1800" dirty="0">
                <a:effectLst/>
                <a:latin typeface="TimesNewRomanPSMT"/>
              </a:rPr>
              <a:t>using line chart.</a:t>
            </a:r>
          </a:p>
          <a:p>
            <a:endParaRPr lang="en-US" dirty="0"/>
          </a:p>
          <a:p>
            <a:endParaRPr lang="en-US" dirty="0"/>
          </a:p>
        </p:txBody>
      </p:sp>
    </p:spTree>
    <p:extLst>
      <p:ext uri="{BB962C8B-B14F-4D97-AF65-F5344CB8AC3E}">
        <p14:creationId xmlns:p14="http://schemas.microsoft.com/office/powerpoint/2010/main" val="1183897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08EBC-3EEE-7A51-33D5-2E2841A110D9}"/>
              </a:ext>
            </a:extLst>
          </p:cNvPr>
          <p:cNvSpPr>
            <a:spLocks noGrp="1"/>
          </p:cNvSpPr>
          <p:nvPr>
            <p:ph type="title"/>
          </p:nvPr>
        </p:nvSpPr>
        <p:spPr>
          <a:xfrm>
            <a:off x="799672" y="334369"/>
            <a:ext cx="10058400" cy="1134835"/>
          </a:xfrm>
        </p:spPr>
        <p:txBody>
          <a:bodyPr/>
          <a:lstStyle/>
          <a:p>
            <a:r>
              <a:rPr lang="en-US" b="0" i="0" u="none" strike="noStrike" dirty="0">
                <a:solidFill>
                  <a:srgbClr val="000000"/>
                </a:solidFill>
                <a:effectLst/>
                <a:latin typeface="Helvetica Neue" panose="02000503000000020004" pitchFamily="2" charset="0"/>
              </a:rPr>
              <a:t>Expected final look</a:t>
            </a:r>
            <a:endParaRPr lang="en-US" dirty="0"/>
          </a:p>
        </p:txBody>
      </p:sp>
      <p:sp>
        <p:nvSpPr>
          <p:cNvPr id="3" name="Content Placeholder 2">
            <a:extLst>
              <a:ext uri="{FF2B5EF4-FFF2-40B4-BE49-F238E27FC236}">
                <a16:creationId xmlns:a16="http://schemas.microsoft.com/office/drawing/2014/main" id="{18EDC2AB-D315-8FDC-0DC8-91ABA6B1F34D}"/>
              </a:ext>
            </a:extLst>
          </p:cNvPr>
          <p:cNvSpPr>
            <a:spLocks noGrp="1"/>
          </p:cNvSpPr>
          <p:nvPr>
            <p:ph idx="1"/>
          </p:nvPr>
        </p:nvSpPr>
        <p:spPr>
          <a:xfrm>
            <a:off x="943511" y="1291461"/>
            <a:ext cx="10058400" cy="3931920"/>
          </a:xfrm>
        </p:spPr>
        <p:txBody>
          <a:bodyPr>
            <a:normAutofit/>
          </a:bodyPr>
          <a:lstStyle/>
          <a:p>
            <a:pPr>
              <a:buFont typeface="Arial" panose="020B0604020202020204" pitchFamily="34" charset="0"/>
              <a:buChar char="•"/>
            </a:pPr>
            <a:r>
              <a:rPr lang="en-US" sz="2400" dirty="0">
                <a:effectLst/>
                <a:latin typeface="TimesNewRomanPSMT"/>
              </a:rPr>
              <a:t>Here, we have achieved goals from phase-I to current work. In phase-I, we have done tableau work for comparisons of IMDB data with various case scenarios. In phase-II, we have completed python code for movie recommendation system. In current phase we have done with D3.js movie comparison in TMDB data. </a:t>
            </a:r>
            <a:endParaRPr lang="en-US" sz="2400" dirty="0">
              <a:effectLst/>
              <a:latin typeface="SymbolMT"/>
            </a:endParaRPr>
          </a:p>
          <a:p>
            <a:pPr>
              <a:buFont typeface="Arial" panose="020B0604020202020204" pitchFamily="34" charset="0"/>
              <a:buChar char="•"/>
            </a:pPr>
            <a:r>
              <a:rPr lang="en-US" sz="2400" dirty="0">
                <a:effectLst/>
                <a:latin typeface="TimesNewRomanPSMT"/>
              </a:rPr>
              <a:t>In further as extension of this project we can change it to charts with comparing same data. </a:t>
            </a:r>
            <a:endParaRPr lang="en-US" sz="2400" dirty="0">
              <a:effectLst/>
              <a:latin typeface="SymbolMT"/>
            </a:endParaRPr>
          </a:p>
        </p:txBody>
      </p:sp>
    </p:spTree>
    <p:extLst>
      <p:ext uri="{BB962C8B-B14F-4D97-AF65-F5344CB8AC3E}">
        <p14:creationId xmlns:p14="http://schemas.microsoft.com/office/powerpoint/2010/main" val="3030415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F61D-0D33-8E13-1479-91EFFCB4875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FBE982F-06A2-5A90-DA3C-842F39417CE5}"/>
              </a:ext>
            </a:extLst>
          </p:cNvPr>
          <p:cNvSpPr>
            <a:spLocks noGrp="1"/>
          </p:cNvSpPr>
          <p:nvPr>
            <p:ph idx="1"/>
          </p:nvPr>
        </p:nvSpPr>
        <p:spPr/>
        <p:txBody>
          <a:bodyPr/>
          <a:lstStyle/>
          <a:p>
            <a:r>
              <a:rPr lang="en-US" dirty="0">
                <a:hlinkClick r:id="rId2"/>
              </a:rPr>
              <a:t>https://github.com/codingtechonline/movies</a:t>
            </a:r>
            <a:endParaRPr lang="en-US" dirty="0"/>
          </a:p>
          <a:p>
            <a:r>
              <a:rPr lang="en-US">
                <a:hlinkClick r:id="rId3"/>
              </a:rPr>
              <a:t>https://www.kaggle.com/datasets/ruchi798/tv-shows-on-netflix-prime-video-hulu-and-disney</a:t>
            </a:r>
            <a:endParaRPr lang="en-US"/>
          </a:p>
          <a:p>
            <a:endParaRPr lang="en-US" dirty="0"/>
          </a:p>
        </p:txBody>
      </p:sp>
    </p:spTree>
    <p:extLst>
      <p:ext uri="{BB962C8B-B14F-4D97-AF65-F5344CB8AC3E}">
        <p14:creationId xmlns:p14="http://schemas.microsoft.com/office/powerpoint/2010/main" val="28658471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7506</TotalTime>
  <Words>436</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Century Gothic</vt:lpstr>
      <vt:lpstr>Garamond</vt:lpstr>
      <vt:lpstr>Helvetica Neue</vt:lpstr>
      <vt:lpstr>Inter</vt:lpstr>
      <vt:lpstr>SymbolMT</vt:lpstr>
      <vt:lpstr>TimesNewRomanPSMT</vt:lpstr>
      <vt:lpstr>Savon</vt:lpstr>
      <vt:lpstr>Analysis for TV Shows</vt:lpstr>
      <vt:lpstr>Introduction</vt:lpstr>
      <vt:lpstr>Movies released in different platform</vt:lpstr>
      <vt:lpstr>Frequency of stop words in movie titles</vt:lpstr>
      <vt:lpstr>Movie Recommendation</vt:lpstr>
      <vt:lpstr>IMDB using tree map</vt:lpstr>
      <vt:lpstr>IMDB using line chart</vt:lpstr>
      <vt:lpstr>Expected final look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for TV Shows</dc:title>
  <dc:creator>Sadhana Burla</dc:creator>
  <cp:lastModifiedBy>sreya nimmagadda</cp:lastModifiedBy>
  <cp:revision>7</cp:revision>
  <dcterms:created xsi:type="dcterms:W3CDTF">2022-11-06T02:40:47Z</dcterms:created>
  <dcterms:modified xsi:type="dcterms:W3CDTF">2022-12-11T04:36:55Z</dcterms:modified>
</cp:coreProperties>
</file>