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0" r:id="rId6"/>
    <p:sldId id="258"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2BCB-EF1C-503F-706A-47B1A3A47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F1419F-FCBC-C0FB-AEFE-485537E73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93ABCE-33B1-2252-EAE5-87FB589909A6}"/>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5" name="Footer Placeholder 4">
            <a:extLst>
              <a:ext uri="{FF2B5EF4-FFF2-40B4-BE49-F238E27FC236}">
                <a16:creationId xmlns:a16="http://schemas.microsoft.com/office/drawing/2014/main" id="{5E92EA78-342B-96DC-D163-97E35D79F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96FC85-5334-D8CE-18BE-ABC57109C796}"/>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279321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C211-5D87-F5EE-B474-CEA71E5B86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1B7F92-73A7-B8CF-1D3D-4433BC7FF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60C2E-F4EC-2A6D-DC98-B3366C806A01}"/>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5" name="Footer Placeholder 4">
            <a:extLst>
              <a:ext uri="{FF2B5EF4-FFF2-40B4-BE49-F238E27FC236}">
                <a16:creationId xmlns:a16="http://schemas.microsoft.com/office/drawing/2014/main" id="{B1AC8B31-E3A3-16D8-28A3-E7C20F0D6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FAB91-89CF-6359-EEC8-69CDCFBC42D8}"/>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271598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0051F-E19B-CAF3-9BA2-4836062DA5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2760EB-0717-F3D8-254C-C7FCC2555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7144A-0CD2-CA10-D4EA-87CD33D1447C}"/>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5" name="Footer Placeholder 4">
            <a:extLst>
              <a:ext uri="{FF2B5EF4-FFF2-40B4-BE49-F238E27FC236}">
                <a16:creationId xmlns:a16="http://schemas.microsoft.com/office/drawing/2014/main" id="{E95721CD-A8EA-CBDE-B3E2-7D95B7ADA1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AB45E-D786-33F0-1138-4F5DD3ED83E6}"/>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209963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9CFE-1F67-3DAD-7F69-9607D36C1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9A9CB8-0FC8-4918-07DB-ED5722026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37FF4-ED59-0CDA-4302-7D2225B89BAE}"/>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5" name="Footer Placeholder 4">
            <a:extLst>
              <a:ext uri="{FF2B5EF4-FFF2-40B4-BE49-F238E27FC236}">
                <a16:creationId xmlns:a16="http://schemas.microsoft.com/office/drawing/2014/main" id="{E0B02938-B18A-AA95-8D6F-4B23E5C1D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9A6FF-A12E-1BF6-6D33-BC47D33F5BDE}"/>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383648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F10C-485D-A011-B158-5C9CEDA7F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01A661-AD21-0FD0-9D27-6B6CAC90C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F6293F-0CE4-CC0C-1ACC-8FB51C2F6374}"/>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5" name="Footer Placeholder 4">
            <a:extLst>
              <a:ext uri="{FF2B5EF4-FFF2-40B4-BE49-F238E27FC236}">
                <a16:creationId xmlns:a16="http://schemas.microsoft.com/office/drawing/2014/main" id="{C833DBA1-7E67-1056-50D6-431C111D6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8BDB1-2920-7A02-3604-88D76F047922}"/>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332352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96AF-9573-A0B4-C14D-0AE3040A3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B2C1B-58B2-65AF-40EB-0E9391E54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A61C74-6F3D-1844-2D86-A272C3BC3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C0D61C-5428-2A34-9ABF-4DB489C551DF}"/>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6" name="Footer Placeholder 5">
            <a:extLst>
              <a:ext uri="{FF2B5EF4-FFF2-40B4-BE49-F238E27FC236}">
                <a16:creationId xmlns:a16="http://schemas.microsoft.com/office/drawing/2014/main" id="{9568094B-9A2D-8E7E-EA27-C0C289554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C732D-494F-08C1-E6FF-9D0B4BD8953A}"/>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179824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3127-5098-6ED6-571C-935819AD3F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E3BF91-20F4-D51B-7275-A5AB326A2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1C384-DA46-01EC-FD30-66CAEC10F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7D21E1-FF60-5997-B745-C9DB8B640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ECF40-85B7-57CF-B0BC-39930D8AA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7831C3-9EEF-905A-8425-CC6E6AD3B482}"/>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8" name="Footer Placeholder 7">
            <a:extLst>
              <a:ext uri="{FF2B5EF4-FFF2-40B4-BE49-F238E27FC236}">
                <a16:creationId xmlns:a16="http://schemas.microsoft.com/office/drawing/2014/main" id="{EBABBDDA-CED6-6EFD-B2DE-EDAD2116B5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9A193A-C48A-BE1E-5BC0-C3299FD4F893}"/>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294960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C928-40F9-6493-A5D5-DA10F5FBD2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80B3CF-4564-A163-77D7-F6C6E2F36492}"/>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4" name="Footer Placeholder 3">
            <a:extLst>
              <a:ext uri="{FF2B5EF4-FFF2-40B4-BE49-F238E27FC236}">
                <a16:creationId xmlns:a16="http://schemas.microsoft.com/office/drawing/2014/main" id="{380354B6-9F6C-FC46-D260-1DC13B9782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A7105-494C-3345-360A-AB83E2CBB076}"/>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212955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8282F-F59C-DCF9-4906-1C8122B00438}"/>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3" name="Footer Placeholder 2">
            <a:extLst>
              <a:ext uri="{FF2B5EF4-FFF2-40B4-BE49-F238E27FC236}">
                <a16:creationId xmlns:a16="http://schemas.microsoft.com/office/drawing/2014/main" id="{46448C4E-1F28-438B-0797-1BA6D48206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922AD3-B81D-5A76-1D2A-9D25E95655B0}"/>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366714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A1AC-E93C-46D2-BD7E-2F43CDEF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95EA3F-0DB1-D4D6-C777-58D277715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98B6CA-F934-0DF5-60F3-9F7CFED2C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52F7B-EC1A-64AE-8E07-ADFD260712D8}"/>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6" name="Footer Placeholder 5">
            <a:extLst>
              <a:ext uri="{FF2B5EF4-FFF2-40B4-BE49-F238E27FC236}">
                <a16:creationId xmlns:a16="http://schemas.microsoft.com/office/drawing/2014/main" id="{5C7AC400-AFC5-5161-98CA-23F6DEF8B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37A6F5-9746-320A-DD02-BAE74607FAEC}"/>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150129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C666-0FBA-1EC3-2D19-3864206A4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DBDF90-BD15-2652-E40B-796AE5444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16B81D-ECCF-8E2C-44E6-666B0E139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B78A4-C692-86DD-9565-F5A21353AEBA}"/>
              </a:ext>
            </a:extLst>
          </p:cNvPr>
          <p:cNvSpPr>
            <a:spLocks noGrp="1"/>
          </p:cNvSpPr>
          <p:nvPr>
            <p:ph type="dt" sz="half" idx="10"/>
          </p:nvPr>
        </p:nvSpPr>
        <p:spPr/>
        <p:txBody>
          <a:bodyPr/>
          <a:lstStyle/>
          <a:p>
            <a:fld id="{5CA8695E-FA07-4A37-BB16-3E2BD7B0F488}" type="datetimeFigureOut">
              <a:rPr lang="en-IN" smtClean="0"/>
              <a:t>25-09-2025</a:t>
            </a:fld>
            <a:endParaRPr lang="en-IN"/>
          </a:p>
        </p:txBody>
      </p:sp>
      <p:sp>
        <p:nvSpPr>
          <p:cNvPr id="6" name="Footer Placeholder 5">
            <a:extLst>
              <a:ext uri="{FF2B5EF4-FFF2-40B4-BE49-F238E27FC236}">
                <a16:creationId xmlns:a16="http://schemas.microsoft.com/office/drawing/2014/main" id="{D7900F79-F7B9-3E73-81D8-EBD6716E5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CCC6E-3E3A-2F92-4A6E-C007B830A7D0}"/>
              </a:ext>
            </a:extLst>
          </p:cNvPr>
          <p:cNvSpPr>
            <a:spLocks noGrp="1"/>
          </p:cNvSpPr>
          <p:nvPr>
            <p:ph type="sldNum" sz="quarter" idx="12"/>
          </p:nvPr>
        </p:nvSpPr>
        <p:spPr/>
        <p:txBody>
          <a:bodyPr/>
          <a:lstStyle/>
          <a:p>
            <a:fld id="{53D0720A-D158-4C1E-9E49-4921BA5491B1}" type="slidenum">
              <a:rPr lang="en-IN" smtClean="0"/>
              <a:t>‹#›</a:t>
            </a:fld>
            <a:endParaRPr lang="en-IN"/>
          </a:p>
        </p:txBody>
      </p:sp>
    </p:spTree>
    <p:extLst>
      <p:ext uri="{BB962C8B-B14F-4D97-AF65-F5344CB8AC3E}">
        <p14:creationId xmlns:p14="http://schemas.microsoft.com/office/powerpoint/2010/main" val="5572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A2F0B-19F7-A8A5-A179-159ED2F2C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C979E1-25BA-BA0B-3BF7-53471995E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CB49C-47C5-6FFA-6410-36A388C5A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8695E-FA07-4A37-BB16-3E2BD7B0F488}" type="datetimeFigureOut">
              <a:rPr lang="en-IN" smtClean="0"/>
              <a:t>25-09-2025</a:t>
            </a:fld>
            <a:endParaRPr lang="en-IN"/>
          </a:p>
        </p:txBody>
      </p:sp>
      <p:sp>
        <p:nvSpPr>
          <p:cNvPr id="5" name="Footer Placeholder 4">
            <a:extLst>
              <a:ext uri="{FF2B5EF4-FFF2-40B4-BE49-F238E27FC236}">
                <a16:creationId xmlns:a16="http://schemas.microsoft.com/office/drawing/2014/main" id="{7E6548BB-B1D9-F3F1-85A9-DE8CE4EDE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486A0-FB44-068B-1F5F-6F3512CE4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0720A-D158-4C1E-9E49-4921BA5491B1}" type="slidenum">
              <a:rPr lang="en-IN" smtClean="0"/>
              <a:t>‹#›</a:t>
            </a:fld>
            <a:endParaRPr lang="en-IN"/>
          </a:p>
        </p:txBody>
      </p:sp>
    </p:spTree>
    <p:extLst>
      <p:ext uri="{BB962C8B-B14F-4D97-AF65-F5344CB8AC3E}">
        <p14:creationId xmlns:p14="http://schemas.microsoft.com/office/powerpoint/2010/main" val="4233866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6E59D1-435B-69F0-9466-D868B1DADF62}"/>
              </a:ext>
            </a:extLst>
          </p:cNvPr>
          <p:cNvSpPr>
            <a:spLocks noGrp="1"/>
          </p:cNvSpPr>
          <p:nvPr>
            <p:ph type="subTitle" idx="1"/>
          </p:nvPr>
        </p:nvSpPr>
        <p:spPr>
          <a:xfrm>
            <a:off x="1524000" y="1306286"/>
            <a:ext cx="9144000" cy="3951514"/>
          </a:xfrm>
        </p:spPr>
        <p:txBody>
          <a:bodyPr/>
          <a:lstStyle/>
          <a:p>
            <a:endParaRPr lang="en-IN" dirty="0"/>
          </a:p>
          <a:p>
            <a:endParaRPr lang="en-IN" dirty="0"/>
          </a:p>
          <a:p>
            <a:r>
              <a:rPr lang="en-IN" sz="4000" b="1" dirty="0"/>
              <a:t>SALES REPORT</a:t>
            </a:r>
            <a:endParaRPr lang="en-IN" dirty="0"/>
          </a:p>
          <a:p>
            <a:r>
              <a:rPr lang="en-IN" sz="4800" b="1" dirty="0"/>
              <a:t>DASHBOARDS</a:t>
            </a:r>
          </a:p>
        </p:txBody>
      </p:sp>
      <p:sp>
        <p:nvSpPr>
          <p:cNvPr id="4" name="Rectangle: Diagonal Corners Rounded 3">
            <a:extLst>
              <a:ext uri="{FF2B5EF4-FFF2-40B4-BE49-F238E27FC236}">
                <a16:creationId xmlns:a16="http://schemas.microsoft.com/office/drawing/2014/main" id="{45B893AA-E639-2A7B-73A7-DA402C24EF01}"/>
              </a:ext>
            </a:extLst>
          </p:cNvPr>
          <p:cNvSpPr/>
          <p:nvPr/>
        </p:nvSpPr>
        <p:spPr>
          <a:xfrm>
            <a:off x="1461407" y="908957"/>
            <a:ext cx="8479971" cy="4452257"/>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a:t>SALES REPORT</a:t>
            </a:r>
          </a:p>
          <a:p>
            <a:pPr algn="ctr"/>
            <a:r>
              <a:rPr lang="en-IN" sz="4400" b="1" dirty="0"/>
              <a:t>DASHBOARDS</a:t>
            </a:r>
          </a:p>
        </p:txBody>
      </p:sp>
      <p:sp>
        <p:nvSpPr>
          <p:cNvPr id="5" name="Half Frame 4">
            <a:extLst>
              <a:ext uri="{FF2B5EF4-FFF2-40B4-BE49-F238E27FC236}">
                <a16:creationId xmlns:a16="http://schemas.microsoft.com/office/drawing/2014/main" id="{9F8722C4-745D-CEC6-67BA-F5897D5EC7A5}"/>
              </a:ext>
            </a:extLst>
          </p:cNvPr>
          <p:cNvSpPr/>
          <p:nvPr/>
        </p:nvSpPr>
        <p:spPr>
          <a:xfrm>
            <a:off x="1336222" y="857250"/>
            <a:ext cx="914400" cy="914400"/>
          </a:xfrm>
          <a:prstGeom prst="half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8971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5F44-7215-CD48-E9B4-1FBA4B5B926C}"/>
              </a:ext>
            </a:extLst>
          </p:cNvPr>
          <p:cNvSpPr>
            <a:spLocks noGrp="1"/>
          </p:cNvSpPr>
          <p:nvPr>
            <p:ph type="title"/>
          </p:nvPr>
        </p:nvSpPr>
        <p:spPr/>
        <p:txBody>
          <a:bodyPr>
            <a:normAutofit/>
          </a:bodyPr>
          <a:lstStyle/>
          <a:p>
            <a:r>
              <a:rPr lang="en-IN" sz="4000" b="1" dirty="0"/>
              <a:t>                                    OBJECTIVE</a:t>
            </a:r>
          </a:p>
        </p:txBody>
      </p:sp>
      <p:sp>
        <p:nvSpPr>
          <p:cNvPr id="3" name="Content Placeholder 2">
            <a:extLst>
              <a:ext uri="{FF2B5EF4-FFF2-40B4-BE49-F238E27FC236}">
                <a16:creationId xmlns:a16="http://schemas.microsoft.com/office/drawing/2014/main" id="{5C2E42AB-C59C-FC25-4A10-E187E3BDF897}"/>
              </a:ext>
            </a:extLst>
          </p:cNvPr>
          <p:cNvSpPr>
            <a:spLocks noGrp="1"/>
          </p:cNvSpPr>
          <p:nvPr>
            <p:ph idx="1"/>
          </p:nvPr>
        </p:nvSpPr>
        <p:spPr/>
        <p:txBody>
          <a:bodyPr/>
          <a:lstStyle/>
          <a:p>
            <a:pPr marL="0" indent="0">
              <a:buNone/>
            </a:pPr>
            <a:r>
              <a:rPr lang="en-US" dirty="0"/>
              <a:t> To design a Power BI dashboard using a Sales Financial dataset from Kaggle,  The goal was to provide clear insights into business performance through interactive and visually engaging reports.</a:t>
            </a:r>
          </a:p>
          <a:p>
            <a:pPr marL="0" indent="0">
              <a:buNone/>
            </a:pPr>
            <a:endParaRPr lang="en-IN" dirty="0"/>
          </a:p>
        </p:txBody>
      </p:sp>
    </p:spTree>
    <p:extLst>
      <p:ext uri="{BB962C8B-B14F-4D97-AF65-F5344CB8AC3E}">
        <p14:creationId xmlns:p14="http://schemas.microsoft.com/office/powerpoint/2010/main" val="16111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A46E-35EC-8AF2-C001-4BB3D367D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7B53C6-4B43-9DB2-7F28-9625F586E335}"/>
              </a:ext>
            </a:extLst>
          </p:cNvPr>
          <p:cNvSpPr>
            <a:spLocks noGrp="1"/>
          </p:cNvSpPr>
          <p:nvPr>
            <p:ph type="title"/>
          </p:nvPr>
        </p:nvSpPr>
        <p:spPr/>
        <p:txBody>
          <a:bodyPr/>
          <a:lstStyle/>
          <a:p>
            <a:r>
              <a:rPr lang="en-IN" b="1" dirty="0"/>
              <a:t>                        METHODOLOGY</a:t>
            </a:r>
          </a:p>
        </p:txBody>
      </p:sp>
      <p:sp>
        <p:nvSpPr>
          <p:cNvPr id="3" name="Content Placeholder 2">
            <a:extLst>
              <a:ext uri="{FF2B5EF4-FFF2-40B4-BE49-F238E27FC236}">
                <a16:creationId xmlns:a16="http://schemas.microsoft.com/office/drawing/2014/main" id="{AFAE7D74-B1BB-4C55-18D9-499BE1B2A7A6}"/>
              </a:ext>
            </a:extLst>
          </p:cNvPr>
          <p:cNvSpPr>
            <a:spLocks noGrp="1"/>
          </p:cNvSpPr>
          <p:nvPr>
            <p:ph idx="1"/>
          </p:nvPr>
        </p:nvSpPr>
        <p:spPr/>
        <p:txBody>
          <a:bodyPr/>
          <a:lstStyle/>
          <a:p>
            <a:r>
              <a:rPr lang="en-US" dirty="0"/>
              <a:t> Data Cleaning: Removed symbols, standardized dates, and formatted numeric fields.</a:t>
            </a:r>
          </a:p>
          <a:p>
            <a:r>
              <a:rPr lang="en-US" dirty="0"/>
              <a:t>Dashboard Design: Added KPI cards, slicers, time-series charts, and navigation menu.</a:t>
            </a:r>
          </a:p>
          <a:p>
            <a:r>
              <a:rPr lang="en-US" dirty="0"/>
              <a:t> Applied a consistent color theme for clarity and professionalism.</a:t>
            </a:r>
          </a:p>
          <a:p>
            <a:pPr marL="0" indent="0">
              <a:buNone/>
            </a:pPr>
            <a:endParaRPr lang="en-IN" dirty="0"/>
          </a:p>
        </p:txBody>
      </p:sp>
    </p:spTree>
    <p:extLst>
      <p:ext uri="{BB962C8B-B14F-4D97-AF65-F5344CB8AC3E}">
        <p14:creationId xmlns:p14="http://schemas.microsoft.com/office/powerpoint/2010/main" val="173082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20E2C-7C7E-0101-172C-F1206F26E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719DB-DEFC-D448-657C-80233B7F29D0}"/>
              </a:ext>
            </a:extLst>
          </p:cNvPr>
          <p:cNvSpPr>
            <a:spLocks noGrp="1"/>
          </p:cNvSpPr>
          <p:nvPr>
            <p:ph type="title"/>
          </p:nvPr>
        </p:nvSpPr>
        <p:spPr/>
        <p:txBody>
          <a:bodyPr>
            <a:normAutofit/>
          </a:bodyPr>
          <a:lstStyle/>
          <a:p>
            <a:r>
              <a:rPr lang="en-IN" sz="4800" b="1" dirty="0"/>
              <a:t>                   DASHBOARD FEATURE</a:t>
            </a:r>
          </a:p>
        </p:txBody>
      </p:sp>
      <p:sp>
        <p:nvSpPr>
          <p:cNvPr id="3" name="Content Placeholder 2">
            <a:extLst>
              <a:ext uri="{FF2B5EF4-FFF2-40B4-BE49-F238E27FC236}">
                <a16:creationId xmlns:a16="http://schemas.microsoft.com/office/drawing/2014/main" id="{FF36164A-45DE-2D0C-7493-4D53483DEFC3}"/>
              </a:ext>
            </a:extLst>
          </p:cNvPr>
          <p:cNvSpPr>
            <a:spLocks noGrp="1"/>
          </p:cNvSpPr>
          <p:nvPr>
            <p:ph idx="1"/>
          </p:nvPr>
        </p:nvSpPr>
        <p:spPr/>
        <p:txBody>
          <a:bodyPr/>
          <a:lstStyle/>
          <a:p>
            <a:pPr marL="0" indent="0">
              <a:buNone/>
            </a:pPr>
            <a:r>
              <a:rPr lang="en-US" dirty="0"/>
              <a:t>- KPI Cards: Sales, Profit</a:t>
            </a:r>
          </a:p>
          <a:p>
            <a:pPr marL="0" indent="0">
              <a:buNone/>
            </a:pPr>
            <a:r>
              <a:rPr lang="en-US" dirty="0"/>
              <a:t>- Time-Series Analysis :Order-Date, Category, region Sales and Profit    Trends.</a:t>
            </a:r>
          </a:p>
          <a:p>
            <a:pPr marL="0" indent="0">
              <a:buNone/>
            </a:pPr>
            <a:r>
              <a:rPr lang="en-US" dirty="0"/>
              <a:t>- Interactive Slicers :Region, Category, Segment, shipmode, state</a:t>
            </a:r>
          </a:p>
          <a:p>
            <a:pPr marL="0" indent="0">
              <a:buNone/>
            </a:pPr>
            <a:r>
              <a:rPr lang="en-US" dirty="0"/>
              <a:t>-.Card chart: Customer, Quantity, Customer Id, Order date</a:t>
            </a:r>
          </a:p>
          <a:p>
            <a:pPr marL="0" indent="0">
              <a:buNone/>
            </a:pPr>
            <a:r>
              <a:rPr lang="en-US" dirty="0"/>
              <a:t>- Multi chart: Sub category, Sales with top 5</a:t>
            </a:r>
          </a:p>
          <a:p>
            <a:pPr marL="0" indent="0">
              <a:buNone/>
            </a:pPr>
            <a:endParaRPr lang="en-IN" dirty="0"/>
          </a:p>
        </p:txBody>
      </p:sp>
    </p:spTree>
    <p:extLst>
      <p:ext uri="{BB962C8B-B14F-4D97-AF65-F5344CB8AC3E}">
        <p14:creationId xmlns:p14="http://schemas.microsoft.com/office/powerpoint/2010/main" val="326269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FF3EA-FB15-5454-77A0-BD87F7974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7023D-C1C6-BF83-CFC1-7FBADED17161}"/>
              </a:ext>
            </a:extLst>
          </p:cNvPr>
          <p:cNvSpPr>
            <a:spLocks noGrp="1"/>
          </p:cNvSpPr>
          <p:nvPr>
            <p:ph type="title"/>
          </p:nvPr>
        </p:nvSpPr>
        <p:spPr/>
        <p:txBody>
          <a:bodyPr/>
          <a:lstStyle/>
          <a:p>
            <a:r>
              <a:rPr lang="en-IN" b="1" dirty="0"/>
              <a:t>                 DASHBOARD FEATURES</a:t>
            </a:r>
          </a:p>
        </p:txBody>
      </p:sp>
      <p:sp>
        <p:nvSpPr>
          <p:cNvPr id="3" name="Content Placeholder 2">
            <a:extLst>
              <a:ext uri="{FF2B5EF4-FFF2-40B4-BE49-F238E27FC236}">
                <a16:creationId xmlns:a16="http://schemas.microsoft.com/office/drawing/2014/main" id="{A4B5313F-6B02-09B1-1732-B95468B66F74}"/>
              </a:ext>
            </a:extLst>
          </p:cNvPr>
          <p:cNvSpPr>
            <a:spLocks noGrp="1"/>
          </p:cNvSpPr>
          <p:nvPr>
            <p:ph idx="1"/>
          </p:nvPr>
        </p:nvSpPr>
        <p:spPr/>
        <p:txBody>
          <a:bodyPr/>
          <a:lstStyle/>
          <a:p>
            <a:pPr marL="0" indent="0">
              <a:buNone/>
            </a:pPr>
            <a:r>
              <a:rPr lang="en-US" dirty="0"/>
              <a:t>- Navigation Menu for smooth page transitions.</a:t>
            </a:r>
          </a:p>
          <a:p>
            <a:pPr marL="0" indent="0">
              <a:buNone/>
            </a:pPr>
            <a:r>
              <a:rPr lang="en-US" dirty="0"/>
              <a:t>- Consistent color theme for professional insights</a:t>
            </a:r>
            <a:endParaRPr lang="en-IN" dirty="0"/>
          </a:p>
        </p:txBody>
      </p:sp>
    </p:spTree>
    <p:extLst>
      <p:ext uri="{BB962C8B-B14F-4D97-AF65-F5344CB8AC3E}">
        <p14:creationId xmlns:p14="http://schemas.microsoft.com/office/powerpoint/2010/main" val="280318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CA5BF-9A41-772D-14D0-42593630B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E9370-D732-B394-A0F0-36E86C529F5E}"/>
              </a:ext>
            </a:extLst>
          </p:cNvPr>
          <p:cNvSpPr>
            <a:spLocks noGrp="1"/>
          </p:cNvSpPr>
          <p:nvPr>
            <p:ph type="title"/>
          </p:nvPr>
        </p:nvSpPr>
        <p:spPr/>
        <p:txBody>
          <a:bodyPr/>
          <a:lstStyle/>
          <a:p>
            <a:r>
              <a:rPr lang="en-IN" b="1" dirty="0"/>
              <a:t>                         KEY INSIGHTS</a:t>
            </a:r>
          </a:p>
        </p:txBody>
      </p:sp>
      <p:sp>
        <p:nvSpPr>
          <p:cNvPr id="3" name="Content Placeholder 2">
            <a:extLst>
              <a:ext uri="{FF2B5EF4-FFF2-40B4-BE49-F238E27FC236}">
                <a16:creationId xmlns:a16="http://schemas.microsoft.com/office/drawing/2014/main" id="{BBCDFAEE-78DF-DFC8-DCAB-4907BB1B02F1}"/>
              </a:ext>
            </a:extLst>
          </p:cNvPr>
          <p:cNvSpPr>
            <a:spLocks noGrp="1"/>
          </p:cNvSpPr>
          <p:nvPr>
            <p:ph idx="1"/>
          </p:nvPr>
        </p:nvSpPr>
        <p:spPr>
          <a:xfrm>
            <a:off x="718457" y="1531710"/>
            <a:ext cx="10515600" cy="4351338"/>
          </a:xfrm>
        </p:spPr>
        <p:txBody>
          <a:bodyPr>
            <a:normAutofit fontScale="85000" lnSpcReduction="20000"/>
          </a:bodyPr>
          <a:lstStyle/>
          <a:p>
            <a:pPr marL="0" indent="0">
              <a:buNone/>
            </a:pPr>
            <a:endParaRPr lang="en-US" dirty="0"/>
          </a:p>
          <a:p>
            <a:pPr marL="0" indent="0">
              <a:buNone/>
            </a:pPr>
            <a:r>
              <a:rPr lang="en-US" dirty="0"/>
              <a:t>1.Profit achieved 207.35 against a target of 250, while Sales reached 540.76 against a target of 600, showing performance close to goals but slightly below target.</a:t>
            </a:r>
          </a:p>
          <a:p>
            <a:pPr marL="0" indent="0">
              <a:buNone/>
            </a:pPr>
            <a:endParaRPr lang="en-US" dirty="0"/>
          </a:p>
          <a:p>
            <a:pPr marL="0" indent="0">
              <a:buNone/>
            </a:pPr>
            <a:r>
              <a:rPr lang="en-US" dirty="0"/>
              <a:t>2. The dashboard highlights the first customers name, shows the total quantity ordered, displays the last order date, and counts the total number of customers id.</a:t>
            </a:r>
          </a:p>
          <a:p>
            <a:pPr marL="0" indent="0">
              <a:buNone/>
            </a:pPr>
            <a:endParaRPr lang="en-US" dirty="0"/>
          </a:p>
          <a:p>
            <a:pPr marL="0" indent="0">
              <a:buNone/>
            </a:pPr>
            <a:r>
              <a:rPr lang="en-US" dirty="0"/>
              <a:t>3. The multi-chart shows the top 5 sub-categories by sales, with Blinders leading in total sales.</a:t>
            </a:r>
          </a:p>
          <a:p>
            <a:pPr marL="0" indent="0">
              <a:buNone/>
            </a:pPr>
            <a:endParaRPr lang="en-US" dirty="0"/>
          </a:p>
          <a:p>
            <a:pPr marL="0" indent="0">
              <a:buNone/>
            </a:pPr>
            <a:r>
              <a:rPr lang="en-US" dirty="0"/>
              <a:t>4. Slicers for region, segment, category, ship mode, and state (with a select-all option) were added, allowing the table chart to update dynamically and reflect changes based on user selections.</a:t>
            </a:r>
            <a:endParaRPr lang="en-IN" dirty="0"/>
          </a:p>
        </p:txBody>
      </p:sp>
    </p:spTree>
    <p:extLst>
      <p:ext uri="{BB962C8B-B14F-4D97-AF65-F5344CB8AC3E}">
        <p14:creationId xmlns:p14="http://schemas.microsoft.com/office/powerpoint/2010/main" val="85863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13864-3F9D-3126-5142-7C54D97C3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768CD-54FA-66FA-5642-B9A16DBC379E}"/>
              </a:ext>
            </a:extLst>
          </p:cNvPr>
          <p:cNvSpPr>
            <a:spLocks noGrp="1"/>
          </p:cNvSpPr>
          <p:nvPr>
            <p:ph type="title"/>
          </p:nvPr>
        </p:nvSpPr>
        <p:spPr/>
        <p:txBody>
          <a:bodyPr/>
          <a:lstStyle/>
          <a:p>
            <a:r>
              <a:rPr lang="en-IN" b="1" dirty="0"/>
              <a:t>                         KEY INSIGHTS</a:t>
            </a:r>
          </a:p>
        </p:txBody>
      </p:sp>
      <p:sp>
        <p:nvSpPr>
          <p:cNvPr id="3" name="Content Placeholder 2">
            <a:extLst>
              <a:ext uri="{FF2B5EF4-FFF2-40B4-BE49-F238E27FC236}">
                <a16:creationId xmlns:a16="http://schemas.microsoft.com/office/drawing/2014/main" id="{607CF3CD-9912-887B-EF30-15FC9BED90F6}"/>
              </a:ext>
            </a:extLst>
          </p:cNvPr>
          <p:cNvSpPr>
            <a:spLocks noGrp="1"/>
          </p:cNvSpPr>
          <p:nvPr>
            <p:ph idx="1"/>
          </p:nvPr>
        </p:nvSpPr>
        <p:spPr/>
        <p:txBody>
          <a:bodyPr/>
          <a:lstStyle/>
          <a:p>
            <a:pPr marL="0" indent="0">
              <a:buNone/>
            </a:pPr>
            <a:r>
              <a:rPr lang="en-US" dirty="0"/>
              <a:t>5. The time series analysis used area, line, and ribbon charts based on order date across sales, region, and category. The line chart showed separate trends without overlap, while the area and ribbon charts displayed intersecting patterns of increase and decrease.</a:t>
            </a:r>
          </a:p>
          <a:p>
            <a:endParaRPr lang="en-US" dirty="0"/>
          </a:p>
          <a:p>
            <a:pPr marL="0" indent="0">
              <a:buNone/>
            </a:pPr>
            <a:r>
              <a:rPr lang="en-US" dirty="0"/>
              <a:t>6. A navigation button was created to seamlessly move from the main page to the second dashboard, improving user experience and easy access</a:t>
            </a:r>
            <a:endParaRPr lang="en-IN" dirty="0"/>
          </a:p>
        </p:txBody>
      </p:sp>
    </p:spTree>
    <p:extLst>
      <p:ext uri="{BB962C8B-B14F-4D97-AF65-F5344CB8AC3E}">
        <p14:creationId xmlns:p14="http://schemas.microsoft.com/office/powerpoint/2010/main" val="289735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86F51-B5A0-CB39-A92E-0C2A727EA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81B2B-0A39-A13B-DBE5-E4669493E118}"/>
              </a:ext>
            </a:extLst>
          </p:cNvPr>
          <p:cNvSpPr>
            <a:spLocks noGrp="1"/>
          </p:cNvSpPr>
          <p:nvPr>
            <p:ph type="title"/>
          </p:nvPr>
        </p:nvSpPr>
        <p:spPr/>
        <p:txBody>
          <a:bodyPr/>
          <a:lstStyle/>
          <a:p>
            <a:r>
              <a:rPr lang="en-IN" b="1" dirty="0"/>
              <a:t>                              CONCLUSION</a:t>
            </a:r>
          </a:p>
        </p:txBody>
      </p:sp>
      <p:sp>
        <p:nvSpPr>
          <p:cNvPr id="3" name="Content Placeholder 2">
            <a:extLst>
              <a:ext uri="{FF2B5EF4-FFF2-40B4-BE49-F238E27FC236}">
                <a16:creationId xmlns:a16="http://schemas.microsoft.com/office/drawing/2014/main" id="{769CCF9B-9238-F3C3-706B-57BB7300ECFF}"/>
              </a:ext>
            </a:extLst>
          </p:cNvPr>
          <p:cNvSpPr>
            <a:spLocks noGrp="1"/>
          </p:cNvSpPr>
          <p:nvPr>
            <p:ph idx="1"/>
          </p:nvPr>
        </p:nvSpPr>
        <p:spPr/>
        <p:txBody>
          <a:bodyPr/>
          <a:lstStyle/>
          <a:p>
            <a:pPr marL="0" indent="0">
              <a:buNone/>
            </a:pPr>
            <a:r>
              <a:rPr lang="en-US" dirty="0"/>
              <a:t>The Sales Financial Dashboard brings together KPIs, customer details, top-performing categories, interactive slicers, time series analysis, and navigation for a clear and engaging view of business performance, helping users track targets and explore data easily.</a:t>
            </a:r>
            <a:endParaRPr lang="en-IN" dirty="0"/>
          </a:p>
        </p:txBody>
      </p:sp>
    </p:spTree>
    <p:extLst>
      <p:ext uri="{BB962C8B-B14F-4D97-AF65-F5344CB8AC3E}">
        <p14:creationId xmlns:p14="http://schemas.microsoft.com/office/powerpoint/2010/main" val="295739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407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                                    OBJECTIVE</vt:lpstr>
      <vt:lpstr>                        METHODOLOGY</vt:lpstr>
      <vt:lpstr>                   DASHBOARD FEATURE</vt:lpstr>
      <vt:lpstr>                 DASHBOARD FEATURES</vt:lpstr>
      <vt:lpstr>                         KEY INSIGHTS</vt:lpstr>
      <vt:lpstr>                         KEY INSIGHTS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Harini Nimmaganti</dc:creator>
  <cp:lastModifiedBy>Harini Nimmaganti</cp:lastModifiedBy>
  <cp:revision>4</cp:revision>
  <dcterms:created xsi:type="dcterms:W3CDTF">2025-09-25T13:17:01Z</dcterms:created>
  <dcterms:modified xsi:type="dcterms:W3CDTF">2025-09-25T14:09:07Z</dcterms:modified>
</cp:coreProperties>
</file>