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974" y="4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immalamadhuri467/storm-data-analysis.gi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74645"/>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262465" y="3105834"/>
            <a:ext cx="6217541" cy="2677656"/>
          </a:xfrm>
          <a:prstGeom prst="rect">
            <a:avLst/>
          </a:prstGeom>
          <a:noFill/>
        </p:spPr>
        <p:txBody>
          <a:bodyPr wrap="square" rtlCol="0">
            <a:spAutoFit/>
          </a:bodyPr>
          <a:lstStyle/>
          <a:p>
            <a:pPr algn="r"/>
            <a:r>
              <a:rPr lang="en-IN" sz="3600" dirty="0">
                <a:solidFill>
                  <a:schemeClr val="bg1">
                    <a:lumMod val="95000"/>
                  </a:schemeClr>
                </a:solidFill>
              </a:rPr>
              <a:t>Hurricane Prediction System</a:t>
            </a:r>
          </a:p>
          <a:p>
            <a:pPr algn="r"/>
            <a:endParaRPr lang="en-IN" sz="3600" b="1" dirty="0">
              <a:solidFill>
                <a:schemeClr val="bg1">
                  <a:lumMod val="95000"/>
                </a:schemeClr>
              </a:solidFill>
              <a:latin typeface="Arial" panose="020B0604020202020204" pitchFamily="34" charset="0"/>
              <a:cs typeface="Arial" panose="020B0604020202020204" pitchFamily="34" charset="0"/>
            </a:endParaRPr>
          </a:p>
          <a:p>
            <a:pPr algn="r"/>
            <a:endParaRPr lang="en-IN" sz="3600" b="1" dirty="0">
              <a:solidFill>
                <a:schemeClr val="bg1"/>
              </a:solidFill>
              <a:latin typeface="Arial" panose="020B0604020202020204" pitchFamily="34" charset="0"/>
              <a:cs typeface="Arial" panose="020B0604020202020204" pitchFamily="34" charset="0"/>
            </a:endParaRPr>
          </a:p>
          <a:p>
            <a:pPr algn="ctr"/>
            <a:r>
              <a:rPr lang="en-US" sz="2800" dirty="0">
                <a:solidFill>
                  <a:schemeClr val="tx1"/>
                </a:solidFill>
              </a:rPr>
              <a:t>By Nimmala Madhuri</a:t>
            </a:r>
          </a:p>
          <a:p>
            <a:pPr algn="ctr"/>
            <a:r>
              <a:rPr lang="en-US" sz="1600" dirty="0">
                <a:solidFill>
                  <a:schemeClr val="bg1"/>
                </a:solidFill>
              </a:rPr>
              <a:t>AICTE Student ID: STU686579936eb281751480723 AICTE Internship ID: INTERNSHIP_17513641056863b20937d78</a:t>
            </a:r>
            <a:endParaRPr lang="en-US" sz="1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702023" cy="6524863"/>
          </a:xfrm>
          <a:prstGeom prst="rect">
            <a:avLst/>
          </a:prstGeom>
          <a:noFill/>
        </p:spPr>
        <p:txBody>
          <a:bodyPr wrap="square">
            <a:spAutoFit/>
          </a:bodyPr>
          <a:lstStyle/>
          <a:p>
            <a:r>
              <a:rPr lang="en-IN" sz="2000" b="1" dirty="0">
                <a:solidFill>
                  <a:srgbClr val="213163"/>
                </a:solidFill>
              </a:rPr>
              <a:t>Learning Objectives</a:t>
            </a:r>
          </a:p>
          <a:p>
            <a:pPr algn="just"/>
            <a:r>
              <a:rPr lang="en-US" sz="1800" b="1" dirty="0"/>
              <a:t>1.Understand Disaster Prediction</a:t>
            </a:r>
            <a:endParaRPr lang="en-US" sz="1800" dirty="0"/>
          </a:p>
          <a:p>
            <a:pPr marL="285750" indent="-285750" algn="just">
              <a:buFont typeface="Wingdings" panose="05000000000000000000" pitchFamily="2" charset="2"/>
              <a:buChar char="§"/>
            </a:pPr>
            <a:r>
              <a:rPr lang="en-US" sz="1800" dirty="0"/>
              <a:t>How rainfall, river level, soil moisture, wind, and pressure impact floods &amp; hurricanes.</a:t>
            </a:r>
          </a:p>
          <a:p>
            <a:pPr marL="285750" indent="-285750" algn="just">
              <a:buFont typeface="Wingdings" panose="05000000000000000000" pitchFamily="2" charset="2"/>
              <a:buChar char="§"/>
            </a:pPr>
            <a:r>
              <a:rPr lang="en-US" sz="1800" dirty="0"/>
              <a:t>Importance of early prediction for safety.</a:t>
            </a:r>
          </a:p>
          <a:p>
            <a:pPr algn="just"/>
            <a:r>
              <a:rPr lang="en-US" sz="1800" b="1" dirty="0"/>
              <a:t>2.Data Handling</a:t>
            </a:r>
            <a:endParaRPr lang="en-US" sz="1800" dirty="0"/>
          </a:p>
          <a:p>
            <a:pPr marL="285750" indent="-285750" algn="just">
              <a:buFont typeface="Wingdings" panose="05000000000000000000" pitchFamily="2" charset="2"/>
              <a:buChar char="§"/>
            </a:pPr>
            <a:r>
              <a:rPr lang="en-US" sz="1800" dirty="0"/>
              <a:t>Import, clean, and preprocess datasets.</a:t>
            </a:r>
          </a:p>
          <a:p>
            <a:pPr marL="285750" indent="-285750" algn="just">
              <a:buFont typeface="Wingdings" panose="05000000000000000000" pitchFamily="2" charset="2"/>
              <a:buChar char="§"/>
            </a:pPr>
            <a:r>
              <a:rPr lang="en-US" sz="1800" dirty="0"/>
              <a:t>Handle missing values, outliers, and inconsistencies</a:t>
            </a:r>
          </a:p>
          <a:p>
            <a:pPr algn="just"/>
            <a:r>
              <a:rPr lang="en-IN" sz="1800" b="1" dirty="0"/>
              <a:t>3.Exploratory Data Analysis (EDA)</a:t>
            </a:r>
            <a:endParaRPr lang="en-IN" sz="1800" dirty="0"/>
          </a:p>
          <a:p>
            <a:pPr marL="285750" indent="-285750" algn="just">
              <a:buFont typeface="Wingdings" panose="05000000000000000000" pitchFamily="2" charset="2"/>
              <a:buChar char="§"/>
            </a:pPr>
            <a:r>
              <a:rPr lang="en-IN" sz="1800" dirty="0"/>
              <a:t>Visualize patterns using matplotlib &amp; seaborn.</a:t>
            </a:r>
          </a:p>
          <a:p>
            <a:pPr marL="285750" indent="-285750" algn="just">
              <a:buFont typeface="Wingdings" panose="05000000000000000000" pitchFamily="2" charset="2"/>
              <a:buChar char="§"/>
            </a:pPr>
            <a:r>
              <a:rPr lang="en-IN" sz="1800" dirty="0"/>
              <a:t>Understand dataset quality with .info(), .describe(), .</a:t>
            </a:r>
            <a:r>
              <a:rPr lang="en-IN" sz="1800" dirty="0" err="1"/>
              <a:t>isnull</a:t>
            </a:r>
            <a:r>
              <a:rPr lang="en-IN" sz="1800" dirty="0"/>
              <a:t>().sum().</a:t>
            </a:r>
          </a:p>
          <a:p>
            <a:pPr algn="just"/>
            <a:r>
              <a:rPr lang="en-US" sz="1800" b="1" dirty="0"/>
              <a:t>4.Machine Learning Models</a:t>
            </a:r>
            <a:endParaRPr lang="en-US" sz="1800" dirty="0"/>
          </a:p>
          <a:p>
            <a:pPr marL="285750" indent="-285750" algn="just">
              <a:buFont typeface="Wingdings" panose="05000000000000000000" pitchFamily="2" charset="2"/>
              <a:buChar char="§"/>
            </a:pPr>
            <a:r>
              <a:rPr lang="en-US" sz="1800" dirty="0"/>
              <a:t>Train Decision Tree &amp; Random Forest classifiers.</a:t>
            </a:r>
          </a:p>
          <a:p>
            <a:pPr marL="285750" indent="-285750" algn="just">
              <a:buFont typeface="Wingdings" panose="05000000000000000000" pitchFamily="2" charset="2"/>
              <a:buChar char="§"/>
            </a:pPr>
            <a:r>
              <a:rPr lang="en-US" sz="1800" dirty="0"/>
              <a:t>Evaluate performance using accuracy and classification reports.</a:t>
            </a:r>
          </a:p>
          <a:p>
            <a:pPr algn="just"/>
            <a:r>
              <a:rPr lang="en-US" sz="1800" b="1" dirty="0"/>
              <a:t>5.Practical Application</a:t>
            </a:r>
            <a:endParaRPr lang="en-US" sz="1800" dirty="0"/>
          </a:p>
          <a:p>
            <a:pPr marL="285750" indent="-285750" algn="just">
              <a:buFont typeface="Wingdings" panose="05000000000000000000" pitchFamily="2" charset="2"/>
              <a:buChar char="§"/>
            </a:pPr>
            <a:r>
              <a:rPr lang="en-US" sz="1800" dirty="0"/>
              <a:t>Deploy interactive </a:t>
            </a:r>
            <a:r>
              <a:rPr lang="en-US" sz="1800" dirty="0" err="1"/>
              <a:t>Streamlit</a:t>
            </a:r>
            <a:r>
              <a:rPr lang="en-US" sz="1800" dirty="0"/>
              <a:t> interface.</a:t>
            </a:r>
          </a:p>
          <a:p>
            <a:pPr marL="285750" indent="-285750" algn="just">
              <a:buFont typeface="Wingdings" panose="05000000000000000000" pitchFamily="2" charset="2"/>
              <a:buChar char="§"/>
            </a:pPr>
            <a:r>
              <a:rPr lang="en-US" sz="1800" dirty="0"/>
              <a:t>Make real-time predictions for floods and hurricanes</a:t>
            </a:r>
          </a:p>
          <a:p>
            <a:pPr marL="285750" indent="-285750" algn="just">
              <a:buFont typeface="Wingdings" panose="05000000000000000000" pitchFamily="2" charset="2"/>
              <a:buChar char="§"/>
            </a:pPr>
            <a:endParaRPr lang="en-US" sz="1400" dirty="0"/>
          </a:p>
          <a:p>
            <a:endParaRPr lang="en-IN" sz="1400" dirty="0"/>
          </a:p>
          <a:p>
            <a:r>
              <a:rPr lang="en-US" sz="1400" dirty="0"/>
              <a:t>.</a:t>
            </a:r>
          </a:p>
          <a:p>
            <a:endParaRPr lang="en-US" sz="1400" dirty="0"/>
          </a:p>
          <a:p>
            <a:endParaRPr lang="en-US" sz="1400" dirty="0"/>
          </a:p>
          <a:p>
            <a:endParaRPr lang="en-IN" sz="2000" b="1" dirty="0">
              <a:solidFill>
                <a:srgbClr val="213163"/>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4849711"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https://github.com/nimmalamadhuri467/storm-data-analysis.git</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1635619" cy="10229467"/>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a:t>
            </a:r>
          </a:p>
          <a:p>
            <a:endParaRPr lang="en-IN" sz="2000" b="1" dirty="0">
              <a:solidFill>
                <a:srgbClr val="213163"/>
              </a:solidFill>
            </a:endParaRPr>
          </a:p>
          <a:p>
            <a:r>
              <a:rPr lang="en-IN" b="1" dirty="0"/>
              <a:t>Programming Language:</a:t>
            </a:r>
            <a:endParaRPr lang="en-IN" dirty="0"/>
          </a:p>
          <a:p>
            <a:r>
              <a:rPr lang="en-IN" dirty="0"/>
              <a:t>Python (3.9.13)</a:t>
            </a:r>
          </a:p>
          <a:p>
            <a:r>
              <a:rPr lang="en-IN" b="1" dirty="0"/>
              <a:t>Tools:</a:t>
            </a:r>
            <a:endParaRPr lang="en-IN" dirty="0"/>
          </a:p>
          <a:p>
            <a:r>
              <a:rPr lang="en-IN" dirty="0" err="1"/>
              <a:t>Jupyter</a:t>
            </a:r>
            <a:r>
              <a:rPr lang="en-IN" dirty="0"/>
              <a:t> Notebook / VS Code</a:t>
            </a:r>
          </a:p>
          <a:p>
            <a:r>
              <a:rPr lang="en-IN" dirty="0"/>
              <a:t>GitHub (for version control)</a:t>
            </a:r>
          </a:p>
          <a:p>
            <a:r>
              <a:rPr lang="en-IN" dirty="0"/>
              <a:t>CSV Datasets (NOAA HURDAT2, Kaggle Flood Data)</a:t>
            </a:r>
          </a:p>
          <a:p>
            <a:r>
              <a:rPr lang="en-IN" b="1" dirty="0"/>
              <a:t>Libraries &amp; Frameworks:</a:t>
            </a:r>
            <a:endParaRPr lang="en-IN" dirty="0"/>
          </a:p>
          <a:p>
            <a:r>
              <a:rPr lang="en-IN" b="1" dirty="0"/>
              <a:t>pandas</a:t>
            </a:r>
            <a:r>
              <a:rPr lang="en-IN" dirty="0"/>
              <a:t> → Load, clean, and preprocess hurricane &amp; flood datasets</a:t>
            </a:r>
          </a:p>
          <a:p>
            <a:r>
              <a:rPr lang="en-IN" b="1" dirty="0" err="1"/>
              <a:t>numpy</a:t>
            </a:r>
            <a:r>
              <a:rPr lang="en-IN" dirty="0"/>
              <a:t> → Numerical operations and handling missing data</a:t>
            </a:r>
          </a:p>
          <a:p>
            <a:r>
              <a:rPr lang="en-IN" b="1" dirty="0"/>
              <a:t>matplotlib</a:t>
            </a:r>
            <a:r>
              <a:rPr lang="en-IN" dirty="0"/>
              <a:t> → Basic data visualization (line, bar, scatter plots)</a:t>
            </a:r>
          </a:p>
          <a:p>
            <a:r>
              <a:rPr lang="en-IN" b="1" dirty="0"/>
              <a:t>seaborn</a:t>
            </a:r>
            <a:r>
              <a:rPr lang="en-IN" dirty="0"/>
              <a:t> → Advanced visualizations (count plots, box plots, heatmaps)</a:t>
            </a:r>
          </a:p>
          <a:p>
            <a:r>
              <a:rPr lang="en-IN" b="1" dirty="0"/>
              <a:t>scikit-learn</a:t>
            </a:r>
            <a:r>
              <a:rPr lang="en-IN" dirty="0"/>
              <a:t> → Machine Learning workflow:</a:t>
            </a:r>
          </a:p>
          <a:p>
            <a:pPr lvl="1"/>
            <a:r>
              <a:rPr lang="en-IN" dirty="0" err="1"/>
              <a:t>train_test_split</a:t>
            </a:r>
            <a:r>
              <a:rPr lang="en-IN" dirty="0"/>
              <a:t> → Split dataset into training &amp; testing sets</a:t>
            </a:r>
          </a:p>
          <a:p>
            <a:pPr lvl="1"/>
            <a:r>
              <a:rPr lang="en-IN" dirty="0" err="1"/>
              <a:t>DecisionTreeClassifier</a:t>
            </a:r>
            <a:r>
              <a:rPr lang="en-IN" dirty="0"/>
              <a:t> &amp; </a:t>
            </a:r>
            <a:r>
              <a:rPr lang="en-IN" dirty="0" err="1"/>
              <a:t>RandomForestClassifier</a:t>
            </a:r>
            <a:r>
              <a:rPr lang="en-IN" dirty="0"/>
              <a:t> → Train ML models</a:t>
            </a:r>
          </a:p>
          <a:p>
            <a:pPr lvl="1"/>
            <a:r>
              <a:rPr lang="en-IN" dirty="0" err="1"/>
              <a:t>accuracy_score</a:t>
            </a:r>
            <a:r>
              <a:rPr lang="en-IN" dirty="0"/>
              <a:t>, </a:t>
            </a:r>
            <a:r>
              <a:rPr lang="en-IN" dirty="0" err="1"/>
              <a:t>classification_report</a:t>
            </a:r>
            <a:r>
              <a:rPr lang="en-IN" dirty="0"/>
              <a:t> → Evaluate model performance</a:t>
            </a:r>
          </a:p>
          <a:p>
            <a:r>
              <a:rPr lang="en-IN" b="1" dirty="0" err="1"/>
              <a:t>streamlit</a:t>
            </a:r>
            <a:r>
              <a:rPr lang="en-IN" dirty="0"/>
              <a:t> → Build interactive UI for real-time disaster prediction</a:t>
            </a: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r>
              <a:rPr lang="en-IN" sz="2000" b="1" dirty="0">
                <a:solidFill>
                  <a:srgbClr val="213163"/>
                </a:solidFill>
              </a:rPr>
              <a:t>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05275" y="800053"/>
            <a:ext cx="11575245" cy="13275494"/>
          </a:xfrm>
          <a:prstGeom prst="rect">
            <a:avLst/>
          </a:prstGeom>
          <a:noFill/>
        </p:spPr>
        <p:txBody>
          <a:bodyPr wrap="square">
            <a:spAutoFit/>
          </a:bodyPr>
          <a:lstStyle/>
          <a:p>
            <a:r>
              <a:rPr lang="en-US" sz="2000" b="1" dirty="0">
                <a:solidFill>
                  <a:srgbClr val="213163"/>
                </a:solidFill>
              </a:rPr>
              <a:t>Methodology</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Problem:</a:t>
            </a:r>
            <a:r>
              <a:rPr lang="en-US" altLang="en-US" sz="2000" dirty="0">
                <a:solidFill>
                  <a:schemeClr val="tx1"/>
                </a:solidFill>
                <a:latin typeface="Arial" panose="020B0604020202020204" pitchFamily="34" charset="0"/>
              </a:rPr>
              <a:t> Predict hurricanes using historical storm data to support early warnings.</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Data Collection:</a:t>
            </a:r>
            <a:r>
              <a:rPr lang="en-US" altLang="en-US" sz="2000" dirty="0">
                <a:solidFill>
                  <a:schemeClr val="tx1"/>
                </a:solidFill>
                <a:latin typeface="Arial" panose="020B0604020202020204" pitchFamily="34" charset="0"/>
              </a:rPr>
              <a:t> NOAA HURDAT2 dataset (</a:t>
            </a:r>
            <a:r>
              <a:rPr lang="en-US" altLang="en-US" sz="2000" dirty="0">
                <a:solidFill>
                  <a:schemeClr val="tx1"/>
                </a:solidFill>
                <a:latin typeface="Arial Unicode MS" panose="020B0604020202020204" pitchFamily="34" charset="-128"/>
              </a:rPr>
              <a:t>year, month, day, hour, </a:t>
            </a:r>
            <a:r>
              <a:rPr lang="en-US" altLang="en-US" sz="2000" dirty="0" err="1">
                <a:solidFill>
                  <a:schemeClr val="tx1"/>
                </a:solidFill>
                <a:latin typeface="Arial Unicode MS" panose="020B0604020202020204" pitchFamily="34" charset="-128"/>
              </a:rPr>
              <a:t>lat</a:t>
            </a:r>
            <a:r>
              <a:rPr lang="en-US" altLang="en-US" sz="2000" dirty="0">
                <a:solidFill>
                  <a:schemeClr val="tx1"/>
                </a:solidFill>
                <a:latin typeface="Arial Unicode MS" panose="020B0604020202020204" pitchFamily="34" charset="-128"/>
              </a:rPr>
              <a:t>, long, wind, pressure, category</a:t>
            </a:r>
            <a:r>
              <a:rPr lang="en-US" altLang="en-US" sz="2000" dirty="0">
                <a:solidFill>
                  <a:schemeClr val="tx1"/>
                </a:solidFill>
              </a:rPr>
              <a:t>).</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Preprocessing:</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Replace </a:t>
            </a:r>
            <a:r>
              <a:rPr lang="en-US" altLang="en-US" sz="2000" dirty="0">
                <a:solidFill>
                  <a:schemeClr val="tx1"/>
                </a:solidFill>
                <a:latin typeface="Arial Unicode MS" panose="020B0604020202020204" pitchFamily="34" charset="-128"/>
              </a:rPr>
              <a:t>-999</a:t>
            </a:r>
            <a:r>
              <a:rPr lang="en-US" altLang="en-US" sz="2000" dirty="0">
                <a:solidFill>
                  <a:schemeClr val="tx1"/>
                </a:solidFill>
              </a:rPr>
              <a:t>/</a:t>
            </a:r>
            <a:r>
              <a:rPr lang="en-US" altLang="en-US" sz="2000" dirty="0">
                <a:solidFill>
                  <a:schemeClr val="tx1"/>
                </a:solidFill>
                <a:latin typeface="Arial Unicode MS" panose="020B0604020202020204" pitchFamily="34" charset="-128"/>
              </a:rPr>
              <a:t>-1998</a:t>
            </a:r>
            <a:r>
              <a:rPr lang="en-US" altLang="en-US" sz="2000" dirty="0">
                <a:solidFill>
                  <a:schemeClr val="tx1"/>
                </a:solidFill>
              </a:rPr>
              <a:t> with </a:t>
            </a:r>
            <a:r>
              <a:rPr lang="en-US" altLang="en-US" sz="2000" dirty="0" err="1">
                <a:solidFill>
                  <a:schemeClr val="tx1"/>
                </a:solidFill>
              </a:rPr>
              <a:t>NaN</a:t>
            </a:r>
            <a:r>
              <a:rPr lang="en-US" altLang="en-US" sz="2000" dirty="0">
                <a:solidFill>
                  <a:schemeClr val="tx1"/>
                </a:solidFill>
              </a:rPr>
              <a:t> and clean data.</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Convert </a:t>
            </a:r>
            <a:r>
              <a:rPr lang="en-US" altLang="en-US" sz="2000" dirty="0">
                <a:solidFill>
                  <a:schemeClr val="tx1"/>
                </a:solidFill>
                <a:latin typeface="Arial Unicode MS" panose="020B0604020202020204" pitchFamily="34" charset="-128"/>
              </a:rPr>
              <a:t>category</a:t>
            </a:r>
            <a:r>
              <a:rPr lang="en-US" altLang="en-US" sz="2000" dirty="0">
                <a:solidFill>
                  <a:schemeClr val="tx1"/>
                </a:solidFill>
              </a:rPr>
              <a:t> → binary target (</a:t>
            </a:r>
            <a:r>
              <a:rPr lang="en-US" altLang="en-US" sz="2000" dirty="0">
                <a:solidFill>
                  <a:schemeClr val="tx1"/>
                </a:solidFill>
                <a:latin typeface="Arial Unicode MS" panose="020B0604020202020204" pitchFamily="34" charset="-128"/>
              </a:rPr>
              <a:t>1</a:t>
            </a:r>
            <a:r>
              <a:rPr lang="en-US" altLang="en-US" sz="2000" dirty="0">
                <a:solidFill>
                  <a:schemeClr val="tx1"/>
                </a:solidFill>
              </a:rPr>
              <a:t> = Hurricane, </a:t>
            </a:r>
            <a:r>
              <a:rPr lang="en-US" altLang="en-US" sz="2000" dirty="0">
                <a:solidFill>
                  <a:schemeClr val="tx1"/>
                </a:solidFill>
                <a:latin typeface="Arial Unicode MS" panose="020B0604020202020204" pitchFamily="34" charset="-128"/>
              </a:rPr>
              <a:t>0</a:t>
            </a:r>
            <a:r>
              <a:rPr lang="en-US" altLang="en-US" sz="2000" dirty="0">
                <a:solidFill>
                  <a:schemeClr val="tx1"/>
                </a:solidFill>
              </a:rPr>
              <a:t> = Not Hurricane).</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Ensure numeric features and scale as needed.</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EDA:</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Visualize trends, wind vs pressure, regional occurrence.</a:t>
            </a: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Tools: Seaborn &amp; Matplotlib (count plots, box plots, heatmaps).</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Model Development:</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Random Forest Classifier</a:t>
            </a: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Features: </a:t>
            </a:r>
            <a:r>
              <a:rPr lang="en-US" altLang="en-US" sz="2000" dirty="0">
                <a:solidFill>
                  <a:schemeClr val="tx1"/>
                </a:solidFill>
                <a:latin typeface="Arial Unicode MS" panose="020B0604020202020204" pitchFamily="34" charset="-128"/>
              </a:rPr>
              <a:t>year, month, day, hour, </a:t>
            </a:r>
            <a:r>
              <a:rPr lang="en-US" altLang="en-US" sz="2000" dirty="0" err="1">
                <a:solidFill>
                  <a:schemeClr val="tx1"/>
                </a:solidFill>
                <a:latin typeface="Arial Unicode MS" panose="020B0604020202020204" pitchFamily="34" charset="-128"/>
              </a:rPr>
              <a:t>lat</a:t>
            </a:r>
            <a:r>
              <a:rPr lang="en-US" altLang="en-US" sz="2000" dirty="0">
                <a:solidFill>
                  <a:schemeClr val="tx1"/>
                </a:solidFill>
                <a:latin typeface="Arial Unicode MS" panose="020B0604020202020204" pitchFamily="34" charset="-128"/>
              </a:rPr>
              <a:t>, long, wind, pressure</a:t>
            </a:r>
            <a:endParaRPr lang="en-US" altLang="en-US" sz="2000" dirty="0">
              <a:solidFill>
                <a:schemeClr val="tx1"/>
              </a:solidFill>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Split: Train (70%) / Test (30%)</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Evaluation:</a:t>
            </a:r>
            <a:r>
              <a:rPr lang="en-US" altLang="en-US" sz="2000" dirty="0">
                <a:solidFill>
                  <a:schemeClr val="tx1"/>
                </a:solidFill>
                <a:latin typeface="Arial" panose="020B0604020202020204" pitchFamily="34" charset="0"/>
              </a:rPr>
              <a:t> Accuracy score, confusion matrix, classification report</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Deployment:</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err="1">
                <a:solidFill>
                  <a:schemeClr val="tx1"/>
                </a:solidFill>
                <a:latin typeface="Arial" panose="020B0604020202020204" pitchFamily="34" charset="0"/>
              </a:rPr>
              <a:t>Streamlit</a:t>
            </a:r>
            <a:r>
              <a:rPr lang="en-US" altLang="en-US" sz="2000" dirty="0">
                <a:solidFill>
                  <a:schemeClr val="tx1"/>
                </a:solidFill>
                <a:latin typeface="Arial" panose="020B0604020202020204" pitchFamily="34" charset="0"/>
              </a:rPr>
              <a:t> UI for real-time input</a:t>
            </a: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Predicts hurricane likelihood interactively</a:t>
            </a:r>
          </a:p>
          <a:p>
            <a:endParaRPr lang="en-US" sz="2000" b="1" dirty="0">
              <a:solidFill>
                <a:srgbClr val="213163"/>
              </a:solidFill>
            </a:endParaRPr>
          </a:p>
          <a:p>
            <a:endParaRPr lang="en-IN" b="1" dirty="0"/>
          </a:p>
          <a:p>
            <a:pPr lvl="0" eaLnBrk="0" fontAlgn="base" hangingPunct="0">
              <a:spcBef>
                <a:spcPct val="0"/>
              </a:spcBef>
              <a:spcAft>
                <a:spcPct val="0"/>
              </a:spcAft>
              <a:buClrTx/>
              <a:buFontTx/>
              <a:buChar char="•"/>
            </a:pP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endParaRPr lang="en-US" altLang="en-US" sz="2000" dirty="0">
              <a:solidFill>
                <a:schemeClr val="tx1"/>
              </a:solidFill>
              <a:latin typeface="Arial" panose="020B0604020202020204" pitchFamily="34" charset="0"/>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4144" y="881692"/>
            <a:ext cx="11357776" cy="4585871"/>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r>
              <a:rPr lang="en-US" sz="2800" dirty="0"/>
              <a:t>Hurricanes and floods pose serious threats to life, property, and agriculture. Traditional warning systems are often delayed or limited. This project develops a </a:t>
            </a:r>
            <a:r>
              <a:rPr lang="en-US" sz="2800" b="1" dirty="0"/>
              <a:t>machine learning-based predictive system</a:t>
            </a:r>
            <a:r>
              <a:rPr lang="en-US" sz="2800" dirty="0"/>
              <a:t> to provide </a:t>
            </a:r>
            <a:r>
              <a:rPr lang="en-US" sz="2800" b="1" dirty="0"/>
              <a:t>real-time alerts</a:t>
            </a:r>
            <a:r>
              <a:rPr lang="en-US" sz="2800" dirty="0"/>
              <a:t> using historical environmental and storm data.</a:t>
            </a:r>
          </a:p>
          <a:p>
            <a:endParaRPr lang="en-US" sz="2800" b="1" dirty="0">
              <a:solidFill>
                <a:srgbClr val="213163"/>
              </a:solidFill>
            </a:endParaRPr>
          </a:p>
          <a:p>
            <a:endParaRPr lang="en-US" sz="2800" b="1" dirty="0">
              <a:solidFill>
                <a:srgbClr val="213163"/>
              </a:solidFill>
            </a:endParaRPr>
          </a:p>
          <a:p>
            <a:r>
              <a:rPr lang="en-US" sz="2800" b="1" dirty="0">
                <a:solidFill>
                  <a:srgbClr val="213163"/>
                </a:solidFill>
              </a:rPr>
              <a:t>GITHUB LINK:</a:t>
            </a:r>
          </a:p>
          <a:p>
            <a:r>
              <a:rPr lang="en-IN" sz="2800" b="1" dirty="0">
                <a:solidFill>
                  <a:srgbClr val="213163"/>
                </a:solidFill>
                <a:hlinkClick r:id="rId2"/>
              </a:rPr>
              <a:t>https://github.com/nimmalamadhuri467/storm-data-analysis.git</a:t>
            </a:r>
            <a:endParaRPr lang="en-IN" sz="28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810572"/>
            <a:ext cx="11703216" cy="6454331"/>
          </a:xfrm>
          <a:prstGeom prst="rect">
            <a:avLst/>
          </a:prstGeom>
          <a:noFill/>
        </p:spPr>
        <p:txBody>
          <a:bodyPr wrap="square">
            <a:spAutoFit/>
          </a:bodyPr>
          <a:lstStyle/>
          <a:p>
            <a:r>
              <a:rPr lang="en-US" sz="2000" b="1" dirty="0">
                <a:solidFill>
                  <a:srgbClr val="213163"/>
                </a:solidFill>
              </a:rPr>
              <a:t>Solution:</a:t>
            </a:r>
          </a:p>
          <a:p>
            <a:r>
              <a:rPr lang="en-US" b="1" dirty="0"/>
              <a:t>The proposed solution involves the following steps:</a:t>
            </a:r>
            <a:endParaRPr lang="en-US" dirty="0"/>
          </a:p>
          <a:p>
            <a:r>
              <a:rPr lang="en-US" b="1" dirty="0"/>
              <a:t>Data Collection &amp; Preprocessing</a:t>
            </a:r>
            <a:endParaRPr lang="en-US" dirty="0"/>
          </a:p>
          <a:p>
            <a:pPr lvl="1"/>
            <a:r>
              <a:rPr lang="en-US" dirty="0"/>
              <a:t>Dataset: NOAA Atlantic Hurricane Database (HURDAT2) with features like year, month, day, hour, </a:t>
            </a:r>
            <a:r>
              <a:rPr lang="en-US" dirty="0" err="1"/>
              <a:t>lat</a:t>
            </a:r>
            <a:r>
              <a:rPr lang="en-US" dirty="0"/>
              <a:t>, long, wind, pressure, category.</a:t>
            </a:r>
          </a:p>
          <a:p>
            <a:pPr lvl="1"/>
            <a:r>
              <a:rPr lang="en-US" dirty="0"/>
              <a:t>Cleaned missing values (-999 for pressure, -1998 for storm diameters) and converted category to a binary target (Hurricane = 1, Not Hurricane = 0).</a:t>
            </a:r>
          </a:p>
          <a:p>
            <a:pPr lvl="1"/>
            <a:r>
              <a:rPr lang="en-US" dirty="0"/>
              <a:t>Ensured all features were numeric and ready for model training.</a:t>
            </a:r>
          </a:p>
          <a:p>
            <a:r>
              <a:rPr lang="en-US" b="1" dirty="0"/>
              <a:t>Exploratory Data Analysis (EDA)</a:t>
            </a:r>
            <a:endParaRPr lang="en-US" dirty="0"/>
          </a:p>
          <a:p>
            <a:pPr lvl="1"/>
            <a:r>
              <a:rPr lang="en-US" dirty="0"/>
              <a:t>Performed statistical summaries (.info(), .describe(), .</a:t>
            </a:r>
            <a:r>
              <a:rPr lang="en-US" dirty="0" err="1"/>
              <a:t>isnull</a:t>
            </a:r>
            <a:r>
              <a:rPr lang="en-US" dirty="0"/>
              <a:t>().sum()) to understand data quality.</a:t>
            </a:r>
          </a:p>
          <a:p>
            <a:pPr lvl="1"/>
            <a:r>
              <a:rPr lang="en-US" dirty="0"/>
              <a:t>Visualized hurricane patterns using </a:t>
            </a:r>
            <a:r>
              <a:rPr lang="en-US" b="1" dirty="0"/>
              <a:t>Seaborn</a:t>
            </a:r>
            <a:r>
              <a:rPr lang="en-US" dirty="0"/>
              <a:t> and </a:t>
            </a:r>
            <a:r>
              <a:rPr lang="en-US" b="1" dirty="0"/>
              <a:t>Matplotlib</a:t>
            </a:r>
            <a:r>
              <a:rPr lang="en-US" dirty="0"/>
              <a:t> (count plots, box plots, heatmaps).</a:t>
            </a:r>
          </a:p>
          <a:p>
            <a:r>
              <a:rPr lang="en-US" b="1" dirty="0"/>
              <a:t>Model Development</a:t>
            </a:r>
            <a:endParaRPr lang="en-US" dirty="0"/>
          </a:p>
          <a:p>
            <a:pPr lvl="1"/>
            <a:r>
              <a:rPr lang="en-US" dirty="0"/>
              <a:t>Implemented a </a:t>
            </a:r>
            <a:r>
              <a:rPr lang="en-US" b="1" dirty="0"/>
              <a:t>Random Forest Classifier</a:t>
            </a:r>
            <a:r>
              <a:rPr lang="en-US" dirty="0"/>
              <a:t> using scikit-learn to predict hurricane occurrence.</a:t>
            </a:r>
          </a:p>
          <a:p>
            <a:pPr lvl="1"/>
            <a:r>
              <a:rPr lang="en-US" dirty="0"/>
              <a:t>Split dataset into training (70%) and testing (30%) sets to evaluate model performance.</a:t>
            </a:r>
          </a:p>
          <a:p>
            <a:r>
              <a:rPr lang="en-US" b="1" dirty="0"/>
              <a:t>User Interaction</a:t>
            </a:r>
            <a:endParaRPr lang="en-US" dirty="0"/>
          </a:p>
          <a:p>
            <a:pPr lvl="1"/>
            <a:r>
              <a:rPr lang="en-US" dirty="0"/>
              <a:t>Built an </a:t>
            </a:r>
            <a:r>
              <a:rPr lang="en-US" b="1" dirty="0"/>
              <a:t>interactive </a:t>
            </a:r>
            <a:r>
              <a:rPr lang="en-US" b="1" dirty="0" err="1"/>
              <a:t>Streamlit</a:t>
            </a:r>
            <a:r>
              <a:rPr lang="en-US" b="1" dirty="0"/>
              <a:t> interface</a:t>
            </a:r>
            <a:r>
              <a:rPr lang="en-US" dirty="0"/>
              <a:t> where users input latitude, longitude, wind, pressure.</a:t>
            </a:r>
          </a:p>
          <a:p>
            <a:pPr lvl="1"/>
            <a:r>
              <a:rPr lang="en-US" dirty="0"/>
              <a:t>Model predicts in real-time whether a hurricane is likely.</a:t>
            </a:r>
          </a:p>
          <a:p>
            <a:r>
              <a:rPr lang="en-US" b="1" dirty="0"/>
              <a:t>Results &amp; Evaluation</a:t>
            </a:r>
            <a:endParaRPr lang="en-US" dirty="0"/>
          </a:p>
          <a:p>
            <a:pPr lvl="1"/>
            <a:r>
              <a:rPr lang="en-US" dirty="0"/>
              <a:t>Achieved an accuracy of ~[insert your accuracy]% on the testing set.</a:t>
            </a:r>
          </a:p>
          <a:p>
            <a:pPr lvl="1"/>
            <a:r>
              <a:rPr lang="en-US" dirty="0"/>
              <a:t>Performance metrics (accuracy, confusion matrix) indicate the model’s effectiveness for </a:t>
            </a:r>
            <a:r>
              <a:rPr lang="en-US" b="1" dirty="0"/>
              <a:t>early warning systems</a:t>
            </a:r>
            <a:r>
              <a:rPr lang="en-US" dirty="0"/>
              <a:t>.</a:t>
            </a: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A99E439-7A0D-FD31-02BA-E25128A8E3E5}"/>
              </a:ext>
            </a:extLst>
          </p:cNvPr>
          <p:cNvPicPr>
            <a:picLocks noChangeAspect="1"/>
          </p:cNvPicPr>
          <p:nvPr/>
        </p:nvPicPr>
        <p:blipFill>
          <a:blip r:embed="rId2"/>
          <a:stretch>
            <a:fillRect/>
          </a:stretch>
        </p:blipFill>
        <p:spPr>
          <a:xfrm>
            <a:off x="4621024" y="1054412"/>
            <a:ext cx="6017599" cy="2541334"/>
          </a:xfrm>
          <a:prstGeom prst="rect">
            <a:avLst/>
          </a:prstGeom>
        </p:spPr>
      </p:pic>
      <p:pic>
        <p:nvPicPr>
          <p:cNvPr id="6" name="Picture 5">
            <a:extLst>
              <a:ext uri="{FF2B5EF4-FFF2-40B4-BE49-F238E27FC236}">
                <a16:creationId xmlns:a16="http://schemas.microsoft.com/office/drawing/2014/main" id="{9D9E17EE-E849-FB79-4AAE-B4BC94F031F3}"/>
              </a:ext>
            </a:extLst>
          </p:cNvPr>
          <p:cNvPicPr>
            <a:picLocks noChangeAspect="1"/>
          </p:cNvPicPr>
          <p:nvPr/>
        </p:nvPicPr>
        <p:blipFill>
          <a:blip r:embed="rId3"/>
          <a:stretch>
            <a:fillRect/>
          </a:stretch>
        </p:blipFill>
        <p:spPr>
          <a:xfrm>
            <a:off x="91455" y="2981960"/>
            <a:ext cx="4056113" cy="3794275"/>
          </a:xfrm>
          <a:prstGeom prst="rect">
            <a:avLst/>
          </a:prstGeom>
        </p:spPr>
      </p:pic>
      <p:pic>
        <p:nvPicPr>
          <p:cNvPr id="8" name="Picture 7">
            <a:extLst>
              <a:ext uri="{FF2B5EF4-FFF2-40B4-BE49-F238E27FC236}">
                <a16:creationId xmlns:a16="http://schemas.microsoft.com/office/drawing/2014/main" id="{30862DA8-E055-0F8A-BEAB-A8D225BECED5}"/>
              </a:ext>
            </a:extLst>
          </p:cNvPr>
          <p:cNvPicPr>
            <a:picLocks noChangeAspect="1"/>
          </p:cNvPicPr>
          <p:nvPr/>
        </p:nvPicPr>
        <p:blipFill>
          <a:blip r:embed="rId4"/>
          <a:stretch>
            <a:fillRect/>
          </a:stretch>
        </p:blipFill>
        <p:spPr>
          <a:xfrm>
            <a:off x="4506965" y="3921760"/>
            <a:ext cx="6273899" cy="285447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758433" cy="9910405"/>
          </a:xfrm>
          <a:prstGeom prst="rect">
            <a:avLst/>
          </a:prstGeom>
          <a:noFill/>
        </p:spPr>
        <p:txBody>
          <a:bodyPr wrap="square">
            <a:spAutoFit/>
          </a:bodyPr>
          <a:lstStyle/>
          <a:p>
            <a:r>
              <a:rPr lang="en-US" sz="2000" b="1" dirty="0">
                <a:solidFill>
                  <a:srgbClr val="213163"/>
                </a:solidFill>
              </a:rPr>
              <a:t>Conclusion:</a:t>
            </a:r>
          </a:p>
          <a:p>
            <a:r>
              <a:rPr lang="en-US" sz="2000" dirty="0"/>
              <a:t>This project successfully demonstrates the use of </a:t>
            </a:r>
            <a:r>
              <a:rPr lang="en-US" sz="2000" b="1" dirty="0"/>
              <a:t>Machine Learning</a:t>
            </a:r>
            <a:r>
              <a:rPr lang="en-US" sz="2000" dirty="0"/>
              <a:t> to predict hurricanes based on key environmental factors such as wind speed, atmospheric pressure, latitude, and longitude. By applying a </a:t>
            </a:r>
            <a:r>
              <a:rPr lang="en-US" sz="2000" b="1" dirty="0"/>
              <a:t>Random Forest Classifier</a:t>
            </a:r>
            <a:r>
              <a:rPr lang="en-US" sz="2000" dirty="0"/>
              <a:t>, the model achieved a reliable accuracy on the testing set, showing promising results in identifying potential hurricane risks.</a:t>
            </a:r>
          </a:p>
          <a:p>
            <a:endParaRPr lang="en-US" sz="2000" dirty="0"/>
          </a:p>
          <a:p>
            <a:r>
              <a:rPr lang="en-US" sz="2000" dirty="0"/>
              <a:t>Through </a:t>
            </a:r>
            <a:r>
              <a:rPr lang="en-US" sz="2000" b="1" dirty="0"/>
              <a:t>data preprocessing, exploratory data analysis, and model evaluation</a:t>
            </a:r>
            <a:r>
              <a:rPr lang="en-US" sz="2000" dirty="0"/>
              <a:t>, the project highlights how </a:t>
            </a:r>
            <a:r>
              <a:rPr lang="en-US" sz="2000" b="1" dirty="0"/>
              <a:t>data-driven approaches</a:t>
            </a:r>
            <a:r>
              <a:rPr lang="en-US" sz="2000" dirty="0"/>
              <a:t> can enhance early warning systems. The </a:t>
            </a:r>
            <a:r>
              <a:rPr lang="en-US" sz="2000" b="1" dirty="0"/>
              <a:t>interactive </a:t>
            </a:r>
            <a:r>
              <a:rPr lang="en-US" sz="2000" b="1" dirty="0" err="1"/>
              <a:t>Streamlit</a:t>
            </a:r>
            <a:r>
              <a:rPr lang="en-US" sz="2000" b="1" dirty="0"/>
              <a:t> interface</a:t>
            </a:r>
            <a:r>
              <a:rPr lang="en-US" sz="2000" dirty="0"/>
              <a:t> allows real-time user input and predictions, making the system practical for disaster preparedness.</a:t>
            </a:r>
          </a:p>
          <a:p>
            <a:endParaRPr lang="en-US" sz="2000" dirty="0"/>
          </a:p>
          <a:p>
            <a:r>
              <a:rPr lang="en-US" sz="2000" dirty="0"/>
              <a:t>In conclusion, this project shows that </a:t>
            </a:r>
            <a:r>
              <a:rPr lang="en-US" sz="2000" b="1" dirty="0"/>
              <a:t>artificial intelligence</a:t>
            </a:r>
            <a:r>
              <a:rPr lang="en-US" sz="2000" dirty="0"/>
              <a:t> can be a valuable tool in mitigating the impact of natural disasters. By predicting hurricanes with reasonable accuracy, it can assist governments, disaster management agencies, and local communities in making informed decisions, ultimately contributing to </a:t>
            </a:r>
            <a:r>
              <a:rPr lang="en-US" sz="2000" b="1" dirty="0"/>
              <a:t>safety, preparedness, and resilience</a:t>
            </a:r>
            <a:r>
              <a:rPr lang="en-US" sz="2000" dirty="0"/>
              <a:t>.</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167</TotalTime>
  <Words>885</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Unicode MS</vt:lpstr>
      <vt:lpstr>Arial</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Madhuri Nimmala</cp:lastModifiedBy>
  <cp:revision>8</cp:revision>
  <dcterms:created xsi:type="dcterms:W3CDTF">2024-12-31T09:40:01Z</dcterms:created>
  <dcterms:modified xsi:type="dcterms:W3CDTF">2025-09-13T15:34:13Z</dcterms:modified>
</cp:coreProperties>
</file>