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8"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Cambria Math" panose="02040503050406030204" pitchFamily="18" charset="0"/>
      <p:regular r:id="rId36"/>
    </p:embeddedFont>
    <p:embeddedFont>
      <p:font typeface="Maven Pro" panose="020B0604020202020204" charset="0"/>
      <p:regular r:id="rId37"/>
      <p:bold r:id="rId38"/>
    </p:embeddedFont>
    <p:embeddedFont>
      <p:font typeface="Nuni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108" d="100"/>
          <a:sy n="108" d="100"/>
        </p:scale>
        <p:origin x="739"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7d8ebef6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7d8ebef6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7d8ebef6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7d8ebef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47d8ebef6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47d8ebef6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47d8ebef6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47d8ebef6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47d8ebef6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47d8ebef6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47d8ebef6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47d8ebef6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47d8ebef6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47d8ebef6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36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47d8ebef60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47d8ebef60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47d8ebef6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47d8ebef6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7d8ebef60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7d8ebef60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7d8ebef6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7d8ebef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47d8ebef60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47d8ebef6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7d8ebef60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7d8ebef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47d8ebef6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47d8ebef6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47d8ebef6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47d8ebef6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47d8ebef6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47d8ebef6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47d8ebef6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47d8ebef6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47d8ebef6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47d8ebef6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47d8ebef60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47d8ebef60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47d8ebef60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47d8ebef60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47d8ebef60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47d8ebef60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7d8ebef6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7d8ebef6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47d8ebef60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47d8ebef60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47d8ebef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47d8ebef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47d8ebef60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47d8ebef60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47d8ebef60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47d8ebef60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7d8ebef6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7d8ebef6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7d8ebef6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7d8ebef6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7d8ebef6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7d8ebef6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7d8ebef6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47d8ebef6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7d8ebef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7d8ebef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7d8ebef6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47d8ebef6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cpcb.gov.i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22800" y="543150"/>
            <a:ext cx="4977900" cy="255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Air Quality Prediction and Analysis using ANN and ANFIS</a:t>
            </a:r>
            <a:endParaRPr/>
          </a:p>
        </p:txBody>
      </p:sp>
      <p:sp>
        <p:nvSpPr>
          <p:cNvPr id="278" name="Google Shape;278;p13"/>
          <p:cNvSpPr txBox="1">
            <a:spLocks noGrp="1"/>
          </p:cNvSpPr>
          <p:nvPr>
            <p:ph type="subTitle" idx="1"/>
          </p:nvPr>
        </p:nvSpPr>
        <p:spPr>
          <a:xfrm>
            <a:off x="4342175" y="42238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Presented by: Tarun Kumar Ravipati</a:t>
            </a:r>
          </a:p>
          <a:p>
            <a:pPr marL="0" lvl="0" indent="0" algn="l" rtl="0">
              <a:spcBef>
                <a:spcPts val="0"/>
              </a:spcBef>
              <a:spcAft>
                <a:spcPts val="0"/>
              </a:spcAft>
              <a:buNone/>
            </a:pPr>
            <a:r>
              <a:rPr lang="en" dirty="0"/>
              <a:t>	       Sudheer Nimmagadda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1231800" y="1871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Implementation</a:t>
            </a:r>
            <a:endParaRPr sz="3000"/>
          </a:p>
        </p:txBody>
      </p:sp>
      <p:sp>
        <p:nvSpPr>
          <p:cNvPr id="339" name="Google Shape;339;p22"/>
          <p:cNvSpPr txBox="1">
            <a:spLocks noGrp="1"/>
          </p:cNvSpPr>
          <p:nvPr>
            <p:ph type="body" idx="1"/>
          </p:nvPr>
        </p:nvSpPr>
        <p:spPr>
          <a:xfrm>
            <a:off x="1231800" y="831200"/>
            <a:ext cx="7522500" cy="41868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AutoNum type="alphaUcPeriod"/>
            </a:pPr>
            <a:r>
              <a:rPr lang="en" sz="1800" b="1"/>
              <a:t>Artificial Neural Networks</a:t>
            </a:r>
            <a:endParaRPr sz="1800" b="1"/>
          </a:p>
          <a:p>
            <a:pPr marL="457200" lvl="0" indent="-342900" algn="just" rtl="0">
              <a:spcBef>
                <a:spcPts val="0"/>
              </a:spcBef>
              <a:spcAft>
                <a:spcPts val="0"/>
              </a:spcAft>
              <a:buSzPts val="1800"/>
              <a:buChar char="●"/>
            </a:pPr>
            <a:r>
              <a:rPr lang="en" sz="1800"/>
              <a:t>The prediction of pollutants in the next 8 hrs was modeled as a </a:t>
            </a:r>
            <a:r>
              <a:rPr lang="en" sz="1800">
                <a:solidFill>
                  <a:srgbClr val="0000FF"/>
                </a:solidFill>
              </a:rPr>
              <a:t>regression problem</a:t>
            </a:r>
            <a:r>
              <a:rPr lang="en" sz="1800"/>
              <a:t> using an artificial neural network.</a:t>
            </a:r>
            <a:endParaRPr sz="1800"/>
          </a:p>
          <a:p>
            <a:pPr marL="457200" lvl="0" indent="-342900" algn="just" rtl="0">
              <a:spcBef>
                <a:spcPts val="0"/>
              </a:spcBef>
              <a:spcAft>
                <a:spcPts val="0"/>
              </a:spcAft>
              <a:buSzPts val="1800"/>
              <a:buChar char="●"/>
            </a:pPr>
            <a:r>
              <a:rPr lang="en" sz="1800"/>
              <a:t>The regression problem is used to establish a relation between one  variable and corresponding values of other variables. This is required for the prediction of a quantity.</a:t>
            </a:r>
            <a:endParaRPr sz="1800"/>
          </a:p>
          <a:p>
            <a:pPr marL="457200" lvl="0" indent="-342900" algn="just" rtl="0">
              <a:spcBef>
                <a:spcPts val="0"/>
              </a:spcBef>
              <a:spcAft>
                <a:spcPts val="0"/>
              </a:spcAft>
              <a:buSzPts val="1800"/>
              <a:buChar char="●"/>
            </a:pPr>
            <a:r>
              <a:rPr lang="en" sz="1800"/>
              <a:t>The optimization algorithm used is gradient descent which is achieved using back propagation in the feed-forward neural network.</a:t>
            </a:r>
            <a:endParaRPr sz="1800"/>
          </a:p>
          <a:p>
            <a:pPr marL="457200" lvl="0" indent="-342900" algn="just" rtl="0">
              <a:spcBef>
                <a:spcPts val="0"/>
              </a:spcBef>
              <a:spcAft>
                <a:spcPts val="0"/>
              </a:spcAft>
              <a:buSzPts val="1800"/>
              <a:buChar char="●"/>
            </a:pPr>
            <a:r>
              <a:rPr lang="en" sz="1800"/>
              <a:t>The back propagation is done in the ANN’s having different number of hidden layers. The optimized values that are obtained in a specific set of hidden layers, is selected.</a:t>
            </a:r>
            <a:endParaRPr sz="1800"/>
          </a:p>
          <a:p>
            <a:pPr marL="457200" lvl="0" indent="-342900" algn="just" rtl="0">
              <a:spcBef>
                <a:spcPts val="0"/>
              </a:spcBef>
              <a:spcAft>
                <a:spcPts val="0"/>
              </a:spcAft>
              <a:buSzPts val="1800"/>
              <a:buChar char="●"/>
            </a:pPr>
            <a:r>
              <a:rPr lang="en" sz="1800"/>
              <a:t>In a neural network, hidden layers act as feature detectors</a:t>
            </a:r>
            <a:endParaRPr sz="1800"/>
          </a:p>
          <a:p>
            <a:pPr marL="0" lvl="0" indent="0" algn="l" rtl="0">
              <a:spcBef>
                <a:spcPts val="1600"/>
              </a:spcBef>
              <a:spcAft>
                <a:spcPts val="160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body" idx="1"/>
          </p:nvPr>
        </p:nvSpPr>
        <p:spPr>
          <a:xfrm>
            <a:off x="1092888" y="241800"/>
            <a:ext cx="7522500" cy="363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b="1"/>
              <a:t>Artificial Neural Networks cont...</a:t>
            </a:r>
            <a:endParaRPr sz="1800" b="1"/>
          </a:p>
          <a:p>
            <a:pPr marL="0" lvl="0" indent="0" algn="just" rtl="0">
              <a:spcBef>
                <a:spcPts val="1600"/>
              </a:spcBef>
              <a:spcAft>
                <a:spcPts val="0"/>
              </a:spcAft>
              <a:buNone/>
            </a:pPr>
            <a:r>
              <a:rPr lang="en" sz="1800"/>
              <a:t>According to the universal approximation theory, a network with a single hidden layer with a sufficiently large number of neurons can approximate any smooth, measurable function between input and output vectors by selecting a suitable set of connecting weights and transfer functions.</a:t>
            </a:r>
            <a:endParaRPr sz="1800"/>
          </a:p>
          <a:p>
            <a:pPr marL="457200" lvl="0" indent="0" algn="just" rtl="0">
              <a:spcBef>
                <a:spcPts val="1600"/>
              </a:spcBef>
              <a:spcAft>
                <a:spcPts val="0"/>
              </a:spcAft>
              <a:buNone/>
            </a:pPr>
            <a:endParaRPr sz="1800"/>
          </a:p>
          <a:p>
            <a:pPr marL="0" lvl="0" indent="0" algn="l" rtl="0">
              <a:spcBef>
                <a:spcPts val="1600"/>
              </a:spcBef>
              <a:spcAft>
                <a:spcPts val="1600"/>
              </a:spcAft>
              <a:buNone/>
            </a:pPr>
            <a:endParaRPr sz="1800"/>
          </a:p>
        </p:txBody>
      </p:sp>
      <p:pic>
        <p:nvPicPr>
          <p:cNvPr id="345" name="Google Shape;345;p23"/>
          <p:cNvPicPr preferRelativeResize="0"/>
          <p:nvPr/>
        </p:nvPicPr>
        <p:blipFill>
          <a:blip r:embed="rId3">
            <a:alphaModFix/>
          </a:blip>
          <a:stretch>
            <a:fillRect/>
          </a:stretch>
        </p:blipFill>
        <p:spPr>
          <a:xfrm>
            <a:off x="420263" y="2373250"/>
            <a:ext cx="8867775" cy="304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4"/>
          <p:cNvSpPr txBox="1">
            <a:spLocks noGrp="1"/>
          </p:cNvSpPr>
          <p:nvPr>
            <p:ph type="body" idx="1"/>
          </p:nvPr>
        </p:nvSpPr>
        <p:spPr>
          <a:xfrm>
            <a:off x="1092900" y="-63775"/>
            <a:ext cx="7522500" cy="498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b="1" dirty="0"/>
              <a:t>Artificial Neural Networks cont...</a:t>
            </a:r>
            <a:endParaRPr sz="1800" b="1" dirty="0"/>
          </a:p>
          <a:p>
            <a:pPr marL="0" lvl="0" indent="0" algn="just" rtl="0">
              <a:spcBef>
                <a:spcPts val="1600"/>
              </a:spcBef>
              <a:spcAft>
                <a:spcPts val="0"/>
              </a:spcAft>
              <a:buNone/>
            </a:pPr>
            <a:r>
              <a:rPr lang="en" sz="1800" b="1" dirty="0"/>
              <a:t>PCA-ANN:</a:t>
            </a:r>
            <a:endParaRPr sz="1800" b="1" dirty="0"/>
          </a:p>
          <a:p>
            <a:pPr marL="457200" lvl="0" indent="-342900" algn="just" rtl="0">
              <a:spcBef>
                <a:spcPts val="1600"/>
              </a:spcBef>
              <a:spcAft>
                <a:spcPts val="0"/>
              </a:spcAft>
              <a:buSzPts val="1800"/>
              <a:buChar char="●"/>
            </a:pPr>
            <a:r>
              <a:rPr lang="en" sz="1800" dirty="0"/>
              <a:t>PCA was considered as a tool capable of providing an overview of the inter-dependencies and variability of data and extracting information for forecasting mechanisms. </a:t>
            </a:r>
            <a:endParaRPr sz="1800" dirty="0"/>
          </a:p>
          <a:p>
            <a:pPr marL="457200" lvl="0" indent="-342900" algn="just" rtl="0">
              <a:spcBef>
                <a:spcPts val="0"/>
              </a:spcBef>
              <a:spcAft>
                <a:spcPts val="0"/>
              </a:spcAft>
              <a:buSzPts val="1800"/>
              <a:buChar char="●"/>
            </a:pPr>
            <a:r>
              <a:rPr lang="en" sz="1800" dirty="0"/>
              <a:t>The role of PCA is to reduce the number of predictor variables and transform them into new variables which are called principal components (PC). </a:t>
            </a:r>
            <a:endParaRPr sz="1800" dirty="0"/>
          </a:p>
          <a:p>
            <a:pPr marL="457200" lvl="0" indent="-342900" algn="just" rtl="0">
              <a:spcBef>
                <a:spcPts val="0"/>
              </a:spcBef>
              <a:spcAft>
                <a:spcPts val="0"/>
              </a:spcAft>
              <a:buSzPts val="1800"/>
              <a:buChar char="●"/>
            </a:pPr>
            <a:r>
              <a:rPr lang="en" sz="1800" dirty="0"/>
              <a:t>The correlation matrix of standardized data can compute the PCs.</a:t>
            </a:r>
          </a:p>
          <a:p>
            <a:pPr marL="457200" lvl="0" indent="-342900" algn="just" rtl="0">
              <a:spcBef>
                <a:spcPts val="0"/>
              </a:spcBef>
              <a:spcAft>
                <a:spcPts val="0"/>
              </a:spcAft>
              <a:buSzPts val="1800"/>
              <a:buChar char="●"/>
            </a:pPr>
            <a:r>
              <a:rPr lang="en" sz="1800" dirty="0"/>
              <a:t>This correlation matrix relates concentration of NO2 and O3 with other predictor variables.</a:t>
            </a:r>
            <a:endParaRPr sz="1800" dirty="0"/>
          </a:p>
          <a:p>
            <a:pPr marL="457200" lvl="0" indent="-342900" algn="just" rtl="0">
              <a:spcBef>
                <a:spcPts val="0"/>
              </a:spcBef>
              <a:spcAft>
                <a:spcPts val="0"/>
              </a:spcAft>
              <a:buSzPts val="1800"/>
              <a:buChar char="●"/>
            </a:pPr>
            <a:r>
              <a:rPr lang="en" sz="1800" dirty="0"/>
              <a:t>The PCs whose cumulative amount of variance are approximately 90% are used in the model and remaining components were excluded.</a:t>
            </a:r>
            <a:endParaRPr sz="1800" dirty="0"/>
          </a:p>
          <a:p>
            <a:pPr marL="457200" lvl="0" indent="0" algn="just" rtl="0">
              <a:spcBef>
                <a:spcPts val="1600"/>
              </a:spcBef>
              <a:spcAft>
                <a:spcPts val="0"/>
              </a:spcAft>
              <a:buNone/>
            </a:pPr>
            <a:endParaRPr sz="1800" dirty="0"/>
          </a:p>
          <a:p>
            <a:pPr marL="0" lvl="0" indent="0" algn="l" rtl="0">
              <a:spcBef>
                <a:spcPts val="1600"/>
              </a:spcBef>
              <a:spcAft>
                <a:spcPts val="1600"/>
              </a:spcAft>
              <a:buNone/>
            </a:pP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5"/>
          <p:cNvSpPr txBox="1">
            <a:spLocks noGrp="1"/>
          </p:cNvSpPr>
          <p:nvPr>
            <p:ph type="title"/>
          </p:nvPr>
        </p:nvSpPr>
        <p:spPr>
          <a:xfrm>
            <a:off x="1283225" y="1973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Implementation</a:t>
            </a:r>
            <a:endParaRPr sz="3000"/>
          </a:p>
        </p:txBody>
      </p:sp>
      <p:sp>
        <p:nvSpPr>
          <p:cNvPr id="356" name="Google Shape;356;p25"/>
          <p:cNvSpPr txBox="1">
            <a:spLocks noGrp="1"/>
          </p:cNvSpPr>
          <p:nvPr>
            <p:ph type="body" idx="1"/>
          </p:nvPr>
        </p:nvSpPr>
        <p:spPr>
          <a:xfrm>
            <a:off x="1231800" y="831200"/>
            <a:ext cx="7522500" cy="4186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b="1"/>
              <a:t>B. Adaptive Neuro-Fuzzy Inference System(ANFIS)</a:t>
            </a:r>
            <a:endParaRPr sz="1800" b="1"/>
          </a:p>
          <a:p>
            <a:pPr marL="457200" lvl="0" indent="-342900" algn="just" rtl="0">
              <a:spcBef>
                <a:spcPts val="1600"/>
              </a:spcBef>
              <a:spcAft>
                <a:spcPts val="0"/>
              </a:spcAft>
              <a:buSzPts val="1800"/>
              <a:buChar char="●"/>
            </a:pPr>
            <a:r>
              <a:rPr lang="en" sz="1800"/>
              <a:t>The ANFIS method uses a hybrid architecture composed of a fuzzy inference system (FIS) enhanced with ANN features.</a:t>
            </a:r>
            <a:endParaRPr sz="1800"/>
          </a:p>
          <a:p>
            <a:pPr marL="457200" lvl="0" indent="-342900" algn="just" rtl="0">
              <a:spcBef>
                <a:spcPts val="1600"/>
              </a:spcBef>
              <a:spcAft>
                <a:spcPts val="0"/>
              </a:spcAft>
              <a:buSzPts val="1800"/>
              <a:buChar char="●"/>
            </a:pPr>
            <a:r>
              <a:rPr lang="en" sz="1800"/>
              <a:t>Integrating the ANN part into a fuzzy inference system enhances the FIS part with learning/adapting capabilities.</a:t>
            </a:r>
            <a:endParaRPr sz="1800"/>
          </a:p>
          <a:p>
            <a:pPr marL="457200" lvl="0" indent="-342900" algn="just" rtl="0">
              <a:spcBef>
                <a:spcPts val="1600"/>
              </a:spcBef>
              <a:spcAft>
                <a:spcPts val="0"/>
              </a:spcAft>
              <a:buSzPts val="1800"/>
              <a:buChar char="●"/>
            </a:pPr>
            <a:r>
              <a:rPr lang="en" sz="1800"/>
              <a:t>The training data determine restrictions on the design methods for the rule base and membership functions. </a:t>
            </a:r>
            <a:endParaRPr sz="1800"/>
          </a:p>
          <a:p>
            <a:pPr marL="457200" lvl="0" indent="-342900" algn="just" rtl="0">
              <a:spcBef>
                <a:spcPts val="1600"/>
              </a:spcBef>
              <a:spcAft>
                <a:spcPts val="0"/>
              </a:spcAft>
              <a:buSzPts val="1800"/>
              <a:buChar char="●"/>
            </a:pPr>
            <a:r>
              <a:rPr lang="en" sz="1800">
                <a:solidFill>
                  <a:srgbClr val="0000FF"/>
                </a:solidFill>
              </a:rPr>
              <a:t>Subtractive clustering</a:t>
            </a:r>
            <a:r>
              <a:rPr lang="en" sz="1800"/>
              <a:t> has been used to generate initial FIS structure, i.e. rules, whose antecedent and consequent parameters are then tuned using neural network.</a:t>
            </a:r>
            <a:endParaRPr sz="1800"/>
          </a:p>
          <a:p>
            <a:pPr marL="0" lvl="0" indent="0" algn="l" rtl="0">
              <a:spcBef>
                <a:spcPts val="1600"/>
              </a:spcBef>
              <a:spcAft>
                <a:spcPts val="160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6"/>
          <p:cNvSpPr txBox="1">
            <a:spLocks noGrp="1"/>
          </p:cNvSpPr>
          <p:nvPr>
            <p:ph type="body" idx="1"/>
          </p:nvPr>
        </p:nvSpPr>
        <p:spPr>
          <a:xfrm>
            <a:off x="1231800" y="131675"/>
            <a:ext cx="7522500" cy="488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800" b="1" dirty="0"/>
          </a:p>
          <a:p>
            <a:pPr marL="0" lvl="0" indent="0" algn="just" rtl="0">
              <a:spcBef>
                <a:spcPts val="1600"/>
              </a:spcBef>
              <a:spcAft>
                <a:spcPts val="0"/>
              </a:spcAft>
              <a:buNone/>
            </a:pPr>
            <a:r>
              <a:rPr lang="en" sz="1800" b="1" dirty="0"/>
              <a:t>Adaptive Neuro-Fuzzy Inference System(ANFIS) cont...</a:t>
            </a:r>
            <a:endParaRPr sz="1800" b="1" dirty="0"/>
          </a:p>
          <a:p>
            <a:pPr marL="0" lvl="0" indent="0" algn="just" rtl="0">
              <a:spcBef>
                <a:spcPts val="1600"/>
              </a:spcBef>
              <a:spcAft>
                <a:spcPts val="0"/>
              </a:spcAft>
              <a:buNone/>
            </a:pPr>
            <a:r>
              <a:rPr lang="en" sz="1800" dirty="0"/>
              <a:t>The FIS(Fuzzy Inference System) has five functional units:</a:t>
            </a:r>
            <a:endParaRPr sz="1800" dirty="0"/>
          </a:p>
          <a:p>
            <a:pPr marL="457200" lvl="0" indent="-342900" algn="just" rtl="0">
              <a:spcBef>
                <a:spcPts val="1600"/>
              </a:spcBef>
              <a:spcAft>
                <a:spcPts val="0"/>
              </a:spcAft>
              <a:buSzPts val="1800"/>
              <a:buAutoNum type="alphaUcPeriod"/>
            </a:pPr>
            <a:r>
              <a:rPr lang="en" sz="1800" dirty="0"/>
              <a:t>Fuzzification Unit (Crisp value to Fuzzy set)</a:t>
            </a:r>
            <a:endParaRPr sz="1800" dirty="0"/>
          </a:p>
          <a:p>
            <a:pPr marL="457200" lvl="0" indent="-342900" algn="just" rtl="0">
              <a:spcBef>
                <a:spcPts val="0"/>
              </a:spcBef>
              <a:spcAft>
                <a:spcPts val="0"/>
              </a:spcAft>
              <a:buSzPts val="1800"/>
              <a:buAutoNum type="alphaUcPeriod"/>
            </a:pPr>
            <a:r>
              <a:rPr lang="en" sz="1800" dirty="0"/>
              <a:t>The database unit (containing the description of membership functions for input/output variables)</a:t>
            </a:r>
            <a:endParaRPr sz="1800" dirty="0"/>
          </a:p>
          <a:p>
            <a:pPr marL="457200" lvl="0" indent="-342900" algn="just" rtl="0">
              <a:spcBef>
                <a:spcPts val="0"/>
              </a:spcBef>
              <a:spcAft>
                <a:spcPts val="0"/>
              </a:spcAft>
              <a:buSzPts val="1800"/>
              <a:buAutoNum type="alphaUcPeriod"/>
            </a:pPr>
            <a:r>
              <a:rPr lang="en" sz="1800" dirty="0"/>
              <a:t>A rule base Unit (All the rules defined for FIS)</a:t>
            </a:r>
            <a:endParaRPr sz="1800" dirty="0"/>
          </a:p>
          <a:p>
            <a:pPr marL="457200" lvl="0" indent="-342900" algn="just" rtl="0">
              <a:spcBef>
                <a:spcPts val="0"/>
              </a:spcBef>
              <a:spcAft>
                <a:spcPts val="0"/>
              </a:spcAft>
              <a:buSzPts val="1800"/>
              <a:buAutoNum type="alphaUcPeriod"/>
            </a:pPr>
            <a:r>
              <a:rPr lang="en" sz="1800" dirty="0"/>
              <a:t>A defuzzification unit (from fuzzy set to a crisp value)</a:t>
            </a:r>
            <a:endParaRPr sz="1800" dirty="0"/>
          </a:p>
          <a:p>
            <a:pPr marL="457200" lvl="0" indent="-342900" algn="just" rtl="0">
              <a:spcBef>
                <a:spcPts val="0"/>
              </a:spcBef>
              <a:spcAft>
                <a:spcPts val="0"/>
              </a:spcAft>
              <a:buSzPts val="1800"/>
              <a:buAutoNum type="alphaUcPeriod"/>
            </a:pPr>
            <a:r>
              <a:rPr lang="en" sz="1800" dirty="0"/>
              <a:t>The decision unit (performing the inference operations on the fuzzy rules)</a:t>
            </a:r>
            <a:endParaRPr sz="1800" dirty="0"/>
          </a:p>
          <a:p>
            <a:pPr marL="0" lvl="0" indent="0" algn="l" rtl="0">
              <a:spcBef>
                <a:spcPts val="1600"/>
              </a:spcBef>
              <a:spcAft>
                <a:spcPts val="1600"/>
              </a:spcAft>
              <a:buNone/>
            </a:pP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7"/>
          <p:cNvSpPr txBox="1">
            <a:spLocks noGrp="1"/>
          </p:cNvSpPr>
          <p:nvPr>
            <p:ph type="body" idx="1"/>
          </p:nvPr>
        </p:nvSpPr>
        <p:spPr>
          <a:xfrm>
            <a:off x="1231800" y="131675"/>
            <a:ext cx="7522500" cy="488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800" b="1"/>
          </a:p>
          <a:p>
            <a:pPr marL="0" lvl="0" indent="0" algn="just" rtl="0">
              <a:spcBef>
                <a:spcPts val="1600"/>
              </a:spcBef>
              <a:spcAft>
                <a:spcPts val="0"/>
              </a:spcAft>
              <a:buNone/>
            </a:pPr>
            <a:r>
              <a:rPr lang="en" sz="1800" b="1"/>
              <a:t>Adaptive Neuro-Fuzzy Inference System(ANFIS) cont...</a:t>
            </a:r>
            <a:endParaRPr sz="1800" b="1"/>
          </a:p>
          <a:p>
            <a:pPr marL="0" lvl="0" indent="0" algn="just" rtl="0">
              <a:spcBef>
                <a:spcPts val="1600"/>
              </a:spcBef>
              <a:spcAft>
                <a:spcPts val="0"/>
              </a:spcAft>
              <a:buNone/>
            </a:pPr>
            <a:r>
              <a:rPr lang="en" sz="1800"/>
              <a:t>The ANFIS architecture has five layers, with Takagi-Sugeno rules.</a:t>
            </a:r>
            <a:endParaRPr sz="1800"/>
          </a:p>
          <a:p>
            <a:pPr marL="457200" lvl="0" indent="-342900" algn="just" rtl="0">
              <a:spcBef>
                <a:spcPts val="1600"/>
              </a:spcBef>
              <a:spcAft>
                <a:spcPts val="0"/>
              </a:spcAft>
              <a:buSzPts val="1800"/>
              <a:buAutoNum type="arabicPeriod"/>
            </a:pPr>
            <a:r>
              <a:rPr lang="en" sz="1800"/>
              <a:t> The </a:t>
            </a:r>
            <a:r>
              <a:rPr lang="en" sz="1800">
                <a:solidFill>
                  <a:srgbClr val="0000FF"/>
                </a:solidFill>
              </a:rPr>
              <a:t>first layer</a:t>
            </a:r>
            <a:r>
              <a:rPr lang="en" sz="1800"/>
              <a:t> (adaptive) forms the premise parameters (the IF part with inputs and their membership functions). </a:t>
            </a:r>
            <a:endParaRPr sz="1800"/>
          </a:p>
          <a:p>
            <a:pPr marL="457200" lvl="0" indent="-342900" algn="just" rtl="0">
              <a:spcBef>
                <a:spcPts val="0"/>
              </a:spcBef>
              <a:spcAft>
                <a:spcPts val="0"/>
              </a:spcAft>
              <a:buSzPts val="1800"/>
              <a:buAutoNum type="arabicPeriod"/>
            </a:pPr>
            <a:r>
              <a:rPr lang="en" sz="1800"/>
              <a:t>The </a:t>
            </a:r>
            <a:r>
              <a:rPr lang="en" sz="1800">
                <a:solidFill>
                  <a:srgbClr val="0000FF"/>
                </a:solidFill>
              </a:rPr>
              <a:t>second layer</a:t>
            </a:r>
            <a:r>
              <a:rPr lang="en" sz="1800"/>
              <a:t> computes a product of the involved membership functions. </a:t>
            </a:r>
            <a:endParaRPr sz="1800"/>
          </a:p>
          <a:p>
            <a:pPr marL="457200" lvl="0" indent="-342900" algn="just" rtl="0">
              <a:spcBef>
                <a:spcPts val="0"/>
              </a:spcBef>
              <a:spcAft>
                <a:spcPts val="0"/>
              </a:spcAft>
              <a:buSzPts val="1800"/>
              <a:buAutoNum type="arabicPeriod"/>
            </a:pPr>
            <a:r>
              <a:rPr lang="en" sz="1800"/>
              <a:t>The </a:t>
            </a:r>
            <a:r>
              <a:rPr lang="en" sz="1800">
                <a:solidFill>
                  <a:srgbClr val="0000FF"/>
                </a:solidFill>
              </a:rPr>
              <a:t>third layer</a:t>
            </a:r>
            <a:r>
              <a:rPr lang="en" sz="1800"/>
              <a:t> normalizes the sum of inputs. </a:t>
            </a:r>
            <a:endParaRPr sz="1800"/>
          </a:p>
          <a:p>
            <a:pPr marL="457200" lvl="0" indent="-342900" algn="just" rtl="0">
              <a:spcBef>
                <a:spcPts val="0"/>
              </a:spcBef>
              <a:spcAft>
                <a:spcPts val="0"/>
              </a:spcAft>
              <a:buSzPts val="1800"/>
              <a:buAutoNum type="arabicPeriod"/>
            </a:pPr>
            <a:r>
              <a:rPr lang="en" sz="1800"/>
              <a:t>In the </a:t>
            </a:r>
            <a:r>
              <a:rPr lang="en" sz="1800">
                <a:solidFill>
                  <a:srgbClr val="0000FF"/>
                </a:solidFill>
              </a:rPr>
              <a:t>fourth layer</a:t>
            </a:r>
            <a:r>
              <a:rPr lang="en" sz="1800"/>
              <a:t>, the adaptive i-node computes the contribution of i-th rule to ANFIS output, forming the consequent parameters (the THEN part with output and its membership function). </a:t>
            </a:r>
            <a:endParaRPr sz="1800"/>
          </a:p>
          <a:p>
            <a:pPr marL="457200" lvl="0" indent="-342900" algn="just" rtl="0">
              <a:spcBef>
                <a:spcPts val="0"/>
              </a:spcBef>
              <a:spcAft>
                <a:spcPts val="0"/>
              </a:spcAft>
              <a:buSzPts val="1800"/>
              <a:buAutoNum type="arabicPeriod"/>
            </a:pPr>
            <a:r>
              <a:rPr lang="en" sz="1800"/>
              <a:t>The </a:t>
            </a:r>
            <a:r>
              <a:rPr lang="en" sz="1800">
                <a:solidFill>
                  <a:srgbClr val="0000FF"/>
                </a:solidFill>
              </a:rPr>
              <a:t>fifth layer</a:t>
            </a:r>
            <a:r>
              <a:rPr lang="en" sz="1800"/>
              <a:t> makes the summation of all inputs.</a:t>
            </a:r>
            <a:endParaRPr sz="1800"/>
          </a:p>
          <a:p>
            <a:pPr marL="0" lvl="0" indent="0" algn="l" rtl="0">
              <a:spcBef>
                <a:spcPts val="1600"/>
              </a:spcBef>
              <a:spcAft>
                <a:spcPts val="1600"/>
              </a:spcAft>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5"/>
          <p:cNvSpPr txBox="1">
            <a:spLocks noGrp="1"/>
          </p:cNvSpPr>
          <p:nvPr>
            <p:ph type="title"/>
          </p:nvPr>
        </p:nvSpPr>
        <p:spPr>
          <a:xfrm>
            <a:off x="1283225" y="1973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Implementation</a:t>
            </a:r>
            <a:endParaRPr sz="3000"/>
          </a:p>
        </p:txBody>
      </p:sp>
      <p:sp>
        <p:nvSpPr>
          <p:cNvPr id="356" name="Google Shape;356;p25"/>
          <p:cNvSpPr txBox="1">
            <a:spLocks noGrp="1"/>
          </p:cNvSpPr>
          <p:nvPr>
            <p:ph type="body" idx="1"/>
          </p:nvPr>
        </p:nvSpPr>
        <p:spPr>
          <a:xfrm>
            <a:off x="1231800" y="831200"/>
            <a:ext cx="7522500" cy="4186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b="1" dirty="0"/>
              <a:t>B. Adaptive Neuro-Fuzzy Inference System(ANFIS)</a:t>
            </a:r>
            <a:endParaRPr sz="1800" b="1" dirty="0"/>
          </a:p>
          <a:p>
            <a:pPr marL="0" lvl="0" indent="0" algn="l" rtl="0">
              <a:spcBef>
                <a:spcPts val="1600"/>
              </a:spcBef>
              <a:spcAft>
                <a:spcPts val="1600"/>
              </a:spcAft>
              <a:buNone/>
            </a:pPr>
            <a:r>
              <a:rPr lang="en-IN" sz="1800" b="1" dirty="0"/>
              <a:t>Structure:</a:t>
            </a:r>
          </a:p>
          <a:p>
            <a:pPr marL="0" lvl="0" indent="0" algn="l" rtl="0">
              <a:spcBef>
                <a:spcPts val="1600"/>
              </a:spcBef>
              <a:spcAft>
                <a:spcPts val="1600"/>
              </a:spcAft>
              <a:buNone/>
            </a:pPr>
            <a:endParaRPr sz="1800" b="1" dirty="0"/>
          </a:p>
        </p:txBody>
      </p:sp>
      <p:pic>
        <p:nvPicPr>
          <p:cNvPr id="3" name="Picture 2">
            <a:extLst>
              <a:ext uri="{FF2B5EF4-FFF2-40B4-BE49-F238E27FC236}">
                <a16:creationId xmlns:a16="http://schemas.microsoft.com/office/drawing/2014/main" id="{A8AFB6CD-04CE-42F8-9E8C-DC1EFE124ABB}"/>
              </a:ext>
            </a:extLst>
          </p:cNvPr>
          <p:cNvPicPr>
            <a:picLocks noChangeAspect="1"/>
          </p:cNvPicPr>
          <p:nvPr/>
        </p:nvPicPr>
        <p:blipFill>
          <a:blip r:embed="rId3"/>
          <a:stretch>
            <a:fillRect/>
          </a:stretch>
        </p:blipFill>
        <p:spPr>
          <a:xfrm>
            <a:off x="2370352" y="1431590"/>
            <a:ext cx="5245395" cy="3514535"/>
          </a:xfrm>
          <a:prstGeom prst="rect">
            <a:avLst/>
          </a:prstGeom>
        </p:spPr>
      </p:pic>
    </p:spTree>
    <p:extLst>
      <p:ext uri="{BB962C8B-B14F-4D97-AF65-F5344CB8AC3E}">
        <p14:creationId xmlns:p14="http://schemas.microsoft.com/office/powerpoint/2010/main" val="1275504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8"/>
          <p:cNvSpPr txBox="1">
            <a:spLocks noGrp="1"/>
          </p:cNvSpPr>
          <p:nvPr>
            <p:ph type="body" idx="1"/>
          </p:nvPr>
        </p:nvSpPr>
        <p:spPr>
          <a:xfrm>
            <a:off x="1283225" y="364700"/>
            <a:ext cx="7030500" cy="46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72" name="Google Shape;372;p28"/>
          <p:cNvPicPr preferRelativeResize="0"/>
          <p:nvPr/>
        </p:nvPicPr>
        <p:blipFill>
          <a:blip r:embed="rId3">
            <a:alphaModFix/>
          </a:blip>
          <a:stretch>
            <a:fillRect/>
          </a:stretch>
        </p:blipFill>
        <p:spPr>
          <a:xfrm>
            <a:off x="926975" y="-442150"/>
            <a:ext cx="7886700" cy="5019675"/>
          </a:xfrm>
          <a:prstGeom prst="rect">
            <a:avLst/>
          </a:prstGeom>
          <a:noFill/>
          <a:ln>
            <a:noFill/>
          </a:ln>
        </p:spPr>
      </p:pic>
      <p:sp>
        <p:nvSpPr>
          <p:cNvPr id="373" name="Google Shape;373;p28"/>
          <p:cNvSpPr txBox="1"/>
          <p:nvPr/>
        </p:nvSpPr>
        <p:spPr>
          <a:xfrm>
            <a:off x="2900925" y="4577525"/>
            <a:ext cx="3096300" cy="45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ANFIS ARCHITECTURE</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9"/>
          <p:cNvSpPr txBox="1">
            <a:spLocks noGrp="1"/>
          </p:cNvSpPr>
          <p:nvPr>
            <p:ph type="body" idx="1"/>
          </p:nvPr>
        </p:nvSpPr>
        <p:spPr>
          <a:xfrm>
            <a:off x="1128925" y="0"/>
            <a:ext cx="7522500" cy="488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800" b="1" dirty="0"/>
          </a:p>
          <a:p>
            <a:pPr marL="0" lvl="0" indent="0" algn="just" rtl="0">
              <a:spcBef>
                <a:spcPts val="1600"/>
              </a:spcBef>
              <a:spcAft>
                <a:spcPts val="0"/>
              </a:spcAft>
              <a:buNone/>
            </a:pPr>
            <a:r>
              <a:rPr lang="en" sz="1800" b="1" dirty="0"/>
              <a:t>Adaptive Neuro-Fuzzy Inference System(ANFIS) cont...</a:t>
            </a:r>
            <a:endParaRPr sz="1800" b="1" dirty="0"/>
          </a:p>
          <a:p>
            <a:pPr marL="0" lvl="0" indent="0" algn="just" rtl="0">
              <a:spcBef>
                <a:spcPts val="1600"/>
              </a:spcBef>
              <a:spcAft>
                <a:spcPts val="0"/>
              </a:spcAft>
              <a:buNone/>
            </a:pPr>
            <a:r>
              <a:rPr lang="en" sz="1800" dirty="0"/>
              <a:t>ANFIS applies a </a:t>
            </a:r>
            <a:r>
              <a:rPr lang="en" sz="1800" dirty="0">
                <a:solidFill>
                  <a:srgbClr val="0000FF"/>
                </a:solidFill>
              </a:rPr>
              <a:t>hybrid learning algorithm (H)</a:t>
            </a:r>
            <a:r>
              <a:rPr lang="en" sz="1800" dirty="0"/>
              <a:t> or </a:t>
            </a:r>
            <a:r>
              <a:rPr lang="en" sz="1800" dirty="0">
                <a:solidFill>
                  <a:srgbClr val="0000FF"/>
                </a:solidFill>
              </a:rPr>
              <a:t>backpropagation (BP)</a:t>
            </a:r>
            <a:r>
              <a:rPr lang="en" sz="1800" dirty="0"/>
              <a:t> algorithm.</a:t>
            </a:r>
            <a:endParaRPr sz="1800" dirty="0"/>
          </a:p>
          <a:p>
            <a:pPr marL="457200" lvl="0" indent="-342900" algn="just" rtl="0">
              <a:spcBef>
                <a:spcPts val="1600"/>
              </a:spcBef>
              <a:spcAft>
                <a:spcPts val="0"/>
              </a:spcAft>
              <a:buSzPts val="1800"/>
              <a:buAutoNum type="arabicPeriod"/>
            </a:pPr>
            <a:r>
              <a:rPr lang="en" sz="1800" dirty="0"/>
              <a:t>The hybrid learning algorithm(</a:t>
            </a:r>
            <a:r>
              <a:rPr lang="en-US" sz="1800" dirty="0"/>
              <a:t>H)</a:t>
            </a:r>
            <a:r>
              <a:rPr lang="en" sz="1800" dirty="0"/>
              <a:t> identifies premise parameters with gradient method  (               )                   </a:t>
            </a:r>
          </a:p>
          <a:p>
            <a:pPr marL="114300" lvl="0" indent="0" algn="just" rtl="0">
              <a:spcBef>
                <a:spcPts val="1600"/>
              </a:spcBef>
              <a:spcAft>
                <a:spcPts val="0"/>
              </a:spcAft>
              <a:buSzPts val="1800"/>
              <a:buNone/>
            </a:pPr>
            <a:r>
              <a:rPr lang="en-US" sz="1800" dirty="0"/>
              <a:t>The </a:t>
            </a:r>
            <a:r>
              <a:rPr lang="en" sz="1800" dirty="0"/>
              <a:t>consequent parameters with least square method. At feedforward propagation step from H, the system output reaches layer 4, and the consequent parameters are formed with least square method.</a:t>
            </a:r>
          </a:p>
          <a:p>
            <a:pPr marL="114300" lvl="0" indent="0" algn="just" rtl="0">
              <a:spcBef>
                <a:spcPts val="1600"/>
              </a:spcBef>
              <a:spcAft>
                <a:spcPts val="0"/>
              </a:spcAft>
              <a:buSzPts val="1800"/>
              <a:buNone/>
            </a:pPr>
            <a:r>
              <a:rPr lang="en" sz="1800" dirty="0"/>
              <a:t>2.   With backpropagation (BP) optimization method, the error signal is    fed back and the new premise parameters are computed through gradient method.</a:t>
            </a:r>
            <a:endParaRPr sz="1800" dirty="0"/>
          </a:p>
          <a:p>
            <a:pPr marL="0" lvl="0" indent="0" algn="l" rtl="0">
              <a:spcBef>
                <a:spcPts val="1600"/>
              </a:spcBef>
              <a:spcAft>
                <a:spcPts val="1600"/>
              </a:spcAft>
              <a:buNone/>
            </a:pPr>
            <a:endParaRPr sz="1800" dirty="0"/>
          </a:p>
        </p:txBody>
      </p:sp>
      <p:pic>
        <p:nvPicPr>
          <p:cNvPr id="3" name="Picture 2">
            <a:extLst>
              <a:ext uri="{FF2B5EF4-FFF2-40B4-BE49-F238E27FC236}">
                <a16:creationId xmlns:a16="http://schemas.microsoft.com/office/drawing/2014/main" id="{352DD3A1-B57D-4EC3-81C9-E690A0D19E4E}"/>
              </a:ext>
            </a:extLst>
          </p:cNvPr>
          <p:cNvPicPr>
            <a:picLocks noChangeAspect="1"/>
          </p:cNvPicPr>
          <p:nvPr/>
        </p:nvPicPr>
        <p:blipFill>
          <a:blip r:embed="rId3"/>
          <a:stretch>
            <a:fillRect/>
          </a:stretch>
        </p:blipFill>
        <p:spPr>
          <a:xfrm>
            <a:off x="4089963" y="2226011"/>
            <a:ext cx="830652" cy="43437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83" name="Google Shape;383;p30"/>
              <p:cNvSpPr txBox="1">
                <a:spLocks noGrp="1"/>
              </p:cNvSpPr>
              <p:nvPr>
                <p:ph type="body" idx="1"/>
              </p:nvPr>
            </p:nvSpPr>
            <p:spPr>
              <a:xfrm>
                <a:off x="1231800" y="131675"/>
                <a:ext cx="7522500" cy="488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b="1" dirty="0"/>
                  <a:t>Adaptive Neuro-Fuzzy Inference System(ANFIS) cont...</a:t>
                </a:r>
              </a:p>
              <a:p>
                <a:pPr marL="0" lvl="0" indent="0" algn="just" rtl="0">
                  <a:spcBef>
                    <a:spcPts val="1600"/>
                  </a:spcBef>
                  <a:spcAft>
                    <a:spcPts val="0"/>
                  </a:spcAft>
                  <a:buNone/>
                </a:pPr>
                <a:r>
                  <a:rPr lang="en-US" sz="1800" b="1" dirty="0"/>
                  <a:t>Reading inputs:</a:t>
                </a:r>
              </a:p>
              <a:p>
                <a:pPr marL="457200" lvl="0" indent="-342900" algn="just" rtl="0">
                  <a:spcBef>
                    <a:spcPts val="1600"/>
                  </a:spcBef>
                  <a:spcAft>
                    <a:spcPts val="0"/>
                  </a:spcAft>
                  <a:buSzPts val="1800"/>
                  <a:buAutoNum type="arabicPeriod"/>
                </a:pPr>
                <a:r>
                  <a:rPr lang="en-US" sz="1800" dirty="0"/>
                  <a:t>When there are a few input variables, grid partition is a suitable method for data classification. </a:t>
                </a:r>
              </a:p>
              <a:p>
                <a:pPr marL="457200" lvl="0" indent="-342900" algn="just" rtl="0">
                  <a:spcBef>
                    <a:spcPts val="0"/>
                  </a:spcBef>
                  <a:spcAft>
                    <a:spcPts val="0"/>
                  </a:spcAft>
                  <a:buSzPts val="1800"/>
                  <a:buAutoNum type="arabicPeriod"/>
                </a:pPr>
                <a:r>
                  <a:rPr lang="en-US" sz="1800" dirty="0"/>
                  <a:t>But in this research because of huge amount of input variables, this method cannot be used. </a:t>
                </a:r>
              </a:p>
              <a:p>
                <a:pPr marL="457200" lvl="0" indent="0" algn="just" rtl="0">
                  <a:spcBef>
                    <a:spcPts val="1600"/>
                  </a:spcBef>
                  <a:spcAft>
                    <a:spcPts val="0"/>
                  </a:spcAft>
                  <a:buNone/>
                </a:pPr>
                <a:r>
                  <a:rPr lang="en-US" sz="1800" dirty="0"/>
                  <a:t>For example by having 13 input variables and 4 MFs for each input variable, the rules will be 67,108,864 rules (</a:t>
                </a:r>
                <a14:m>
                  <m:oMath xmlns:m="http://schemas.openxmlformats.org/officeDocument/2006/math">
                    <m:sSup>
                      <m:sSupPr>
                        <m:ctrlPr>
                          <a:rPr lang="ar-AE" sz="1800" i="1" smtClean="0">
                            <a:latin typeface="Cambria Math" panose="02040503050406030204" pitchFamily="18" charset="0"/>
                          </a:rPr>
                        </m:ctrlPr>
                      </m:sSupPr>
                      <m:e>
                        <m:r>
                          <a:rPr lang="ar-AE" sz="1800" b="0" i="1" smtClean="0">
                            <a:latin typeface="Cambria Math" panose="02040503050406030204" pitchFamily="18" charset="0"/>
                          </a:rPr>
                          <m:t>4</m:t>
                        </m:r>
                      </m:e>
                      <m:sup>
                        <m:r>
                          <a:rPr lang="en-IN" sz="1800" b="0" i="1" smtClean="0">
                            <a:latin typeface="Cambria Math" panose="02040503050406030204" pitchFamily="18" charset="0"/>
                          </a:rPr>
                          <m:t>13</m:t>
                        </m:r>
                      </m:sup>
                    </m:sSup>
                    <m:r>
                      <a:rPr lang="en-IN" sz="1800" b="0" i="0" smtClean="0">
                        <a:latin typeface="Cambria Math" panose="02040503050406030204" pitchFamily="18" charset="0"/>
                      </a:rPr>
                      <m:t> </m:t>
                    </m:r>
                  </m:oMath>
                </a14:m>
                <a:r>
                  <a:rPr lang="en-US" sz="1800" dirty="0"/>
                  <a:t>rules) that create hindrance in the calculation of parameters. </a:t>
                </a:r>
              </a:p>
              <a:p>
                <a:pPr marL="114300" lvl="0" indent="0" algn="just" rtl="0">
                  <a:spcBef>
                    <a:spcPts val="1600"/>
                  </a:spcBef>
                  <a:spcAft>
                    <a:spcPts val="0"/>
                  </a:spcAft>
                  <a:buSzPts val="1800"/>
                  <a:buNone/>
                </a:pPr>
                <a:r>
                  <a:rPr lang="en-US" sz="1800" dirty="0"/>
                  <a:t>3. Therefore, we have used subtractive fuzzy clustering in order to establish the rule base relationship between the input and output variables according to the number of clusters from the dataset. </a:t>
                </a:r>
              </a:p>
              <a:p>
                <a:pPr marL="0" lvl="0" indent="0" algn="l" rtl="0">
                  <a:spcBef>
                    <a:spcPts val="1600"/>
                  </a:spcBef>
                  <a:spcAft>
                    <a:spcPts val="1600"/>
                  </a:spcAft>
                  <a:buNone/>
                </a:pPr>
                <a:endParaRPr sz="1800" dirty="0"/>
              </a:p>
            </p:txBody>
          </p:sp>
        </mc:Choice>
        <mc:Fallback>
          <p:sp>
            <p:nvSpPr>
              <p:cNvPr id="383" name="Google Shape;383;p30"/>
              <p:cNvSpPr txBox="1">
                <a:spLocks noGrp="1" noRot="1" noChangeAspect="1" noMove="1" noResize="1" noEditPoints="1" noAdjustHandles="1" noChangeArrowheads="1" noChangeShapeType="1" noTextEdit="1"/>
              </p:cNvSpPr>
              <p:nvPr>
                <p:ph type="body" idx="1"/>
              </p:nvPr>
            </p:nvSpPr>
            <p:spPr>
              <a:xfrm>
                <a:off x="1231800" y="131675"/>
                <a:ext cx="7522500" cy="4886400"/>
              </a:xfrm>
              <a:prstGeom prst="rect">
                <a:avLst/>
              </a:prstGeom>
              <a:blipFill>
                <a:blip r:embed="rId3"/>
                <a:stretch>
                  <a:fillRect l="-648" r="-729"/>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14"/>
          <p:cNvSpPr txBox="1">
            <a:spLocks noGrp="1"/>
          </p:cNvSpPr>
          <p:nvPr>
            <p:ph type="body" idx="1"/>
          </p:nvPr>
        </p:nvSpPr>
        <p:spPr>
          <a:xfrm>
            <a:off x="1242100" y="1649900"/>
            <a:ext cx="34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sz="3000" b="1"/>
              <a:t>    CONTENTS</a:t>
            </a:r>
            <a:endParaRPr sz="3000" b="1"/>
          </a:p>
        </p:txBody>
      </p:sp>
      <p:sp>
        <p:nvSpPr>
          <p:cNvPr id="285" name="Google Shape;285;p14"/>
          <p:cNvSpPr txBox="1">
            <a:spLocks noGrp="1"/>
          </p:cNvSpPr>
          <p:nvPr>
            <p:ph type="body" idx="2"/>
          </p:nvPr>
        </p:nvSpPr>
        <p:spPr>
          <a:xfrm>
            <a:off x="4672600" y="1160375"/>
            <a:ext cx="4133100" cy="362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Introduction</a:t>
            </a:r>
            <a:endParaRPr sz="1800"/>
          </a:p>
          <a:p>
            <a:pPr marL="457200" lvl="0" indent="-342900" algn="l" rtl="0">
              <a:spcBef>
                <a:spcPts val="0"/>
              </a:spcBef>
              <a:spcAft>
                <a:spcPts val="0"/>
              </a:spcAft>
              <a:buSzPts val="1800"/>
              <a:buChar char="➢"/>
            </a:pPr>
            <a:r>
              <a:rPr lang="en" sz="1800"/>
              <a:t>Motivation</a:t>
            </a:r>
            <a:endParaRPr sz="1800"/>
          </a:p>
          <a:p>
            <a:pPr marL="457200" lvl="0" indent="-342900" algn="l" rtl="0">
              <a:spcBef>
                <a:spcPts val="0"/>
              </a:spcBef>
              <a:spcAft>
                <a:spcPts val="0"/>
              </a:spcAft>
              <a:buSzPts val="1800"/>
              <a:buChar char="➢"/>
            </a:pPr>
            <a:r>
              <a:rPr lang="en" sz="1800"/>
              <a:t>Data Collection and preprocessing</a:t>
            </a:r>
            <a:endParaRPr sz="1800"/>
          </a:p>
          <a:p>
            <a:pPr marL="457200" lvl="0" indent="-342900" algn="l" rtl="0">
              <a:spcBef>
                <a:spcPts val="0"/>
              </a:spcBef>
              <a:spcAft>
                <a:spcPts val="0"/>
              </a:spcAft>
              <a:buSzPts val="1800"/>
              <a:buChar char="➢"/>
            </a:pPr>
            <a:r>
              <a:rPr lang="en" sz="1800"/>
              <a:t>Implementation</a:t>
            </a:r>
            <a:endParaRPr sz="1800"/>
          </a:p>
          <a:p>
            <a:pPr marL="914400" lvl="0" indent="-342900" algn="l" rtl="0">
              <a:spcBef>
                <a:spcPts val="0"/>
              </a:spcBef>
              <a:spcAft>
                <a:spcPts val="0"/>
              </a:spcAft>
              <a:buSzPts val="1800"/>
              <a:buAutoNum type="alphaLcPeriod"/>
            </a:pPr>
            <a:r>
              <a:rPr lang="en" sz="1800"/>
              <a:t>Artificial Neural Networks</a:t>
            </a:r>
            <a:endParaRPr sz="1800"/>
          </a:p>
          <a:p>
            <a:pPr marL="914400" lvl="0" indent="-342900" algn="l" rtl="0">
              <a:spcBef>
                <a:spcPts val="0"/>
              </a:spcBef>
              <a:spcAft>
                <a:spcPts val="0"/>
              </a:spcAft>
              <a:buSzPts val="1800"/>
              <a:buAutoNum type="alphaLcPeriod"/>
            </a:pPr>
            <a:r>
              <a:rPr lang="en" sz="1800"/>
              <a:t>ANFIS</a:t>
            </a:r>
            <a:endParaRPr sz="1800"/>
          </a:p>
          <a:p>
            <a:pPr marL="457200" lvl="0" indent="-342900" algn="l" rtl="0">
              <a:spcBef>
                <a:spcPts val="0"/>
              </a:spcBef>
              <a:spcAft>
                <a:spcPts val="0"/>
              </a:spcAft>
              <a:buSzPts val="1800"/>
              <a:buChar char="➢"/>
            </a:pPr>
            <a:r>
              <a:rPr lang="en" sz="1800"/>
              <a:t>Validation</a:t>
            </a:r>
            <a:endParaRPr sz="1800"/>
          </a:p>
          <a:p>
            <a:pPr marL="457200" lvl="0" indent="-342900" algn="l" rtl="0">
              <a:spcBef>
                <a:spcPts val="0"/>
              </a:spcBef>
              <a:spcAft>
                <a:spcPts val="0"/>
              </a:spcAft>
              <a:buSzPts val="1800"/>
              <a:buChar char="➢"/>
            </a:pPr>
            <a:r>
              <a:rPr lang="en" sz="1800"/>
              <a:t>Results</a:t>
            </a:r>
            <a:endParaRPr sz="1800"/>
          </a:p>
          <a:p>
            <a:pPr marL="457200" lvl="0" indent="-342900" algn="l" rtl="0">
              <a:spcBef>
                <a:spcPts val="0"/>
              </a:spcBef>
              <a:spcAft>
                <a:spcPts val="0"/>
              </a:spcAft>
              <a:buSzPts val="1800"/>
              <a:buChar char="➢"/>
            </a:pPr>
            <a:r>
              <a:rPr lang="en" sz="1800"/>
              <a:t>Conclusion</a:t>
            </a:r>
            <a:endParaRPr sz="1800"/>
          </a:p>
          <a:p>
            <a:pPr marL="457200" lvl="0" indent="-342900" algn="l" rtl="0">
              <a:spcBef>
                <a:spcPts val="0"/>
              </a:spcBef>
              <a:spcAft>
                <a:spcPts val="0"/>
              </a:spcAft>
              <a:buSzPts val="1800"/>
              <a:buChar char="➢"/>
            </a:pPr>
            <a:r>
              <a:rPr lang="en" sz="1800"/>
              <a:t>Future Work</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1"/>
          <p:cNvSpPr txBox="1">
            <a:spLocks noGrp="1"/>
          </p:cNvSpPr>
          <p:nvPr>
            <p:ph type="body" idx="1"/>
          </p:nvPr>
        </p:nvSpPr>
        <p:spPr>
          <a:xfrm>
            <a:off x="1231800" y="131675"/>
            <a:ext cx="7522500" cy="488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b="1"/>
              <a:t>Adaptive Neuro-Fuzzy Inference System(ANFIS) cont…</a:t>
            </a:r>
            <a:endParaRPr sz="1800" b="1"/>
          </a:p>
          <a:p>
            <a:pPr marL="0" lvl="0" indent="0" algn="just" rtl="0">
              <a:spcBef>
                <a:spcPts val="1600"/>
              </a:spcBef>
              <a:spcAft>
                <a:spcPts val="0"/>
              </a:spcAft>
              <a:buNone/>
            </a:pPr>
            <a:r>
              <a:rPr lang="en" sz="1800" b="1"/>
              <a:t>Input conditions:</a:t>
            </a:r>
            <a:endParaRPr sz="1800" b="1"/>
          </a:p>
          <a:p>
            <a:pPr marL="457200" lvl="0" indent="-342900" algn="just" rtl="0">
              <a:spcBef>
                <a:spcPts val="1600"/>
              </a:spcBef>
              <a:spcAft>
                <a:spcPts val="0"/>
              </a:spcAft>
              <a:buSzPts val="1800"/>
              <a:buChar char="●"/>
            </a:pPr>
            <a:r>
              <a:rPr lang="en" sz="1800"/>
              <a:t>Subtractive Clustering is based on a measure of the density of data points in the feature space that finds clusters based on the given search radius.</a:t>
            </a:r>
            <a:endParaRPr sz="1800"/>
          </a:p>
          <a:p>
            <a:pPr marL="457200" lvl="0" indent="-342900" algn="just" rtl="0">
              <a:spcBef>
                <a:spcPts val="0"/>
              </a:spcBef>
              <a:spcAft>
                <a:spcPts val="0"/>
              </a:spcAft>
              <a:buSzPts val="1800"/>
              <a:buChar char="●"/>
            </a:pPr>
            <a:r>
              <a:rPr lang="en" sz="1800"/>
              <a:t>The optimal values for radius are identified through a trial and error procedure by varying the radius from 0.1 to 0.9.</a:t>
            </a:r>
            <a:endParaRPr sz="1800"/>
          </a:p>
          <a:p>
            <a:pPr marL="457200" lvl="0" indent="-342900" algn="just" rtl="0">
              <a:spcBef>
                <a:spcPts val="0"/>
              </a:spcBef>
              <a:spcAft>
                <a:spcPts val="0"/>
              </a:spcAft>
              <a:buSzPts val="1800"/>
              <a:buChar char="●"/>
            </a:pPr>
            <a:r>
              <a:rPr lang="en" sz="1800"/>
              <a:t>The membership functions were Gaussian and the optimization algorithms of the ANN were backpropagation and hybrid.</a:t>
            </a:r>
            <a:endParaRPr sz="1800"/>
          </a:p>
          <a:p>
            <a:pPr marL="457200" lvl="0" indent="-342900" algn="just" rtl="0">
              <a:spcBef>
                <a:spcPts val="0"/>
              </a:spcBef>
              <a:spcAft>
                <a:spcPts val="0"/>
              </a:spcAft>
              <a:buSzPts val="1800"/>
              <a:buChar char="●"/>
            </a:pPr>
            <a:r>
              <a:rPr lang="en" sz="1800"/>
              <a:t> In training step, 150 epochs of hybrid algorithm for correction of model parameters are considered.</a:t>
            </a:r>
            <a:endParaRPr sz="1800"/>
          </a:p>
          <a:p>
            <a:pPr marL="0" lvl="0" indent="0" algn="l" rtl="0">
              <a:spcBef>
                <a:spcPts val="1600"/>
              </a:spcBef>
              <a:spcAft>
                <a:spcPts val="1600"/>
              </a:spcAft>
              <a:buNone/>
            </a:pP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2"/>
          <p:cNvSpPr txBox="1">
            <a:spLocks noGrp="1"/>
          </p:cNvSpPr>
          <p:nvPr>
            <p:ph type="body" idx="1"/>
          </p:nvPr>
        </p:nvSpPr>
        <p:spPr>
          <a:xfrm>
            <a:off x="1231800" y="131675"/>
            <a:ext cx="7522500" cy="488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800"/>
          </a:p>
          <a:p>
            <a:pPr marL="0" lvl="0" indent="0" algn="l" rtl="0">
              <a:spcBef>
                <a:spcPts val="1600"/>
              </a:spcBef>
              <a:spcAft>
                <a:spcPts val="1600"/>
              </a:spcAft>
              <a:buNone/>
            </a:pPr>
            <a:endParaRPr sz="1800"/>
          </a:p>
        </p:txBody>
      </p:sp>
      <p:pic>
        <p:nvPicPr>
          <p:cNvPr id="394" name="Google Shape;394;p32"/>
          <p:cNvPicPr preferRelativeResize="0"/>
          <p:nvPr/>
        </p:nvPicPr>
        <p:blipFill>
          <a:blip r:embed="rId3">
            <a:alphaModFix/>
          </a:blip>
          <a:stretch>
            <a:fillRect/>
          </a:stretch>
        </p:blipFill>
        <p:spPr>
          <a:xfrm>
            <a:off x="1828600" y="347613"/>
            <a:ext cx="5610225" cy="4962525"/>
          </a:xfrm>
          <a:prstGeom prst="rect">
            <a:avLst/>
          </a:prstGeom>
          <a:noFill/>
          <a:ln>
            <a:noFill/>
          </a:ln>
        </p:spPr>
      </p:pic>
      <p:sp>
        <p:nvSpPr>
          <p:cNvPr id="395" name="Google Shape;395;p32"/>
          <p:cNvSpPr txBox="1"/>
          <p:nvPr/>
        </p:nvSpPr>
        <p:spPr>
          <a:xfrm>
            <a:off x="2407150" y="131675"/>
            <a:ext cx="4443900" cy="49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00FF"/>
                </a:solidFill>
              </a:rPr>
              <a:t>The flow of ANFIS</a:t>
            </a:r>
            <a:endParaRPr sz="1800" b="1">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3"/>
          <p:cNvSpPr txBox="1">
            <a:spLocks noGrp="1"/>
          </p:cNvSpPr>
          <p:nvPr>
            <p:ph type="body" idx="1"/>
          </p:nvPr>
        </p:nvSpPr>
        <p:spPr>
          <a:xfrm>
            <a:off x="1092900" y="90525"/>
            <a:ext cx="7522500" cy="4999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400" b="1"/>
              <a:t>Validation</a:t>
            </a:r>
            <a:endParaRPr sz="2400" b="1"/>
          </a:p>
          <a:p>
            <a:pPr marL="0" lvl="0" indent="0" algn="just" rtl="0">
              <a:spcBef>
                <a:spcPts val="1600"/>
              </a:spcBef>
              <a:spcAft>
                <a:spcPts val="0"/>
              </a:spcAft>
              <a:buNone/>
            </a:pPr>
            <a:r>
              <a:rPr lang="en" sz="1800"/>
              <a:t>We implemented ten different </a:t>
            </a:r>
            <a:r>
              <a:rPr lang="en" sz="1800" b="1">
                <a:solidFill>
                  <a:srgbClr val="0000FF"/>
                </a:solidFill>
              </a:rPr>
              <a:t>ANN models</a:t>
            </a:r>
            <a:r>
              <a:rPr lang="en" sz="1800"/>
              <a:t> (5 for NO2 and 5 for O3 predictions) with different number of hidden neurons and trained using the same set of training data. The Mean Square Error(MSE) for different sets of hidden layers is calculated and compared.</a:t>
            </a:r>
            <a:endParaRPr sz="1800"/>
          </a:p>
          <a:p>
            <a:pPr marL="0" lvl="0" indent="0" algn="just" rtl="0">
              <a:spcBef>
                <a:spcPts val="1600"/>
              </a:spcBef>
              <a:spcAft>
                <a:spcPts val="0"/>
              </a:spcAft>
              <a:buNone/>
            </a:pPr>
            <a:endParaRPr sz="1800"/>
          </a:p>
          <a:p>
            <a:pPr marL="0" lvl="0" indent="0" algn="just" rtl="0">
              <a:spcBef>
                <a:spcPts val="1600"/>
              </a:spcBef>
              <a:spcAft>
                <a:spcPts val="0"/>
              </a:spcAft>
              <a:buNone/>
            </a:pPr>
            <a:endParaRPr sz="1800"/>
          </a:p>
          <a:p>
            <a:pPr marL="457200" lvl="0" indent="0" algn="just" rtl="0">
              <a:spcBef>
                <a:spcPts val="1600"/>
              </a:spcBef>
              <a:spcAft>
                <a:spcPts val="0"/>
              </a:spcAft>
              <a:buNone/>
            </a:pPr>
            <a:endParaRPr sz="1800"/>
          </a:p>
          <a:p>
            <a:pPr marL="0" lvl="0" indent="0" algn="just" rtl="0">
              <a:spcBef>
                <a:spcPts val="1600"/>
              </a:spcBef>
              <a:spcAft>
                <a:spcPts val="1600"/>
              </a:spcAft>
              <a:buNone/>
            </a:pPr>
            <a:r>
              <a:rPr lang="en" sz="1800"/>
              <a:t>The neural network with 10 hidden layers gives the best prediction because the MSE is minimum for it. At a particular epoch, this error is found to be the least.</a:t>
            </a:r>
            <a:endParaRPr sz="1800"/>
          </a:p>
        </p:txBody>
      </p:sp>
      <p:pic>
        <p:nvPicPr>
          <p:cNvPr id="401" name="Google Shape;401;p33"/>
          <p:cNvPicPr preferRelativeResize="0"/>
          <p:nvPr/>
        </p:nvPicPr>
        <p:blipFill>
          <a:blip r:embed="rId3">
            <a:alphaModFix/>
          </a:blip>
          <a:stretch>
            <a:fillRect/>
          </a:stretch>
        </p:blipFill>
        <p:spPr>
          <a:xfrm>
            <a:off x="1248925" y="2036825"/>
            <a:ext cx="7210425" cy="1638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4"/>
          <p:cNvSpPr txBox="1">
            <a:spLocks noGrp="1"/>
          </p:cNvSpPr>
          <p:nvPr>
            <p:ph type="body" idx="1"/>
          </p:nvPr>
        </p:nvSpPr>
        <p:spPr>
          <a:xfrm>
            <a:off x="1103175" y="-56525"/>
            <a:ext cx="7522500" cy="4704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800" b="1"/>
          </a:p>
          <a:p>
            <a:pPr marL="0" lvl="0" indent="0" algn="just" rtl="0">
              <a:spcBef>
                <a:spcPts val="1600"/>
              </a:spcBef>
              <a:spcAft>
                <a:spcPts val="0"/>
              </a:spcAft>
              <a:buNone/>
            </a:pPr>
            <a:r>
              <a:rPr lang="en" sz="1800"/>
              <a:t>The validation results obtained for NO2 and O3 are only considered because, these two are the key components that contribute to air pollution. The Best validation performance is found out by plotting the graph between Mean Square Error and No.of Epochs.</a:t>
            </a:r>
            <a:endParaRPr sz="1800"/>
          </a:p>
          <a:p>
            <a:pPr marL="0" lvl="0" indent="0" algn="l" rtl="0">
              <a:spcBef>
                <a:spcPts val="1600"/>
              </a:spcBef>
              <a:spcAft>
                <a:spcPts val="1600"/>
              </a:spcAft>
              <a:buNone/>
            </a:pPr>
            <a:endParaRPr sz="1800"/>
          </a:p>
        </p:txBody>
      </p:sp>
      <p:pic>
        <p:nvPicPr>
          <p:cNvPr id="407" name="Google Shape;407;p34"/>
          <p:cNvPicPr preferRelativeResize="0"/>
          <p:nvPr/>
        </p:nvPicPr>
        <p:blipFill>
          <a:blip r:embed="rId3">
            <a:alphaModFix/>
          </a:blip>
          <a:stretch>
            <a:fillRect/>
          </a:stretch>
        </p:blipFill>
        <p:spPr>
          <a:xfrm>
            <a:off x="771525" y="1765800"/>
            <a:ext cx="3819841" cy="3067025"/>
          </a:xfrm>
          <a:prstGeom prst="rect">
            <a:avLst/>
          </a:prstGeom>
          <a:noFill/>
          <a:ln>
            <a:noFill/>
          </a:ln>
        </p:spPr>
      </p:pic>
      <p:pic>
        <p:nvPicPr>
          <p:cNvPr id="408" name="Google Shape;408;p34"/>
          <p:cNvPicPr preferRelativeResize="0"/>
          <p:nvPr/>
        </p:nvPicPr>
        <p:blipFill>
          <a:blip r:embed="rId4">
            <a:alphaModFix/>
          </a:blip>
          <a:stretch>
            <a:fillRect/>
          </a:stretch>
        </p:blipFill>
        <p:spPr>
          <a:xfrm>
            <a:off x="5246375" y="1839400"/>
            <a:ext cx="3897625" cy="2890575"/>
          </a:xfrm>
          <a:prstGeom prst="rect">
            <a:avLst/>
          </a:prstGeom>
          <a:noFill/>
          <a:ln>
            <a:noFill/>
          </a:ln>
        </p:spPr>
      </p:pic>
      <p:sp>
        <p:nvSpPr>
          <p:cNvPr id="409" name="Google Shape;409;p34"/>
          <p:cNvSpPr txBox="1"/>
          <p:nvPr/>
        </p:nvSpPr>
        <p:spPr>
          <a:xfrm>
            <a:off x="154300" y="2847450"/>
            <a:ext cx="6171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NO2</a:t>
            </a:r>
            <a:endParaRPr b="1"/>
          </a:p>
        </p:txBody>
      </p:sp>
      <p:sp>
        <p:nvSpPr>
          <p:cNvPr id="410" name="Google Shape;410;p34"/>
          <p:cNvSpPr/>
          <p:nvPr/>
        </p:nvSpPr>
        <p:spPr>
          <a:xfrm>
            <a:off x="689225" y="2929750"/>
            <a:ext cx="329100" cy="24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txBox="1"/>
          <p:nvPr/>
        </p:nvSpPr>
        <p:spPr>
          <a:xfrm>
            <a:off x="4567425" y="2970875"/>
            <a:ext cx="4422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O3</a:t>
            </a:r>
            <a:endParaRPr b="1"/>
          </a:p>
        </p:txBody>
      </p:sp>
      <p:sp>
        <p:nvSpPr>
          <p:cNvPr id="412" name="Google Shape;412;p34"/>
          <p:cNvSpPr/>
          <p:nvPr/>
        </p:nvSpPr>
        <p:spPr>
          <a:xfrm>
            <a:off x="4917275" y="3063575"/>
            <a:ext cx="329100" cy="195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body" idx="1"/>
          </p:nvPr>
        </p:nvSpPr>
        <p:spPr>
          <a:xfrm>
            <a:off x="1062050" y="77225"/>
            <a:ext cx="7522500" cy="4704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800" b="1"/>
          </a:p>
          <a:p>
            <a:pPr marL="0" lvl="0" indent="0" algn="l" rtl="0">
              <a:spcBef>
                <a:spcPts val="1600"/>
              </a:spcBef>
              <a:spcAft>
                <a:spcPts val="0"/>
              </a:spcAft>
              <a:buNone/>
            </a:pPr>
            <a:r>
              <a:rPr lang="en" sz="1800"/>
              <a:t> The remaining 11 parameters are included in the regression plots to match the targets and outputs. The </a:t>
            </a:r>
            <a:r>
              <a:rPr lang="en" sz="1800">
                <a:solidFill>
                  <a:srgbClr val="0000FF"/>
                </a:solidFill>
              </a:rPr>
              <a:t>principal Component Analysis</a:t>
            </a:r>
            <a:r>
              <a:rPr lang="en" sz="1800"/>
              <a:t> is done for the target and output to indicate a relation is used for dimensionality reduction. The PCA-ANN exhibits better performance for O3 component for n=13(hidden layers).</a:t>
            </a:r>
            <a:endParaRPr sz="1800"/>
          </a:p>
          <a:p>
            <a:pPr marL="0" lvl="0" indent="0" algn="l" rtl="0">
              <a:spcBef>
                <a:spcPts val="1600"/>
              </a:spcBef>
              <a:spcAft>
                <a:spcPts val="0"/>
              </a:spcAft>
              <a:buNone/>
            </a:pPr>
            <a:r>
              <a:rPr lang="en" sz="1800"/>
              <a:t>The NO2 component has a performance of </a:t>
            </a:r>
            <a:endParaRPr sz="1800"/>
          </a:p>
          <a:p>
            <a:pPr marL="0" lvl="0" indent="0" algn="l" rtl="0">
              <a:spcBef>
                <a:spcPts val="1600"/>
              </a:spcBef>
              <a:spcAft>
                <a:spcPts val="0"/>
              </a:spcAft>
              <a:buNone/>
            </a:pPr>
            <a:r>
              <a:rPr lang="en" sz="1800"/>
              <a:t>0.63903 at epoch 14, which is less </a:t>
            </a:r>
            <a:endParaRPr sz="1800"/>
          </a:p>
          <a:p>
            <a:pPr marL="0" lvl="0" indent="0" algn="l" rtl="0">
              <a:spcBef>
                <a:spcPts val="1600"/>
              </a:spcBef>
              <a:spcAft>
                <a:spcPts val="0"/>
              </a:spcAft>
              <a:buNone/>
            </a:pPr>
            <a:r>
              <a:rPr lang="en" sz="1800"/>
              <a:t>Efficient compared to normal ANN. </a:t>
            </a: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pic>
        <p:nvPicPr>
          <p:cNvPr id="418" name="Google Shape;418;p35"/>
          <p:cNvPicPr preferRelativeResize="0"/>
          <p:nvPr/>
        </p:nvPicPr>
        <p:blipFill>
          <a:blip r:embed="rId3">
            <a:alphaModFix/>
          </a:blip>
          <a:stretch>
            <a:fillRect/>
          </a:stretch>
        </p:blipFill>
        <p:spPr>
          <a:xfrm>
            <a:off x="-82275" y="4159363"/>
            <a:ext cx="5924550" cy="942975"/>
          </a:xfrm>
          <a:prstGeom prst="rect">
            <a:avLst/>
          </a:prstGeom>
          <a:noFill/>
          <a:ln>
            <a:noFill/>
          </a:ln>
        </p:spPr>
      </p:pic>
      <p:pic>
        <p:nvPicPr>
          <p:cNvPr id="419" name="Google Shape;419;p35"/>
          <p:cNvPicPr preferRelativeResize="0"/>
          <p:nvPr/>
        </p:nvPicPr>
        <p:blipFill>
          <a:blip r:embed="rId4">
            <a:alphaModFix/>
          </a:blip>
          <a:stretch>
            <a:fillRect/>
          </a:stretch>
        </p:blipFill>
        <p:spPr>
          <a:xfrm>
            <a:off x="5687975" y="1993675"/>
            <a:ext cx="3631325" cy="2643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6"/>
          <p:cNvSpPr txBox="1">
            <a:spLocks noGrp="1"/>
          </p:cNvSpPr>
          <p:nvPr>
            <p:ph type="body" idx="1"/>
          </p:nvPr>
        </p:nvSpPr>
        <p:spPr>
          <a:xfrm>
            <a:off x="1062050" y="77225"/>
            <a:ext cx="7522500" cy="4704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800" b="1"/>
          </a:p>
          <a:p>
            <a:pPr marL="0" lvl="0" indent="0" algn="l" rtl="0">
              <a:spcBef>
                <a:spcPts val="1600"/>
              </a:spcBef>
              <a:spcAft>
                <a:spcPts val="0"/>
              </a:spcAft>
              <a:buNone/>
            </a:pPr>
            <a:r>
              <a:rPr lang="en" sz="1800" b="1"/>
              <a:t>Inference:</a:t>
            </a:r>
            <a:endParaRPr sz="1800" b="1"/>
          </a:p>
          <a:p>
            <a:pPr marL="0" lvl="0" indent="0" algn="l" rtl="0">
              <a:spcBef>
                <a:spcPts val="1600"/>
              </a:spcBef>
              <a:spcAft>
                <a:spcPts val="0"/>
              </a:spcAft>
              <a:buNone/>
            </a:pPr>
            <a:r>
              <a:rPr lang="en" sz="1800"/>
              <a:t>Hence we obtained the best performances as follows -</a:t>
            </a:r>
            <a:endParaRPr sz="1800"/>
          </a:p>
          <a:p>
            <a:pPr marL="0" lvl="0" indent="0" algn="l" rtl="0">
              <a:spcBef>
                <a:spcPts val="1600"/>
              </a:spcBef>
              <a:spcAft>
                <a:spcPts val="0"/>
              </a:spcAft>
              <a:buNone/>
            </a:pPr>
            <a:r>
              <a:rPr lang="en" sz="1800"/>
              <a:t>For NO2, at </a:t>
            </a:r>
            <a:r>
              <a:rPr lang="en" sz="1800">
                <a:solidFill>
                  <a:srgbClr val="0000FF"/>
                </a:solidFill>
              </a:rPr>
              <a:t>Epoch 11 having 10 hidden neurons</a:t>
            </a:r>
            <a:r>
              <a:rPr lang="en" sz="1800"/>
              <a:t> in a general Artificial Neural Network.</a:t>
            </a:r>
            <a:endParaRPr sz="1800"/>
          </a:p>
          <a:p>
            <a:pPr marL="0" lvl="0" indent="0" algn="l" rtl="0">
              <a:spcBef>
                <a:spcPts val="1600"/>
              </a:spcBef>
              <a:spcAft>
                <a:spcPts val="0"/>
              </a:spcAft>
              <a:buNone/>
            </a:pPr>
            <a:r>
              <a:rPr lang="en" sz="1800"/>
              <a:t>For O3, at </a:t>
            </a:r>
            <a:r>
              <a:rPr lang="en" sz="1800">
                <a:solidFill>
                  <a:srgbClr val="0000FF"/>
                </a:solidFill>
              </a:rPr>
              <a:t>Epoch 18 having 13 hidden neurons </a:t>
            </a:r>
            <a:r>
              <a:rPr lang="en" sz="1800">
                <a:solidFill>
                  <a:srgbClr val="000000"/>
                </a:solidFill>
              </a:rPr>
              <a:t>in a Principal Component Analysis- Artificial Neural Networks(PCA-ANN).</a:t>
            </a:r>
            <a:endParaRPr sz="1800">
              <a:solidFill>
                <a:srgbClr val="000000"/>
              </a:solidFill>
            </a:endParaRPr>
          </a:p>
          <a:p>
            <a:pPr marL="0" lvl="0" indent="0" algn="l" rtl="0">
              <a:spcBef>
                <a:spcPts val="1600"/>
              </a:spcBef>
              <a:spcAft>
                <a:spcPts val="0"/>
              </a:spcAft>
              <a:buNone/>
            </a:pPr>
            <a:r>
              <a:rPr lang="en" sz="1800">
                <a:solidFill>
                  <a:srgbClr val="000000"/>
                </a:solidFill>
              </a:rPr>
              <a:t>Now, we draw </a:t>
            </a:r>
            <a:r>
              <a:rPr lang="en" sz="1800" b="1">
                <a:solidFill>
                  <a:srgbClr val="0000FF"/>
                </a:solidFill>
              </a:rPr>
              <a:t>regression plots</a:t>
            </a:r>
            <a:r>
              <a:rPr lang="en" sz="1800">
                <a:solidFill>
                  <a:srgbClr val="000000"/>
                </a:solidFill>
              </a:rPr>
              <a:t> between the targets and outputs to check the type of relationship.</a:t>
            </a:r>
            <a:endParaRPr sz="1800">
              <a:solidFill>
                <a:srgbClr val="000000"/>
              </a:solidFill>
            </a:endParaRPr>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7"/>
          <p:cNvSpPr txBox="1">
            <a:spLocks noGrp="1"/>
          </p:cNvSpPr>
          <p:nvPr>
            <p:ph type="body" idx="1"/>
          </p:nvPr>
        </p:nvSpPr>
        <p:spPr>
          <a:xfrm>
            <a:off x="1062050" y="77225"/>
            <a:ext cx="7522500" cy="4704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800" b="1"/>
          </a:p>
          <a:p>
            <a:pPr marL="0" lvl="0" indent="0" algn="just" rtl="0">
              <a:spcBef>
                <a:spcPts val="1600"/>
              </a:spcBef>
              <a:spcAft>
                <a:spcPts val="0"/>
              </a:spcAft>
              <a:buNone/>
            </a:pPr>
            <a:r>
              <a:rPr lang="en" sz="1800"/>
              <a:t>If </a:t>
            </a:r>
            <a:r>
              <a:rPr lang="en" sz="1800">
                <a:solidFill>
                  <a:srgbClr val="0000FF"/>
                </a:solidFill>
              </a:rPr>
              <a:t>R=1</a:t>
            </a:r>
            <a:r>
              <a:rPr lang="en" sz="1800">
                <a:solidFill>
                  <a:srgbClr val="000000"/>
                </a:solidFill>
              </a:rPr>
              <a:t>,</a:t>
            </a:r>
            <a:r>
              <a:rPr lang="en" sz="1800"/>
              <a:t> there is an exact linear relationship between outputs and targets. If </a:t>
            </a:r>
            <a:r>
              <a:rPr lang="en" sz="1800">
                <a:solidFill>
                  <a:srgbClr val="0000FF"/>
                </a:solidFill>
              </a:rPr>
              <a:t>R is close to 0</a:t>
            </a:r>
            <a:r>
              <a:rPr lang="en" sz="1800"/>
              <a:t>, then there is no relation between outputs and targets.</a:t>
            </a:r>
            <a:endParaRPr sz="1800"/>
          </a:p>
          <a:p>
            <a:pPr marL="0" lvl="0" indent="0" algn="just"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pic>
        <p:nvPicPr>
          <p:cNvPr id="430" name="Google Shape;430;p37"/>
          <p:cNvPicPr preferRelativeResize="0"/>
          <p:nvPr/>
        </p:nvPicPr>
        <p:blipFill>
          <a:blip r:embed="rId3">
            <a:alphaModFix/>
          </a:blip>
          <a:stretch>
            <a:fillRect/>
          </a:stretch>
        </p:blipFill>
        <p:spPr>
          <a:xfrm>
            <a:off x="813425" y="1479175"/>
            <a:ext cx="3455675" cy="3302350"/>
          </a:xfrm>
          <a:prstGeom prst="rect">
            <a:avLst/>
          </a:prstGeom>
          <a:noFill/>
          <a:ln>
            <a:noFill/>
          </a:ln>
        </p:spPr>
      </p:pic>
      <p:pic>
        <p:nvPicPr>
          <p:cNvPr id="431" name="Google Shape;431;p37"/>
          <p:cNvPicPr preferRelativeResize="0"/>
          <p:nvPr/>
        </p:nvPicPr>
        <p:blipFill>
          <a:blip r:embed="rId4">
            <a:alphaModFix/>
          </a:blip>
          <a:stretch>
            <a:fillRect/>
          </a:stretch>
        </p:blipFill>
        <p:spPr>
          <a:xfrm>
            <a:off x="5040600" y="1427700"/>
            <a:ext cx="3842275" cy="3302350"/>
          </a:xfrm>
          <a:prstGeom prst="rect">
            <a:avLst/>
          </a:prstGeom>
          <a:noFill/>
          <a:ln>
            <a:noFill/>
          </a:ln>
        </p:spPr>
      </p:pic>
      <p:sp>
        <p:nvSpPr>
          <p:cNvPr id="432" name="Google Shape;432;p37"/>
          <p:cNvSpPr txBox="1"/>
          <p:nvPr/>
        </p:nvSpPr>
        <p:spPr>
          <a:xfrm>
            <a:off x="154300" y="2847450"/>
            <a:ext cx="617100" cy="5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NO2</a:t>
            </a:r>
            <a:endParaRPr b="1"/>
          </a:p>
        </p:txBody>
      </p:sp>
      <p:sp>
        <p:nvSpPr>
          <p:cNvPr id="433" name="Google Shape;433;p37"/>
          <p:cNvSpPr/>
          <p:nvPr/>
        </p:nvSpPr>
        <p:spPr>
          <a:xfrm>
            <a:off x="689225" y="2929750"/>
            <a:ext cx="329100" cy="24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txBox="1"/>
          <p:nvPr/>
        </p:nvSpPr>
        <p:spPr>
          <a:xfrm>
            <a:off x="4567425" y="2970875"/>
            <a:ext cx="4422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O3</a:t>
            </a:r>
            <a:endParaRPr b="1"/>
          </a:p>
        </p:txBody>
      </p:sp>
      <p:sp>
        <p:nvSpPr>
          <p:cNvPr id="435" name="Google Shape;435;p37"/>
          <p:cNvSpPr/>
          <p:nvPr/>
        </p:nvSpPr>
        <p:spPr>
          <a:xfrm>
            <a:off x="4917275" y="3063575"/>
            <a:ext cx="329100" cy="195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8"/>
          <p:cNvSpPr txBox="1">
            <a:spLocks noGrp="1"/>
          </p:cNvSpPr>
          <p:nvPr>
            <p:ph type="body" idx="1"/>
          </p:nvPr>
        </p:nvSpPr>
        <p:spPr>
          <a:xfrm>
            <a:off x="195450" y="77225"/>
            <a:ext cx="8389200" cy="47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ANFIS validation:</a:t>
            </a:r>
            <a:r>
              <a:rPr lang="en" sz="1800"/>
              <a:t>The scatter plots for training and testing data for </a:t>
            </a:r>
            <a:r>
              <a:rPr lang="en" sz="1800" b="1">
                <a:solidFill>
                  <a:srgbClr val="0000FF"/>
                </a:solidFill>
              </a:rPr>
              <a:t>NO2</a:t>
            </a:r>
            <a:r>
              <a:rPr lang="en" sz="1800"/>
              <a:t> are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pic>
        <p:nvPicPr>
          <p:cNvPr id="441" name="Google Shape;441;p38"/>
          <p:cNvPicPr preferRelativeResize="0"/>
          <p:nvPr/>
        </p:nvPicPr>
        <p:blipFill>
          <a:blip r:embed="rId3">
            <a:alphaModFix/>
          </a:blip>
          <a:stretch>
            <a:fillRect/>
          </a:stretch>
        </p:blipFill>
        <p:spPr>
          <a:xfrm>
            <a:off x="0" y="526401"/>
            <a:ext cx="9144000" cy="2465399"/>
          </a:xfrm>
          <a:prstGeom prst="rect">
            <a:avLst/>
          </a:prstGeom>
          <a:noFill/>
          <a:ln>
            <a:noFill/>
          </a:ln>
        </p:spPr>
      </p:pic>
      <p:pic>
        <p:nvPicPr>
          <p:cNvPr id="442" name="Google Shape;442;p38"/>
          <p:cNvPicPr preferRelativeResize="0"/>
          <p:nvPr/>
        </p:nvPicPr>
        <p:blipFill>
          <a:blip r:embed="rId4">
            <a:alphaModFix/>
          </a:blip>
          <a:stretch>
            <a:fillRect/>
          </a:stretch>
        </p:blipFill>
        <p:spPr>
          <a:xfrm>
            <a:off x="0" y="3043262"/>
            <a:ext cx="9144000" cy="24990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9"/>
          <p:cNvSpPr txBox="1">
            <a:spLocks noGrp="1"/>
          </p:cNvSpPr>
          <p:nvPr>
            <p:ph type="body" idx="1"/>
          </p:nvPr>
        </p:nvSpPr>
        <p:spPr>
          <a:xfrm>
            <a:off x="195450" y="77225"/>
            <a:ext cx="8389200" cy="47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ANFIS validation:</a:t>
            </a:r>
            <a:r>
              <a:rPr lang="en" sz="1800"/>
              <a:t>The scatter plots for training and testing data for </a:t>
            </a:r>
            <a:r>
              <a:rPr lang="en" sz="1800" b="1">
                <a:solidFill>
                  <a:srgbClr val="0000FF"/>
                </a:solidFill>
              </a:rPr>
              <a:t>O3</a:t>
            </a:r>
            <a:r>
              <a:rPr lang="en" sz="1800"/>
              <a:t> are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pic>
        <p:nvPicPr>
          <p:cNvPr id="448" name="Google Shape;448;p39"/>
          <p:cNvPicPr preferRelativeResize="0"/>
          <p:nvPr/>
        </p:nvPicPr>
        <p:blipFill>
          <a:blip r:embed="rId3">
            <a:alphaModFix/>
          </a:blip>
          <a:stretch>
            <a:fillRect/>
          </a:stretch>
        </p:blipFill>
        <p:spPr>
          <a:xfrm>
            <a:off x="0" y="491725"/>
            <a:ext cx="9143999" cy="2417450"/>
          </a:xfrm>
          <a:prstGeom prst="rect">
            <a:avLst/>
          </a:prstGeom>
          <a:noFill/>
          <a:ln>
            <a:noFill/>
          </a:ln>
        </p:spPr>
      </p:pic>
      <p:pic>
        <p:nvPicPr>
          <p:cNvPr id="449" name="Google Shape;449;p39"/>
          <p:cNvPicPr preferRelativeResize="0"/>
          <p:nvPr/>
        </p:nvPicPr>
        <p:blipFill>
          <a:blip r:embed="rId4">
            <a:alphaModFix/>
          </a:blip>
          <a:stretch>
            <a:fillRect/>
          </a:stretch>
        </p:blipFill>
        <p:spPr>
          <a:xfrm>
            <a:off x="61700" y="2909166"/>
            <a:ext cx="9144001" cy="231686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0"/>
          <p:cNvSpPr txBox="1">
            <a:spLocks noGrp="1"/>
          </p:cNvSpPr>
          <p:nvPr>
            <p:ph type="body" idx="1"/>
          </p:nvPr>
        </p:nvSpPr>
        <p:spPr>
          <a:xfrm>
            <a:off x="195450" y="77225"/>
            <a:ext cx="8389200" cy="470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0000FF"/>
                </a:solidFill>
              </a:rPr>
              <a:t>RMSE Vs Epochs</a:t>
            </a:r>
            <a:endParaRPr sz="1800" b="1">
              <a:solidFill>
                <a:srgbClr val="0000FF"/>
              </a:solidFill>
            </a:endParaRPr>
          </a:p>
          <a:p>
            <a:pPr marL="0" lvl="0" indent="0" algn="l" rtl="0">
              <a:spcBef>
                <a:spcPts val="1600"/>
              </a:spcBef>
              <a:spcAft>
                <a:spcPts val="0"/>
              </a:spcAft>
              <a:buNone/>
            </a:pPr>
            <a:r>
              <a:rPr lang="en" sz="1800"/>
              <a:t>		The Root Mean Square Error is different at different epochs.</a:t>
            </a:r>
            <a:endParaRPr sz="1800"/>
          </a:p>
          <a:p>
            <a:pPr marL="0" lvl="0" indent="0" algn="l" rtl="0">
              <a:spcBef>
                <a:spcPts val="1600"/>
              </a:spcBef>
              <a:spcAft>
                <a:spcPts val="0"/>
              </a:spcAft>
              <a:buNone/>
            </a:pPr>
            <a:r>
              <a:rPr lang="en" sz="1800"/>
              <a:t>		So, we plot it to find the epoch with </a:t>
            </a:r>
            <a:r>
              <a:rPr lang="en" sz="1800">
                <a:solidFill>
                  <a:srgbClr val="0000FF"/>
                </a:solidFill>
              </a:rPr>
              <a:t>least RMSE</a:t>
            </a:r>
            <a:r>
              <a:rPr lang="en" sz="1800"/>
              <a:t>.</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pic>
        <p:nvPicPr>
          <p:cNvPr id="455" name="Google Shape;455;p40"/>
          <p:cNvPicPr preferRelativeResize="0"/>
          <p:nvPr/>
        </p:nvPicPr>
        <p:blipFill>
          <a:blip r:embed="rId3">
            <a:alphaModFix/>
          </a:blip>
          <a:stretch>
            <a:fillRect/>
          </a:stretch>
        </p:blipFill>
        <p:spPr>
          <a:xfrm>
            <a:off x="246900" y="1726150"/>
            <a:ext cx="4211975" cy="2870076"/>
          </a:xfrm>
          <a:prstGeom prst="rect">
            <a:avLst/>
          </a:prstGeom>
          <a:noFill/>
          <a:ln>
            <a:noFill/>
          </a:ln>
        </p:spPr>
      </p:pic>
      <p:pic>
        <p:nvPicPr>
          <p:cNvPr id="456" name="Google Shape;456;p40"/>
          <p:cNvPicPr preferRelativeResize="0"/>
          <p:nvPr/>
        </p:nvPicPr>
        <p:blipFill>
          <a:blip r:embed="rId4">
            <a:alphaModFix/>
          </a:blip>
          <a:stretch>
            <a:fillRect/>
          </a:stretch>
        </p:blipFill>
        <p:spPr>
          <a:xfrm>
            <a:off x="4572000" y="1818875"/>
            <a:ext cx="4516001" cy="2777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Introduction</a:t>
            </a:r>
            <a:endParaRPr sz="3000"/>
          </a:p>
        </p:txBody>
      </p:sp>
      <p:sp>
        <p:nvSpPr>
          <p:cNvPr id="291" name="Google Shape;291;p15"/>
          <p:cNvSpPr txBox="1">
            <a:spLocks noGrp="1"/>
          </p:cNvSpPr>
          <p:nvPr>
            <p:ph type="body" idx="1"/>
          </p:nvPr>
        </p:nvSpPr>
        <p:spPr>
          <a:xfrm>
            <a:off x="1193400" y="1417550"/>
            <a:ext cx="7530000" cy="3186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Pollutants in the atmosphere is a major problem in metropolitan cities due to vehicle and factory pollution.</a:t>
            </a:r>
            <a:endParaRPr sz="1800"/>
          </a:p>
          <a:p>
            <a:pPr marL="457200" lvl="0" indent="-342900" algn="just" rtl="0">
              <a:spcBef>
                <a:spcPts val="0"/>
              </a:spcBef>
              <a:spcAft>
                <a:spcPts val="0"/>
              </a:spcAft>
              <a:buSzPts val="1800"/>
              <a:buChar char="●"/>
            </a:pPr>
            <a:r>
              <a:rPr lang="en" sz="1800"/>
              <a:t>Preliminary measures of safety towards hazards need to be taken to prevent the levels of pollution from going up.</a:t>
            </a:r>
            <a:endParaRPr sz="1800"/>
          </a:p>
          <a:p>
            <a:pPr marL="457200" lvl="0" indent="-342900" algn="just" rtl="0">
              <a:spcBef>
                <a:spcPts val="0"/>
              </a:spcBef>
              <a:spcAft>
                <a:spcPts val="0"/>
              </a:spcAft>
              <a:buSzPts val="1800"/>
              <a:buChar char="●"/>
            </a:pPr>
            <a:r>
              <a:rPr lang="en" sz="1800"/>
              <a:t>In order to undertake preventive measures, we need to predict the content of atmosphere that is being polluted.</a:t>
            </a:r>
            <a:endParaRPr sz="1800"/>
          </a:p>
          <a:p>
            <a:pPr marL="457200" lvl="0" indent="-342900" algn="just" rtl="0">
              <a:spcBef>
                <a:spcPts val="0"/>
              </a:spcBef>
              <a:spcAft>
                <a:spcPts val="0"/>
              </a:spcAft>
              <a:buSzPts val="1800"/>
              <a:buChar char="●"/>
            </a:pPr>
            <a:r>
              <a:rPr lang="en" sz="1800"/>
              <a:t>In order to predict the future pollution levels we use the concepts of Artificial Neural Networks and Adaptive Neuro Fuzzy Inference Systems(ANFIS).</a:t>
            </a:r>
            <a:endParaRPr sz="1800"/>
          </a:p>
          <a:p>
            <a:pPr marL="0" lvl="0" indent="0" algn="l" rtl="0">
              <a:spcBef>
                <a:spcPts val="1600"/>
              </a:spcBef>
              <a:spcAft>
                <a:spcPts val="1600"/>
              </a:spcAft>
              <a:buNone/>
            </a:pP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1"/>
          <p:cNvSpPr txBox="1">
            <a:spLocks noGrp="1"/>
          </p:cNvSpPr>
          <p:nvPr>
            <p:ph type="body" idx="1"/>
          </p:nvPr>
        </p:nvSpPr>
        <p:spPr>
          <a:xfrm>
            <a:off x="195450" y="77225"/>
            <a:ext cx="8389200" cy="470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0000FF"/>
                </a:solidFill>
              </a:rPr>
              <a:t>Regression plots for NO2 and O3 for ANFIS</a:t>
            </a:r>
            <a:endParaRPr sz="1800" b="1">
              <a:solidFill>
                <a:srgbClr val="0000FF"/>
              </a:solidFill>
            </a:endParaRPr>
          </a:p>
          <a:p>
            <a:pPr marL="0" lvl="0" indent="0" algn="l" rtl="0">
              <a:spcBef>
                <a:spcPts val="1600"/>
              </a:spcBef>
              <a:spcAft>
                <a:spcPts val="0"/>
              </a:spcAft>
              <a:buNone/>
            </a:pPr>
            <a:r>
              <a:rPr lang="en" sz="1800"/>
              <a:t>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pic>
        <p:nvPicPr>
          <p:cNvPr id="462" name="Google Shape;462;p41"/>
          <p:cNvPicPr preferRelativeResize="0"/>
          <p:nvPr/>
        </p:nvPicPr>
        <p:blipFill>
          <a:blip r:embed="rId3">
            <a:alphaModFix/>
          </a:blip>
          <a:stretch>
            <a:fillRect/>
          </a:stretch>
        </p:blipFill>
        <p:spPr>
          <a:xfrm>
            <a:off x="0" y="1350650"/>
            <a:ext cx="4454275" cy="3348450"/>
          </a:xfrm>
          <a:prstGeom prst="rect">
            <a:avLst/>
          </a:prstGeom>
          <a:noFill/>
          <a:ln>
            <a:noFill/>
          </a:ln>
        </p:spPr>
      </p:pic>
      <p:sp>
        <p:nvSpPr>
          <p:cNvPr id="463" name="Google Shape;463;p41"/>
          <p:cNvSpPr txBox="1"/>
          <p:nvPr/>
        </p:nvSpPr>
        <p:spPr>
          <a:xfrm>
            <a:off x="1748813" y="594600"/>
            <a:ext cx="1110900" cy="5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NO2</a:t>
            </a:r>
            <a:endParaRPr b="1"/>
          </a:p>
        </p:txBody>
      </p:sp>
      <p:sp>
        <p:nvSpPr>
          <p:cNvPr id="464" name="Google Shape;464;p41"/>
          <p:cNvSpPr/>
          <p:nvPr/>
        </p:nvSpPr>
        <p:spPr>
          <a:xfrm>
            <a:off x="2180825" y="1078075"/>
            <a:ext cx="246900" cy="339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5" name="Google Shape;465;p41"/>
          <p:cNvPicPr preferRelativeResize="0"/>
          <p:nvPr/>
        </p:nvPicPr>
        <p:blipFill>
          <a:blip r:embed="rId4">
            <a:alphaModFix/>
          </a:blip>
          <a:stretch>
            <a:fillRect/>
          </a:stretch>
        </p:blipFill>
        <p:spPr>
          <a:xfrm>
            <a:off x="4752600" y="1350650"/>
            <a:ext cx="4454275" cy="3348450"/>
          </a:xfrm>
          <a:prstGeom prst="rect">
            <a:avLst/>
          </a:prstGeom>
          <a:noFill/>
          <a:ln>
            <a:noFill/>
          </a:ln>
        </p:spPr>
      </p:pic>
      <p:sp>
        <p:nvSpPr>
          <p:cNvPr id="466" name="Google Shape;466;p41"/>
          <p:cNvSpPr txBox="1"/>
          <p:nvPr/>
        </p:nvSpPr>
        <p:spPr>
          <a:xfrm>
            <a:off x="6592088" y="594600"/>
            <a:ext cx="1110900" cy="5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O3</a:t>
            </a:r>
            <a:endParaRPr b="1"/>
          </a:p>
        </p:txBody>
      </p:sp>
      <p:sp>
        <p:nvSpPr>
          <p:cNvPr id="467" name="Google Shape;467;p41"/>
          <p:cNvSpPr/>
          <p:nvPr/>
        </p:nvSpPr>
        <p:spPr>
          <a:xfrm>
            <a:off x="7024100" y="1078075"/>
            <a:ext cx="246900" cy="339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2"/>
          <p:cNvSpPr txBox="1">
            <a:spLocks noGrp="1"/>
          </p:cNvSpPr>
          <p:nvPr>
            <p:ph type="title"/>
          </p:nvPr>
        </p:nvSpPr>
        <p:spPr>
          <a:xfrm>
            <a:off x="1283225" y="1973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Results and Conclusion</a:t>
            </a:r>
            <a:endParaRPr sz="3000"/>
          </a:p>
        </p:txBody>
      </p:sp>
      <p:sp>
        <p:nvSpPr>
          <p:cNvPr id="473" name="Google Shape;473;p42"/>
          <p:cNvSpPr txBox="1">
            <a:spLocks noGrp="1"/>
          </p:cNvSpPr>
          <p:nvPr>
            <p:ph type="body" idx="1"/>
          </p:nvPr>
        </p:nvSpPr>
        <p:spPr>
          <a:xfrm>
            <a:off x="1231800" y="831200"/>
            <a:ext cx="7522500" cy="4186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t>The results we obtained from various methods are tabulated below -</a:t>
            </a:r>
            <a:endParaRPr sz="1800"/>
          </a:p>
          <a:p>
            <a:pPr marL="0" lvl="0" indent="0" algn="just" rtl="0">
              <a:spcBef>
                <a:spcPts val="1600"/>
              </a:spcBef>
              <a:spcAft>
                <a:spcPts val="0"/>
              </a:spcAft>
              <a:buNone/>
            </a:pPr>
            <a:endParaRPr sz="1800"/>
          </a:p>
          <a:p>
            <a:pPr marL="0" lvl="0" indent="0" algn="l" rtl="0">
              <a:spcBef>
                <a:spcPts val="1600"/>
              </a:spcBef>
              <a:spcAft>
                <a:spcPts val="1600"/>
              </a:spcAft>
              <a:buNone/>
            </a:pPr>
            <a:endParaRPr sz="1800"/>
          </a:p>
        </p:txBody>
      </p:sp>
      <p:pic>
        <p:nvPicPr>
          <p:cNvPr id="474" name="Google Shape;474;p42"/>
          <p:cNvPicPr preferRelativeResize="0"/>
          <p:nvPr/>
        </p:nvPicPr>
        <p:blipFill>
          <a:blip r:embed="rId3">
            <a:alphaModFix/>
          </a:blip>
          <a:stretch>
            <a:fillRect/>
          </a:stretch>
        </p:blipFill>
        <p:spPr>
          <a:xfrm>
            <a:off x="1407575" y="1340688"/>
            <a:ext cx="6781800" cy="2124075"/>
          </a:xfrm>
          <a:prstGeom prst="rect">
            <a:avLst/>
          </a:prstGeom>
          <a:noFill/>
          <a:ln w="9525" cap="flat" cmpd="sng">
            <a:solidFill>
              <a:schemeClr val="lt1"/>
            </a:solidFill>
            <a:prstDash val="solid"/>
            <a:round/>
            <a:headEnd type="none" w="sm" len="sm"/>
            <a:tailEnd type="none" w="sm" len="sm"/>
          </a:ln>
        </p:spPr>
      </p:pic>
      <p:sp>
        <p:nvSpPr>
          <p:cNvPr id="475" name="Google Shape;475;p42"/>
          <p:cNvSpPr txBox="1"/>
          <p:nvPr/>
        </p:nvSpPr>
        <p:spPr>
          <a:xfrm>
            <a:off x="1407150" y="3649700"/>
            <a:ext cx="7171800" cy="13683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a:t>Hence the following can be inferred from the above:</a:t>
            </a:r>
            <a:endParaRPr/>
          </a:p>
          <a:p>
            <a:pPr marL="457200" lvl="0" indent="-317500" algn="just" rtl="0">
              <a:lnSpc>
                <a:spcPct val="150000"/>
              </a:lnSpc>
              <a:spcBef>
                <a:spcPts val="0"/>
              </a:spcBef>
              <a:spcAft>
                <a:spcPts val="0"/>
              </a:spcAft>
              <a:buSzPts val="1400"/>
              <a:buAutoNum type="arabicPeriod"/>
            </a:pPr>
            <a:r>
              <a:rPr lang="en"/>
              <a:t>The </a:t>
            </a:r>
            <a:r>
              <a:rPr lang="en">
                <a:solidFill>
                  <a:srgbClr val="0000FF"/>
                </a:solidFill>
              </a:rPr>
              <a:t>ANFIS</a:t>
            </a:r>
            <a:r>
              <a:rPr lang="en"/>
              <a:t> has the lowest RMSE for both NO2 and O3 for the </a:t>
            </a:r>
            <a:r>
              <a:rPr lang="en">
                <a:solidFill>
                  <a:srgbClr val="0000FF"/>
                </a:solidFill>
              </a:rPr>
              <a:t>training data</a:t>
            </a:r>
            <a:r>
              <a:rPr lang="en"/>
              <a:t>.</a:t>
            </a:r>
            <a:endParaRPr/>
          </a:p>
          <a:p>
            <a:pPr marL="457200" lvl="0" indent="-317500" algn="just" rtl="0">
              <a:lnSpc>
                <a:spcPct val="150000"/>
              </a:lnSpc>
              <a:spcBef>
                <a:spcPts val="0"/>
              </a:spcBef>
              <a:spcAft>
                <a:spcPts val="0"/>
              </a:spcAft>
              <a:buSzPts val="1400"/>
              <a:buAutoNum type="arabicPeriod"/>
            </a:pPr>
            <a:r>
              <a:rPr lang="en"/>
              <a:t>The </a:t>
            </a:r>
            <a:r>
              <a:rPr lang="en">
                <a:solidFill>
                  <a:srgbClr val="0000FF"/>
                </a:solidFill>
              </a:rPr>
              <a:t>PCA-ANN</a:t>
            </a:r>
            <a:r>
              <a:rPr lang="en"/>
              <a:t> has the lowest RMSE for both NO2 and O3 for the </a:t>
            </a:r>
            <a:r>
              <a:rPr lang="en">
                <a:solidFill>
                  <a:srgbClr val="0000FF"/>
                </a:solidFill>
              </a:rPr>
              <a:t>testing data</a:t>
            </a:r>
            <a:r>
              <a:rPr lang="en"/>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3"/>
          <p:cNvSpPr txBox="1">
            <a:spLocks noGrp="1"/>
          </p:cNvSpPr>
          <p:nvPr>
            <p:ph type="title"/>
          </p:nvPr>
        </p:nvSpPr>
        <p:spPr>
          <a:xfrm>
            <a:off x="1170075" y="6191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Future Work</a:t>
            </a:r>
            <a:endParaRPr sz="3000"/>
          </a:p>
        </p:txBody>
      </p:sp>
      <p:sp>
        <p:nvSpPr>
          <p:cNvPr id="481" name="Google Shape;481;p43"/>
          <p:cNvSpPr txBox="1">
            <a:spLocks noGrp="1"/>
          </p:cNvSpPr>
          <p:nvPr>
            <p:ph type="body" idx="1"/>
          </p:nvPr>
        </p:nvSpPr>
        <p:spPr>
          <a:xfrm>
            <a:off x="924075" y="1273550"/>
            <a:ext cx="7522500" cy="41868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We deploy more values in the training and testing data set to infer near optimum values of each model and thereby achieving efficiency.</a:t>
            </a:r>
            <a:endParaRPr sz="1800"/>
          </a:p>
          <a:p>
            <a:pPr marL="457200" lvl="0" indent="-342900" algn="just" rtl="0">
              <a:spcBef>
                <a:spcPts val="0"/>
              </a:spcBef>
              <a:spcAft>
                <a:spcPts val="0"/>
              </a:spcAft>
              <a:buSzPts val="1800"/>
              <a:buChar char="●"/>
            </a:pPr>
            <a:r>
              <a:rPr lang="en" sz="1800"/>
              <a:t>We develop an application that generates alerts automatically if the air pollution levels are high for every eight hours.</a:t>
            </a:r>
            <a:endParaRPr sz="1800"/>
          </a:p>
          <a:p>
            <a:pPr marL="457200" lvl="0" indent="-342900" algn="just" rtl="0">
              <a:spcBef>
                <a:spcPts val="0"/>
              </a:spcBef>
              <a:spcAft>
                <a:spcPts val="0"/>
              </a:spcAft>
              <a:buSzPts val="1800"/>
              <a:buChar char="●"/>
            </a:pPr>
            <a:r>
              <a:rPr lang="en" sz="1800"/>
              <a:t>The reliability of this models will be checked for more inconsistent data in the future.</a:t>
            </a:r>
            <a:endParaRPr sz="1800"/>
          </a:p>
          <a:p>
            <a:pPr marL="0" lvl="0" indent="0" algn="just" rtl="0">
              <a:spcBef>
                <a:spcPts val="1600"/>
              </a:spcBef>
              <a:spcAft>
                <a:spcPts val="0"/>
              </a:spcAft>
              <a:buNone/>
            </a:pPr>
            <a:endParaRPr sz="1800"/>
          </a:p>
          <a:p>
            <a:pPr marL="0" lvl="0" indent="0" algn="l" rtl="0">
              <a:spcBef>
                <a:spcPts val="1600"/>
              </a:spcBef>
              <a:spcAft>
                <a:spcPts val="160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4"/>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7" name="Google Shape;487;p44"/>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pic>
        <p:nvPicPr>
          <p:cNvPr id="488" name="Google Shape;488;p44"/>
          <p:cNvPicPr preferRelativeResize="0"/>
          <p:nvPr/>
        </p:nvPicPr>
        <p:blipFill>
          <a:blip r:embed="rId3">
            <a:alphaModFix/>
          </a:blip>
          <a:stretch>
            <a:fillRect/>
          </a:stretch>
        </p:blipFill>
        <p:spPr>
          <a:xfrm>
            <a:off x="762000" y="33338"/>
            <a:ext cx="7620000" cy="507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Motivation</a:t>
            </a:r>
            <a:endParaRPr sz="3000"/>
          </a:p>
        </p:txBody>
      </p:sp>
      <p:sp>
        <p:nvSpPr>
          <p:cNvPr id="297" name="Google Shape;297;p16"/>
          <p:cNvSpPr txBox="1">
            <a:spLocks noGrp="1"/>
          </p:cNvSpPr>
          <p:nvPr>
            <p:ph type="body" idx="1"/>
          </p:nvPr>
        </p:nvSpPr>
        <p:spPr>
          <a:xfrm>
            <a:off x="1193400" y="1417550"/>
            <a:ext cx="7530000" cy="3186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Asthma and other lung oriented diseases are mainly caused by the pollutants of the atmosphere.</a:t>
            </a:r>
            <a:endParaRPr sz="1800"/>
          </a:p>
          <a:p>
            <a:pPr marL="457200" lvl="0" indent="-342900" algn="just" rtl="0">
              <a:spcBef>
                <a:spcPts val="0"/>
              </a:spcBef>
              <a:spcAft>
                <a:spcPts val="0"/>
              </a:spcAft>
              <a:buSzPts val="1800"/>
              <a:buChar char="●"/>
            </a:pPr>
            <a:r>
              <a:rPr lang="en" sz="1800"/>
              <a:t>If we predict the levels of these contents during a certain interval of time during a day, people can take precautionary measures such that they won’t be effected.</a:t>
            </a:r>
            <a:endParaRPr sz="1800"/>
          </a:p>
          <a:p>
            <a:pPr marL="457200" lvl="0" indent="-342900" algn="just" rtl="0">
              <a:spcBef>
                <a:spcPts val="0"/>
              </a:spcBef>
              <a:spcAft>
                <a:spcPts val="0"/>
              </a:spcAft>
              <a:buSzPts val="1800"/>
              <a:buChar char="●"/>
            </a:pPr>
            <a:r>
              <a:rPr lang="en" sz="1800"/>
              <a:t>We have considered the major pollutants like </a:t>
            </a:r>
            <a:r>
              <a:rPr lang="en" sz="1800">
                <a:solidFill>
                  <a:srgbClr val="0000FF"/>
                </a:solidFill>
              </a:rPr>
              <a:t>NO2 and O3</a:t>
            </a:r>
            <a:r>
              <a:rPr lang="en" sz="1800"/>
              <a:t> because they have major impact on the people suffering from Asthma.</a:t>
            </a:r>
            <a:endParaRPr sz="1800"/>
          </a:p>
          <a:p>
            <a:pPr marL="457200" lvl="0" indent="-342900" algn="just" rtl="0">
              <a:spcBef>
                <a:spcPts val="0"/>
              </a:spcBef>
              <a:spcAft>
                <a:spcPts val="0"/>
              </a:spcAft>
              <a:buSzPts val="1800"/>
              <a:buChar char="●"/>
            </a:pPr>
            <a:r>
              <a:rPr lang="en" sz="1800"/>
              <a:t>We design the models to </a:t>
            </a:r>
            <a:r>
              <a:rPr lang="en" sz="1800">
                <a:solidFill>
                  <a:srgbClr val="0000FF"/>
                </a:solidFill>
              </a:rPr>
              <a:t>generate alerts</a:t>
            </a:r>
            <a:r>
              <a:rPr lang="en" sz="1800"/>
              <a:t> if the pollutant concentrations reach the safety threshold.</a:t>
            </a:r>
            <a:endParaRPr sz="1800"/>
          </a:p>
          <a:p>
            <a:pPr marL="0" lvl="0" indent="0" algn="l" rtl="0">
              <a:spcBef>
                <a:spcPts val="1600"/>
              </a:spcBef>
              <a:spcAft>
                <a:spcPts val="160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Motivation Cont...</a:t>
            </a:r>
            <a:endParaRPr sz="3000"/>
          </a:p>
        </p:txBody>
      </p:sp>
      <p:sp>
        <p:nvSpPr>
          <p:cNvPr id="303" name="Google Shape;303;p17"/>
          <p:cNvSpPr txBox="1">
            <a:spLocks noGrp="1"/>
          </p:cNvSpPr>
          <p:nvPr>
            <p:ph type="body" idx="1"/>
          </p:nvPr>
        </p:nvSpPr>
        <p:spPr>
          <a:xfrm>
            <a:off x="1193400" y="1417550"/>
            <a:ext cx="7530000" cy="3186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The safety threshold values according to the Centre of Pollution Control Board(CPCB) are - </a:t>
            </a:r>
            <a:endParaRPr sz="1800"/>
          </a:p>
          <a:p>
            <a:pPr marL="914400" lvl="0" indent="-342900" algn="just" rtl="0">
              <a:spcBef>
                <a:spcPts val="0"/>
              </a:spcBef>
              <a:spcAft>
                <a:spcPts val="0"/>
              </a:spcAft>
              <a:buSzPts val="1800"/>
              <a:buAutoNum type="arabicPeriod"/>
            </a:pPr>
            <a:r>
              <a:rPr lang="en" sz="1800"/>
              <a:t>NO2 - 200 µg/m3</a:t>
            </a:r>
            <a:endParaRPr sz="1800"/>
          </a:p>
          <a:p>
            <a:pPr marL="914400" lvl="0" indent="-342900" algn="just" rtl="0">
              <a:spcBef>
                <a:spcPts val="0"/>
              </a:spcBef>
              <a:spcAft>
                <a:spcPts val="0"/>
              </a:spcAft>
              <a:buSzPts val="1800"/>
              <a:buAutoNum type="arabicPeriod"/>
            </a:pPr>
            <a:r>
              <a:rPr lang="en" sz="1800"/>
              <a:t>O3    - 100 µg/m3 </a:t>
            </a:r>
            <a:endParaRPr sz="1800"/>
          </a:p>
          <a:p>
            <a:pPr marL="457200" lvl="0" indent="-342900" algn="just" rtl="0">
              <a:spcBef>
                <a:spcPts val="0"/>
              </a:spcBef>
              <a:spcAft>
                <a:spcPts val="0"/>
              </a:spcAft>
              <a:buSzPts val="1800"/>
              <a:buChar char="●"/>
            </a:pPr>
            <a:r>
              <a:rPr lang="en" sz="1800"/>
              <a:t>In order to prevent the effects of these pollutants, there is a need in the local and global communities for efficient air prediction models.</a:t>
            </a:r>
            <a:endParaRPr sz="1800"/>
          </a:p>
          <a:p>
            <a:pPr marL="457200" lvl="0" indent="-342900" algn="just" rtl="0">
              <a:spcBef>
                <a:spcPts val="0"/>
              </a:spcBef>
              <a:spcAft>
                <a:spcPts val="0"/>
              </a:spcAft>
              <a:buSzPts val="1800"/>
              <a:buChar char="●"/>
            </a:pPr>
            <a:r>
              <a:rPr lang="en" sz="1800"/>
              <a:t>These models predict the pollutant concentrations based on background concentration of pollutants, meteorological and geographical conditions and other local characteristics.</a:t>
            </a:r>
            <a:endParaRPr sz="1800"/>
          </a:p>
          <a:p>
            <a:pPr marL="914400" lvl="0" indent="0" algn="l" rtl="0">
              <a:spcBef>
                <a:spcPts val="1600"/>
              </a:spcBef>
              <a:spcAft>
                <a:spcPts val="0"/>
              </a:spcAft>
              <a:buNone/>
            </a:pPr>
            <a:endParaRPr sz="1800"/>
          </a:p>
          <a:p>
            <a:pPr marL="0" lvl="0" indent="0" algn="l" rtl="0">
              <a:spcBef>
                <a:spcPts val="1600"/>
              </a:spcBef>
              <a:spcAft>
                <a:spcPts val="160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775"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Data Collection</a:t>
            </a:r>
            <a:endParaRPr sz="3000"/>
          </a:p>
        </p:txBody>
      </p:sp>
      <p:sp>
        <p:nvSpPr>
          <p:cNvPr id="309" name="Google Shape;309;p18"/>
          <p:cNvSpPr txBox="1">
            <a:spLocks noGrp="1"/>
          </p:cNvSpPr>
          <p:nvPr>
            <p:ph type="body" idx="1"/>
          </p:nvPr>
        </p:nvSpPr>
        <p:spPr>
          <a:xfrm>
            <a:off x="1221350" y="1355850"/>
            <a:ext cx="7030500" cy="30936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The data set we used is downloaded from the website of the Centre for Pollution Control Board(CPCB), </a:t>
            </a:r>
            <a:r>
              <a:rPr lang="en" sz="1800" u="sng">
                <a:solidFill>
                  <a:schemeClr val="hlink"/>
                </a:solidFill>
                <a:hlinkClick r:id="rId3"/>
              </a:rPr>
              <a:t>www.cpcb.gov.in</a:t>
            </a:r>
            <a:endParaRPr sz="1800"/>
          </a:p>
          <a:p>
            <a:pPr marL="457200" lvl="0" indent="-342900" algn="just" rtl="0">
              <a:spcBef>
                <a:spcPts val="0"/>
              </a:spcBef>
              <a:spcAft>
                <a:spcPts val="0"/>
              </a:spcAft>
              <a:buSzPts val="1800"/>
              <a:buChar char="●"/>
            </a:pPr>
            <a:r>
              <a:rPr lang="en" sz="1800"/>
              <a:t>This data set consists of 13 parameters both of particulate concentrations(gases like NO2 and O3...etc) and meteorological phenomenon(wind speed, direction,..etc)</a:t>
            </a:r>
            <a:endParaRPr sz="1800"/>
          </a:p>
          <a:p>
            <a:pPr marL="457200" lvl="0" indent="-342900" algn="just" rtl="0">
              <a:spcBef>
                <a:spcPts val="0"/>
              </a:spcBef>
              <a:spcAft>
                <a:spcPts val="0"/>
              </a:spcAft>
              <a:buSzPts val="1800"/>
              <a:buChar char="●"/>
            </a:pPr>
            <a:r>
              <a:rPr lang="en" sz="1800"/>
              <a:t>The data was collected for a span of every 8 hours from 2011-15</a:t>
            </a:r>
            <a:endParaRPr sz="1800"/>
          </a:p>
          <a:p>
            <a:pPr marL="457200" lvl="0" indent="-342900" algn="just" rtl="0">
              <a:spcBef>
                <a:spcPts val="0"/>
              </a:spcBef>
              <a:spcAft>
                <a:spcPts val="0"/>
              </a:spcAft>
              <a:buSzPts val="1800"/>
              <a:buChar char="●"/>
            </a:pPr>
            <a:r>
              <a:rPr lang="en" sz="1800">
                <a:solidFill>
                  <a:srgbClr val="0000FF"/>
                </a:solidFill>
              </a:rPr>
              <a:t>Training Data:</a:t>
            </a:r>
            <a:r>
              <a:rPr lang="en" sz="1800"/>
              <a:t> 2011-13 dataset</a:t>
            </a:r>
            <a:endParaRPr sz="1800"/>
          </a:p>
          <a:p>
            <a:pPr marL="457200" lvl="0" indent="-342900" algn="just" rtl="0">
              <a:spcBef>
                <a:spcPts val="0"/>
              </a:spcBef>
              <a:spcAft>
                <a:spcPts val="0"/>
              </a:spcAft>
              <a:buSzPts val="1800"/>
              <a:buChar char="●"/>
            </a:pPr>
            <a:r>
              <a:rPr lang="en" sz="1800">
                <a:solidFill>
                  <a:srgbClr val="0000FF"/>
                </a:solidFill>
              </a:rPr>
              <a:t>Validation and Testing Data:</a:t>
            </a:r>
            <a:r>
              <a:rPr lang="en" sz="1800"/>
              <a:t> 2014 and 2015 dataset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775"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Data Collection Cont...</a:t>
            </a:r>
            <a:endParaRPr sz="3000"/>
          </a:p>
        </p:txBody>
      </p:sp>
      <p:sp>
        <p:nvSpPr>
          <p:cNvPr id="315" name="Google Shape;315;p19"/>
          <p:cNvSpPr txBox="1">
            <a:spLocks noGrp="1"/>
          </p:cNvSpPr>
          <p:nvPr>
            <p:ph type="body" idx="1"/>
          </p:nvPr>
        </p:nvSpPr>
        <p:spPr>
          <a:xfrm>
            <a:off x="1159625" y="1232400"/>
            <a:ext cx="8119200" cy="3787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800" dirty="0"/>
              <a:t>The Dataset consists of the following 13 parameters -</a:t>
            </a:r>
            <a:endParaRPr sz="1800" dirty="0"/>
          </a:p>
          <a:p>
            <a:pPr marL="0" lvl="0" indent="0" algn="just" rtl="0">
              <a:lnSpc>
                <a:spcPct val="100000"/>
              </a:lnSpc>
              <a:spcBef>
                <a:spcPts val="1600"/>
              </a:spcBef>
              <a:spcAft>
                <a:spcPts val="0"/>
              </a:spcAft>
              <a:buNone/>
            </a:pPr>
            <a:r>
              <a:rPr lang="en" sz="1800" dirty="0">
                <a:solidFill>
                  <a:srgbClr val="0000FF"/>
                </a:solidFill>
              </a:rPr>
              <a:t>A. Particulate Concentrations:</a:t>
            </a:r>
            <a:endParaRPr sz="1800" dirty="0">
              <a:solidFill>
                <a:srgbClr val="0000FF"/>
              </a:solidFill>
            </a:endParaRPr>
          </a:p>
          <a:p>
            <a:pPr marL="457200" lvl="0" indent="-342900" algn="just" rtl="0">
              <a:lnSpc>
                <a:spcPct val="100000"/>
              </a:lnSpc>
              <a:spcBef>
                <a:spcPts val="1600"/>
              </a:spcBef>
              <a:spcAft>
                <a:spcPts val="0"/>
              </a:spcAft>
              <a:buSzPts val="1800"/>
              <a:buAutoNum type="arabicPeriod"/>
            </a:pPr>
            <a:r>
              <a:rPr lang="en" sz="1800" dirty="0"/>
              <a:t>Benzene(BEN)           2. Bar Pressure(BP)           3. Carbon Monoxide(CO)</a:t>
            </a:r>
            <a:endParaRPr sz="1800" dirty="0"/>
          </a:p>
          <a:p>
            <a:pPr marL="0" lvl="0" indent="0" algn="just" rtl="0">
              <a:lnSpc>
                <a:spcPct val="100000"/>
              </a:lnSpc>
              <a:spcBef>
                <a:spcPts val="1600"/>
              </a:spcBef>
              <a:spcAft>
                <a:spcPts val="0"/>
              </a:spcAft>
              <a:buNone/>
            </a:pPr>
            <a:r>
              <a:rPr lang="en" sz="1800" dirty="0"/>
              <a:t> 4.    m,p-Xylene(MPXY)   5. Nitrous Oxide(NO)         6. Nitrogen Dioxide(NO2)</a:t>
            </a:r>
            <a:endParaRPr sz="1800" dirty="0"/>
          </a:p>
          <a:p>
            <a:pPr marL="0" lvl="0" indent="0" algn="just" rtl="0">
              <a:lnSpc>
                <a:spcPct val="100000"/>
              </a:lnSpc>
              <a:spcBef>
                <a:spcPts val="1600"/>
              </a:spcBef>
              <a:spcAft>
                <a:spcPts val="0"/>
              </a:spcAft>
              <a:buNone/>
            </a:pPr>
            <a:r>
              <a:rPr lang="en" sz="1800" dirty="0"/>
              <a:t> 7.    Ozone(O3)	             8. Sulphur Dioxide(SO2)    9. </a:t>
            </a:r>
            <a:r>
              <a:rPr lang="en-US" sz="1800" dirty="0"/>
              <a:t>Toluene(TOL)</a:t>
            </a:r>
            <a:endParaRPr sz="1800" dirty="0"/>
          </a:p>
          <a:p>
            <a:pPr marL="0" lvl="0" indent="0" algn="just" rtl="0">
              <a:lnSpc>
                <a:spcPct val="100000"/>
              </a:lnSpc>
              <a:spcBef>
                <a:spcPts val="1600"/>
              </a:spcBef>
              <a:spcAft>
                <a:spcPts val="0"/>
              </a:spcAft>
              <a:buNone/>
            </a:pPr>
            <a:r>
              <a:rPr lang="en" sz="1800" dirty="0">
                <a:solidFill>
                  <a:srgbClr val="0000FF"/>
                </a:solidFill>
              </a:rPr>
              <a:t>B. Meteorological Concentrations: </a:t>
            </a:r>
            <a:r>
              <a:rPr lang="en" sz="1800" dirty="0"/>
              <a:t>    </a:t>
            </a:r>
          </a:p>
          <a:p>
            <a:pPr marL="0" lvl="0" indent="0" algn="just" rtl="0">
              <a:lnSpc>
                <a:spcPct val="100000"/>
              </a:lnSpc>
              <a:spcBef>
                <a:spcPts val="1600"/>
              </a:spcBef>
              <a:spcAft>
                <a:spcPts val="0"/>
              </a:spcAft>
              <a:buNone/>
            </a:pPr>
            <a:r>
              <a:rPr lang="en" sz="1800" dirty="0"/>
              <a:t>10. Relative Humidity(RH) 		11. Temperature(TEMP)</a:t>
            </a:r>
            <a:endParaRPr sz="1800" dirty="0"/>
          </a:p>
          <a:p>
            <a:pPr marL="0" lvl="0" indent="0" algn="just" rtl="0">
              <a:lnSpc>
                <a:spcPct val="100000"/>
              </a:lnSpc>
              <a:spcBef>
                <a:spcPts val="1600"/>
              </a:spcBef>
              <a:spcAft>
                <a:spcPts val="1600"/>
              </a:spcAft>
              <a:buNone/>
            </a:pPr>
            <a:r>
              <a:rPr lang="en" sz="1800" dirty="0"/>
              <a:t>12. Wind Direction(WD)    		13. Wind Speed(WS)</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Data Preprocessing</a:t>
            </a:r>
            <a:endParaRPr sz="3000"/>
          </a:p>
        </p:txBody>
      </p:sp>
      <p:sp>
        <p:nvSpPr>
          <p:cNvPr id="321" name="Google Shape;321;p20"/>
          <p:cNvSpPr txBox="1">
            <a:spLocks noGrp="1"/>
          </p:cNvSpPr>
          <p:nvPr>
            <p:ph type="body" idx="1"/>
          </p:nvPr>
        </p:nvSpPr>
        <p:spPr>
          <a:xfrm>
            <a:off x="1303800" y="1283825"/>
            <a:ext cx="7522500" cy="3631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The data consisted of a modest amount of inconsistencies in the form of unavailable and extreme/unrealistic observations.</a:t>
            </a:r>
            <a:endParaRPr sz="1800"/>
          </a:p>
          <a:p>
            <a:pPr marL="457200" lvl="0" indent="-342900" algn="just" rtl="0">
              <a:spcBef>
                <a:spcPts val="0"/>
              </a:spcBef>
              <a:spcAft>
                <a:spcPts val="0"/>
              </a:spcAft>
              <a:buSzPts val="1800"/>
              <a:buChar char="●"/>
            </a:pPr>
            <a:r>
              <a:rPr lang="en" sz="1800"/>
              <a:t>The unrealistic data is cleaned and merged by using the nearest neighbour method i.e, the endpoints of the gaps were used as estimates for all the missing values between them.</a:t>
            </a:r>
            <a:endParaRPr sz="1800"/>
          </a:p>
          <a:p>
            <a:pPr marL="457200" lvl="0" indent="-342900" algn="just" rtl="0">
              <a:spcBef>
                <a:spcPts val="0"/>
              </a:spcBef>
              <a:spcAft>
                <a:spcPts val="0"/>
              </a:spcAft>
              <a:buSzPts val="1800"/>
              <a:buChar char="●"/>
            </a:pPr>
            <a:r>
              <a:rPr lang="en" sz="1800"/>
              <a:t>The absolute values of the negative observations are considered.</a:t>
            </a:r>
            <a:endParaRPr sz="1800"/>
          </a:p>
          <a:p>
            <a:pPr marL="457200" lvl="0" indent="-342900" algn="just" rtl="0">
              <a:spcBef>
                <a:spcPts val="0"/>
              </a:spcBef>
              <a:spcAft>
                <a:spcPts val="0"/>
              </a:spcAft>
              <a:buSzPts val="1800"/>
              <a:buChar char="●"/>
            </a:pPr>
            <a:r>
              <a:rPr lang="en" sz="1800"/>
              <a:t>Next, the standardization is done where features were shifted by the mean and scaled by their variance to obtain a standard normal distribution. This method of standardization is called Normalization.</a:t>
            </a:r>
            <a:endParaRPr sz="1800"/>
          </a:p>
          <a:p>
            <a:pPr marL="0" lvl="0" indent="0" algn="just" rtl="0">
              <a:spcBef>
                <a:spcPts val="1600"/>
              </a:spcBef>
              <a:spcAft>
                <a:spcPts val="0"/>
              </a:spcAft>
              <a:buNone/>
            </a:pPr>
            <a:endParaRPr sz="1800"/>
          </a:p>
          <a:p>
            <a:pPr marL="0" lvl="0" indent="0" algn="l" rtl="0">
              <a:spcBef>
                <a:spcPts val="1600"/>
              </a:spcBef>
              <a:spcAft>
                <a:spcPts val="160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324375" y="2076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Data Preprocessing cont...</a:t>
            </a:r>
            <a:endParaRPr sz="3000"/>
          </a:p>
        </p:txBody>
      </p:sp>
      <p:sp>
        <p:nvSpPr>
          <p:cNvPr id="327" name="Google Shape;327;p21"/>
          <p:cNvSpPr txBox="1">
            <a:spLocks noGrp="1"/>
          </p:cNvSpPr>
          <p:nvPr>
            <p:ph type="body" idx="1"/>
          </p:nvPr>
        </p:nvSpPr>
        <p:spPr>
          <a:xfrm>
            <a:off x="1231800" y="882600"/>
            <a:ext cx="7522500" cy="363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t>The box plots for a few parameters in final training data are as follows:</a:t>
            </a:r>
            <a:endParaRPr sz="1800"/>
          </a:p>
          <a:p>
            <a:pPr marL="0" lvl="0" indent="0" algn="just" rtl="0">
              <a:spcBef>
                <a:spcPts val="1600"/>
              </a:spcBef>
              <a:spcAft>
                <a:spcPts val="0"/>
              </a:spcAft>
              <a:buNone/>
            </a:pPr>
            <a:endParaRPr sz="1800"/>
          </a:p>
          <a:p>
            <a:pPr marL="0" lvl="0" indent="0" algn="just" rtl="0">
              <a:spcBef>
                <a:spcPts val="1600"/>
              </a:spcBef>
              <a:spcAft>
                <a:spcPts val="0"/>
              </a:spcAft>
              <a:buNone/>
            </a:pPr>
            <a:endParaRPr sz="1800"/>
          </a:p>
          <a:p>
            <a:pPr marL="0" lvl="0" indent="0" algn="l" rtl="0">
              <a:spcBef>
                <a:spcPts val="1600"/>
              </a:spcBef>
              <a:spcAft>
                <a:spcPts val="1600"/>
              </a:spcAft>
              <a:buNone/>
            </a:pPr>
            <a:endParaRPr sz="1800"/>
          </a:p>
        </p:txBody>
      </p:sp>
      <p:pic>
        <p:nvPicPr>
          <p:cNvPr id="328" name="Google Shape;328;p21"/>
          <p:cNvPicPr preferRelativeResize="0"/>
          <p:nvPr/>
        </p:nvPicPr>
        <p:blipFill>
          <a:blip r:embed="rId3">
            <a:alphaModFix/>
          </a:blip>
          <a:stretch>
            <a:fillRect/>
          </a:stretch>
        </p:blipFill>
        <p:spPr>
          <a:xfrm>
            <a:off x="1149500" y="1364875"/>
            <a:ext cx="3181350" cy="3631200"/>
          </a:xfrm>
          <a:prstGeom prst="rect">
            <a:avLst/>
          </a:prstGeom>
          <a:noFill/>
          <a:ln>
            <a:noFill/>
          </a:ln>
        </p:spPr>
      </p:pic>
      <p:pic>
        <p:nvPicPr>
          <p:cNvPr id="329" name="Google Shape;329;p21"/>
          <p:cNvPicPr preferRelativeResize="0"/>
          <p:nvPr/>
        </p:nvPicPr>
        <p:blipFill>
          <a:blip r:embed="rId4">
            <a:alphaModFix/>
          </a:blip>
          <a:stretch>
            <a:fillRect/>
          </a:stretch>
        </p:blipFill>
        <p:spPr>
          <a:xfrm>
            <a:off x="5325925" y="1397475"/>
            <a:ext cx="3028950" cy="3566000"/>
          </a:xfrm>
          <a:prstGeom prst="rect">
            <a:avLst/>
          </a:prstGeom>
          <a:noFill/>
          <a:ln>
            <a:noFill/>
          </a:ln>
        </p:spPr>
      </p:pic>
      <p:sp>
        <p:nvSpPr>
          <p:cNvPr id="330" name="Google Shape;330;p21"/>
          <p:cNvSpPr txBox="1"/>
          <p:nvPr/>
        </p:nvSpPr>
        <p:spPr>
          <a:xfrm>
            <a:off x="195450" y="2446250"/>
            <a:ext cx="720000" cy="44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NO2</a:t>
            </a:r>
            <a:endParaRPr b="1"/>
          </a:p>
        </p:txBody>
      </p:sp>
      <p:sp>
        <p:nvSpPr>
          <p:cNvPr id="331" name="Google Shape;331;p21"/>
          <p:cNvSpPr/>
          <p:nvPr/>
        </p:nvSpPr>
        <p:spPr>
          <a:xfrm>
            <a:off x="853800" y="2561900"/>
            <a:ext cx="378000" cy="210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txBox="1"/>
          <p:nvPr/>
        </p:nvSpPr>
        <p:spPr>
          <a:xfrm>
            <a:off x="4516000" y="2641700"/>
            <a:ext cx="514200" cy="33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O3</a:t>
            </a:r>
            <a:endParaRPr b="1"/>
          </a:p>
        </p:txBody>
      </p:sp>
      <p:sp>
        <p:nvSpPr>
          <p:cNvPr id="333" name="Google Shape;333;p21"/>
          <p:cNvSpPr/>
          <p:nvPr/>
        </p:nvSpPr>
        <p:spPr>
          <a:xfrm>
            <a:off x="4937750" y="2706050"/>
            <a:ext cx="452700" cy="210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1912</Words>
  <Application>Microsoft Office PowerPoint</Application>
  <PresentationFormat>On-screen Show (16:9)</PresentationFormat>
  <Paragraphs>176</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Maven Pro</vt:lpstr>
      <vt:lpstr>Nunito</vt:lpstr>
      <vt:lpstr>Arial</vt:lpstr>
      <vt:lpstr>Cambria Math</vt:lpstr>
      <vt:lpstr>Momentum</vt:lpstr>
      <vt:lpstr>Air Quality Prediction and Analysis using ANN and ANFIS</vt:lpstr>
      <vt:lpstr>PowerPoint Presentation</vt:lpstr>
      <vt:lpstr>Introduction</vt:lpstr>
      <vt:lpstr>Motivation</vt:lpstr>
      <vt:lpstr>Motivation Cont...</vt:lpstr>
      <vt:lpstr>Data Collection</vt:lpstr>
      <vt:lpstr>Data Collection Cont...</vt:lpstr>
      <vt:lpstr>Data Preprocessing</vt:lpstr>
      <vt:lpstr>Data Preprocessing cont...</vt:lpstr>
      <vt:lpstr>Implementation</vt:lpstr>
      <vt:lpstr>PowerPoint Presentation</vt:lpstr>
      <vt:lpstr>PowerPoint Presentation</vt:lpstr>
      <vt:lpstr>Implementation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Conclusion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Prediction and Analysis using ANN and ANFIS</dc:title>
  <cp:lastModifiedBy>Tarun Kumar Ravipati</cp:lastModifiedBy>
  <cp:revision>11</cp:revision>
  <dcterms:modified xsi:type="dcterms:W3CDTF">2018-11-15T01:35:39Z</dcterms:modified>
</cp:coreProperties>
</file>