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17.png" ContentType="image/png"/>
  <Override PartName="/ppt/media/image16.png" ContentType="image/png"/>
  <Override PartName="/ppt/media/image14.png" ContentType="image/png"/>
  <Override PartName="/ppt/media/image10.jpeg" ContentType="image/jpeg"/>
  <Override PartName="/ppt/media/image24.png" ContentType="image/png"/>
  <Override PartName="/ppt/media/image20.png" ContentType="image/png"/>
  <Override PartName="/ppt/media/image18.png" ContentType="image/png"/>
  <Override PartName="/ppt/media/image9.png" ContentType="image/png"/>
  <Override PartName="/ppt/media/image39.png" ContentType="image/png"/>
  <Override PartName="/ppt/media/image12.png" ContentType="image/png"/>
  <Override PartName="/ppt/media/image33.png" ContentType="image/png"/>
  <Override PartName="/ppt/media/image38.png" ContentType="image/png"/>
  <Override PartName="/ppt/media/image8.png" ContentType="image/png"/>
  <Override PartName="/ppt/media/image11.png" ContentType="image/png"/>
  <Override PartName="/ppt/media/image35.png" ContentType="image/png"/>
  <Override PartName="/ppt/media/image5.jpeg" ContentType="image/jpeg"/>
  <Override PartName="/ppt/media/image13.png" ContentType="image/png"/>
  <Override PartName="/ppt/media/image37.png" ContentType="image/png"/>
  <Override PartName="/ppt/media/image36.png" ContentType="image/png"/>
  <Override PartName="/ppt/media/image6.png" ContentType="image/png"/>
  <Override PartName="/ppt/media/image29.png" ContentType="image/png"/>
  <Override PartName="/ppt/media/image7.jpeg" ContentType="image/jpeg"/>
  <Override PartName="/ppt/media/image28.png" ContentType="image/png"/>
  <Override PartName="/ppt/media/image34.png" ContentType="image/png"/>
  <Override PartName="/ppt/media/image4.png" ContentType="image/png"/>
  <Override PartName="/ppt/media/image27.png" ContentType="image/png"/>
  <Override PartName="/ppt/media/image32.png" ContentType="image/png"/>
  <Override PartName="/ppt/media/image2.png" ContentType="image/png"/>
  <Override PartName="/ppt/media/image25.png" ContentType="image/png"/>
  <Override PartName="/ppt/media/image30.png" ContentType="image/png"/>
  <Override PartName="/ppt/media/image3.jpeg" ContentType="image/jpeg"/>
  <Override PartName="/ppt/media/image15.png" ContentType="image/png"/>
  <Override PartName="/ppt/media/image31.png" ContentType="image/png"/>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A picture containing shape&#10;&#10;Description automatically generated"/>
          <p:cNvPicPr/>
          <p:nvPr/>
        </p:nvPicPr>
        <p:blipFill>
          <a:blip r:embed="rId2"/>
          <a:stretch/>
        </p:blipFill>
        <p:spPr>
          <a:xfrm>
            <a:off x="1440" y="0"/>
            <a:ext cx="12188520" cy="6857640"/>
          </a:xfrm>
          <a:prstGeom prst="rect">
            <a:avLst/>
          </a:prstGeom>
          <a:ln w="0">
            <a:noFill/>
          </a:ln>
        </p:spPr>
      </p:pic>
      <p:sp>
        <p:nvSpPr>
          <p:cNvPr id="1"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www.google.co.in/imgres?imgurl=http://www.servitokss.com/wp-content/uploads/2009/07/man_question_mark.jpg&amp;imgrefurl=http://www.servitokss.com/question-marks/&amp;usg=__OYXhgEceQbIE0NhqDgtdAxnhbus=&amp;h=359&amp;w=286&amp;sz=11&amp;hl=en&amp;start=4&amp;zoom=1&amp;tbnid=RtcmX_DtJpu3_M:&amp;tbnh=121&amp;tbnw=96&amp;prev=/images%3Fq%3DQUESTION%2BMARK%26um%3D1%26hl%3Den%26tbs%3Disch:1&amp;um=1&amp;itbs=1" TargetMode="Externa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3Fq%3DCOMMANDS%2BOF%2BUNIX%2Bimagesize:50x50%26um%3D1%26hl%3Den%26as_st%3Dy%26tbs%3Disch:1&amp;um=1&amp;itbs=1" TargetMode="Externa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3Fq%3DCOMMANDS%2BOF%2BUNIX%2Bimagesize:50x50%26um%3D1%26hl%3Den%26as_st%3Dy%26tbs%3Disch:1&amp;um=1&amp;itbs=1" TargetMode="Externa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1864800" y="900000"/>
            <a:ext cx="7404480" cy="923040"/>
          </a:xfrm>
          <a:prstGeom prst="rect">
            <a:avLst/>
          </a:prstGeom>
          <a:noFill/>
          <a:ln w="0">
            <a:noFill/>
          </a:ln>
        </p:spPr>
        <p:txBody>
          <a:bodyPr anchor="b">
            <a:noAutofit/>
          </a:bodyPr>
          <a:p>
            <a:pPr>
              <a:lnSpc>
                <a:spcPct val="90000"/>
              </a:lnSpc>
              <a:buNone/>
            </a:pPr>
            <a:r>
              <a:rPr b="1" lang="en-IN" sz="5400" spc="-1" strike="noStrike">
                <a:solidFill>
                  <a:srgbClr val="ed7d31"/>
                </a:solidFill>
                <a:latin typeface="Calibri Light"/>
              </a:rPr>
              <a:t>Introduction to Unix OS</a:t>
            </a:r>
            <a:endParaRPr b="0" lang="en-US" sz="5400" spc="-1" strike="noStrike">
              <a:solidFill>
                <a:srgbClr val="000000"/>
              </a:solidFill>
              <a:latin typeface="Calibri"/>
            </a:endParaRPr>
          </a:p>
        </p:txBody>
      </p:sp>
      <p:sp>
        <p:nvSpPr>
          <p:cNvPr id="40" name="PlaceHolder 2"/>
          <p:cNvSpPr>
            <a:spLocks noGrp="1"/>
          </p:cNvSpPr>
          <p:nvPr>
            <p:ph type="subTitle"/>
          </p:nvPr>
        </p:nvSpPr>
        <p:spPr>
          <a:xfrm>
            <a:off x="1339200" y="2061720"/>
            <a:ext cx="10242720" cy="4314960"/>
          </a:xfrm>
          <a:prstGeom prst="rect">
            <a:avLst/>
          </a:prstGeom>
          <a:noFill/>
          <a:ln w="0">
            <a:noFill/>
          </a:ln>
        </p:spPr>
        <p:txBody>
          <a:bodyPr anchor="t">
            <a:normAutofit fontScale="96000"/>
          </a:bodyPr>
          <a:p>
            <a:pPr>
              <a:lnSpc>
                <a:spcPct val="90000"/>
              </a:lnSpc>
              <a:spcBef>
                <a:spcPts val="1001"/>
              </a:spcBef>
              <a:buNone/>
              <a:tabLst>
                <a:tab algn="l" pos="0"/>
              </a:tabLst>
            </a:pPr>
            <a:r>
              <a:rPr b="1" lang="en-US" sz="2000" spc="-1" strike="noStrike">
                <a:solidFill>
                  <a:srgbClr val="000000"/>
                </a:solidFill>
                <a:latin typeface="Open Sans"/>
              </a:rPr>
              <a:t>History of UNIX Operating System:</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000" spc="-1" strike="noStrike">
                <a:solidFill>
                  <a:srgbClr val="000000"/>
                </a:solidFill>
                <a:latin typeface="Open Sans"/>
              </a:rPr>
              <a:t>In the 1970s, Brian Kernigham did the project called Unix as the play on Multiplexed Information and Computer Service which is abbreviated as Multics.</a:t>
            </a:r>
            <a:endParaRPr b="0" lang="en-IN" sz="20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000" spc="-1" strike="noStrike">
                <a:solidFill>
                  <a:srgbClr val="000000"/>
                </a:solidFill>
                <a:latin typeface="Open Sans"/>
              </a:rPr>
              <a:t>Unix finally supplied multiple users and it was renamed as the UNIX. In the year of 1980s, the group of AT&amp;T licensed the UNIX system III, and launched the initial version in the year of 1982, for the purpose of commercial avail.</a:t>
            </a:r>
            <a:endParaRPr b="0" lang="en-IN" sz="20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000" spc="-1" strike="noStrike">
                <a:solidFill>
                  <a:srgbClr val="000000"/>
                </a:solidFill>
                <a:latin typeface="Open Sans"/>
              </a:rPr>
              <a:t>In 2000, the SCO sold the total UNIX business including assets to the Caldera systems that later transformed its name to the SCO Group.</a:t>
            </a:r>
            <a:endParaRPr b="0" lang="en-IN" sz="2000" spc="-1" strike="noStrike">
              <a:latin typeface="Arial"/>
            </a:endParaRPr>
          </a:p>
          <a:p>
            <a:pPr>
              <a:lnSpc>
                <a:spcPct val="90000"/>
              </a:lnSpc>
              <a:spcBef>
                <a:spcPts val="1001"/>
              </a:spcBef>
              <a:buNone/>
              <a:tabLst>
                <a:tab algn="l" pos="0"/>
              </a:tabLst>
            </a:pPr>
            <a:endParaRPr b="0" lang="en-IN" sz="23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a:t>
            </a:r>
            <a:endParaRPr b="0" lang="en-IN" sz="2400" spc="-1" strike="noStrike">
              <a:latin typeface="Arial"/>
            </a:endParaRPr>
          </a:p>
        </p:txBody>
      </p:sp>
      <p:sp>
        <p:nvSpPr>
          <p:cNvPr id="41" name="Rectangle 11"/>
          <p:cNvSpPr/>
          <p:nvPr/>
        </p:nvSpPr>
        <p:spPr>
          <a:xfrm>
            <a:off x="9188280" y="6543360"/>
            <a:ext cx="2806200" cy="249480"/>
          </a:xfrm>
          <a:prstGeom prst="rect">
            <a:avLst/>
          </a:prstGeom>
          <a:noFill/>
          <a:ln w="0">
            <a:solidFill>
              <a:srgbClr val="ffffff">
                <a:lumMod val="75000"/>
              </a:srgbClr>
            </a:solidFill>
          </a:ln>
          <a:effectLst>
            <a:outerShdw blurRad="152280" dir="5400000" dist="317520" rotWithShape="0" sx="90000" sy="-19000">
              <a:srgbClr val="000000">
                <a:alpha val="15000"/>
              </a:srgbClr>
            </a:outerShdw>
          </a:effectLst>
        </p:spPr>
        <p:style>
          <a:lnRef idx="0"/>
          <a:fillRef idx="0"/>
          <a:effectRef idx="0"/>
          <a:fontRef idx="minor"/>
        </p:style>
        <p:txBody>
          <a:bodyPr lIns="90000" rIns="90000" tIns="45000" bIns="45000" anchor="t">
            <a:spAutoFit/>
          </a:bodyPr>
          <a:p>
            <a:pPr marL="87480" indent="-87480" algn="ctr">
              <a:lnSpc>
                <a:spcPct val="100000"/>
              </a:lnSpc>
              <a:buNone/>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2" name="Picture 1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41920" y="188280"/>
            <a:ext cx="8731440" cy="914040"/>
          </a:xfrm>
          <a:prstGeom prst="rect">
            <a:avLst/>
          </a:prstGeom>
          <a:noFill/>
          <a:ln w="0">
            <a:noFill/>
          </a:ln>
        </p:spPr>
        <p:txBody>
          <a:bodyPr anchor="b">
            <a:normAutofit/>
          </a:bodyPr>
          <a:p>
            <a:pPr algn="ctr">
              <a:lnSpc>
                <a:spcPct val="90000"/>
              </a:lnSpc>
              <a:buNone/>
            </a:pPr>
            <a:r>
              <a:rPr b="1" lang="en-IN" sz="4000" spc="-1" strike="noStrike">
                <a:solidFill>
                  <a:srgbClr val="000000"/>
                </a:solidFill>
                <a:latin typeface="Calibri Light"/>
              </a:rPr>
              <a:t>3.2 Relative Pathnames</a:t>
            </a:r>
            <a:endParaRPr b="0" lang="en-US" sz="4000" spc="-1" strike="noStrike">
              <a:solidFill>
                <a:srgbClr val="000000"/>
              </a:solidFill>
              <a:latin typeface="Calibri"/>
            </a:endParaRPr>
          </a:p>
        </p:txBody>
      </p:sp>
      <p:sp>
        <p:nvSpPr>
          <p:cNvPr id="74" name="PlaceHolder 2"/>
          <p:cNvSpPr>
            <a:spLocks noGrp="1"/>
          </p:cNvSpPr>
          <p:nvPr>
            <p:ph type="subTitle"/>
          </p:nvPr>
        </p:nvSpPr>
        <p:spPr>
          <a:xfrm>
            <a:off x="1523880" y="1523880"/>
            <a:ext cx="9143640" cy="3325680"/>
          </a:xfrm>
          <a:prstGeom prst="rect">
            <a:avLst/>
          </a:prstGeom>
          <a:noFill/>
          <a:ln w="0">
            <a:noFill/>
          </a:ln>
        </p:spPr>
        <p:txBody>
          <a:bodyPr anchor="t">
            <a:noAutofit/>
          </a:bodyPr>
          <a:p>
            <a:pPr marL="343080" indent="-343080" algn="just">
              <a:lnSpc>
                <a:spcPct val="90000"/>
              </a:lnSpc>
              <a:spcBef>
                <a:spcPts val="1001"/>
              </a:spcBef>
              <a:buClr>
                <a:srgbClr val="000000"/>
              </a:buClr>
              <a:buFont typeface="Arial"/>
              <a:buChar char="•"/>
            </a:pPr>
            <a:r>
              <a:rPr b="0" lang="en-US" sz="2400" spc="-1" strike="noStrike">
                <a:solidFill>
                  <a:srgbClr val="000000"/>
                </a:solidFill>
                <a:latin typeface="Söhne"/>
              </a:rPr>
              <a:t>A relative pathname, on the other hand, specifies the location of a file or directory relative to the current working directory. </a:t>
            </a:r>
            <a:endParaRPr b="0" lang="en-IN" sz="2400" spc="-1" strike="noStrike">
              <a:latin typeface="Arial"/>
            </a:endParaRPr>
          </a:p>
          <a:p>
            <a:pPr marL="343080" indent="-343080" algn="just">
              <a:lnSpc>
                <a:spcPct val="90000"/>
              </a:lnSpc>
              <a:spcBef>
                <a:spcPts val="1001"/>
              </a:spcBef>
              <a:buClr>
                <a:srgbClr val="000000"/>
              </a:buClr>
              <a:buFont typeface="Arial"/>
              <a:buChar char="•"/>
            </a:pPr>
            <a:r>
              <a:rPr b="0" lang="en-US" sz="2400" spc="-1" strike="noStrike">
                <a:solidFill>
                  <a:srgbClr val="000000"/>
                </a:solidFill>
                <a:latin typeface="Söhne"/>
              </a:rPr>
              <a:t>The current working directory is the directory that the user is currently in and is indicated by the shell prompt. </a:t>
            </a:r>
            <a:endParaRPr b="0" lang="en-IN" sz="2400" spc="-1" strike="noStrike">
              <a:latin typeface="Arial"/>
            </a:endParaRPr>
          </a:p>
          <a:p>
            <a:pPr marL="343080" indent="-343080" algn="just">
              <a:lnSpc>
                <a:spcPct val="90000"/>
              </a:lnSpc>
              <a:spcBef>
                <a:spcPts val="1001"/>
              </a:spcBef>
              <a:buClr>
                <a:srgbClr val="000000"/>
              </a:buClr>
              <a:buFont typeface="Arial"/>
              <a:buChar char="•"/>
            </a:pPr>
            <a:r>
              <a:rPr b="0" lang="en-US" sz="2400" spc="-1" strike="noStrike">
                <a:solidFill>
                  <a:srgbClr val="000000"/>
                </a:solidFill>
                <a:latin typeface="Söhne"/>
              </a:rPr>
              <a:t>Relative pathnames do not start with the "/" symbol. For example, if the current working directory is /usr/bin, the relative pathname "ls" specifies the location of the ls command in the same directory.</a:t>
            </a:r>
            <a:endParaRPr b="0" lang="en-IN" sz="2400" spc="-1" strike="noStrike">
              <a:latin typeface="Arial"/>
            </a:endParaRPr>
          </a:p>
        </p:txBody>
      </p:sp>
      <p:pic>
        <p:nvPicPr>
          <p:cNvPr id="75"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48200" y="197280"/>
            <a:ext cx="9251280" cy="833400"/>
          </a:xfrm>
          <a:prstGeom prst="rect">
            <a:avLst/>
          </a:prstGeom>
          <a:noFill/>
          <a:ln w="0">
            <a:noFill/>
          </a:ln>
        </p:spPr>
        <p:txBody>
          <a:bodyPr anchor="b">
            <a:normAutofit fontScale="89000"/>
          </a:bodyPr>
          <a:p>
            <a:pPr algn="ctr">
              <a:lnSpc>
                <a:spcPct val="90000"/>
              </a:lnSpc>
              <a:buNone/>
            </a:pPr>
            <a:r>
              <a:rPr b="1" lang="en-US" sz="6000" spc="-1" strike="noStrike">
                <a:solidFill>
                  <a:srgbClr val="ed7d31"/>
                </a:solidFill>
                <a:latin typeface="Calibri Light"/>
              </a:rPr>
              <a:t>Memory Management</a:t>
            </a:r>
            <a:endParaRPr b="0" lang="en-US" sz="6000" spc="-1" strike="noStrike">
              <a:solidFill>
                <a:srgbClr val="000000"/>
              </a:solidFill>
              <a:latin typeface="Calibri"/>
            </a:endParaRPr>
          </a:p>
        </p:txBody>
      </p:sp>
      <p:sp>
        <p:nvSpPr>
          <p:cNvPr id="77" name="PlaceHolder 2"/>
          <p:cNvSpPr>
            <a:spLocks noGrp="1"/>
          </p:cNvSpPr>
          <p:nvPr>
            <p:ph type="subTitle"/>
          </p:nvPr>
        </p:nvSpPr>
        <p:spPr>
          <a:xfrm>
            <a:off x="1523880" y="1236960"/>
            <a:ext cx="9143640" cy="4903200"/>
          </a:xfrm>
          <a:prstGeom prst="rect">
            <a:avLst/>
          </a:prstGeom>
          <a:noFill/>
          <a:ln w="0">
            <a:noFill/>
          </a:ln>
        </p:spPr>
        <p:txBody>
          <a:bodyPr anchor="t">
            <a:normAutofit fontScale="91000"/>
          </a:bodyPr>
          <a:p>
            <a:pPr>
              <a:lnSpc>
                <a:spcPct val="90000"/>
              </a:lnSpc>
              <a:spcBef>
                <a:spcPts val="1001"/>
              </a:spcBef>
              <a:buNone/>
              <a:tabLst>
                <a:tab algn="l" pos="0"/>
              </a:tabLst>
            </a:pPr>
            <a:endParaRPr b="0" lang="en-IN" sz="3200" spc="-1" strike="noStrike">
              <a:latin typeface="Arial"/>
            </a:endParaRPr>
          </a:p>
          <a:p>
            <a:pPr>
              <a:lnSpc>
                <a:spcPct val="90000"/>
              </a:lnSpc>
              <a:spcBef>
                <a:spcPts val="1001"/>
              </a:spcBef>
              <a:buNone/>
              <a:tabLst>
                <a:tab algn="l" pos="0"/>
              </a:tabLst>
            </a:pPr>
            <a:r>
              <a:rPr b="1" lang="en-US" sz="3200" spc="-1" strike="noStrike">
                <a:solidFill>
                  <a:srgbClr val="000000"/>
                </a:solidFill>
                <a:latin typeface="Calibri"/>
              </a:rPr>
              <a:t>Memory</a:t>
            </a:r>
            <a:endParaRPr b="0" lang="en-IN" sz="3200" spc="-1" strike="noStrike">
              <a:latin typeface="Arial"/>
            </a:endParaRPr>
          </a:p>
          <a:p>
            <a:pPr>
              <a:lnSpc>
                <a:spcPct val="90000"/>
              </a:lnSpc>
              <a:spcBef>
                <a:spcPts val="1001"/>
              </a:spcBef>
              <a:buNone/>
              <a:tabLst>
                <a:tab algn="l" pos="0"/>
              </a:tabLst>
            </a:pPr>
            <a:endParaRPr b="0" lang="en-IN" sz="32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Primary memory is a precious resource that frequently cannot contain all active processes in the system</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The memory management system decides which processes should reside (at least partially) in main memory</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 monitors the amount of available primary memory and may periodically write processes to a secondary device called the swap device to provide more space in primary memory</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At a later time, the kernel reads the data from swap device back to main memory</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78"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1523880" y="1228320"/>
            <a:ext cx="9143640" cy="3558600"/>
          </a:xfrm>
          <a:prstGeom prst="rect">
            <a:avLst/>
          </a:prstGeom>
          <a:noFill/>
          <a:ln w="0">
            <a:noFill/>
          </a:ln>
        </p:spPr>
        <p:txBody>
          <a:bodyPr anchor="t">
            <a:normAutofit fontScale="99000"/>
          </a:bodyPr>
          <a:p>
            <a:pPr>
              <a:lnSpc>
                <a:spcPct val="90000"/>
              </a:lnSpc>
              <a:spcBef>
                <a:spcPts val="1001"/>
              </a:spcBef>
              <a:buNone/>
              <a:tabLst>
                <a:tab algn="l" pos="0"/>
              </a:tabLst>
            </a:pPr>
            <a:r>
              <a:rPr b="1" lang="en-US" sz="3200" spc="-1" strike="noStrike">
                <a:solidFill>
                  <a:srgbClr val="000000"/>
                </a:solidFill>
                <a:latin typeface="Calibri"/>
              </a:rPr>
              <a:t>UNIX Memory Management Policies</a:t>
            </a:r>
            <a:endParaRPr b="0" lang="en-IN" sz="3200" spc="-1" strike="noStrike">
              <a:latin typeface="Arial"/>
            </a:endParaRPr>
          </a:p>
          <a:p>
            <a:pPr>
              <a:lnSpc>
                <a:spcPct val="90000"/>
              </a:lnSpc>
              <a:spcBef>
                <a:spcPts val="1001"/>
              </a:spcBef>
              <a:buNone/>
              <a:tabLst>
                <a:tab algn="l" pos="0"/>
              </a:tabLst>
            </a:pPr>
            <a:endParaRPr b="0" lang="en-IN" sz="3200" spc="-1" strike="noStrike">
              <a:latin typeface="Arial"/>
            </a:endParaRPr>
          </a:p>
          <a:p>
            <a:pPr marL="343080" indent="-343080">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Calibri"/>
              </a:rPr>
              <a:t>Swapping</a:t>
            </a:r>
            <a:endParaRPr b="0" lang="en-IN"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Easy to implement</a:t>
            </a:r>
            <a:endParaRPr b="0" lang="en-IN"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Less system overhead</a:t>
            </a:r>
            <a:endParaRPr b="0" lang="en-IN" sz="2400" spc="-1" strike="noStrike">
              <a:latin typeface="Arial"/>
            </a:endParaRPr>
          </a:p>
          <a:p>
            <a:pPr marL="457200">
              <a:lnSpc>
                <a:spcPct val="90000"/>
              </a:lnSpc>
              <a:spcBef>
                <a:spcPts val="499"/>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Calibri"/>
              </a:rPr>
              <a:t>Demand Paging</a:t>
            </a:r>
            <a:endParaRPr b="0" lang="en-IN" sz="2400" spc="-1" strike="noStrike">
              <a:latin typeface="Arial"/>
            </a:endParaRPr>
          </a:p>
          <a:p>
            <a:pPr lvl="1" marL="800280" indent="-34308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Greater flexibility</a:t>
            </a:r>
            <a:endParaRPr b="0" lang="en-IN" sz="2400" spc="-1" strike="noStrike">
              <a:latin typeface="Arial"/>
            </a:endParaRPr>
          </a:p>
          <a:p>
            <a:pPr>
              <a:lnSpc>
                <a:spcPct val="90000"/>
              </a:lnSpc>
              <a:spcBef>
                <a:spcPts val="1001"/>
              </a:spcBef>
              <a:buNone/>
              <a:tabLst>
                <a:tab algn="l" pos="0"/>
              </a:tabLst>
            </a:pPr>
            <a:endParaRPr b="0" lang="en-IN" sz="3200" spc="-1" strike="noStrike">
              <a:latin typeface="Arial"/>
            </a:endParaRPr>
          </a:p>
        </p:txBody>
      </p:sp>
      <p:pic>
        <p:nvPicPr>
          <p:cNvPr id="80"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ubTitle"/>
          </p:nvPr>
        </p:nvSpPr>
        <p:spPr>
          <a:xfrm>
            <a:off x="905400" y="977040"/>
            <a:ext cx="10129680" cy="4831560"/>
          </a:xfrm>
          <a:prstGeom prst="rect">
            <a:avLst/>
          </a:prstGeom>
          <a:noFill/>
          <a:ln w="0">
            <a:noFill/>
          </a:ln>
        </p:spPr>
        <p:txBody>
          <a:bodyPr anchor="t">
            <a:normAutofit fontScale="92000"/>
          </a:bodyPr>
          <a:p>
            <a:pPr>
              <a:lnSpc>
                <a:spcPct val="90000"/>
              </a:lnSpc>
              <a:spcBef>
                <a:spcPts val="1001"/>
              </a:spcBef>
              <a:buNone/>
              <a:tabLst>
                <a:tab algn="l" pos="0"/>
              </a:tabLst>
            </a:pPr>
            <a:r>
              <a:rPr b="1" lang="en-US" sz="3200" spc="-1" strike="noStrike">
                <a:solidFill>
                  <a:srgbClr val="000000"/>
                </a:solidFill>
                <a:latin typeface="Calibri"/>
              </a:rPr>
              <a:t>Swapping</a:t>
            </a:r>
            <a:endParaRPr b="0" lang="en-IN" sz="3200" spc="-1" strike="noStrike">
              <a:latin typeface="Arial"/>
            </a:endParaRPr>
          </a:p>
          <a:p>
            <a:pPr>
              <a:lnSpc>
                <a:spcPct val="90000"/>
              </a:lnSpc>
              <a:spcBef>
                <a:spcPts val="1001"/>
              </a:spcBef>
              <a:buNone/>
              <a:tabLst>
                <a:tab algn="l" pos="0"/>
              </a:tabLst>
            </a:pPr>
            <a:endParaRPr b="0" lang="en-IN" sz="32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The swap device is a block device in a configurable section of a disk Kernel</a:t>
            </a:r>
            <a:endParaRPr b="0" lang="en-IN" sz="2400" spc="-1" strike="noStrike">
              <a:latin typeface="Arial"/>
            </a:endParaRPr>
          </a:p>
          <a:p>
            <a:pPr>
              <a:lnSpc>
                <a:spcPct val="8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allocates contiguous space on the swap device without fragmentation</a:t>
            </a:r>
            <a:endParaRPr b="0" lang="en-IN" sz="2400" spc="-1" strike="noStrike">
              <a:latin typeface="Arial"/>
            </a:endParaRPr>
          </a:p>
          <a:p>
            <a:pPr>
              <a:lnSpc>
                <a:spcPct val="80000"/>
              </a:lnSpc>
              <a:spcBef>
                <a:spcPts val="1001"/>
              </a:spcBef>
              <a:buNone/>
              <a:tabLst>
                <a:tab algn="l" pos="0"/>
              </a:tabLst>
            </a:pPr>
            <a:r>
              <a:rPr b="0" lang="en-US" sz="2400" spc="-1" strike="noStrike">
                <a:solidFill>
                  <a:srgbClr val="000000"/>
                </a:solidFill>
                <a:latin typeface="Calibri"/>
              </a:rPr>
              <a:t>         </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It maintains free space of the swap device in an in-core table, called </a:t>
            </a:r>
            <a:r>
              <a:rPr b="0" lang="en-US" sz="2400" spc="-1" strike="noStrike">
                <a:solidFill>
                  <a:srgbClr val="ff3300"/>
                </a:solidFill>
                <a:latin typeface="Calibri"/>
              </a:rPr>
              <a:t>map</a:t>
            </a:r>
            <a:endParaRPr b="0" lang="en-IN" sz="2400" spc="-1" strike="noStrike">
              <a:latin typeface="Arial"/>
            </a:endParaRPr>
          </a:p>
          <a:p>
            <a:pPr>
              <a:lnSpc>
                <a:spcPct val="80000"/>
              </a:lnSpc>
              <a:spcBef>
                <a:spcPts val="1001"/>
              </a:spcBef>
              <a:buNone/>
              <a:tabLst>
                <a:tab algn="l" pos="0"/>
              </a:tabLst>
            </a:pP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The kernel treats each unit of the swap map as group of disk blocks</a:t>
            </a:r>
            <a:endParaRPr b="0" lang="en-IN" sz="2400" spc="-1" strike="noStrike">
              <a:latin typeface="Arial"/>
            </a:endParaRPr>
          </a:p>
          <a:p>
            <a:pPr>
              <a:lnSpc>
                <a:spcPct val="8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As kernel allocates and frees resources, it updates the map accordingly</a:t>
            </a:r>
            <a:endParaRPr b="0" lang="en-IN" sz="2400" spc="-1" strike="noStrike">
              <a:latin typeface="Arial"/>
            </a:endParaRPr>
          </a:p>
          <a:p>
            <a:pPr>
              <a:lnSpc>
                <a:spcPct val="90000"/>
              </a:lnSpc>
              <a:spcBef>
                <a:spcPts val="1001"/>
              </a:spcBef>
              <a:buNone/>
              <a:tabLst>
                <a:tab algn="l" pos="0"/>
              </a:tabLst>
            </a:pPr>
            <a:endParaRPr b="0" lang="en-IN" sz="32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82"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1308960" y="1049040"/>
            <a:ext cx="9358920" cy="4885560"/>
          </a:xfrm>
          <a:prstGeom prst="rect">
            <a:avLst/>
          </a:prstGeom>
          <a:noFill/>
          <a:ln w="0">
            <a:noFill/>
          </a:ln>
        </p:spPr>
        <p:txBody>
          <a:bodyPr anchor="t">
            <a:normAutofit fontScale="92000"/>
          </a:bodyPr>
          <a:p>
            <a:pPr>
              <a:lnSpc>
                <a:spcPct val="90000"/>
              </a:lnSpc>
              <a:spcBef>
                <a:spcPts val="1001"/>
              </a:spcBef>
              <a:buNone/>
              <a:tabLst>
                <a:tab algn="l" pos="0"/>
              </a:tabLst>
            </a:pPr>
            <a:r>
              <a:rPr b="1" lang="en-US" sz="3200" spc="-1" strike="noStrike">
                <a:solidFill>
                  <a:srgbClr val="000000"/>
                </a:solidFill>
                <a:latin typeface="Calibri"/>
              </a:rPr>
              <a:t>Demand Paging</a:t>
            </a:r>
            <a:endParaRPr b="0" lang="en-IN" sz="3200" spc="-1" strike="noStrike">
              <a:latin typeface="Arial"/>
            </a:endParaRPr>
          </a:p>
          <a:p>
            <a:pPr>
              <a:lnSpc>
                <a:spcPct val="90000"/>
              </a:lnSpc>
              <a:spcBef>
                <a:spcPts val="1001"/>
              </a:spcBef>
              <a:buNone/>
              <a:tabLst>
                <a:tab algn="l" pos="0"/>
              </a:tabLst>
            </a:pPr>
            <a:endParaRPr b="0" lang="en-IN" sz="32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Gulim"/>
              </a:rPr>
              <a:t>Not all page of process resides in memory</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Gulim"/>
              </a:rPr>
              <a:t>Locality</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Gulim"/>
              </a:rPr>
              <a:t>When a process accesses a page that is not part of its working set, it incurs a page fault.</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Gulim"/>
              </a:rPr>
              <a:t>The kernel suspends the execution of the process until it reads the page into memory and makes it accessible to the process</a:t>
            </a:r>
            <a:endParaRPr b="0" lang="en-IN" sz="2400" spc="-1" strike="noStrike">
              <a:latin typeface="Arial"/>
            </a:endParaRPr>
          </a:p>
          <a:p>
            <a:pPr>
              <a:lnSpc>
                <a:spcPct val="90000"/>
              </a:lnSpc>
              <a:spcBef>
                <a:spcPts val="1001"/>
              </a:spcBef>
              <a:buNone/>
              <a:tabLst>
                <a:tab algn="l" pos="0"/>
              </a:tabLst>
            </a:pPr>
            <a:endParaRPr b="0" lang="en-IN" sz="32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84"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15760" y="125640"/>
            <a:ext cx="8605800" cy="923040"/>
          </a:xfrm>
          <a:prstGeom prst="rect">
            <a:avLst/>
          </a:prstGeom>
          <a:noFill/>
          <a:ln w="0">
            <a:noFill/>
          </a:ln>
        </p:spPr>
        <p:txBody>
          <a:bodyPr anchor="b">
            <a:normAutofit/>
          </a:bodyPr>
          <a:p>
            <a:pPr algn="ctr">
              <a:lnSpc>
                <a:spcPct val="90000"/>
              </a:lnSpc>
              <a:buNone/>
            </a:pPr>
            <a:r>
              <a:rPr b="1" lang="en-US" sz="5400" spc="-1" strike="noStrike">
                <a:solidFill>
                  <a:srgbClr val="ed7d31"/>
                </a:solidFill>
                <a:latin typeface="Calibri Light"/>
              </a:rPr>
              <a:t> </a:t>
            </a:r>
            <a:r>
              <a:rPr b="1" lang="en-US" sz="5400" spc="-1" strike="noStrike">
                <a:solidFill>
                  <a:srgbClr val="ed7d31"/>
                </a:solidFill>
                <a:latin typeface="Calibri Light"/>
              </a:rPr>
              <a:t>Why Use UNIX?</a:t>
            </a:r>
            <a:endParaRPr b="0" lang="en-US" sz="5400" spc="-1" strike="noStrike">
              <a:solidFill>
                <a:srgbClr val="000000"/>
              </a:solidFill>
              <a:latin typeface="Calibri"/>
            </a:endParaRPr>
          </a:p>
        </p:txBody>
      </p:sp>
      <p:sp>
        <p:nvSpPr>
          <p:cNvPr id="86" name="PlaceHolder 2"/>
          <p:cNvSpPr>
            <a:spLocks noGrp="1"/>
          </p:cNvSpPr>
          <p:nvPr>
            <p:ph type="subTitle"/>
          </p:nvPr>
        </p:nvSpPr>
        <p:spPr>
          <a:xfrm>
            <a:off x="1523880" y="1201320"/>
            <a:ext cx="9143640" cy="482256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Portability: </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is designed to be portable, which means that it can run on a variety of hardware platforms and is not tied to a specific architecture.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makes it easier for developers to write applications that can run on multiple UNIX platforms without modification.</a:t>
            </a:r>
            <a:endParaRPr b="0" lang="en-IN" sz="2400" spc="-1" strike="noStrike">
              <a:latin typeface="Arial"/>
            </a:endParaRPr>
          </a:p>
          <a:p>
            <a:pPr>
              <a:lnSpc>
                <a:spcPct val="90000"/>
              </a:lnSpc>
              <a:spcBef>
                <a:spcPts val="1001"/>
              </a:spcBef>
              <a:buNone/>
              <a:tabLst>
                <a:tab algn="l" pos="0"/>
              </a:tabLst>
            </a:pPr>
            <a:r>
              <a:rPr b="1" lang="en-US" sz="2800" spc="-1" strike="noStrike">
                <a:solidFill>
                  <a:srgbClr val="000000"/>
                </a:solidFill>
                <a:latin typeface="Calibri"/>
              </a:rPr>
              <a:t>Robustness:</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is known for its robustness and reliability. The system is designed to handle multiple tasks at the same time and can continue to operate even if one process fails.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This makes UNIX an ideal choice for mission-critical applications.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grpSp>
        <p:nvGrpSpPr>
          <p:cNvPr id="87" name="Group 4"/>
          <p:cNvGrpSpPr/>
          <p:nvPr/>
        </p:nvGrpSpPr>
        <p:grpSpPr>
          <a:xfrm>
            <a:off x="10659960" y="1477800"/>
            <a:ext cx="1370880" cy="2970000"/>
            <a:chOff x="10659960" y="1477800"/>
            <a:chExt cx="1370880" cy="2970000"/>
          </a:xfrm>
        </p:grpSpPr>
        <p:grpSp>
          <p:nvGrpSpPr>
            <p:cNvPr id="88" name="Group 5"/>
            <p:cNvGrpSpPr/>
            <p:nvPr/>
          </p:nvGrpSpPr>
          <p:grpSpPr>
            <a:xfrm>
              <a:off x="10659960" y="1704600"/>
              <a:ext cx="1370880" cy="2743200"/>
              <a:chOff x="10659960" y="1704600"/>
              <a:chExt cx="1370880" cy="2743200"/>
            </a:xfrm>
          </p:grpSpPr>
          <p:sp>
            <p:nvSpPr>
              <p:cNvPr id="89" name="Freeform 5"/>
              <p:cNvSpPr/>
              <p:nvPr/>
            </p:nvSpPr>
            <p:spPr>
              <a:xfrm>
                <a:off x="11059920" y="1858680"/>
                <a:ext cx="531360" cy="593280"/>
              </a:xfrm>
              <a:custGeom>
                <a:avLst/>
                <a:gdLst/>
                <a:ahLst/>
                <a:rect l="l" t="t" r="r" b="b"/>
                <a:pathLst>
                  <a:path w="335" h="374">
                    <a:moveTo>
                      <a:pt x="160" y="87"/>
                    </a:moveTo>
                    <a:lnTo>
                      <a:pt x="189" y="48"/>
                    </a:lnTo>
                    <a:lnTo>
                      <a:pt x="230" y="19"/>
                    </a:lnTo>
                    <a:lnTo>
                      <a:pt x="266" y="0"/>
                    </a:lnTo>
                    <a:lnTo>
                      <a:pt x="296" y="6"/>
                    </a:lnTo>
                    <a:lnTo>
                      <a:pt x="317" y="26"/>
                    </a:lnTo>
                    <a:lnTo>
                      <a:pt x="334" y="91"/>
                    </a:lnTo>
                    <a:lnTo>
                      <a:pt x="327" y="165"/>
                    </a:lnTo>
                    <a:lnTo>
                      <a:pt x="309" y="237"/>
                    </a:lnTo>
                    <a:lnTo>
                      <a:pt x="291" y="292"/>
                    </a:lnTo>
                    <a:lnTo>
                      <a:pt x="254" y="349"/>
                    </a:lnTo>
                    <a:lnTo>
                      <a:pt x="223" y="373"/>
                    </a:lnTo>
                    <a:lnTo>
                      <a:pt x="179" y="373"/>
                    </a:lnTo>
                    <a:lnTo>
                      <a:pt x="136" y="356"/>
                    </a:lnTo>
                    <a:lnTo>
                      <a:pt x="114" y="315"/>
                    </a:lnTo>
                    <a:lnTo>
                      <a:pt x="102" y="263"/>
                    </a:lnTo>
                    <a:lnTo>
                      <a:pt x="107" y="199"/>
                    </a:lnTo>
                    <a:lnTo>
                      <a:pt x="6" y="206"/>
                    </a:lnTo>
                    <a:lnTo>
                      <a:pt x="0" y="177"/>
                    </a:lnTo>
                    <a:lnTo>
                      <a:pt x="116" y="165"/>
                    </a:lnTo>
                    <a:lnTo>
                      <a:pt x="145" y="99"/>
                    </a:lnTo>
                    <a:lnTo>
                      <a:pt x="160" y="87"/>
                    </a:lnTo>
                  </a:path>
                </a:pathLst>
              </a:custGeom>
              <a:solidFill>
                <a:srgbClr val="d073ce"/>
              </a:solidFill>
              <a:ln w="12700">
                <a:noFill/>
              </a:ln>
            </p:spPr>
            <p:style>
              <a:lnRef idx="0"/>
              <a:fillRef idx="0"/>
              <a:effectRef idx="0"/>
              <a:fontRef idx="minor"/>
            </p:style>
          </p:sp>
          <p:sp>
            <p:nvSpPr>
              <p:cNvPr id="90" name="Freeform 6"/>
              <p:cNvSpPr/>
              <p:nvPr/>
            </p:nvSpPr>
            <p:spPr>
              <a:xfrm>
                <a:off x="11418480" y="1704600"/>
                <a:ext cx="612360" cy="955440"/>
              </a:xfrm>
              <a:custGeom>
                <a:avLst/>
                <a:gdLst/>
                <a:ahLst/>
                <a:rect l="l" t="t" r="r" b="b"/>
                <a:pathLst>
                  <a:path w="386" h="602">
                    <a:moveTo>
                      <a:pt x="160" y="15"/>
                    </a:moveTo>
                    <a:lnTo>
                      <a:pt x="112" y="0"/>
                    </a:lnTo>
                    <a:lnTo>
                      <a:pt x="73" y="2"/>
                    </a:lnTo>
                    <a:lnTo>
                      <a:pt x="44" y="24"/>
                    </a:lnTo>
                    <a:lnTo>
                      <a:pt x="24" y="58"/>
                    </a:lnTo>
                    <a:lnTo>
                      <a:pt x="31" y="94"/>
                    </a:lnTo>
                    <a:lnTo>
                      <a:pt x="58" y="94"/>
                    </a:lnTo>
                    <a:lnTo>
                      <a:pt x="51" y="65"/>
                    </a:lnTo>
                    <a:lnTo>
                      <a:pt x="73" y="39"/>
                    </a:lnTo>
                    <a:lnTo>
                      <a:pt x="94" y="29"/>
                    </a:lnTo>
                    <a:lnTo>
                      <a:pt x="131" y="39"/>
                    </a:lnTo>
                    <a:lnTo>
                      <a:pt x="116" y="68"/>
                    </a:lnTo>
                    <a:lnTo>
                      <a:pt x="112" y="94"/>
                    </a:lnTo>
                    <a:lnTo>
                      <a:pt x="116" y="115"/>
                    </a:lnTo>
                    <a:lnTo>
                      <a:pt x="153" y="125"/>
                    </a:lnTo>
                    <a:lnTo>
                      <a:pt x="192" y="118"/>
                    </a:lnTo>
                    <a:lnTo>
                      <a:pt x="199" y="101"/>
                    </a:lnTo>
                    <a:lnTo>
                      <a:pt x="240" y="147"/>
                    </a:lnTo>
                    <a:lnTo>
                      <a:pt x="264" y="197"/>
                    </a:lnTo>
                    <a:lnTo>
                      <a:pt x="298" y="262"/>
                    </a:lnTo>
                    <a:lnTo>
                      <a:pt x="320" y="319"/>
                    </a:lnTo>
                    <a:lnTo>
                      <a:pt x="330" y="375"/>
                    </a:lnTo>
                    <a:lnTo>
                      <a:pt x="322" y="403"/>
                    </a:lnTo>
                    <a:lnTo>
                      <a:pt x="283" y="440"/>
                    </a:lnTo>
                    <a:lnTo>
                      <a:pt x="203" y="471"/>
                    </a:lnTo>
                    <a:lnTo>
                      <a:pt x="160" y="485"/>
                    </a:lnTo>
                    <a:lnTo>
                      <a:pt x="116" y="492"/>
                    </a:lnTo>
                    <a:lnTo>
                      <a:pt x="51" y="519"/>
                    </a:lnTo>
                    <a:lnTo>
                      <a:pt x="2" y="536"/>
                    </a:lnTo>
                    <a:lnTo>
                      <a:pt x="0" y="569"/>
                    </a:lnTo>
                    <a:lnTo>
                      <a:pt x="24" y="594"/>
                    </a:lnTo>
                    <a:lnTo>
                      <a:pt x="53" y="601"/>
                    </a:lnTo>
                    <a:lnTo>
                      <a:pt x="97" y="578"/>
                    </a:lnTo>
                    <a:lnTo>
                      <a:pt x="199" y="526"/>
                    </a:lnTo>
                    <a:lnTo>
                      <a:pt x="283" y="490"/>
                    </a:lnTo>
                    <a:lnTo>
                      <a:pt x="342" y="449"/>
                    </a:lnTo>
                    <a:lnTo>
                      <a:pt x="381" y="413"/>
                    </a:lnTo>
                    <a:lnTo>
                      <a:pt x="385" y="369"/>
                    </a:lnTo>
                    <a:lnTo>
                      <a:pt x="364" y="312"/>
                    </a:lnTo>
                    <a:lnTo>
                      <a:pt x="320" y="226"/>
                    </a:lnTo>
                    <a:lnTo>
                      <a:pt x="279" y="154"/>
                    </a:lnTo>
                    <a:lnTo>
                      <a:pt x="227" y="79"/>
                    </a:lnTo>
                    <a:lnTo>
                      <a:pt x="189" y="35"/>
                    </a:lnTo>
                    <a:lnTo>
                      <a:pt x="140" y="15"/>
                    </a:lnTo>
                    <a:lnTo>
                      <a:pt x="160" y="15"/>
                    </a:lnTo>
                  </a:path>
                </a:pathLst>
              </a:custGeom>
              <a:solidFill>
                <a:srgbClr val="d073ce"/>
              </a:solidFill>
              <a:ln w="12700">
                <a:noFill/>
              </a:ln>
            </p:spPr>
            <p:style>
              <a:lnRef idx="0"/>
              <a:fillRef idx="0"/>
              <a:effectRef idx="0"/>
              <a:fontRef idx="minor"/>
            </p:style>
          </p:sp>
          <p:sp>
            <p:nvSpPr>
              <p:cNvPr id="91" name="Freeform 7"/>
              <p:cNvSpPr/>
              <p:nvPr/>
            </p:nvSpPr>
            <p:spPr>
              <a:xfrm>
                <a:off x="11127960" y="2503080"/>
                <a:ext cx="315720" cy="896400"/>
              </a:xfrm>
              <a:custGeom>
                <a:avLst/>
                <a:gdLst/>
                <a:ahLst/>
                <a:rect l="l" t="t" r="r" b="b"/>
                <a:pathLst>
                  <a:path w="199" h="565">
                    <a:moveTo>
                      <a:pt x="186" y="44"/>
                    </a:moveTo>
                    <a:lnTo>
                      <a:pt x="178" y="15"/>
                    </a:lnTo>
                    <a:lnTo>
                      <a:pt x="148" y="0"/>
                    </a:lnTo>
                    <a:lnTo>
                      <a:pt x="119" y="0"/>
                    </a:lnTo>
                    <a:lnTo>
                      <a:pt x="84" y="22"/>
                    </a:lnTo>
                    <a:lnTo>
                      <a:pt x="50" y="73"/>
                    </a:lnTo>
                    <a:lnTo>
                      <a:pt x="26" y="125"/>
                    </a:lnTo>
                    <a:lnTo>
                      <a:pt x="15" y="197"/>
                    </a:lnTo>
                    <a:lnTo>
                      <a:pt x="5" y="281"/>
                    </a:lnTo>
                    <a:lnTo>
                      <a:pt x="0" y="362"/>
                    </a:lnTo>
                    <a:lnTo>
                      <a:pt x="0" y="468"/>
                    </a:lnTo>
                    <a:lnTo>
                      <a:pt x="15" y="533"/>
                    </a:lnTo>
                    <a:lnTo>
                      <a:pt x="41" y="557"/>
                    </a:lnTo>
                    <a:lnTo>
                      <a:pt x="86" y="564"/>
                    </a:lnTo>
                    <a:lnTo>
                      <a:pt x="134" y="562"/>
                    </a:lnTo>
                    <a:lnTo>
                      <a:pt x="158" y="533"/>
                    </a:lnTo>
                    <a:lnTo>
                      <a:pt x="171" y="483"/>
                    </a:lnTo>
                    <a:lnTo>
                      <a:pt x="184" y="432"/>
                    </a:lnTo>
                    <a:lnTo>
                      <a:pt x="193" y="340"/>
                    </a:lnTo>
                    <a:lnTo>
                      <a:pt x="198" y="238"/>
                    </a:lnTo>
                    <a:lnTo>
                      <a:pt x="198" y="118"/>
                    </a:lnTo>
                    <a:lnTo>
                      <a:pt x="186" y="65"/>
                    </a:lnTo>
                    <a:lnTo>
                      <a:pt x="186" y="44"/>
                    </a:lnTo>
                  </a:path>
                </a:pathLst>
              </a:custGeom>
              <a:solidFill>
                <a:srgbClr val="d073ce"/>
              </a:solidFill>
              <a:ln w="12700">
                <a:noFill/>
              </a:ln>
            </p:spPr>
            <p:style>
              <a:lnRef idx="0"/>
              <a:fillRef idx="0"/>
              <a:effectRef idx="0"/>
              <a:fontRef idx="minor"/>
            </p:style>
          </p:sp>
          <p:sp>
            <p:nvSpPr>
              <p:cNvPr id="92" name="Freeform 8"/>
              <p:cNvSpPr/>
              <p:nvPr/>
            </p:nvSpPr>
            <p:spPr>
              <a:xfrm>
                <a:off x="10805760" y="2530080"/>
                <a:ext cx="488520" cy="684000"/>
              </a:xfrm>
              <a:custGeom>
                <a:avLst/>
                <a:gdLst/>
                <a:ahLst/>
                <a:rect l="l" t="t" r="r" b="b"/>
                <a:pathLst>
                  <a:path w="308" h="431">
                    <a:moveTo>
                      <a:pt x="290" y="0"/>
                    </a:moveTo>
                    <a:lnTo>
                      <a:pt x="227" y="7"/>
                    </a:lnTo>
                    <a:lnTo>
                      <a:pt x="163" y="18"/>
                    </a:lnTo>
                    <a:lnTo>
                      <a:pt x="95" y="57"/>
                    </a:lnTo>
                    <a:lnTo>
                      <a:pt x="46" y="86"/>
                    </a:lnTo>
                    <a:lnTo>
                      <a:pt x="15" y="127"/>
                    </a:lnTo>
                    <a:lnTo>
                      <a:pt x="0" y="150"/>
                    </a:lnTo>
                    <a:lnTo>
                      <a:pt x="30" y="220"/>
                    </a:lnTo>
                    <a:lnTo>
                      <a:pt x="76" y="262"/>
                    </a:lnTo>
                    <a:lnTo>
                      <a:pt x="131" y="294"/>
                    </a:lnTo>
                    <a:lnTo>
                      <a:pt x="160" y="313"/>
                    </a:lnTo>
                    <a:lnTo>
                      <a:pt x="211" y="323"/>
                    </a:lnTo>
                    <a:lnTo>
                      <a:pt x="213" y="341"/>
                    </a:lnTo>
                    <a:lnTo>
                      <a:pt x="174" y="358"/>
                    </a:lnTo>
                    <a:lnTo>
                      <a:pt x="119" y="373"/>
                    </a:lnTo>
                    <a:lnTo>
                      <a:pt x="66" y="401"/>
                    </a:lnTo>
                    <a:lnTo>
                      <a:pt x="87" y="423"/>
                    </a:lnTo>
                    <a:lnTo>
                      <a:pt x="109" y="430"/>
                    </a:lnTo>
                    <a:lnTo>
                      <a:pt x="140" y="399"/>
                    </a:lnTo>
                    <a:lnTo>
                      <a:pt x="189" y="379"/>
                    </a:lnTo>
                    <a:lnTo>
                      <a:pt x="227" y="366"/>
                    </a:lnTo>
                    <a:lnTo>
                      <a:pt x="227" y="337"/>
                    </a:lnTo>
                    <a:lnTo>
                      <a:pt x="220" y="306"/>
                    </a:lnTo>
                    <a:lnTo>
                      <a:pt x="196" y="294"/>
                    </a:lnTo>
                    <a:lnTo>
                      <a:pt x="119" y="262"/>
                    </a:lnTo>
                    <a:lnTo>
                      <a:pt x="76" y="215"/>
                    </a:lnTo>
                    <a:lnTo>
                      <a:pt x="44" y="165"/>
                    </a:lnTo>
                    <a:lnTo>
                      <a:pt x="51" y="140"/>
                    </a:lnTo>
                    <a:lnTo>
                      <a:pt x="76" y="112"/>
                    </a:lnTo>
                    <a:lnTo>
                      <a:pt x="133" y="71"/>
                    </a:lnTo>
                    <a:lnTo>
                      <a:pt x="203" y="57"/>
                    </a:lnTo>
                    <a:lnTo>
                      <a:pt x="250" y="55"/>
                    </a:lnTo>
                    <a:lnTo>
                      <a:pt x="290" y="55"/>
                    </a:lnTo>
                    <a:lnTo>
                      <a:pt x="307" y="28"/>
                    </a:lnTo>
                    <a:lnTo>
                      <a:pt x="290" y="0"/>
                    </a:lnTo>
                  </a:path>
                </a:pathLst>
              </a:custGeom>
              <a:solidFill>
                <a:srgbClr val="d073ce"/>
              </a:solidFill>
              <a:ln w="12700">
                <a:noFill/>
              </a:ln>
            </p:spPr>
            <p:style>
              <a:lnRef idx="0"/>
              <a:fillRef idx="0"/>
              <a:effectRef idx="0"/>
              <a:fontRef idx="minor"/>
            </p:style>
          </p:sp>
          <p:sp>
            <p:nvSpPr>
              <p:cNvPr id="93" name="Freeform 9"/>
              <p:cNvSpPr/>
              <p:nvPr/>
            </p:nvSpPr>
            <p:spPr>
              <a:xfrm>
                <a:off x="10659960" y="3315960"/>
                <a:ext cx="596520" cy="1112400"/>
              </a:xfrm>
              <a:custGeom>
                <a:avLst/>
                <a:gdLst/>
                <a:ahLst/>
                <a:rect l="l" t="t" r="r" b="b"/>
                <a:pathLst>
                  <a:path w="376" h="701">
                    <a:moveTo>
                      <a:pt x="332" y="0"/>
                    </a:moveTo>
                    <a:lnTo>
                      <a:pt x="365" y="0"/>
                    </a:lnTo>
                    <a:lnTo>
                      <a:pt x="375" y="51"/>
                    </a:lnTo>
                    <a:lnTo>
                      <a:pt x="350" y="80"/>
                    </a:lnTo>
                    <a:lnTo>
                      <a:pt x="272" y="149"/>
                    </a:lnTo>
                    <a:lnTo>
                      <a:pt x="204" y="238"/>
                    </a:lnTo>
                    <a:lnTo>
                      <a:pt x="160" y="330"/>
                    </a:lnTo>
                    <a:lnTo>
                      <a:pt x="154" y="390"/>
                    </a:lnTo>
                    <a:lnTo>
                      <a:pt x="156" y="434"/>
                    </a:lnTo>
                    <a:lnTo>
                      <a:pt x="175" y="532"/>
                    </a:lnTo>
                    <a:lnTo>
                      <a:pt x="200" y="612"/>
                    </a:lnTo>
                    <a:lnTo>
                      <a:pt x="221" y="657"/>
                    </a:lnTo>
                    <a:lnTo>
                      <a:pt x="227" y="686"/>
                    </a:lnTo>
                    <a:lnTo>
                      <a:pt x="204" y="686"/>
                    </a:lnTo>
                    <a:lnTo>
                      <a:pt x="171" y="677"/>
                    </a:lnTo>
                    <a:lnTo>
                      <a:pt x="160" y="679"/>
                    </a:lnTo>
                    <a:lnTo>
                      <a:pt x="91" y="683"/>
                    </a:lnTo>
                    <a:lnTo>
                      <a:pt x="37" y="700"/>
                    </a:lnTo>
                    <a:lnTo>
                      <a:pt x="18" y="690"/>
                    </a:lnTo>
                    <a:lnTo>
                      <a:pt x="0" y="655"/>
                    </a:lnTo>
                    <a:lnTo>
                      <a:pt x="18" y="635"/>
                    </a:lnTo>
                    <a:lnTo>
                      <a:pt x="98" y="633"/>
                    </a:lnTo>
                    <a:lnTo>
                      <a:pt x="154" y="640"/>
                    </a:lnTo>
                    <a:lnTo>
                      <a:pt x="183" y="655"/>
                    </a:lnTo>
                    <a:lnTo>
                      <a:pt x="178" y="621"/>
                    </a:lnTo>
                    <a:lnTo>
                      <a:pt x="149" y="570"/>
                    </a:lnTo>
                    <a:lnTo>
                      <a:pt x="125" y="491"/>
                    </a:lnTo>
                    <a:lnTo>
                      <a:pt x="105" y="424"/>
                    </a:lnTo>
                    <a:lnTo>
                      <a:pt x="119" y="347"/>
                    </a:lnTo>
                    <a:lnTo>
                      <a:pt x="142" y="265"/>
                    </a:lnTo>
                    <a:lnTo>
                      <a:pt x="186" y="171"/>
                    </a:lnTo>
                    <a:lnTo>
                      <a:pt x="248" y="85"/>
                    </a:lnTo>
                    <a:lnTo>
                      <a:pt x="302" y="22"/>
                    </a:lnTo>
                    <a:lnTo>
                      <a:pt x="332" y="0"/>
                    </a:lnTo>
                  </a:path>
                </a:pathLst>
              </a:custGeom>
              <a:solidFill>
                <a:srgbClr val="d073ce"/>
              </a:solidFill>
              <a:ln w="12700">
                <a:noFill/>
              </a:ln>
            </p:spPr>
            <p:style>
              <a:lnRef idx="0"/>
              <a:fillRef idx="0"/>
              <a:effectRef idx="0"/>
              <a:fontRef idx="minor"/>
            </p:style>
          </p:sp>
          <p:sp>
            <p:nvSpPr>
              <p:cNvPr id="94" name="Freeform 10"/>
              <p:cNvSpPr/>
              <p:nvPr/>
            </p:nvSpPr>
            <p:spPr>
              <a:xfrm>
                <a:off x="11237760" y="3314520"/>
                <a:ext cx="398160" cy="1133280"/>
              </a:xfrm>
              <a:custGeom>
                <a:avLst/>
                <a:gdLst/>
                <a:ahLst/>
                <a:rect l="l" t="t" r="r" b="b"/>
                <a:pathLst>
                  <a:path w="251" h="714">
                    <a:moveTo>
                      <a:pt x="77" y="0"/>
                    </a:moveTo>
                    <a:lnTo>
                      <a:pt x="108" y="67"/>
                    </a:lnTo>
                    <a:lnTo>
                      <a:pt x="129" y="166"/>
                    </a:lnTo>
                    <a:lnTo>
                      <a:pt x="156" y="274"/>
                    </a:lnTo>
                    <a:lnTo>
                      <a:pt x="180" y="384"/>
                    </a:lnTo>
                    <a:lnTo>
                      <a:pt x="180" y="425"/>
                    </a:lnTo>
                    <a:lnTo>
                      <a:pt x="156" y="497"/>
                    </a:lnTo>
                    <a:lnTo>
                      <a:pt x="122" y="535"/>
                    </a:lnTo>
                    <a:lnTo>
                      <a:pt x="91" y="584"/>
                    </a:lnTo>
                    <a:lnTo>
                      <a:pt x="69" y="619"/>
                    </a:lnTo>
                    <a:lnTo>
                      <a:pt x="79" y="636"/>
                    </a:lnTo>
                    <a:lnTo>
                      <a:pt x="134" y="644"/>
                    </a:lnTo>
                    <a:lnTo>
                      <a:pt x="224" y="657"/>
                    </a:lnTo>
                    <a:lnTo>
                      <a:pt x="250" y="680"/>
                    </a:lnTo>
                    <a:lnTo>
                      <a:pt x="228" y="699"/>
                    </a:lnTo>
                    <a:lnTo>
                      <a:pt x="178" y="713"/>
                    </a:lnTo>
                    <a:lnTo>
                      <a:pt x="120" y="684"/>
                    </a:lnTo>
                    <a:lnTo>
                      <a:pt x="77" y="665"/>
                    </a:lnTo>
                    <a:lnTo>
                      <a:pt x="21" y="657"/>
                    </a:lnTo>
                    <a:lnTo>
                      <a:pt x="0" y="651"/>
                    </a:lnTo>
                    <a:lnTo>
                      <a:pt x="7" y="627"/>
                    </a:lnTo>
                    <a:lnTo>
                      <a:pt x="69" y="564"/>
                    </a:lnTo>
                    <a:lnTo>
                      <a:pt x="106" y="499"/>
                    </a:lnTo>
                    <a:lnTo>
                      <a:pt x="137" y="455"/>
                    </a:lnTo>
                    <a:lnTo>
                      <a:pt x="141" y="413"/>
                    </a:lnTo>
                    <a:lnTo>
                      <a:pt x="127" y="342"/>
                    </a:lnTo>
                    <a:lnTo>
                      <a:pt x="94" y="266"/>
                    </a:lnTo>
                    <a:lnTo>
                      <a:pt x="57" y="140"/>
                    </a:lnTo>
                    <a:lnTo>
                      <a:pt x="26" y="65"/>
                    </a:lnTo>
                    <a:lnTo>
                      <a:pt x="29" y="21"/>
                    </a:lnTo>
                    <a:lnTo>
                      <a:pt x="57" y="0"/>
                    </a:lnTo>
                    <a:lnTo>
                      <a:pt x="77" y="0"/>
                    </a:lnTo>
                  </a:path>
                </a:pathLst>
              </a:custGeom>
              <a:solidFill>
                <a:srgbClr val="d073ce"/>
              </a:solidFill>
              <a:ln w="12700">
                <a:noFill/>
              </a:ln>
            </p:spPr>
            <p:style>
              <a:lnRef idx="0"/>
              <a:fillRef idx="0"/>
              <a:effectRef idx="0"/>
              <a:fontRef idx="minor"/>
            </p:style>
          </p:sp>
        </p:grpSp>
        <p:grpSp>
          <p:nvGrpSpPr>
            <p:cNvPr id="95" name="Group 6"/>
            <p:cNvGrpSpPr/>
            <p:nvPr/>
          </p:nvGrpSpPr>
          <p:grpSpPr>
            <a:xfrm>
              <a:off x="11180520" y="1477800"/>
              <a:ext cx="241200" cy="327960"/>
              <a:chOff x="11180520" y="1477800"/>
              <a:chExt cx="241200" cy="327960"/>
            </a:xfrm>
          </p:grpSpPr>
          <p:sp>
            <p:nvSpPr>
              <p:cNvPr id="96" name="Freeform 12"/>
              <p:cNvSpPr/>
              <p:nvPr/>
            </p:nvSpPr>
            <p:spPr>
              <a:xfrm>
                <a:off x="11229840" y="1477800"/>
                <a:ext cx="191880" cy="225000"/>
              </a:xfrm>
              <a:custGeom>
                <a:avLst/>
                <a:gdLst/>
                <a:ahLst/>
                <a:rect l="l" t="t" r="r" b="b"/>
                <a:pathLst>
                  <a:path w="121" h="142">
                    <a:moveTo>
                      <a:pt x="14" y="6"/>
                    </a:moveTo>
                    <a:lnTo>
                      <a:pt x="46" y="0"/>
                    </a:lnTo>
                    <a:lnTo>
                      <a:pt x="78" y="2"/>
                    </a:lnTo>
                    <a:lnTo>
                      <a:pt x="106" y="16"/>
                    </a:lnTo>
                    <a:lnTo>
                      <a:pt x="120" y="41"/>
                    </a:lnTo>
                    <a:lnTo>
                      <a:pt x="120" y="62"/>
                    </a:lnTo>
                    <a:lnTo>
                      <a:pt x="106" y="90"/>
                    </a:lnTo>
                    <a:lnTo>
                      <a:pt x="82" y="106"/>
                    </a:lnTo>
                    <a:lnTo>
                      <a:pt x="46" y="106"/>
                    </a:lnTo>
                    <a:lnTo>
                      <a:pt x="26" y="120"/>
                    </a:lnTo>
                    <a:lnTo>
                      <a:pt x="19" y="141"/>
                    </a:lnTo>
                    <a:lnTo>
                      <a:pt x="0" y="134"/>
                    </a:lnTo>
                    <a:lnTo>
                      <a:pt x="7" y="106"/>
                    </a:lnTo>
                    <a:lnTo>
                      <a:pt x="33" y="90"/>
                    </a:lnTo>
                    <a:lnTo>
                      <a:pt x="75" y="86"/>
                    </a:lnTo>
                    <a:lnTo>
                      <a:pt x="92" y="69"/>
                    </a:lnTo>
                    <a:lnTo>
                      <a:pt x="96" y="44"/>
                    </a:lnTo>
                    <a:lnTo>
                      <a:pt x="78" y="20"/>
                    </a:lnTo>
                    <a:lnTo>
                      <a:pt x="50" y="20"/>
                    </a:lnTo>
                    <a:lnTo>
                      <a:pt x="19" y="28"/>
                    </a:lnTo>
                    <a:lnTo>
                      <a:pt x="7" y="20"/>
                    </a:lnTo>
                    <a:lnTo>
                      <a:pt x="14" y="6"/>
                    </a:lnTo>
                  </a:path>
                </a:pathLst>
              </a:custGeom>
              <a:solidFill>
                <a:srgbClr val="d073ce"/>
              </a:solidFill>
              <a:ln w="12700">
                <a:noFill/>
              </a:ln>
            </p:spPr>
            <p:style>
              <a:lnRef idx="0"/>
              <a:fillRef idx="0"/>
              <a:effectRef idx="0"/>
              <a:fontRef idx="minor"/>
            </p:style>
          </p:sp>
          <p:sp>
            <p:nvSpPr>
              <p:cNvPr id="97" name="Freeform 13"/>
              <p:cNvSpPr/>
              <p:nvPr/>
            </p:nvSpPr>
            <p:spPr>
              <a:xfrm>
                <a:off x="11180520" y="1750680"/>
                <a:ext cx="53640" cy="55080"/>
              </a:xfrm>
              <a:custGeom>
                <a:avLst/>
                <a:gdLst/>
                <a:ahLst/>
                <a:rect l="l" t="t" r="r" b="b"/>
                <a:pathLst>
                  <a:path w="34" h="35">
                    <a:moveTo>
                      <a:pt x="33" y="2"/>
                    </a:moveTo>
                    <a:lnTo>
                      <a:pt x="16" y="0"/>
                    </a:lnTo>
                    <a:lnTo>
                      <a:pt x="5" y="13"/>
                    </a:lnTo>
                    <a:lnTo>
                      <a:pt x="0" y="32"/>
                    </a:lnTo>
                    <a:lnTo>
                      <a:pt x="16" y="34"/>
                    </a:lnTo>
                    <a:lnTo>
                      <a:pt x="30" y="25"/>
                    </a:lnTo>
                    <a:lnTo>
                      <a:pt x="33" y="2"/>
                    </a:lnTo>
                  </a:path>
                </a:pathLst>
              </a:custGeom>
              <a:solidFill>
                <a:srgbClr val="d073ce"/>
              </a:solidFill>
              <a:ln w="12700">
                <a:noFill/>
              </a:ln>
            </p:spPr>
            <p:style>
              <a:lnRef idx="0"/>
              <a:fillRef idx="0"/>
              <a:effectRef idx="0"/>
              <a:fontRef idx="minor"/>
            </p:style>
          </p:sp>
        </p:grpSp>
      </p:grpSp>
      <p:pic>
        <p:nvPicPr>
          <p:cNvPr id="98" name="Picture 3" descr="Logo&#10;&#10;Description automatically generated"/>
          <p:cNvPicPr/>
          <p:nvPr/>
        </p:nvPicPr>
        <p:blipFill>
          <a:blip r:embed="rId1"/>
          <a:stretch/>
        </p:blipFill>
        <p:spPr>
          <a:xfrm>
            <a:off x="10059120" y="-144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3680" y="232920"/>
            <a:ext cx="8193240" cy="887040"/>
          </a:xfrm>
          <a:prstGeom prst="rect">
            <a:avLst/>
          </a:prstGeom>
          <a:noFill/>
          <a:ln w="0">
            <a:noFill/>
          </a:ln>
        </p:spPr>
        <p:txBody>
          <a:bodyPr anchor="b">
            <a:normAutofit fontScale="96000"/>
          </a:bodyPr>
          <a:p>
            <a:pPr algn="ctr">
              <a:lnSpc>
                <a:spcPct val="90000"/>
              </a:lnSpc>
              <a:buNone/>
            </a:pPr>
            <a:r>
              <a:rPr b="1" lang="en-US" sz="6000" spc="-1" strike="noStrike">
                <a:solidFill>
                  <a:srgbClr val="ed7d31"/>
                </a:solidFill>
                <a:latin typeface="Calibri Light"/>
              </a:rPr>
              <a:t> </a:t>
            </a:r>
            <a:r>
              <a:rPr b="1" lang="en-US" sz="6000" spc="-1" strike="noStrike">
                <a:solidFill>
                  <a:srgbClr val="ed7d31"/>
                </a:solidFill>
                <a:latin typeface="Calibri Light"/>
              </a:rPr>
              <a:t>Why Use UNIX?</a:t>
            </a:r>
            <a:endParaRPr b="0" lang="en-US" sz="6000" spc="-1" strike="noStrike">
              <a:solidFill>
                <a:srgbClr val="000000"/>
              </a:solidFill>
              <a:latin typeface="Calibri"/>
            </a:endParaRPr>
          </a:p>
        </p:txBody>
      </p:sp>
      <p:sp>
        <p:nvSpPr>
          <p:cNvPr id="100" name="PlaceHolder 2"/>
          <p:cNvSpPr>
            <a:spLocks noGrp="1"/>
          </p:cNvSpPr>
          <p:nvPr>
            <p:ph type="subTitle"/>
          </p:nvPr>
        </p:nvSpPr>
        <p:spPr>
          <a:xfrm>
            <a:off x="1523880" y="1290960"/>
            <a:ext cx="9143640" cy="513648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Security: </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has built-in security features that protect against unauthorized access to system resources.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 also has a comprehensive security model that allows administrators to control access to files and directories based on user and group permissions.</a:t>
            </a:r>
            <a:endParaRPr b="0" lang="en-IN" sz="2400" spc="-1" strike="noStrike">
              <a:latin typeface="Arial"/>
            </a:endParaRPr>
          </a:p>
          <a:p>
            <a:pPr>
              <a:lnSpc>
                <a:spcPct val="90000"/>
              </a:lnSpc>
              <a:spcBef>
                <a:spcPts val="1001"/>
              </a:spcBef>
              <a:buNone/>
              <a:tabLst>
                <a:tab algn="l" pos="0"/>
              </a:tabLst>
            </a:pPr>
            <a:r>
              <a:rPr b="1" lang="en-US" sz="2800" spc="-1" strike="noStrike">
                <a:solidFill>
                  <a:srgbClr val="000000"/>
                </a:solidFill>
                <a:latin typeface="Calibri"/>
              </a:rPr>
              <a:t>Customizability: </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is highly customizable, and administrators can modify the system to meet their specific needs.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The system can be configured to run a variety of applications and services, and administrators can add new functionality by installing new software packages.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01"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96400" y="125640"/>
            <a:ext cx="8704440" cy="878040"/>
          </a:xfrm>
          <a:prstGeom prst="rect">
            <a:avLst/>
          </a:prstGeom>
          <a:noFill/>
          <a:ln w="0">
            <a:noFill/>
          </a:ln>
        </p:spPr>
        <p:txBody>
          <a:bodyPr anchor="b">
            <a:normAutofit fontScale="95000"/>
          </a:bodyPr>
          <a:p>
            <a:pPr algn="ctr">
              <a:lnSpc>
                <a:spcPct val="90000"/>
              </a:lnSpc>
              <a:buNone/>
            </a:pPr>
            <a:r>
              <a:rPr b="1" lang="en-US" sz="6000" spc="-1" strike="noStrike">
                <a:solidFill>
                  <a:srgbClr val="ed7d31"/>
                </a:solidFill>
                <a:latin typeface="Calibri Light"/>
              </a:rPr>
              <a:t> </a:t>
            </a:r>
            <a:r>
              <a:rPr b="1" lang="en-US" sz="6000" spc="-1" strike="noStrike">
                <a:solidFill>
                  <a:srgbClr val="ed7d31"/>
                </a:solidFill>
                <a:latin typeface="Calibri Light"/>
              </a:rPr>
              <a:t>Why Use UNIX?</a:t>
            </a:r>
            <a:endParaRPr b="0" lang="en-US" sz="6000" spc="-1" strike="noStrike">
              <a:solidFill>
                <a:srgbClr val="000000"/>
              </a:solidFill>
              <a:latin typeface="Calibri"/>
            </a:endParaRPr>
          </a:p>
        </p:txBody>
      </p:sp>
      <p:sp>
        <p:nvSpPr>
          <p:cNvPr id="103" name="PlaceHolder 2"/>
          <p:cNvSpPr>
            <a:spLocks noGrp="1"/>
          </p:cNvSpPr>
          <p:nvPr>
            <p:ph type="subTitle"/>
          </p:nvPr>
        </p:nvSpPr>
        <p:spPr>
          <a:xfrm>
            <a:off x="1523880" y="1183320"/>
            <a:ext cx="9143640" cy="511848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Interoperability: </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provides a rich set of tools for interconnecting systems and for communicating between applications.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makes it easy for UNIX systems to work together and exchange data.</a:t>
            </a:r>
            <a:endParaRPr b="0" lang="en-IN" sz="2400" spc="-1" strike="noStrike">
              <a:latin typeface="Arial"/>
            </a:endParaRPr>
          </a:p>
          <a:p>
            <a:pPr>
              <a:lnSpc>
                <a:spcPct val="90000"/>
              </a:lnSpc>
              <a:spcBef>
                <a:spcPts val="1001"/>
              </a:spcBef>
              <a:buNone/>
              <a:tabLst>
                <a:tab algn="l" pos="0"/>
              </a:tabLst>
            </a:pPr>
            <a:r>
              <a:rPr b="1" lang="en-US" sz="2800" spc="-1" strike="noStrike">
                <a:solidFill>
                  <a:srgbClr val="000000"/>
                </a:solidFill>
                <a:latin typeface="Calibri"/>
              </a:rPr>
              <a:t>Ecosystem: </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UNIX has a large and active user community, and a rich ecosystem of applications, utilities, and tools has developed around it.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makes it easy for users to find solutions to common problems, and for developers to create new applications.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04"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977040" y="143280"/>
            <a:ext cx="7799040" cy="923040"/>
          </a:xfrm>
          <a:prstGeom prst="rect">
            <a:avLst/>
          </a:prstGeom>
          <a:noFill/>
          <a:ln w="0">
            <a:noFill/>
          </a:ln>
        </p:spPr>
        <p:txBody>
          <a:bodyPr anchor="b">
            <a:normAutofit/>
          </a:bodyPr>
          <a:p>
            <a:pPr algn="ctr">
              <a:lnSpc>
                <a:spcPct val="90000"/>
              </a:lnSpc>
              <a:buNone/>
            </a:pPr>
            <a:r>
              <a:rPr b="1" lang="en-US" sz="5400" spc="-1" strike="noStrike">
                <a:solidFill>
                  <a:srgbClr val="ed7d31"/>
                </a:solidFill>
                <a:latin typeface="Calibri Light"/>
              </a:rPr>
              <a:t>Applications</a:t>
            </a:r>
            <a:endParaRPr b="0" lang="en-US" sz="5400" spc="-1" strike="noStrike">
              <a:solidFill>
                <a:srgbClr val="000000"/>
              </a:solidFill>
              <a:latin typeface="Calibri"/>
            </a:endParaRPr>
          </a:p>
        </p:txBody>
      </p:sp>
      <p:sp>
        <p:nvSpPr>
          <p:cNvPr id="106" name="PlaceHolder 2"/>
          <p:cNvSpPr>
            <a:spLocks noGrp="1"/>
          </p:cNvSpPr>
          <p:nvPr>
            <p:ph type="subTitle"/>
          </p:nvPr>
        </p:nvSpPr>
        <p:spPr>
          <a:xfrm>
            <a:off x="1523880" y="1488240"/>
            <a:ext cx="9143640" cy="496620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Storage Consultancy</a:t>
            </a:r>
            <a:r>
              <a:rPr b="0" lang="en-US" sz="2800" spc="-1" strike="noStrike">
                <a:solidFill>
                  <a:srgbClr val="000000"/>
                </a:solidFill>
                <a:latin typeface="Calibri"/>
              </a:rPr>
              <a:t> </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Expert advice on all forms of storage technologies.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Storage management software.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Solutions that can grow and evolve as your business does.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fully trained and accredited consultants.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Independent recommendations on storage technologies.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Full project management to implement storage technologies.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07"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62120" y="161280"/>
            <a:ext cx="8910720" cy="842400"/>
          </a:xfrm>
          <a:prstGeom prst="rect">
            <a:avLst/>
          </a:prstGeom>
          <a:noFill/>
          <a:ln w="0">
            <a:noFill/>
          </a:ln>
        </p:spPr>
        <p:txBody>
          <a:bodyPr anchor="b">
            <a:normAutofit fontScale="91000"/>
          </a:bodyPr>
          <a:p>
            <a:pPr algn="ctr">
              <a:lnSpc>
                <a:spcPct val="90000"/>
              </a:lnSpc>
              <a:buNone/>
            </a:pPr>
            <a:r>
              <a:rPr b="1" lang="en-US" sz="6000" spc="-1" strike="noStrike">
                <a:solidFill>
                  <a:srgbClr val="ed7d31"/>
                </a:solidFill>
                <a:latin typeface="Calibri Light"/>
              </a:rPr>
              <a:t>Applications</a:t>
            </a:r>
            <a:endParaRPr b="0" lang="en-US" sz="6000" spc="-1" strike="noStrike">
              <a:solidFill>
                <a:srgbClr val="000000"/>
              </a:solidFill>
              <a:latin typeface="Calibri"/>
            </a:endParaRPr>
          </a:p>
        </p:txBody>
      </p:sp>
      <p:sp>
        <p:nvSpPr>
          <p:cNvPr id="109" name="PlaceHolder 2"/>
          <p:cNvSpPr>
            <a:spLocks noGrp="1"/>
          </p:cNvSpPr>
          <p:nvPr>
            <p:ph type="subTitle"/>
          </p:nvPr>
        </p:nvSpPr>
        <p:spPr>
          <a:xfrm>
            <a:off x="1523880" y="1470240"/>
            <a:ext cx="9143640" cy="497520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Middleware &amp; Database Administration</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Installation and configuration of WebLogic and Websphere application servers in highly available clustering environment.</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Understanding the complexities of infrastructure design and maintenance, analyze architecture and security issues Hardening productions environments. </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Assisting clients in aspects of deploying J2EE applications and connecting to back end resources. </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0" lang="en-US" sz="2400" spc="-1" strike="noStrike">
                <a:solidFill>
                  <a:srgbClr val="000000"/>
                </a:solidFill>
                <a:latin typeface="Calibri"/>
              </a:rPr>
              <a:t>Providing development and production environments. Finding performance bottlenecks and tuning of existing Websphere or WebLogic applications servers.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10"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0"/>
            <a:ext cx="8076960" cy="1236600"/>
          </a:xfrm>
          <a:prstGeom prst="rect">
            <a:avLst/>
          </a:prstGeom>
          <a:noFill/>
          <a:ln w="0">
            <a:noFill/>
          </a:ln>
        </p:spPr>
        <p:txBody>
          <a:bodyPr anchor="b">
            <a:normAutofit/>
          </a:bodyPr>
          <a:p>
            <a:pPr algn="ctr">
              <a:lnSpc>
                <a:spcPct val="90000"/>
              </a:lnSpc>
              <a:buNone/>
            </a:pPr>
            <a:r>
              <a:rPr b="0" lang="en-US" sz="5400" spc="-1" strike="noStrike">
                <a:solidFill>
                  <a:srgbClr val="000000"/>
                </a:solidFill>
                <a:latin typeface="Calibri Light"/>
              </a:rPr>
              <a:t> </a:t>
            </a:r>
            <a:r>
              <a:rPr b="1" lang="en-US" sz="5400" spc="-1" strike="noStrike">
                <a:solidFill>
                  <a:srgbClr val="ed7d31"/>
                </a:solidFill>
                <a:latin typeface="Calibri Light"/>
              </a:rPr>
              <a:t>What is UNIX?</a:t>
            </a:r>
            <a:endParaRPr b="0" lang="en-US" sz="5400" spc="-1" strike="noStrike">
              <a:solidFill>
                <a:srgbClr val="000000"/>
              </a:solidFill>
              <a:latin typeface="Calibri"/>
            </a:endParaRPr>
          </a:p>
        </p:txBody>
      </p:sp>
      <p:sp>
        <p:nvSpPr>
          <p:cNvPr id="44" name="PlaceHolder 2"/>
          <p:cNvSpPr>
            <a:spLocks noGrp="1"/>
          </p:cNvSpPr>
          <p:nvPr>
            <p:ph type="subTitle"/>
          </p:nvPr>
        </p:nvSpPr>
        <p:spPr>
          <a:xfrm>
            <a:off x="1523880" y="1712160"/>
            <a:ext cx="9143640" cy="3307680"/>
          </a:xfrm>
          <a:prstGeom prst="rect">
            <a:avLst/>
          </a:prstGeom>
          <a:noFill/>
          <a:ln w="0">
            <a:noFill/>
          </a:ln>
        </p:spPr>
        <p:txBody>
          <a:bodyPr anchor="t">
            <a:noAutofit/>
          </a:bodyPr>
          <a:p>
            <a:pPr marL="343080" indent="-343080">
              <a:lnSpc>
                <a:spcPct val="90000"/>
              </a:lnSpc>
              <a:spcBef>
                <a:spcPts val="1001"/>
              </a:spcBef>
              <a:buClr>
                <a:srgbClr val="000000"/>
              </a:buClr>
              <a:buFont typeface="Arial"/>
              <a:buChar char="•"/>
            </a:pPr>
            <a:r>
              <a:rPr b="0" lang="en-US" sz="2400" spc="-1" strike="noStrike">
                <a:solidFill>
                  <a:srgbClr val="000000"/>
                </a:solidFill>
                <a:latin typeface="Calibri"/>
              </a:rPr>
              <a:t>The UNIX Operating System (OS) is a large program (mostly coded in C) that turns the computer into a useable machine.</a:t>
            </a:r>
            <a:endParaRPr b="0" lang="en-IN" sz="2400" spc="-1" strike="noStrike">
              <a:latin typeface="Arial"/>
            </a:endParaRPr>
          </a:p>
          <a:p>
            <a:pPr marL="343080" indent="-343080">
              <a:lnSpc>
                <a:spcPct val="90000"/>
              </a:lnSpc>
              <a:spcBef>
                <a:spcPts val="1001"/>
              </a:spcBef>
              <a:buClr>
                <a:srgbClr val="000000"/>
              </a:buClr>
              <a:buFont typeface="Arial"/>
              <a:buChar char="•"/>
            </a:pPr>
            <a:r>
              <a:rPr b="0" lang="en-US" sz="2400" spc="-1" strike="noStrike">
                <a:solidFill>
                  <a:srgbClr val="000000"/>
                </a:solidFill>
                <a:latin typeface="Calibri"/>
              </a:rPr>
              <a:t>It provides a number of facilities: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ed7d31"/>
                </a:solidFill>
                <a:latin typeface="Calibri"/>
              </a:rPr>
              <a:t>*</a:t>
            </a:r>
            <a:r>
              <a:rPr b="0" lang="en-US" sz="2400" spc="-1" strike="noStrike">
                <a:solidFill>
                  <a:srgbClr val="000000"/>
                </a:solidFill>
                <a:latin typeface="Calibri"/>
              </a:rPr>
              <a:t>management of hardware resources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ed7d31"/>
                </a:solidFill>
                <a:latin typeface="Calibri"/>
              </a:rPr>
              <a:t>*</a:t>
            </a:r>
            <a:r>
              <a:rPr b="0" lang="en-US" sz="2400" spc="-1" strike="noStrike">
                <a:solidFill>
                  <a:srgbClr val="000000"/>
                </a:solidFill>
                <a:latin typeface="Calibri"/>
              </a:rPr>
              <a:t>directory and file system</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ed7d31"/>
                </a:solidFill>
                <a:latin typeface="Calibri"/>
              </a:rPr>
              <a:t>*</a:t>
            </a:r>
            <a:r>
              <a:rPr b="0" lang="en-US" sz="2400" spc="-1" strike="noStrike">
                <a:solidFill>
                  <a:srgbClr val="000000"/>
                </a:solidFill>
                <a:latin typeface="Calibri"/>
              </a:rPr>
              <a:t>loading / execution / suspension of programs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45" name="Picture 3" descr="man_question_mark">
            <a:hlinkClick r:id="rId1"/>
          </p:cNvPr>
          <p:cNvPicPr/>
          <p:nvPr/>
        </p:nvPicPr>
        <p:blipFill>
          <a:blip r:embed="rId2"/>
          <a:stretch/>
        </p:blipFill>
        <p:spPr>
          <a:xfrm>
            <a:off x="9587880" y="2880000"/>
            <a:ext cx="1752120" cy="2209320"/>
          </a:xfrm>
          <a:prstGeom prst="rect">
            <a:avLst/>
          </a:prstGeom>
          <a:ln w="0">
            <a:noFill/>
          </a:ln>
        </p:spPr>
      </p:pic>
      <p:pic>
        <p:nvPicPr>
          <p:cNvPr id="46" name="Picture 4" descr="Logo&#10;&#10;Description automatically generated"/>
          <p:cNvPicPr/>
          <p:nvPr/>
        </p:nvPicPr>
        <p:blipFill>
          <a:blip r:embed="rId3"/>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60760" y="179280"/>
            <a:ext cx="8982360" cy="914040"/>
          </a:xfrm>
          <a:prstGeom prst="rect">
            <a:avLst/>
          </a:prstGeom>
          <a:noFill/>
          <a:ln w="0">
            <a:noFill/>
          </a:ln>
        </p:spPr>
        <p:txBody>
          <a:bodyPr anchor="b">
            <a:normAutofit/>
          </a:bodyPr>
          <a:p>
            <a:pPr algn="ctr">
              <a:lnSpc>
                <a:spcPct val="90000"/>
              </a:lnSpc>
              <a:buNone/>
            </a:pPr>
            <a:r>
              <a:rPr b="1" lang="en-IN" sz="5400" spc="-1" strike="noStrike">
                <a:solidFill>
                  <a:srgbClr val="006666"/>
                </a:solidFill>
                <a:latin typeface="Calibri Light"/>
              </a:rPr>
              <a:t>Shell Commands</a:t>
            </a:r>
            <a:endParaRPr b="0" lang="en-US" sz="5400" spc="-1" strike="noStrike">
              <a:solidFill>
                <a:srgbClr val="000000"/>
              </a:solidFill>
              <a:latin typeface="Calibri"/>
            </a:endParaRPr>
          </a:p>
        </p:txBody>
      </p:sp>
      <p:sp>
        <p:nvSpPr>
          <p:cNvPr id="112" name="PlaceHolder 2"/>
          <p:cNvSpPr>
            <a:spLocks noGrp="1"/>
          </p:cNvSpPr>
          <p:nvPr>
            <p:ph type="subTitle"/>
          </p:nvPr>
        </p:nvSpPr>
        <p:spPr>
          <a:xfrm>
            <a:off x="1523880" y="1514880"/>
            <a:ext cx="9143640" cy="5163480"/>
          </a:xfrm>
          <a:prstGeom prst="rect">
            <a:avLst/>
          </a:prstGeom>
          <a:noFill/>
          <a:ln w="0">
            <a:noFill/>
          </a:ln>
        </p:spPr>
        <p:txBody>
          <a:bodyPr anchor="t">
            <a:noAutofit/>
          </a:bodyPr>
          <a:p>
            <a:pPr>
              <a:lnSpc>
                <a:spcPct val="90000"/>
              </a:lnSpc>
              <a:spcBef>
                <a:spcPts val="1001"/>
              </a:spcBef>
              <a:buNone/>
              <a:tabLst>
                <a:tab algn="l" pos="0"/>
              </a:tabLst>
            </a:pPr>
            <a:r>
              <a:rPr b="1" lang="en-US" sz="2800" spc="-1" strike="noStrike">
                <a:solidFill>
                  <a:srgbClr val="000000"/>
                </a:solidFill>
                <a:latin typeface="Calibri"/>
              </a:rPr>
              <a:t>What is Unix Shell Commands?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Unix shell commands are one of the four layers of Unix architecture, enabling human interaction with the operating system to intimate it to begin certain processes by giving commands through the interpreter.</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 </a:t>
            </a:r>
            <a:r>
              <a:rPr b="0" lang="en-US" sz="2400" spc="-1" strike="noStrike">
                <a:solidFill>
                  <a:srgbClr val="273239"/>
                </a:solidFill>
                <a:latin typeface="Calibri"/>
              </a:rPr>
              <a:t>It consists a set of commands like cp, grep, cat, id, mv etc., that are pre-defined and stored in the libraries.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Unix shell commands are of three types basic, intermediate and advanced, consisting of various commands like ls, cat, rm, mv, mkdir, chomp, find, chown, chgrp, head, tail, grep, ln, cut etc.</a:t>
            </a:r>
            <a:endParaRPr b="0" lang="en-IN" sz="2400" spc="-1" strike="noStrike">
              <a:latin typeface="Arial"/>
            </a:endParaRPr>
          </a:p>
        </p:txBody>
      </p:sp>
      <p:pic>
        <p:nvPicPr>
          <p:cNvPr id="113"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523880" y="493200"/>
            <a:ext cx="9143640" cy="4764240"/>
          </a:xfrm>
          <a:prstGeom prst="rect">
            <a:avLst/>
          </a:prstGeom>
          <a:noFill/>
          <a:ln w="0">
            <a:noFill/>
          </a:ln>
        </p:spPr>
        <p:txBody>
          <a:bodyPr anchor="t">
            <a:noAutofit/>
          </a:bodyPr>
          <a:p>
            <a:pPr>
              <a:lnSpc>
                <a:spcPct val="90000"/>
              </a:lnSpc>
              <a:spcBef>
                <a:spcPts val="1001"/>
              </a:spcBef>
              <a:buNone/>
              <a:tabLst>
                <a:tab algn="l" pos="0"/>
              </a:tabLst>
            </a:pPr>
            <a:r>
              <a:rPr b="1" lang="en-IN" sz="2800" spc="-1" strike="noStrike">
                <a:solidFill>
                  <a:srgbClr val="000000"/>
                </a:solidFill>
                <a:latin typeface="Calibri"/>
              </a:rPr>
              <a:t>UNIX Architecture</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Here is the following UNIX architecture mention below</a:t>
            </a:r>
            <a:endParaRPr b="0" lang="en-IN" sz="2400" spc="-1" strike="noStrike">
              <a:latin typeface="Arial"/>
            </a:endParaRPr>
          </a:p>
        </p:txBody>
      </p:sp>
      <p:pic>
        <p:nvPicPr>
          <p:cNvPr id="115" name="Picture 9" descr=""/>
          <p:cNvPicPr/>
          <p:nvPr/>
        </p:nvPicPr>
        <p:blipFill>
          <a:blip r:embed="rId1"/>
          <a:stretch/>
        </p:blipFill>
        <p:spPr>
          <a:xfrm>
            <a:off x="2115720" y="2357640"/>
            <a:ext cx="5611680" cy="4006800"/>
          </a:xfrm>
          <a:prstGeom prst="rect">
            <a:avLst/>
          </a:prstGeom>
          <a:ln w="0">
            <a:noFill/>
          </a:ln>
          <a:effectLst>
            <a:outerShdw algn="tl" blurRad="190440" rotWithShape="0">
              <a:srgbClr val="000000">
                <a:alpha val="70000"/>
              </a:srgbClr>
            </a:outerShdw>
          </a:effectLst>
        </p:spPr>
      </p:pic>
      <p:pic>
        <p:nvPicPr>
          <p:cNvPr id="116"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443240" y="887400"/>
            <a:ext cx="8892720" cy="4652280"/>
          </a:xfrm>
          <a:prstGeom prst="rect">
            <a:avLst/>
          </a:prstGeom>
          <a:noFill/>
          <a:ln w="0">
            <a:noFill/>
          </a:ln>
        </p:spPr>
        <p:txBody>
          <a:bodyPr anchor="t">
            <a:noAutofit/>
          </a:bodyPr>
          <a:p>
            <a:pPr>
              <a:lnSpc>
                <a:spcPct val="90000"/>
              </a:lnSpc>
              <a:spcBef>
                <a:spcPts val="1001"/>
              </a:spcBef>
              <a:buNone/>
              <a:tabLst>
                <a:tab algn="l" pos="0"/>
              </a:tabLst>
            </a:pPr>
            <a:r>
              <a:rPr b="1" lang="en-IN" sz="2800" spc="-1" strike="noStrike">
                <a:solidFill>
                  <a:srgbClr val="000000"/>
                </a:solidFill>
                <a:latin typeface="Calibri"/>
              </a:rPr>
              <a:t>Layer-1: Hardware</a:t>
            </a:r>
            <a:endParaRPr b="0" lang="en-IN" sz="28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layer consists of all the hardware resources being used.</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IN" sz="2800" spc="-1" strike="noStrike">
                <a:solidFill>
                  <a:srgbClr val="273239"/>
                </a:solidFill>
                <a:latin typeface="Calibri"/>
              </a:rPr>
              <a:t>Layer-2: Kernel</a:t>
            </a:r>
            <a:endParaRPr b="0" lang="en-IN" sz="28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The kernel is like the heart of the operating system.</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 </a:t>
            </a:r>
            <a:r>
              <a:rPr b="0" lang="en-US" sz="2400" spc="-1" strike="noStrike">
                <a:solidFill>
                  <a:srgbClr val="273239"/>
                </a:solidFill>
                <a:latin typeface="Calibri"/>
              </a:rPr>
              <a:t>It is the mode of interaction between the hardware and operating system.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It also manages tasks, resources using scheduling processes for the smooth functioning of the system.</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118"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ubTitle"/>
          </p:nvPr>
        </p:nvSpPr>
        <p:spPr>
          <a:xfrm>
            <a:off x="1317960" y="1219320"/>
            <a:ext cx="9143640" cy="4759920"/>
          </a:xfrm>
          <a:prstGeom prst="rect">
            <a:avLst/>
          </a:prstGeom>
          <a:noFill/>
          <a:ln w="0">
            <a:noFill/>
          </a:ln>
        </p:spPr>
        <p:txBody>
          <a:bodyPr anchor="t">
            <a:normAutofit fontScale="98000"/>
          </a:bodyPr>
          <a:p>
            <a:pPr>
              <a:lnSpc>
                <a:spcPct val="90000"/>
              </a:lnSpc>
              <a:spcBef>
                <a:spcPts val="1001"/>
              </a:spcBef>
              <a:buNone/>
              <a:tabLst>
                <a:tab algn="l" pos="0"/>
              </a:tabLst>
            </a:pPr>
            <a:r>
              <a:rPr b="1" lang="en-IN" sz="2400" spc="-1" strike="noStrike">
                <a:solidFill>
                  <a:srgbClr val="000000"/>
                </a:solidFill>
                <a:latin typeface="Calibri"/>
              </a:rPr>
              <a:t>Layer-3: Shell commands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 is the way for a human to interact with the operating system and tell it to start certain processes.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An interpreter is used where we give the command for the operating from the set of all commands for which the definition has been defined and stored in the libraries.</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Some examples of commands are cp, mv, cat, grep, id, wc, nroff, a.out and more.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IN" sz="2400" spc="-1" strike="noStrike">
                <a:solidFill>
                  <a:srgbClr val="000000"/>
                </a:solidFill>
                <a:latin typeface="Calibri"/>
              </a:rPr>
              <a:t>Layer-4: Application Layer</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 executes the given external applications. It is an outermost layer to execute the applications.</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120"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ubTitle"/>
          </p:nvPr>
        </p:nvSpPr>
        <p:spPr>
          <a:xfrm>
            <a:off x="1523880" y="905400"/>
            <a:ext cx="9143640" cy="5181120"/>
          </a:xfrm>
          <a:prstGeom prst="rect">
            <a:avLst/>
          </a:prstGeom>
          <a:noFill/>
          <a:ln w="0">
            <a:noFill/>
          </a:ln>
        </p:spPr>
        <p:txBody>
          <a:bodyPr anchor="t">
            <a:noAutofit/>
          </a:bodyPr>
          <a:p>
            <a:pPr>
              <a:lnSpc>
                <a:spcPct val="90000"/>
              </a:lnSpc>
              <a:spcBef>
                <a:spcPts val="1001"/>
              </a:spcBef>
              <a:buNone/>
              <a:tabLst>
                <a:tab algn="l" pos="0"/>
              </a:tabLst>
            </a:pPr>
            <a:r>
              <a:rPr b="1" lang="en-US" sz="3200" spc="-1" strike="noStrike">
                <a:solidFill>
                  <a:srgbClr val="000000"/>
                </a:solidFill>
                <a:latin typeface="Calibri"/>
              </a:rPr>
              <a:t>List of Unix Shell Commands</a:t>
            </a:r>
            <a:endParaRPr b="0" lang="en-IN" sz="32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273239"/>
                </a:solidFill>
                <a:latin typeface="Calibri"/>
              </a:rPr>
              <a:t>Here is the list of the following Unix Shell Commands mention below:</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Clr>
                <a:srgbClr val="000000"/>
              </a:buClr>
              <a:buFont typeface="Arial"/>
              <a:buChar char="•"/>
              <a:tabLst>
                <a:tab algn="l" pos="0"/>
              </a:tabLst>
            </a:pPr>
            <a:r>
              <a:rPr b="0" lang="en-IN" sz="2400" spc="-1" strike="noStrike">
                <a:solidFill>
                  <a:srgbClr val="000000"/>
                </a:solidFill>
                <a:latin typeface="Calibri"/>
              </a:rPr>
              <a:t>Basic.</a:t>
            </a:r>
            <a:endParaRPr b="0" lang="en-IN" sz="2400" spc="-1" strike="noStrike">
              <a:latin typeface="Arial"/>
            </a:endParaRPr>
          </a:p>
          <a:p>
            <a:pPr>
              <a:lnSpc>
                <a:spcPct val="90000"/>
              </a:lnSpc>
              <a:spcBef>
                <a:spcPts val="1001"/>
              </a:spcBef>
              <a:buClr>
                <a:srgbClr val="000000"/>
              </a:buClr>
              <a:buFont typeface="Arial"/>
              <a:buChar char="•"/>
              <a:tabLst>
                <a:tab algn="l" pos="0"/>
              </a:tabLst>
            </a:pPr>
            <a:r>
              <a:rPr b="0" lang="en-IN" sz="2400" spc="-1" strike="noStrike">
                <a:solidFill>
                  <a:srgbClr val="000000"/>
                </a:solidFill>
                <a:latin typeface="Calibri"/>
              </a:rPr>
              <a:t>Intermediate.</a:t>
            </a:r>
            <a:endParaRPr b="0" lang="en-IN" sz="2400" spc="-1" strike="noStrike">
              <a:latin typeface="Arial"/>
            </a:endParaRPr>
          </a:p>
          <a:p>
            <a:pPr>
              <a:lnSpc>
                <a:spcPct val="90000"/>
              </a:lnSpc>
              <a:spcBef>
                <a:spcPts val="1001"/>
              </a:spcBef>
              <a:buClr>
                <a:srgbClr val="000000"/>
              </a:buClr>
              <a:buFont typeface="Arial"/>
              <a:buChar char="•"/>
              <a:tabLst>
                <a:tab algn="l" pos="0"/>
              </a:tabLst>
            </a:pPr>
            <a:r>
              <a:rPr b="0" lang="en-IN" sz="2400" spc="-1" strike="noStrike">
                <a:solidFill>
                  <a:srgbClr val="000000"/>
                </a:solidFill>
                <a:latin typeface="Calibri"/>
              </a:rPr>
              <a:t>Advanced.</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22"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066680" y="1236960"/>
            <a:ext cx="9968400" cy="5037840"/>
          </a:xfrm>
          <a:prstGeom prst="rect">
            <a:avLst/>
          </a:prstGeom>
          <a:noFill/>
          <a:ln w="0">
            <a:noFill/>
          </a:ln>
        </p:spPr>
        <p:txBody>
          <a:bodyPr anchor="t">
            <a:noAutofit/>
          </a:bodyPr>
          <a:p>
            <a:pPr marL="514440" indent="-514440">
              <a:lnSpc>
                <a:spcPct val="90000"/>
              </a:lnSpc>
              <a:spcBef>
                <a:spcPts val="1001"/>
              </a:spcBef>
              <a:buClr>
                <a:srgbClr val="000000"/>
              </a:buClr>
              <a:buFont typeface="Arial"/>
              <a:buAutoNum type="arabicPeriod"/>
            </a:pPr>
            <a:r>
              <a:rPr b="1" lang="en-US" sz="2800" spc="-1" strike="noStrike">
                <a:solidFill>
                  <a:srgbClr val="000000"/>
                </a:solidFill>
                <a:latin typeface="Calibri"/>
              </a:rPr>
              <a:t> </a:t>
            </a:r>
            <a:r>
              <a:rPr b="1" lang="en-US" sz="2800" spc="-1" strike="noStrike">
                <a:solidFill>
                  <a:srgbClr val="000000"/>
                </a:solidFill>
                <a:latin typeface="Calibri"/>
              </a:rPr>
              <a:t>Basic Unix Shell Commands</a:t>
            </a: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cd:          Change the current directory</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pwd:      Print the current working directory</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mkdir:   Create a new directory</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rmdir:    Remove an empty directory</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touch:    Create a new file or update the modification time of an existing file</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cp:          Copy files or directories</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mv:         Move or rename files or directories</a:t>
            </a:r>
            <a:endParaRPr b="0" lang="en-IN" sz="24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rm:          Remove files or directories</a:t>
            </a:r>
            <a:endParaRPr b="0" lang="en-IN" sz="2400" spc="-1" strike="noStrike">
              <a:latin typeface="Arial"/>
            </a:endParaRPr>
          </a:p>
          <a:p>
            <a:pPr>
              <a:lnSpc>
                <a:spcPct val="90000"/>
              </a:lnSpc>
              <a:spcBef>
                <a:spcPts val="1001"/>
              </a:spcBef>
              <a:buNone/>
              <a:tabLst>
                <a:tab algn="l" pos="0"/>
              </a:tabLst>
            </a:pPr>
            <a:endParaRPr b="0" lang="en-IN" sz="28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124"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ubTitle"/>
          </p:nvPr>
        </p:nvSpPr>
        <p:spPr>
          <a:xfrm>
            <a:off x="1523880" y="528840"/>
            <a:ext cx="9143640" cy="5647680"/>
          </a:xfrm>
          <a:prstGeom prst="rect">
            <a:avLst/>
          </a:prstGeom>
          <a:noFill/>
          <a:ln w="0">
            <a:noFill/>
          </a:ln>
        </p:spPr>
        <p:txBody>
          <a:bodyPr anchor="t">
            <a:noAutofit/>
          </a:bodyPr>
          <a:p>
            <a:pPr>
              <a:lnSpc>
                <a:spcPct val="90000"/>
              </a:lnSpc>
              <a:spcBef>
                <a:spcPts val="1001"/>
              </a:spcBef>
              <a:buNone/>
              <a:tabLst>
                <a:tab algn="l" pos="0"/>
              </a:tabLst>
            </a:pPr>
            <a:r>
              <a:rPr b="1" lang="en-IN" sz="2800" spc="-1" strike="noStrike">
                <a:solidFill>
                  <a:srgbClr val="000000"/>
                </a:solidFill>
                <a:latin typeface="Calibri"/>
              </a:rPr>
              <a:t>2. Intermediate</a:t>
            </a:r>
            <a:endParaRPr b="0" lang="en-IN" sz="2800" spc="-1" strike="noStrike">
              <a:latin typeface="Arial"/>
            </a:endParaRPr>
          </a:p>
          <a:p>
            <a:pPr marL="457200" indent="-457200">
              <a:lnSpc>
                <a:spcPct val="90000"/>
              </a:lnSpc>
              <a:spcBef>
                <a:spcPts val="1001"/>
              </a:spcBef>
              <a:buClr>
                <a:srgbClr val="273239"/>
              </a:buClr>
              <a:buFont typeface="Calibri Light"/>
              <a:buAutoNum type="alphaUcPeriod"/>
              <a:tabLst>
                <a:tab algn="l" pos="0"/>
              </a:tabLst>
            </a:pPr>
            <a:r>
              <a:rPr b="1" lang="en-US" sz="2400" spc="-1" strike="noStrike">
                <a:solidFill>
                  <a:srgbClr val="273239"/>
                </a:solidFill>
                <a:latin typeface="Calibri"/>
              </a:rPr>
              <a:t>Chmod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Sometimes, when we need to write into the file that is write-protected, we need to change the permissions given to a file or directory.</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 </a:t>
            </a:r>
            <a:r>
              <a:rPr b="0" lang="en-US" sz="2400" spc="-1" strike="noStrike">
                <a:solidFill>
                  <a:srgbClr val="273239"/>
                </a:solidFill>
                <a:latin typeface="Calibri"/>
              </a:rPr>
              <a:t>Here ‘chmod’ command is used to give suitable permissions. But one should know the pattern for giving permissions.</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  </a:t>
            </a:r>
            <a:r>
              <a:rPr b="0" lang="en-US" sz="2400" spc="-1" strike="noStrike">
                <a:solidFill>
                  <a:srgbClr val="273239"/>
                </a:solidFill>
                <a:latin typeface="Calibri"/>
              </a:rPr>
              <a:t>Permissions are given as rwxrwxrwx</a:t>
            </a:r>
            <a:endParaRPr b="0" lang="en-IN" sz="2400" spc="-1" strike="noStrike">
              <a:latin typeface="Arial"/>
            </a:endParaRPr>
          </a:p>
        </p:txBody>
      </p:sp>
      <p:pic>
        <p:nvPicPr>
          <p:cNvPr id="126" name="Picture 5" descr=""/>
          <p:cNvPicPr/>
          <p:nvPr/>
        </p:nvPicPr>
        <p:blipFill>
          <a:blip r:embed="rId1"/>
          <a:stretch/>
        </p:blipFill>
        <p:spPr>
          <a:xfrm>
            <a:off x="2877840" y="4155120"/>
            <a:ext cx="3468960" cy="1514520"/>
          </a:xfrm>
          <a:prstGeom prst="rect">
            <a:avLst/>
          </a:prstGeom>
          <a:ln w="0">
            <a:noFill/>
          </a:ln>
        </p:spPr>
      </p:pic>
      <p:pic>
        <p:nvPicPr>
          <p:cNvPr id="127"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3880" y="681480"/>
            <a:ext cx="9143640" cy="5450040"/>
          </a:xfrm>
          <a:prstGeom prst="rect">
            <a:avLst/>
          </a:prstGeom>
          <a:noFill/>
          <a:ln w="0">
            <a:noFill/>
          </a:ln>
        </p:spPr>
        <p:txBody>
          <a:bodyPr anchor="t">
            <a:noAutofit/>
          </a:bodyPr>
          <a:p>
            <a:pPr>
              <a:lnSpc>
                <a:spcPct val="90000"/>
              </a:lnSpc>
              <a:spcBef>
                <a:spcPts val="1001"/>
              </a:spcBef>
              <a:buNone/>
              <a:tabLst>
                <a:tab algn="l" pos="0"/>
              </a:tabLst>
            </a:pPr>
            <a:r>
              <a:rPr b="1" lang="en-US" sz="2400" spc="-1" strike="noStrike">
                <a:solidFill>
                  <a:srgbClr val="273239"/>
                </a:solidFill>
                <a:latin typeface="Calibri"/>
              </a:rPr>
              <a:t>B.  Find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This command is used to find the files or directories in a              particular directory and its subdirectories.</a:t>
            </a:r>
            <a:endParaRPr b="0" lang="en-IN" sz="2400" spc="-1" strike="noStrike">
              <a:latin typeface="Arial"/>
            </a:endParaRPr>
          </a:p>
          <a:p>
            <a:pPr>
              <a:lnSpc>
                <a:spcPct val="90000"/>
              </a:lnSpc>
              <a:spcBef>
                <a:spcPts val="1001"/>
              </a:spcBef>
              <a:buNone/>
              <a:tabLst>
                <a:tab algn="l" pos="0"/>
              </a:tabLst>
            </a:pPr>
            <a:r>
              <a:rPr b="1" lang="en-IN" sz="2400" spc="-1" strike="noStrike">
                <a:solidFill>
                  <a:srgbClr val="273239"/>
                </a:solidFill>
                <a:latin typeface="Calibri"/>
              </a:rPr>
              <a:t>Syntax </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a:t>
            </a:r>
            <a:r>
              <a:rPr b="0" lang="en-IN" sz="2400" spc="-1" strike="noStrike">
                <a:solidFill>
                  <a:srgbClr val="000000"/>
                </a:solidFill>
                <a:latin typeface="Calibri"/>
              </a:rPr>
              <a:t>find </a:t>
            </a:r>
            <a:r>
              <a:rPr b="0" lang="en-IN" sz="2400" spc="-1" strike="noStrike">
                <a:solidFill>
                  <a:srgbClr val="9a6e3a"/>
                </a:solidFill>
                <a:latin typeface="Calibri"/>
              </a:rPr>
              <a:t>&lt;</a:t>
            </a:r>
            <a:r>
              <a:rPr b="0" lang="en-IN" sz="2400" spc="-1" strike="noStrike">
                <a:solidFill>
                  <a:srgbClr val="000000"/>
                </a:solidFill>
                <a:latin typeface="Calibri"/>
              </a:rPr>
              <a:t>options</a:t>
            </a:r>
            <a:r>
              <a:rPr b="0" lang="en-IN" sz="2400" spc="-1" strike="noStrike">
                <a:solidFill>
                  <a:srgbClr val="9a6e3a"/>
                </a:solidFill>
                <a:latin typeface="Calibri"/>
              </a:rPr>
              <a:t>&gt;</a:t>
            </a:r>
            <a:r>
              <a:rPr b="0" lang="en-IN" sz="2400" spc="-1" strike="noStrike">
                <a:solidFill>
                  <a:srgbClr val="000000"/>
                </a:solidFill>
                <a:latin typeface="Calibri"/>
              </a:rPr>
              <a:t> </a:t>
            </a:r>
            <a:r>
              <a:rPr b="0" lang="en-IN" sz="2400" spc="-1" strike="noStrike">
                <a:solidFill>
                  <a:srgbClr val="9a6e3a"/>
                </a:solidFill>
                <a:latin typeface="Calibri"/>
              </a:rPr>
              <a:t>&lt;</a:t>
            </a:r>
            <a:r>
              <a:rPr b="0" lang="en-IN" sz="2400" spc="-1" strike="noStrike">
                <a:solidFill>
                  <a:srgbClr val="000000"/>
                </a:solidFill>
                <a:latin typeface="Calibri"/>
              </a:rPr>
              <a:t>paths</a:t>
            </a:r>
            <a:r>
              <a:rPr b="0" lang="en-IN" sz="2400" spc="-1" strike="noStrike">
                <a:solidFill>
                  <a:srgbClr val="9a6e3a"/>
                </a:solidFill>
                <a:latin typeface="Calibri"/>
              </a:rPr>
              <a:t>&gt;”</a:t>
            </a:r>
            <a:endParaRPr b="0" lang="en-IN" sz="2400" spc="-1" strike="noStrike">
              <a:latin typeface="Arial"/>
            </a:endParaRPr>
          </a:p>
          <a:p>
            <a:pPr>
              <a:lnSpc>
                <a:spcPct val="90000"/>
              </a:lnSpc>
              <a:spcBef>
                <a:spcPts val="1001"/>
              </a:spcBef>
              <a:buNone/>
              <a:tabLst>
                <a:tab algn="l" pos="0"/>
              </a:tabLst>
            </a:pPr>
            <a:r>
              <a:rPr b="1" lang="en-IN" sz="2400" spc="-1" strike="noStrike">
                <a:solidFill>
                  <a:srgbClr val="273239"/>
                </a:solidFill>
                <a:latin typeface="Calibri"/>
              </a:rPr>
              <a:t>Example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IN" sz="2400" spc="-1" strike="noStrike">
                <a:solidFill>
                  <a:srgbClr val="273239"/>
                </a:solidFill>
                <a:latin typeface="Calibri"/>
              </a:rPr>
              <a:t>atime n</a:t>
            </a:r>
            <a:r>
              <a:rPr b="1" lang="en-IN" sz="2400" spc="-1" strike="noStrike">
                <a:solidFill>
                  <a:srgbClr val="273239"/>
                </a:solidFill>
                <a:latin typeface="Calibri"/>
              </a:rPr>
              <a:t>        </a:t>
            </a:r>
            <a:r>
              <a:rPr b="0" lang="en-US" sz="2400" spc="-1" strike="noStrike">
                <a:solidFill>
                  <a:srgbClr val="273239"/>
                </a:solidFill>
                <a:latin typeface="Calibri"/>
              </a:rPr>
              <a:t>Returns true if the file was accessed n days ago</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IN" sz="2400" spc="-1" strike="noStrike">
                <a:solidFill>
                  <a:srgbClr val="273239"/>
                </a:solidFill>
                <a:latin typeface="Calibri"/>
              </a:rPr>
              <a:t>ctime n        </a:t>
            </a:r>
            <a:r>
              <a:rPr b="0" lang="en-US" sz="2400" spc="-1" strike="noStrike">
                <a:solidFill>
                  <a:srgbClr val="273239"/>
                </a:solidFill>
                <a:latin typeface="Calibri"/>
              </a:rPr>
              <a:t>Returns true if the file was changed n days ago</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IN" sz="2400" spc="-1" strike="noStrike">
                <a:solidFill>
                  <a:srgbClr val="273239"/>
                </a:solidFill>
                <a:latin typeface="Calibri"/>
              </a:rPr>
              <a:t>Mtime          </a:t>
            </a:r>
            <a:r>
              <a:rPr b="0" lang="en-US" sz="2400" spc="-1" strike="noStrike">
                <a:solidFill>
                  <a:srgbClr val="273239"/>
                </a:solidFill>
                <a:latin typeface="Calibri"/>
              </a:rPr>
              <a:t>Returns true if file contents were modified n days ago</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IN" sz="2400" spc="-1" strike="noStrike">
                <a:solidFill>
                  <a:srgbClr val="273239"/>
                </a:solidFill>
                <a:latin typeface="Calibri"/>
              </a:rPr>
              <a:t>Name</a:t>
            </a:r>
            <a:r>
              <a:rPr b="0" lang="en-US" sz="2400" spc="-1" strike="noStrike">
                <a:solidFill>
                  <a:srgbClr val="273239"/>
                </a:solidFill>
                <a:latin typeface="Calibri"/>
              </a:rPr>
              <a:t>           Return true if filename matching a particular pattern</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IN" sz="2400" spc="-1" strike="noStrike">
                <a:solidFill>
                  <a:srgbClr val="273239"/>
                </a:solidFill>
                <a:latin typeface="Calibri"/>
              </a:rPr>
              <a:t>Size</a:t>
            </a:r>
            <a:r>
              <a:rPr b="0" lang="en-US" sz="2400" spc="-1" strike="noStrike">
                <a:solidFill>
                  <a:srgbClr val="273239"/>
                </a:solidFill>
                <a:latin typeface="Calibri"/>
              </a:rPr>
              <a:t>               Returns true if the file size is n blocks.</a:t>
            </a:r>
            <a:endParaRPr b="0" lang="en-IN" sz="2400" spc="-1" strike="noStrike">
              <a:latin typeface="Arial"/>
            </a:endParaRPr>
          </a:p>
        </p:txBody>
      </p:sp>
      <p:pic>
        <p:nvPicPr>
          <p:cNvPr id="129"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335600" y="537840"/>
            <a:ext cx="9484200" cy="5781960"/>
          </a:xfrm>
          <a:prstGeom prst="rect">
            <a:avLst/>
          </a:prstGeom>
          <a:noFill/>
          <a:ln w="0">
            <a:noFill/>
          </a:ln>
        </p:spPr>
        <p:txBody>
          <a:bodyPr anchor="t">
            <a:normAutofit fontScale="91000"/>
          </a:bodyPr>
          <a:p>
            <a:pPr>
              <a:lnSpc>
                <a:spcPct val="90000"/>
              </a:lnSpc>
              <a:spcBef>
                <a:spcPts val="1001"/>
              </a:spcBef>
              <a:buNone/>
              <a:tabLst>
                <a:tab algn="l" pos="0"/>
              </a:tabLst>
            </a:pPr>
            <a:r>
              <a:rPr b="1" lang="en-US" sz="2400" spc="-1" strike="noStrike">
                <a:solidFill>
                  <a:srgbClr val="273239"/>
                </a:solidFill>
                <a:latin typeface="Nunito Sans"/>
              </a:rPr>
              <a:t>C. </a:t>
            </a:r>
            <a:r>
              <a:rPr b="1" lang="en-US" sz="2400" spc="-1" strike="noStrike">
                <a:solidFill>
                  <a:srgbClr val="273239"/>
                </a:solidFill>
                <a:latin typeface="Calibri"/>
              </a:rPr>
              <a:t>chown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change ownership of the file. </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Sometimes someone wants to change the owner of the file so that someone who is currently working in that file has all access to that file.</a:t>
            </a:r>
            <a:endParaRPr b="0" lang="en-IN" sz="2400" spc="-1" strike="noStrike">
              <a:latin typeface="Arial"/>
            </a:endParaRPr>
          </a:p>
          <a:p>
            <a:pPr marL="343080" indent="-343080">
              <a:lnSpc>
                <a:spcPct val="90000"/>
              </a:lnSpc>
              <a:spcBef>
                <a:spcPts val="1001"/>
              </a:spcBef>
              <a:buClr>
                <a:srgbClr val="273239"/>
              </a:buClr>
              <a:buFont typeface="Arial"/>
              <a:buChar char="•"/>
              <a:tabLst>
                <a:tab algn="l" pos="0"/>
              </a:tabLst>
            </a:pPr>
            <a:r>
              <a:rPr b="0" lang="en-US" sz="2400" spc="-1" strike="noStrike">
                <a:solidFill>
                  <a:srgbClr val="273239"/>
                </a:solidFill>
                <a:latin typeface="Calibri"/>
              </a:rPr>
              <a:t> </a:t>
            </a:r>
            <a:r>
              <a:rPr b="0" lang="en-US" sz="2400" spc="-1" strike="noStrike">
                <a:solidFill>
                  <a:srgbClr val="273239"/>
                </a:solidFill>
                <a:latin typeface="Calibri"/>
              </a:rPr>
              <a:t>Only the owner of the file has the right to change the file ownership.</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IN" sz="2400" spc="-1" strike="noStrike">
                <a:solidFill>
                  <a:srgbClr val="273239"/>
                </a:solidFill>
                <a:latin typeface="Calibri"/>
              </a:rPr>
              <a:t>Syntax</a:t>
            </a:r>
            <a:r>
              <a:rPr b="0" lang="en-IN" sz="2400" spc="-1" strike="noStrike">
                <a:solidFill>
                  <a:srgbClr val="273239"/>
                </a:solidFill>
                <a:latin typeface="Calibri"/>
              </a:rPr>
              <a:t>:</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 </a:t>
            </a:r>
            <a:r>
              <a:rPr b="0" lang="en-IN" sz="2400" spc="-1" strike="noStrike">
                <a:solidFill>
                  <a:srgbClr val="000000"/>
                </a:solidFill>
                <a:latin typeface="Calibri"/>
              </a:rPr>
              <a:t>chown [owner] [file] ”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273239"/>
                </a:solidFill>
                <a:latin typeface="Calibri"/>
              </a:rPr>
              <a:t>Example</a:t>
            </a:r>
            <a:r>
              <a:rPr b="0" lang="en-US" sz="2400" spc="-1" strike="noStrike">
                <a:solidFill>
                  <a:srgbClr val="273239"/>
                </a:solidFill>
                <a:latin typeface="Calibri"/>
              </a:rPr>
              <a:t>: </a:t>
            </a:r>
            <a:endParaRPr b="0" lang="en-IN" sz="2400" spc="-1" strike="noStrike">
              <a:latin typeface="Arial"/>
            </a:endParaRPr>
          </a:p>
          <a:p>
            <a:pPr>
              <a:lnSpc>
                <a:spcPct val="90000"/>
              </a:lnSpc>
              <a:spcBef>
                <a:spcPts val="1001"/>
              </a:spcBef>
              <a:buNone/>
              <a:tabLst>
                <a:tab algn="l" pos="0"/>
              </a:tabLst>
            </a:pPr>
            <a:r>
              <a:rPr b="0" lang="en-US" sz="2400" spc="-1" strike="noStrike">
                <a:solidFill>
                  <a:srgbClr val="273239"/>
                </a:solidFill>
                <a:latin typeface="Calibri"/>
              </a:rPr>
              <a:t>Change the owner of test1 to user name ‘aaggasa’, assuming that the current user currently owns it</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	</a:t>
            </a:r>
            <a:r>
              <a:rPr b="0" lang="en-IN" sz="2400" spc="-1" strike="noStrike">
                <a:solidFill>
                  <a:srgbClr val="000000"/>
                </a:solidFill>
                <a:latin typeface="Calibri"/>
              </a:rPr>
              <a:t> “ </a:t>
            </a:r>
            <a:r>
              <a:rPr b="0" lang="en-IN" sz="2400" spc="-1" strike="noStrike">
                <a:solidFill>
                  <a:srgbClr val="000000"/>
                </a:solidFill>
                <a:latin typeface="Calibri"/>
              </a:rPr>
              <a:t>chown aaggasa test1 ”</a:t>
            </a:r>
            <a:endParaRPr b="0" lang="en-IN" sz="2400" spc="-1" strike="noStrike">
              <a:latin typeface="Arial"/>
            </a:endParaRPr>
          </a:p>
        </p:txBody>
      </p:sp>
      <p:pic>
        <p:nvPicPr>
          <p:cNvPr id="131"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236960" y="914400"/>
            <a:ext cx="9627840" cy="5477040"/>
          </a:xfrm>
          <a:prstGeom prst="rect">
            <a:avLst/>
          </a:prstGeom>
          <a:noFill/>
          <a:ln w="0">
            <a:noFill/>
          </a:ln>
        </p:spPr>
        <p:txBody>
          <a:bodyPr anchor="t">
            <a:noAutofit/>
          </a:bodyPr>
          <a:p>
            <a:pPr>
              <a:lnSpc>
                <a:spcPct val="90000"/>
              </a:lnSpc>
              <a:spcBef>
                <a:spcPts val="1001"/>
              </a:spcBef>
              <a:buNone/>
              <a:tabLst>
                <a:tab algn="l" pos="0"/>
              </a:tabLst>
            </a:pPr>
            <a:r>
              <a:rPr b="1" lang="en-US" sz="2400" spc="-1" strike="noStrike">
                <a:solidFill>
                  <a:srgbClr val="000000"/>
                </a:solidFill>
                <a:latin typeface="Calibri"/>
              </a:rPr>
              <a:t>D. Chgrp</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change the group ownership of the file.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command is used to change the group to which the file belongs.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Only the owner of the file has the right to change the file ownership.</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IN" sz="2400" spc="-1" strike="noStrike">
                <a:solidFill>
                  <a:srgbClr val="000000"/>
                </a:solidFill>
                <a:latin typeface="Calibri"/>
              </a:rPr>
              <a:t>Syntax</a:t>
            </a:r>
            <a:r>
              <a:rPr b="0" lang="en-IN" sz="2400" spc="-1" strike="noStrike">
                <a:solidFill>
                  <a:srgbClr val="000000"/>
                </a:solidFill>
                <a:latin typeface="Calibri"/>
              </a:rPr>
              <a:t>:</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 </a:t>
            </a:r>
            <a:r>
              <a:rPr b="0" lang="en-IN" sz="2400" spc="-1" strike="noStrike">
                <a:solidFill>
                  <a:srgbClr val="000000"/>
                </a:solidFill>
                <a:latin typeface="Calibri"/>
              </a:rPr>
              <a:t>chgrp [group] [file]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Calibri"/>
              </a:rPr>
              <a:t>Example</a:t>
            </a:r>
            <a:r>
              <a:rPr b="0" lang="en-US" sz="2400" spc="-1" strike="noStrike">
                <a:solidFill>
                  <a:srgbClr val="000000"/>
                </a:solidFill>
                <a:latin typeface="Calibri"/>
              </a:rPr>
              <a:t>:</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Change the group of test1 to group2, assuming the current user currently owns it.</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 </a:t>
            </a:r>
            <a:r>
              <a:rPr b="0" lang="en-IN" sz="2400" spc="-1" strike="noStrike">
                <a:solidFill>
                  <a:srgbClr val="000000"/>
                </a:solidFill>
                <a:latin typeface="Calibri"/>
              </a:rPr>
              <a:t>chgrp group2 test1 ”</a:t>
            </a:r>
            <a:endParaRPr b="0" lang="en-IN" sz="2400" spc="-1" strike="noStrike">
              <a:latin typeface="Arial"/>
            </a:endParaRPr>
          </a:p>
        </p:txBody>
      </p:sp>
      <p:pic>
        <p:nvPicPr>
          <p:cNvPr id="133"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62640"/>
            <a:ext cx="7834680" cy="851400"/>
          </a:xfrm>
          <a:prstGeom prst="rect">
            <a:avLst/>
          </a:prstGeom>
          <a:noFill/>
          <a:ln w="0">
            <a:noFill/>
          </a:ln>
        </p:spPr>
        <p:txBody>
          <a:bodyPr anchor="b">
            <a:normAutofit fontScale="92000"/>
          </a:bodyPr>
          <a:p>
            <a:pPr algn="ctr">
              <a:lnSpc>
                <a:spcPct val="90000"/>
              </a:lnSpc>
              <a:buNone/>
            </a:pPr>
            <a:r>
              <a:rPr b="1" lang="en-US" sz="6000" spc="-1" strike="noStrike">
                <a:solidFill>
                  <a:srgbClr val="ed7d31"/>
                </a:solidFill>
                <a:latin typeface="Calibri Light"/>
              </a:rPr>
              <a:t>Commands</a:t>
            </a:r>
            <a:endParaRPr b="0" lang="en-US" sz="6000" spc="-1" strike="noStrike">
              <a:solidFill>
                <a:srgbClr val="000000"/>
              </a:solidFill>
              <a:latin typeface="Calibri"/>
            </a:endParaRPr>
          </a:p>
        </p:txBody>
      </p:sp>
      <p:sp>
        <p:nvSpPr>
          <p:cNvPr id="48" name="PlaceHolder 2"/>
          <p:cNvSpPr>
            <a:spLocks noGrp="1"/>
          </p:cNvSpPr>
          <p:nvPr>
            <p:ph type="subTitle"/>
          </p:nvPr>
        </p:nvSpPr>
        <p:spPr>
          <a:xfrm>
            <a:off x="1523880" y="1156320"/>
            <a:ext cx="9143640" cy="5396400"/>
          </a:xfrm>
          <a:prstGeom prst="rect">
            <a:avLst/>
          </a:prstGeom>
          <a:noFill/>
          <a:ln w="0">
            <a:noFill/>
          </a:ln>
        </p:spPr>
        <p:txBody>
          <a:bodyPr anchor="t">
            <a:noAutofit/>
          </a:bodyPr>
          <a:p>
            <a:pPr>
              <a:lnSpc>
                <a:spcPct val="80000"/>
              </a:lnSpc>
              <a:spcBef>
                <a:spcPts val="1001"/>
              </a:spcBef>
              <a:buNone/>
              <a:tabLst>
                <a:tab algn="l" pos="0"/>
              </a:tabLst>
            </a:pPr>
            <a:r>
              <a:rPr b="1" lang="en-US" sz="2400" spc="-1" strike="noStrike">
                <a:solidFill>
                  <a:srgbClr val="000000"/>
                </a:solidFill>
                <a:latin typeface="Calibri"/>
              </a:rPr>
              <a:t>Directory</a:t>
            </a:r>
            <a:r>
              <a:rPr b="1" lang="en-US" sz="2400" spc="-1" strike="noStrike">
                <a:solidFill>
                  <a:srgbClr val="03fb50"/>
                </a:solidFill>
                <a:latin typeface="Calibri"/>
              </a:rPr>
              <a:t> </a:t>
            </a:r>
            <a:r>
              <a:rPr b="1" lang="en-US" sz="2400" spc="-1" strike="noStrike">
                <a:solidFill>
                  <a:srgbClr val="000000"/>
                </a:solidFill>
                <a:latin typeface="Calibri"/>
              </a:rPr>
              <a:t>commands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cd                 </a:t>
            </a:r>
            <a:r>
              <a:rPr b="0" lang="en-US" sz="2400" spc="-1" strike="noStrike">
                <a:solidFill>
                  <a:srgbClr val="000000"/>
                </a:solidFill>
                <a:latin typeface="Calibri"/>
              </a:rPr>
              <a:t>Change the working directory</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find                </a:t>
            </a:r>
            <a:r>
              <a:rPr b="0" lang="en-US" sz="2400" spc="-1" strike="noStrike">
                <a:solidFill>
                  <a:srgbClr val="000000"/>
                </a:solidFill>
                <a:latin typeface="Calibri"/>
              </a:rPr>
              <a:t>Find a file by name or by other characteristics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mkdir            </a:t>
            </a:r>
            <a:r>
              <a:rPr b="0" lang="en-US" sz="2400" spc="-1" strike="noStrike">
                <a:solidFill>
                  <a:srgbClr val="000000"/>
                </a:solidFill>
                <a:latin typeface="Calibri"/>
              </a:rPr>
              <a:t>Make a directory</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rmdir             </a:t>
            </a:r>
            <a:r>
              <a:rPr b="0" lang="en-US" sz="2400" spc="-1" strike="noStrike">
                <a:solidFill>
                  <a:srgbClr val="000000"/>
                </a:solidFill>
                <a:latin typeface="Calibri"/>
              </a:rPr>
              <a:t>Remove a directory </a:t>
            </a:r>
            <a:endParaRPr b="0" lang="en-IN" sz="2400" spc="-1" strike="noStrike">
              <a:latin typeface="Arial"/>
            </a:endParaRPr>
          </a:p>
          <a:p>
            <a:pPr>
              <a:lnSpc>
                <a:spcPct val="80000"/>
              </a:lnSpc>
              <a:spcBef>
                <a:spcPts val="1001"/>
              </a:spcBef>
              <a:buNone/>
              <a:tabLst>
                <a:tab algn="l" pos="0"/>
              </a:tabLst>
            </a:pPr>
            <a:endParaRPr b="0" lang="en-IN" sz="2400" spc="-1" strike="noStrike">
              <a:latin typeface="Arial"/>
            </a:endParaRPr>
          </a:p>
          <a:p>
            <a:pPr>
              <a:lnSpc>
                <a:spcPct val="80000"/>
              </a:lnSpc>
              <a:spcBef>
                <a:spcPts val="1001"/>
              </a:spcBef>
              <a:buNone/>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File</a:t>
            </a:r>
            <a:r>
              <a:rPr b="1" lang="en-US" sz="2400" spc="-1" strike="noStrike">
                <a:solidFill>
                  <a:srgbClr val="03fb50"/>
                </a:solidFill>
                <a:latin typeface="Calibri"/>
              </a:rPr>
              <a:t> </a:t>
            </a:r>
            <a:r>
              <a:rPr b="1" lang="en-US" sz="2400" spc="-1" strike="noStrike">
                <a:solidFill>
                  <a:srgbClr val="000000"/>
                </a:solidFill>
                <a:latin typeface="Calibri"/>
              </a:rPr>
              <a:t>manipulation </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command scat   </a:t>
            </a:r>
            <a:r>
              <a:rPr b="0" lang="en-US" sz="2400" spc="-1" strike="noStrike">
                <a:solidFill>
                  <a:srgbClr val="000000"/>
                </a:solidFill>
                <a:latin typeface="Calibri"/>
              </a:rPr>
              <a:t>Concatenate and display a file</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cp                   </a:t>
            </a:r>
            <a:r>
              <a:rPr b="0" lang="en-US" sz="2400" spc="-1" strike="noStrike">
                <a:solidFill>
                  <a:srgbClr val="000000"/>
                </a:solidFill>
                <a:latin typeface="Calibri"/>
              </a:rPr>
              <a:t>Copy a file</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grep               </a:t>
            </a:r>
            <a:r>
              <a:rPr b="0" lang="en-US" sz="2400" spc="-1" strike="noStrike">
                <a:solidFill>
                  <a:srgbClr val="000000"/>
                </a:solidFill>
                <a:latin typeface="Calibri"/>
              </a:rPr>
              <a:t>Search a file for a specific text string</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mv                 </a:t>
            </a:r>
            <a:r>
              <a:rPr b="0" lang="en-US" sz="2400" spc="-1" strike="noStrike">
                <a:solidFill>
                  <a:srgbClr val="000000"/>
                </a:solidFill>
                <a:latin typeface="Calibri"/>
              </a:rPr>
              <a:t>Move or rename a file</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rm                      </a:t>
            </a:r>
            <a:r>
              <a:rPr b="0" lang="en-US" sz="2400" spc="-1" strike="noStrike">
                <a:solidFill>
                  <a:srgbClr val="000000"/>
                </a:solidFill>
                <a:latin typeface="Calibri"/>
              </a:rPr>
              <a:t>Remove a file</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pic>
        <p:nvPicPr>
          <p:cNvPr id="49" name="Picture 3" descr="terminal">
            <a:hlinkClick r:id="rId1"/>
          </p:cNvPr>
          <p:cNvPicPr/>
          <p:nvPr/>
        </p:nvPicPr>
        <p:blipFill>
          <a:blip r:embed="rId2"/>
          <a:stretch/>
        </p:blipFill>
        <p:spPr>
          <a:xfrm>
            <a:off x="10440000" y="2160000"/>
            <a:ext cx="1218960" cy="1218960"/>
          </a:xfrm>
          <a:prstGeom prst="rect">
            <a:avLst/>
          </a:prstGeom>
          <a:ln w="0">
            <a:noFill/>
          </a:ln>
        </p:spPr>
      </p:pic>
      <p:pic>
        <p:nvPicPr>
          <p:cNvPr id="50" name="Picture 4" descr="Logo&#10;&#10;Description automatically generated"/>
          <p:cNvPicPr/>
          <p:nvPr/>
        </p:nvPicPr>
        <p:blipFill>
          <a:blip r:embed="rId3"/>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245960" y="663480"/>
            <a:ext cx="9923400" cy="5522040"/>
          </a:xfrm>
          <a:prstGeom prst="rect">
            <a:avLst/>
          </a:prstGeom>
          <a:noFill/>
          <a:ln w="0">
            <a:noFill/>
          </a:ln>
        </p:spPr>
        <p:txBody>
          <a:bodyPr anchor="t">
            <a:normAutofit fontScale="97000"/>
          </a:bodyPr>
          <a:p>
            <a:pPr>
              <a:lnSpc>
                <a:spcPct val="90000"/>
              </a:lnSpc>
              <a:spcBef>
                <a:spcPts val="1001"/>
              </a:spcBef>
              <a:buNone/>
              <a:tabLst>
                <a:tab algn="l" pos="0"/>
              </a:tabLst>
            </a:pPr>
            <a:r>
              <a:rPr b="1" lang="en-US" sz="2400" spc="-1" strike="noStrike">
                <a:solidFill>
                  <a:srgbClr val="000000"/>
                </a:solidFill>
                <a:latin typeface="Calibri"/>
              </a:rPr>
              <a:t>E. Head</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0" lang="en-US" sz="2400" spc="-1" strike="noStrike">
                <a:solidFill>
                  <a:srgbClr val="000000"/>
                </a:solidFill>
                <a:latin typeface="Calibri"/>
              </a:rPr>
              <a:t>Unix gives us this command-line utility to extract the first part of the file.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It writes the result on standard output.</a:t>
            </a:r>
            <a:endParaRPr b="0" lang="en-IN" sz="2400" spc="-1" strike="noStrike">
              <a:latin typeface="Arial"/>
            </a:endParaRPr>
          </a:p>
          <a:p>
            <a:pPr>
              <a:lnSpc>
                <a:spcPct val="90000"/>
              </a:lnSpc>
              <a:spcBef>
                <a:spcPts val="1001"/>
              </a:spcBef>
              <a:buNone/>
              <a:tabLst>
                <a:tab algn="l" pos="0"/>
              </a:tabLst>
            </a:pPr>
            <a:r>
              <a:rPr b="1" lang="en-IN" sz="2400" spc="-1" strike="noStrike">
                <a:solidFill>
                  <a:srgbClr val="000000"/>
                </a:solidFill>
                <a:latin typeface="Calibri"/>
              </a:rPr>
              <a:t>Syntax</a:t>
            </a:r>
            <a:r>
              <a:rPr b="0" lang="en-IN" sz="2400" spc="-1" strike="noStrike">
                <a:solidFill>
                  <a:srgbClr val="000000"/>
                </a:solidFill>
                <a:latin typeface="Calibri"/>
              </a:rPr>
              <a:t> </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 </a:t>
            </a:r>
            <a:r>
              <a:rPr b="0" lang="en-IN" sz="2400" spc="-1" strike="noStrike">
                <a:solidFill>
                  <a:srgbClr val="000000"/>
                </a:solidFill>
                <a:latin typeface="Calibri"/>
              </a:rPr>
              <a:t>head &lt;option&gt; &lt;filename&gt;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IN" sz="2400" spc="-1" strike="noStrike">
                <a:solidFill>
                  <a:srgbClr val="000000"/>
                </a:solidFill>
                <a:latin typeface="Calibri"/>
              </a:rPr>
              <a:t>n</a:t>
            </a:r>
            <a:r>
              <a:rPr b="1" lang="en-US" sz="2400" spc="-1" strike="noStrike">
                <a:solidFill>
                  <a:srgbClr val="000000"/>
                </a:solidFill>
                <a:latin typeface="Calibri"/>
              </a:rPr>
              <a:t>	</a:t>
            </a:r>
            <a:r>
              <a:rPr b="0" lang="en-US" sz="2400" spc="-1" strike="noStrike">
                <a:solidFill>
                  <a:srgbClr val="000000"/>
                </a:solidFill>
                <a:latin typeface="Calibri"/>
              </a:rPr>
              <a:t>Used to specify the number of lines to be fetched</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1" lang="en-IN" sz="2400" spc="-1" strike="noStrike">
                <a:solidFill>
                  <a:srgbClr val="000000"/>
                </a:solidFill>
                <a:latin typeface="Calibri"/>
              </a:rPr>
              <a:t>c</a:t>
            </a:r>
            <a:r>
              <a:rPr b="0" lang="en-US" sz="2400" spc="-1" strike="noStrike">
                <a:solidFill>
                  <a:srgbClr val="000000"/>
                </a:solidFill>
                <a:latin typeface="Calibri"/>
              </a:rPr>
              <a:t>	</a:t>
            </a:r>
            <a:r>
              <a:rPr b="0" lang="en-US" sz="2400" spc="-1" strike="noStrike">
                <a:solidFill>
                  <a:srgbClr val="000000"/>
                </a:solidFill>
                <a:latin typeface="Calibri"/>
              </a:rPr>
              <a:t>Used to specify the number of bytes to be fetched.</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q</a:t>
            </a:r>
            <a:r>
              <a:rPr b="0" lang="en-US" sz="2400" spc="-1" strike="noStrike">
                <a:solidFill>
                  <a:srgbClr val="000000"/>
                </a:solidFill>
                <a:latin typeface="Calibri"/>
              </a:rPr>
              <a:t>	</a:t>
            </a:r>
            <a:r>
              <a:rPr b="0" lang="en-US" sz="2400" spc="-1" strike="noStrike">
                <a:solidFill>
                  <a:srgbClr val="000000"/>
                </a:solidFill>
                <a:latin typeface="Calibri"/>
              </a:rPr>
              <a:t>Used to suppress the header line.</a:t>
            </a:r>
            <a:endParaRPr b="0" lang="en-IN" sz="2400" spc="-1" strike="noStrike">
              <a:latin typeface="Arial"/>
            </a:endParaRPr>
          </a:p>
          <a:p>
            <a:pPr>
              <a:lnSpc>
                <a:spcPct val="90000"/>
              </a:lnSpc>
              <a:spcBef>
                <a:spcPts val="1001"/>
              </a:spcBef>
              <a:buNone/>
              <a:tabLst>
                <a:tab algn="l" pos="0"/>
              </a:tabLst>
            </a:pPr>
            <a:r>
              <a:rPr b="1" lang="en-US" sz="2400" spc="-1" strike="noStrike">
                <a:solidFill>
                  <a:srgbClr val="000000"/>
                </a:solidFill>
                <a:latin typeface="Calibri"/>
              </a:rPr>
              <a:t>Example</a:t>
            </a:r>
            <a:r>
              <a:rPr b="0" lang="en-US" sz="2400" spc="-1" strike="noStrike">
                <a:solidFill>
                  <a:srgbClr val="000000"/>
                </a:solidFill>
                <a:latin typeface="Calibri"/>
              </a:rPr>
              <a:t> </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If someone wants to extract the first 5 lines of the file, we must use</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                   “ </a:t>
            </a:r>
            <a:r>
              <a:rPr b="0" lang="en-US" sz="2400" spc="-1" strike="noStrike">
                <a:solidFill>
                  <a:srgbClr val="000000"/>
                </a:solidFill>
                <a:latin typeface="Calibri"/>
              </a:rPr>
              <a:t>&gt;head –n 5 /abi/sand/test1.dat ”</a:t>
            </a:r>
            <a:endParaRPr b="0" lang="en-IN" sz="2400" spc="-1" strike="noStrike">
              <a:latin typeface="Arial"/>
            </a:endParaRPr>
          </a:p>
        </p:txBody>
      </p:sp>
      <p:pic>
        <p:nvPicPr>
          <p:cNvPr id="135"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523880" y="2572920"/>
            <a:ext cx="9143640" cy="3056760"/>
          </a:xfrm>
          <a:prstGeom prst="rect">
            <a:avLst/>
          </a:prstGeom>
          <a:noFill/>
          <a:ln w="0">
            <a:noFill/>
          </a:ln>
        </p:spPr>
        <p:txBody>
          <a:bodyPr anchor="t">
            <a:normAutofit/>
          </a:bodyPr>
          <a:p>
            <a:pPr algn="ctr">
              <a:lnSpc>
                <a:spcPct val="90000"/>
              </a:lnSpc>
              <a:spcBef>
                <a:spcPts val="1001"/>
              </a:spcBef>
              <a:buNone/>
              <a:tabLst>
                <a:tab algn="l" pos="0"/>
              </a:tabLst>
            </a:pPr>
            <a:r>
              <a:rPr b="1" lang="en-IN" sz="4800" spc="-1" strike="noStrike">
                <a:solidFill>
                  <a:srgbClr val="ed7d31"/>
                </a:solidFill>
                <a:latin typeface="Calibri Light"/>
              </a:rPr>
              <a:t>Thank you!</a:t>
            </a:r>
            <a:endParaRPr b="0" lang="en-IN" sz="4800" spc="-1" strike="noStrike">
              <a:latin typeface="Arial"/>
            </a:endParaRPr>
          </a:p>
        </p:txBody>
      </p:sp>
      <p:pic>
        <p:nvPicPr>
          <p:cNvPr id="137" name="Picture 1"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0"/>
            <a:ext cx="7951320" cy="869040"/>
          </a:xfrm>
          <a:prstGeom prst="rect">
            <a:avLst/>
          </a:prstGeom>
          <a:noFill/>
          <a:ln w="0">
            <a:noFill/>
          </a:ln>
        </p:spPr>
        <p:txBody>
          <a:bodyPr anchor="b">
            <a:normAutofit fontScale="94000"/>
          </a:bodyPr>
          <a:p>
            <a:pPr algn="ctr">
              <a:lnSpc>
                <a:spcPct val="90000"/>
              </a:lnSpc>
              <a:buNone/>
            </a:pPr>
            <a:r>
              <a:rPr b="1" lang="en-US" sz="6000" spc="-1" strike="noStrike">
                <a:solidFill>
                  <a:srgbClr val="ed7d31"/>
                </a:solidFill>
                <a:latin typeface="Calibri Light"/>
              </a:rPr>
              <a:t>Commands</a:t>
            </a:r>
            <a:endParaRPr b="0" lang="en-US" sz="6000" spc="-1" strike="noStrike">
              <a:solidFill>
                <a:srgbClr val="000000"/>
              </a:solidFill>
              <a:latin typeface="Calibri"/>
            </a:endParaRPr>
          </a:p>
        </p:txBody>
      </p:sp>
      <p:sp>
        <p:nvSpPr>
          <p:cNvPr id="52" name="PlaceHolder 2"/>
          <p:cNvSpPr>
            <a:spLocks noGrp="1"/>
          </p:cNvSpPr>
          <p:nvPr>
            <p:ph type="subTitle"/>
          </p:nvPr>
        </p:nvSpPr>
        <p:spPr>
          <a:xfrm>
            <a:off x="1523880" y="959400"/>
            <a:ext cx="9143640" cy="5360400"/>
          </a:xfrm>
          <a:prstGeom prst="rect">
            <a:avLst/>
          </a:prstGeom>
          <a:noFill/>
          <a:ln w="0">
            <a:noFill/>
          </a:ln>
        </p:spPr>
        <p:txBody>
          <a:bodyPr anchor="t">
            <a:noAutofit/>
          </a:bodyPr>
          <a:p>
            <a:pPr>
              <a:lnSpc>
                <a:spcPct val="80000"/>
              </a:lnSpc>
              <a:spcBef>
                <a:spcPts val="1001"/>
              </a:spcBef>
              <a:buNone/>
              <a:tabLst>
                <a:tab algn="l" pos="0"/>
              </a:tabLst>
            </a:pPr>
            <a:r>
              <a:rPr b="1" lang="en-US" sz="2400" spc="-1" strike="noStrike">
                <a:solidFill>
                  <a:srgbClr val="000000"/>
                </a:solidFill>
                <a:latin typeface="Calibri"/>
              </a:rPr>
              <a:t>Display commands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date       </a:t>
            </a:r>
            <a:r>
              <a:rPr b="0" lang="en-US" sz="2400" spc="-1" strike="noStrike">
                <a:solidFill>
                  <a:srgbClr val="000000"/>
                </a:solidFill>
                <a:latin typeface="Calibri"/>
              </a:rPr>
              <a:t>Print the date and time</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ls           </a:t>
            </a:r>
            <a:r>
              <a:rPr b="0" lang="en-US" sz="2400" spc="-1" strike="noStrike">
                <a:solidFill>
                  <a:srgbClr val="000000"/>
                </a:solidFill>
                <a:latin typeface="Calibri"/>
              </a:rPr>
              <a:t>List the contents of a directory</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pwd      </a:t>
            </a:r>
            <a:r>
              <a:rPr b="0" lang="en-US" sz="2400" spc="-1" strike="noStrike">
                <a:solidFill>
                  <a:srgbClr val="000000"/>
                </a:solidFill>
                <a:latin typeface="Calibri"/>
              </a:rPr>
              <a:t>Display the working directory pathname</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tail        </a:t>
            </a:r>
            <a:r>
              <a:rPr b="0" lang="en-US" sz="2400" spc="-1" strike="noStrike">
                <a:solidFill>
                  <a:srgbClr val="000000"/>
                </a:solidFill>
                <a:latin typeface="Calibri"/>
              </a:rPr>
              <a:t>Display the end of a file</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80000"/>
              </a:lnSpc>
              <a:spcBef>
                <a:spcPts val="1001"/>
              </a:spcBef>
              <a:buNone/>
              <a:tabLst>
                <a:tab algn="l" pos="0"/>
              </a:tabLst>
            </a:pPr>
            <a:r>
              <a:rPr b="1" lang="en-US" sz="2400" spc="-1" strike="noStrike">
                <a:solidFill>
                  <a:srgbClr val="000000"/>
                </a:solidFill>
                <a:latin typeface="Calibri"/>
              </a:rPr>
              <a:t>Process commands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exit      </a:t>
            </a:r>
            <a:r>
              <a:rPr b="0" lang="en-US" sz="2400" spc="-1" strike="noStrike">
                <a:solidFill>
                  <a:srgbClr val="000000"/>
                </a:solidFill>
                <a:latin typeface="Calibri"/>
              </a:rPr>
              <a:t>Terminate a process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kill       </a:t>
            </a:r>
            <a:r>
              <a:rPr b="0" lang="en-US" sz="2400" spc="-1" strike="noStrike">
                <a:solidFill>
                  <a:srgbClr val="000000"/>
                </a:solidFill>
                <a:latin typeface="Calibri"/>
              </a:rPr>
              <a:t>Terminate or send a signal to a process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passwd </a:t>
            </a:r>
            <a:r>
              <a:rPr b="0" lang="en-US" sz="2400" spc="-1" strike="noStrike">
                <a:solidFill>
                  <a:srgbClr val="000000"/>
                </a:solidFill>
                <a:latin typeface="Calibri"/>
              </a:rPr>
              <a:t>Create or change a password   </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ps         </a:t>
            </a:r>
            <a:r>
              <a:rPr b="0" lang="en-US" sz="2400" spc="-1" strike="noStrike">
                <a:solidFill>
                  <a:srgbClr val="000000"/>
                </a:solidFill>
                <a:latin typeface="Calibri"/>
              </a:rPr>
              <a:t>Display the status of a process</a:t>
            </a:r>
            <a:endParaRPr b="0" lang="en-IN" sz="2400" spc="-1" strike="noStrike">
              <a:latin typeface="Arial"/>
            </a:endParaRPr>
          </a:p>
          <a:p>
            <a:pPr marL="343080" indent="-343080">
              <a:lnSpc>
                <a:spcPct val="80000"/>
              </a:lnSpc>
              <a:spcBef>
                <a:spcPts val="1001"/>
              </a:spcBef>
              <a:buClr>
                <a:srgbClr val="000000"/>
              </a:buClr>
              <a:buFont typeface="Arial"/>
              <a:buChar char="•"/>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telnet   </a:t>
            </a:r>
            <a:r>
              <a:rPr b="0" lang="en-US" sz="2400" spc="-1" strike="noStrike">
                <a:solidFill>
                  <a:srgbClr val="000000"/>
                </a:solidFill>
                <a:latin typeface="Calibri"/>
              </a:rPr>
              <a:t>Connect to a remote system using the Telnet protocol</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53" name="Picture 3" descr="terminal">
            <a:hlinkClick r:id="rId1"/>
          </p:cNvPr>
          <p:cNvPicPr/>
          <p:nvPr/>
        </p:nvPicPr>
        <p:blipFill>
          <a:blip r:embed="rId2"/>
          <a:stretch/>
        </p:blipFill>
        <p:spPr>
          <a:xfrm>
            <a:off x="10481040" y="2201040"/>
            <a:ext cx="1218960" cy="1218960"/>
          </a:xfrm>
          <a:prstGeom prst="rect">
            <a:avLst/>
          </a:prstGeom>
          <a:ln w="0">
            <a:noFill/>
          </a:ln>
        </p:spPr>
      </p:pic>
      <p:pic>
        <p:nvPicPr>
          <p:cNvPr id="54" name="Picture 4" descr="Logo&#10;&#10;Description automatically generated"/>
          <p:cNvPicPr/>
          <p:nvPr/>
        </p:nvPicPr>
        <p:blipFill>
          <a:blip r:embed="rId3"/>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304920"/>
            <a:ext cx="8103600" cy="833400"/>
          </a:xfrm>
          <a:prstGeom prst="rect">
            <a:avLst/>
          </a:prstGeom>
          <a:noFill/>
          <a:ln w="0">
            <a:noFill/>
          </a:ln>
        </p:spPr>
        <p:txBody>
          <a:bodyPr anchor="b">
            <a:normAutofit fontScale="83000"/>
          </a:bodyPr>
          <a:p>
            <a:pPr algn="ctr">
              <a:lnSpc>
                <a:spcPct val="90000"/>
              </a:lnSpc>
              <a:buNone/>
            </a:pPr>
            <a:r>
              <a:rPr b="1" lang="en-US" sz="6000" spc="-1" strike="noStrike">
                <a:solidFill>
                  <a:srgbClr val="ed7d31"/>
                </a:solidFill>
                <a:latin typeface="Calibri Light"/>
              </a:rPr>
              <a:t> </a:t>
            </a:r>
            <a:r>
              <a:rPr b="1" lang="en-US" sz="6000" spc="-1" strike="noStrike">
                <a:solidFill>
                  <a:srgbClr val="ed7d31"/>
                </a:solidFill>
                <a:latin typeface="Calibri Light"/>
              </a:rPr>
              <a:t>The UNIX File System</a:t>
            </a:r>
            <a:endParaRPr b="0" lang="en-US" sz="6000" spc="-1" strike="noStrike">
              <a:solidFill>
                <a:srgbClr val="000000"/>
              </a:solidFill>
              <a:latin typeface="Calibri"/>
            </a:endParaRPr>
          </a:p>
        </p:txBody>
      </p:sp>
      <p:sp>
        <p:nvSpPr>
          <p:cNvPr id="56" name="PlaceHolder 2"/>
          <p:cNvSpPr>
            <a:spLocks noGrp="1"/>
          </p:cNvSpPr>
          <p:nvPr>
            <p:ph type="subTitle"/>
          </p:nvPr>
        </p:nvSpPr>
        <p:spPr>
          <a:xfrm>
            <a:off x="860760" y="1649520"/>
            <a:ext cx="9807120" cy="360792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000000"/>
                </a:solidFill>
                <a:latin typeface="Calibri"/>
              </a:rPr>
              <a:t>1. An upside-down Tree</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2. Some System Directories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3. Pathnames</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4 Commands and Pathnames</a:t>
            </a:r>
            <a:endParaRPr b="0" lang="en-IN" sz="2400" spc="-1" strike="noStrike">
              <a:latin typeface="Arial"/>
            </a:endParaRPr>
          </a:p>
        </p:txBody>
      </p:sp>
      <p:pic>
        <p:nvPicPr>
          <p:cNvPr id="57" name="Picture 3" descr="Logo&#10;&#10;Description automatically generated"/>
          <p:cNvPicPr/>
          <p:nvPr/>
        </p:nvPicPr>
        <p:blipFill>
          <a:blip r:embed="rId1"/>
          <a:stretch/>
        </p:blipFill>
        <p:spPr>
          <a:xfrm>
            <a:off x="10231920" y="105480"/>
            <a:ext cx="1797840" cy="476280"/>
          </a:xfrm>
          <a:prstGeom prst="rect">
            <a:avLst/>
          </a:prstGeom>
          <a:ln w="0">
            <a:noFill/>
          </a:ln>
        </p:spPr>
      </p:pic>
      <p:pic>
        <p:nvPicPr>
          <p:cNvPr id="58" name="Picture 5" descr=""/>
          <p:cNvPicPr/>
          <p:nvPr/>
        </p:nvPicPr>
        <p:blipFill>
          <a:blip r:embed="rId2"/>
          <a:srcRect l="0" t="16939" r="0" b="0"/>
          <a:stretch/>
        </p:blipFill>
        <p:spPr>
          <a:xfrm>
            <a:off x="5580000" y="1600200"/>
            <a:ext cx="6082560" cy="4723920"/>
          </a:xfrm>
          <a:prstGeom prst="rect">
            <a:avLst/>
          </a:prstGeom>
          <a:ln w="0">
            <a:noFill/>
          </a:ln>
          <a:effectLst>
            <a:outerShdw algn="tl" blurRad="190440" rotWithShape="0">
              <a:srgbClr val="000000">
                <a:alpha val="70000"/>
              </a:srgbClr>
            </a:out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120680" y="152280"/>
            <a:ext cx="9547200" cy="932040"/>
          </a:xfrm>
          <a:prstGeom prst="rect">
            <a:avLst/>
          </a:prstGeom>
          <a:noFill/>
          <a:ln w="0">
            <a:noFill/>
          </a:ln>
        </p:spPr>
        <p:txBody>
          <a:bodyPr anchor="b">
            <a:normAutofit/>
          </a:bodyPr>
          <a:p>
            <a:pPr algn="ctr">
              <a:lnSpc>
                <a:spcPct val="90000"/>
              </a:lnSpc>
              <a:buNone/>
            </a:pPr>
            <a:r>
              <a:rPr b="1" lang="en-US" sz="4800" spc="-1" strike="noStrike">
                <a:solidFill>
                  <a:srgbClr val="ed7d31"/>
                </a:solidFill>
                <a:latin typeface="Calibri Light"/>
              </a:rPr>
              <a:t>1. An Upside-down Tree</a:t>
            </a:r>
            <a:endParaRPr b="0" lang="en-US" sz="4800" spc="-1" strike="noStrike">
              <a:solidFill>
                <a:srgbClr val="000000"/>
              </a:solidFill>
              <a:latin typeface="Calibri"/>
            </a:endParaRPr>
          </a:p>
        </p:txBody>
      </p:sp>
      <p:sp>
        <p:nvSpPr>
          <p:cNvPr id="60" name="PlaceHolder 2"/>
          <p:cNvSpPr>
            <a:spLocks noGrp="1"/>
          </p:cNvSpPr>
          <p:nvPr>
            <p:ph type="subTitle"/>
          </p:nvPr>
        </p:nvSpPr>
        <p:spPr>
          <a:xfrm>
            <a:off x="1523880" y="1685520"/>
            <a:ext cx="9143640" cy="3890160"/>
          </a:xfrm>
          <a:prstGeom prst="rect">
            <a:avLst/>
          </a:prstGeom>
          <a:noFill/>
          <a:ln w="0">
            <a:noFill/>
          </a:ln>
        </p:spPr>
        <p:txBody>
          <a:bodyPr anchor="t">
            <a:noAutofit/>
          </a:bodyPr>
          <a:p>
            <a:pPr marL="343080" indent="-343080" algn="ctr">
              <a:lnSpc>
                <a:spcPct val="90000"/>
              </a:lnSpc>
              <a:spcBef>
                <a:spcPts val="1001"/>
              </a:spcBef>
              <a:buClr>
                <a:srgbClr val="000000"/>
              </a:buClr>
              <a:buFont typeface="Arial"/>
              <a:buChar char="•"/>
            </a:pPr>
            <a:r>
              <a:rPr b="1" lang="en-US" sz="2400" spc="-1" strike="noStrike">
                <a:solidFill>
                  <a:srgbClr val="000000"/>
                </a:solidFill>
                <a:latin typeface="Calibri"/>
              </a:rPr>
              <a:t>A simplified UNIX directory/file system:</a:t>
            </a:r>
            <a:endParaRPr b="0" lang="en-IN" sz="2400" spc="-1" strike="noStrike">
              <a:latin typeface="Arial"/>
            </a:endParaRPr>
          </a:p>
          <a:p>
            <a:pPr algn="ctr">
              <a:lnSpc>
                <a:spcPct val="90000"/>
              </a:lnSpc>
              <a:spcBef>
                <a:spcPts val="1001"/>
              </a:spcBef>
              <a:buNone/>
              <a:tabLst>
                <a:tab algn="l" pos="0"/>
              </a:tabLst>
            </a:pPr>
            <a:endParaRPr b="0" lang="en-IN" sz="2400" spc="-1" strike="noStrike">
              <a:latin typeface="Arial"/>
            </a:endParaRPr>
          </a:p>
        </p:txBody>
      </p:sp>
      <p:sp>
        <p:nvSpPr>
          <p:cNvPr id="61" name="Rectangle 118"/>
          <p:cNvSpPr/>
          <p:nvPr/>
        </p:nvSpPr>
        <p:spPr>
          <a:xfrm>
            <a:off x="5600880" y="4122720"/>
            <a:ext cx="1228320" cy="453960"/>
          </a:xfrm>
          <a:prstGeom prst="rect">
            <a:avLst/>
          </a:prstGeom>
          <a:noFill/>
          <a:ln w="12700">
            <a:noFill/>
          </a:ln>
        </p:spPr>
        <p:style>
          <a:lnRef idx="0"/>
          <a:fillRef idx="0"/>
          <a:effectRef idx="0"/>
          <a:fontRef idx="minor"/>
        </p:style>
        <p:txBody>
          <a:bodyPr lIns="90360" rIns="90360" tIns="44280" bIns="44280" anchor="t">
            <a:spAutoFit/>
          </a:bodyPr>
          <a:p>
            <a:pPr>
              <a:lnSpc>
                <a:spcPct val="100000"/>
              </a:lnSpc>
              <a:spcBef>
                <a:spcPts val="1199"/>
              </a:spcBef>
              <a:buNone/>
            </a:pPr>
            <a:r>
              <a:rPr b="0" lang="en-US" sz="2400" spc="-1" strike="noStrike">
                <a:solidFill>
                  <a:srgbClr val="000000"/>
                </a:solidFill>
                <a:latin typeface="Book Antiqua"/>
              </a:rPr>
              <a:t> </a:t>
            </a:r>
            <a:endParaRPr b="0" lang="en-IN" sz="2400" spc="-1" strike="noStrike">
              <a:latin typeface="Arial"/>
            </a:endParaRPr>
          </a:p>
        </p:txBody>
      </p:sp>
      <p:pic>
        <p:nvPicPr>
          <p:cNvPr id="62" name="Picture 2" descr="Unix Tutorial #1: Navigating the directory tree — Andy's Brain Book 1.0 ..."/>
          <p:cNvPicPr/>
          <p:nvPr/>
        </p:nvPicPr>
        <p:blipFill>
          <a:blip r:embed="rId1"/>
          <a:stretch/>
        </p:blipFill>
        <p:spPr>
          <a:xfrm>
            <a:off x="2266920" y="2322000"/>
            <a:ext cx="7127640" cy="3719880"/>
          </a:xfrm>
          <a:prstGeom prst="rect">
            <a:avLst/>
          </a:prstGeom>
          <a:ln w="0">
            <a:noFill/>
          </a:ln>
        </p:spPr>
      </p:pic>
      <p:pic>
        <p:nvPicPr>
          <p:cNvPr id="63"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1272960" y="0"/>
            <a:ext cx="8776080" cy="833400"/>
          </a:xfrm>
          <a:prstGeom prst="rect">
            <a:avLst/>
          </a:prstGeom>
          <a:noFill/>
          <a:ln w="0">
            <a:noFill/>
          </a:ln>
        </p:spPr>
        <p:txBody>
          <a:bodyPr anchor="b">
            <a:normAutofit fontScale="90000"/>
          </a:bodyPr>
          <a:p>
            <a:pPr algn="ctr">
              <a:lnSpc>
                <a:spcPct val="90000"/>
              </a:lnSpc>
              <a:buNone/>
            </a:pPr>
            <a:r>
              <a:rPr b="1" lang="en-US" sz="4800" spc="-1" strike="noStrike">
                <a:solidFill>
                  <a:srgbClr val="ed7d31"/>
                </a:solidFill>
                <a:latin typeface="Calibri Light"/>
              </a:rPr>
              <a:t>2. Some System Directories</a:t>
            </a:r>
            <a:endParaRPr b="0" lang="en-US" sz="4800" spc="-1" strike="noStrike">
              <a:solidFill>
                <a:srgbClr val="000000"/>
              </a:solidFill>
              <a:latin typeface="Calibri"/>
            </a:endParaRPr>
          </a:p>
        </p:txBody>
      </p:sp>
      <p:sp>
        <p:nvSpPr>
          <p:cNvPr id="65" name="PlaceHolder 2"/>
          <p:cNvSpPr>
            <a:spLocks noGrp="1"/>
          </p:cNvSpPr>
          <p:nvPr>
            <p:ph type="subTitle"/>
          </p:nvPr>
        </p:nvSpPr>
        <p:spPr>
          <a:xfrm>
            <a:off x="1272960" y="1550880"/>
            <a:ext cx="9394560" cy="3706560"/>
          </a:xfrm>
          <a:prstGeom prst="rect">
            <a:avLst/>
          </a:prstGeom>
          <a:noFill/>
          <a:ln w="0">
            <a:noFill/>
          </a:ln>
        </p:spPr>
        <p:txBody>
          <a:bodyPr anchor="t">
            <a:noAutofit/>
          </a:bodyPr>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/bin – binary or executable programs.</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/etc – system configuration files.</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/home –home directory. It is the default current directory.</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/opt – optional or third-party software.</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/tmp – temporary space, typically cleared on reboot.</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/usr – User related programs.</a:t>
            </a:r>
            <a:endParaRPr b="0" lang="en-IN" sz="2400" spc="-1" strike="noStrike">
              <a:latin typeface="Arial"/>
            </a:endParaRPr>
          </a:p>
          <a:p>
            <a:pPr marL="343080" indent="-343080">
              <a:lnSpc>
                <a:spcPct val="90000"/>
              </a:lnSpc>
              <a:spcBef>
                <a:spcPts val="1001"/>
              </a:spcBef>
              <a:buClr>
                <a:srgbClr val="111111"/>
              </a:buClr>
              <a:buFont typeface="Arial"/>
              <a:buChar char="•"/>
            </a:pPr>
            <a:r>
              <a:rPr b="0" lang="en-US" sz="2400" spc="-1" strike="noStrike">
                <a:solidFill>
                  <a:srgbClr val="111111"/>
                </a:solidFill>
                <a:latin typeface="Arial"/>
              </a:rPr>
              <a:t>/var – log files.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66"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0"/>
            <a:ext cx="7556760" cy="1048680"/>
          </a:xfrm>
          <a:prstGeom prst="rect">
            <a:avLst/>
          </a:prstGeom>
          <a:noFill/>
          <a:ln w="0">
            <a:noFill/>
          </a:ln>
        </p:spPr>
        <p:txBody>
          <a:bodyPr anchor="b">
            <a:normAutofit/>
          </a:bodyPr>
          <a:p>
            <a:pPr algn="ctr">
              <a:lnSpc>
                <a:spcPct val="90000"/>
              </a:lnSpc>
              <a:buNone/>
            </a:pPr>
            <a:r>
              <a:rPr b="1" lang="en-US" sz="4800" spc="-1" strike="noStrike">
                <a:solidFill>
                  <a:srgbClr val="ed7d31"/>
                </a:solidFill>
                <a:latin typeface="Calibri Light"/>
              </a:rPr>
              <a:t>3.Pathnames</a:t>
            </a:r>
            <a:endParaRPr b="0" lang="en-US" sz="4800" spc="-1" strike="noStrike">
              <a:solidFill>
                <a:srgbClr val="000000"/>
              </a:solidFill>
              <a:latin typeface="Calibri"/>
            </a:endParaRPr>
          </a:p>
        </p:txBody>
      </p:sp>
      <p:sp>
        <p:nvSpPr>
          <p:cNvPr id="68" name="PlaceHolder 2"/>
          <p:cNvSpPr>
            <a:spLocks noGrp="1"/>
          </p:cNvSpPr>
          <p:nvPr>
            <p:ph type="subTitle"/>
          </p:nvPr>
        </p:nvSpPr>
        <p:spPr>
          <a:xfrm>
            <a:off x="1523880" y="1568880"/>
            <a:ext cx="9143640" cy="48315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000000"/>
                </a:solidFill>
                <a:latin typeface="Arial"/>
              </a:rPr>
              <a:t>A pathname in a UNIX operating system is a connected series of directory names which are separated by /’s and that recognizes the location of a directory. There are two types of pathnames and they are as follows: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Clr>
                <a:srgbClr val="000000"/>
              </a:buClr>
              <a:buFont typeface="Arial"/>
              <a:buChar char="•"/>
              <a:tabLst>
                <a:tab algn="l" pos="0"/>
              </a:tabLst>
            </a:pPr>
            <a:r>
              <a:rPr b="0" lang="en-IN" sz="2400" spc="-1" strike="noStrike">
                <a:solidFill>
                  <a:srgbClr val="000000"/>
                </a:solidFill>
                <a:latin typeface="Arial"/>
              </a:rPr>
              <a:t> </a:t>
            </a:r>
            <a:r>
              <a:rPr b="0" lang="en-IN" sz="2400" spc="-1" strike="noStrike">
                <a:solidFill>
                  <a:srgbClr val="000000"/>
                </a:solidFill>
                <a:latin typeface="Arial"/>
              </a:rPr>
              <a:t>Absolute pathnames</a:t>
            </a:r>
            <a:endParaRPr b="0" lang="en-IN" sz="2400" spc="-1" strike="noStrike">
              <a:latin typeface="Arial"/>
            </a:endParaRPr>
          </a:p>
          <a:p>
            <a:pPr>
              <a:lnSpc>
                <a:spcPct val="90000"/>
              </a:lnSpc>
              <a:spcBef>
                <a:spcPts val="1001"/>
              </a:spcBef>
              <a:buClr>
                <a:srgbClr val="000000"/>
              </a:buClr>
              <a:buFont typeface="Arial"/>
              <a:buChar char="•"/>
              <a:tabLst>
                <a:tab algn="l" pos="0"/>
              </a:tabLst>
            </a:pPr>
            <a:r>
              <a:rPr b="0" lang="en-IN" sz="2400" spc="-1" strike="noStrike">
                <a:solidFill>
                  <a:srgbClr val="000000"/>
                </a:solidFill>
                <a:latin typeface="Arial"/>
              </a:rPr>
              <a:t> </a:t>
            </a:r>
            <a:r>
              <a:rPr b="0" lang="en-IN" sz="2400" spc="-1" strike="noStrike">
                <a:solidFill>
                  <a:srgbClr val="000000"/>
                </a:solidFill>
                <a:latin typeface="Arial"/>
              </a:rPr>
              <a:t>Relative pathnames</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a:rPr>
              <a:t>     </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69"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98640" y="331560"/>
            <a:ext cx="7341840" cy="770760"/>
          </a:xfrm>
          <a:prstGeom prst="rect">
            <a:avLst/>
          </a:prstGeom>
          <a:noFill/>
          <a:ln w="0">
            <a:noFill/>
          </a:ln>
        </p:spPr>
        <p:txBody>
          <a:bodyPr anchor="b">
            <a:noAutofit/>
          </a:bodyPr>
          <a:p>
            <a:pPr algn="ctr">
              <a:lnSpc>
                <a:spcPct val="90000"/>
              </a:lnSpc>
              <a:buNone/>
            </a:pPr>
            <a:r>
              <a:rPr b="1" lang="en-IN" sz="4000" spc="-1" strike="noStrike">
                <a:solidFill>
                  <a:srgbClr val="000000"/>
                </a:solidFill>
                <a:latin typeface="Calibri Light"/>
              </a:rPr>
              <a:t> </a:t>
            </a:r>
            <a:r>
              <a:rPr b="1" lang="en-IN" sz="4000" spc="-1" strike="noStrike">
                <a:solidFill>
                  <a:srgbClr val="000000"/>
                </a:solidFill>
                <a:latin typeface="Calibri Light"/>
              </a:rPr>
              <a:t>3.1 Absolute pathnames</a:t>
            </a:r>
            <a:endParaRPr b="0" lang="en-US" sz="4000" spc="-1" strike="noStrike">
              <a:solidFill>
                <a:srgbClr val="000000"/>
              </a:solidFill>
              <a:latin typeface="Calibri"/>
            </a:endParaRPr>
          </a:p>
        </p:txBody>
      </p:sp>
      <p:sp>
        <p:nvSpPr>
          <p:cNvPr id="71" name="PlaceHolder 2"/>
          <p:cNvSpPr>
            <a:spLocks noGrp="1"/>
          </p:cNvSpPr>
          <p:nvPr>
            <p:ph type="subTitle"/>
          </p:nvPr>
        </p:nvSpPr>
        <p:spPr>
          <a:xfrm>
            <a:off x="1066680" y="1479240"/>
            <a:ext cx="9600840" cy="4867560"/>
          </a:xfrm>
          <a:prstGeom prst="rect">
            <a:avLst/>
          </a:prstGeom>
          <a:noFill/>
          <a:ln w="0">
            <a:noFill/>
          </a:ln>
        </p:spPr>
        <p:txBody>
          <a:bodyPr anchor="t">
            <a:noAutofit/>
          </a:bodyPr>
          <a:p>
            <a:pPr>
              <a:lnSpc>
                <a:spcPct val="90000"/>
              </a:lnSpc>
              <a:spcBef>
                <a:spcPts val="1001"/>
              </a:spcBef>
              <a:buNone/>
              <a:tabLst>
                <a:tab algn="l" pos="0"/>
              </a:tabLst>
            </a:pPr>
            <a:r>
              <a:rPr b="0" lang="en-US" sz="2400" spc="-1" strike="noStrike">
                <a:solidFill>
                  <a:srgbClr val="000000"/>
                </a:solidFill>
                <a:latin typeface="Open Sans"/>
              </a:rPr>
              <a:t>The absolute pathnames are the connected series of directory names between the top of the tree and also the directory of interest.</a:t>
            </a:r>
            <a:endParaRPr b="0" lang="en-IN" sz="2400" spc="-1" strike="noStrike">
              <a:latin typeface="Arial"/>
            </a:endParaRPr>
          </a:p>
          <a:p>
            <a:pPr marL="343080" indent="-343080">
              <a:lnSpc>
                <a:spcPct val="90000"/>
              </a:lnSpc>
              <a:spcBef>
                <a:spcPts val="1001"/>
              </a:spcBef>
              <a:buClr>
                <a:srgbClr val="000000"/>
              </a:buClr>
              <a:buFont typeface="Arial"/>
              <a:buChar char="•"/>
              <a:tabLst>
                <a:tab algn="l" pos="0"/>
              </a:tabLst>
            </a:pPr>
            <a:r>
              <a:rPr b="0" lang="en-US" sz="2400" spc="-1" strike="noStrike">
                <a:solidFill>
                  <a:srgbClr val="000000"/>
                </a:solidFill>
                <a:latin typeface="inherit"/>
              </a:rPr>
              <a:t>Examples of the absolute pathname are as follows:</a:t>
            </a:r>
            <a:endParaRPr b="0" lang="en-IN" sz="2400" spc="-1" strike="noStrike">
              <a:latin typeface="Arial"/>
            </a:endParaRPr>
          </a:p>
          <a:p>
            <a:pPr>
              <a:lnSpc>
                <a:spcPct val="90000"/>
              </a:lnSpc>
              <a:spcBef>
                <a:spcPts val="1001"/>
              </a:spcBef>
              <a:buNone/>
              <a:tabLst>
                <a:tab algn="l" pos="0"/>
              </a:tabLst>
            </a:pPr>
            <a:r>
              <a:rPr b="0" lang="en-IN" sz="2400" spc="-1" strike="noStrike">
                <a:solidFill>
                  <a:srgbClr val="000000"/>
                </a:solidFill>
                <a:latin typeface="Calibri"/>
              </a:rPr>
              <a:t>                         </a:t>
            </a:r>
            <a:r>
              <a:rPr b="0" lang="en-US" sz="2400" spc="-1" strike="noStrike">
                <a:solidFill>
                  <a:srgbClr val="000000"/>
                </a:solidFill>
                <a:latin typeface="inherit"/>
              </a:rPr>
              <a:t>/bin</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inherit"/>
              </a:rPr>
              <a:t>                        </a:t>
            </a:r>
            <a:r>
              <a:rPr b="0" lang="en-US" sz="2400" spc="-1" strike="noStrike">
                <a:solidFill>
                  <a:srgbClr val="000000"/>
                </a:solidFill>
                <a:latin typeface="inherit"/>
              </a:rPr>
              <a:t>/export/user/shop</a:t>
            </a:r>
            <a:endParaRPr b="0" lang="en-IN"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inherit"/>
              </a:rPr>
              <a:t>                         </a:t>
            </a:r>
            <a:r>
              <a:rPr b="0" lang="en-US" sz="2400" spc="-1" strike="noStrike">
                <a:solidFill>
                  <a:srgbClr val="000000"/>
                </a:solidFill>
                <a:latin typeface="inherit"/>
              </a:rPr>
              <a:t>/export/user/shop/ad</a:t>
            </a:r>
            <a:endParaRPr b="0" lang="en-IN" sz="24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72" name="Picture 3" descr="Logo&#10;&#10;Description automatically generated"/>
          <p:cNvPicPr/>
          <p:nvPr/>
        </p:nvPicPr>
        <p:blipFill>
          <a:blip r:embed="rId1"/>
          <a:stretch/>
        </p:blipFill>
        <p:spPr>
          <a:xfrm>
            <a:off x="10231920" y="105480"/>
            <a:ext cx="1797840" cy="476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BOI - V4</Template>
  <TotalTime>24506</TotalTime>
  <Application>LibreOffice/7.3.7.2$Linux_X86_64 LibreOffice_project/30$Build-2</Application>
  <AppVersion>15.0000</AppVersion>
  <Words>2033</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2021-09-21T08:34:11Z</dcterms:created>
  <dc:creator>Praveen B A [MAHE-BC]</dc:creator>
  <dc:description/>
  <dc:language>en-IN</dc:language>
  <cp:lastModifiedBy/>
  <dcterms:modified xsi:type="dcterms:W3CDTF">2023-02-11T12:32:34Z</dcterms:modified>
  <cp:revision>217</cp:revision>
  <dc:subject/>
  <dc:title>Program structure Learning Journey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ies>
</file>