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4"/>
  </p:sldMasterIdLst>
  <p:handoutMasterIdLst>
    <p:handoutMasterId r:id="rId12"/>
  </p:handoutMasterIdLst>
  <p:sldIdLst>
    <p:sldId id="280" r:id="rId5"/>
    <p:sldId id="282" r:id="rId6"/>
    <p:sldId id="285" r:id="rId7"/>
    <p:sldId id="284" r:id="rId8"/>
    <p:sldId id="286" r:id="rId9"/>
    <p:sldId id="288" r:id="rId10"/>
    <p:sldId id="28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>
        <p:scale>
          <a:sx n="86" d="100"/>
          <a:sy n="86" d="100"/>
        </p:scale>
        <p:origin x="147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B88DF-4A2C-4506-8CDD-34104A9A16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4AEE8-237D-4230-BB35-F3DFFF8FDD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513A9-B45C-4B05-A625-20D72B4706B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D9657-C845-4817-BFCD-D6C3147DDA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A474D-DD64-4101-B8EF-6D2FDDFFA7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7C158-9AAB-4429-B548-E3543B6B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85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6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70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003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453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445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933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8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2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3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1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73ED0CC-082F-4160-86E5-0D6041F12778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056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73ED0CC-082F-4160-86E5-0D6041F12778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03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hyperlink" Target="https://www.stateofglobalair.org/data/#/air/table" TargetMode="External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worldbank.org/indicator/SP.POP.TOTL" TargetMode="Externa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1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Population Impact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on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Air Quality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dirty="0" err="1"/>
              <a:t>Nimmy</a:t>
            </a:r>
            <a:r>
              <a:rPr lang="en-US" dirty="0"/>
              <a:t> Jose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72B971-2FD3-4E96-A285-E7020F638674}"/>
              </a:ext>
            </a:extLst>
          </p:cNvPr>
          <p:cNvSpPr txBox="1">
            <a:spLocks/>
          </p:cNvSpPr>
          <p:nvPr/>
        </p:nvSpPr>
        <p:spPr>
          <a:xfrm>
            <a:off x="604556" y="454506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Scope</a:t>
            </a:r>
          </a:p>
        </p:txBody>
      </p:sp>
      <p:sp>
        <p:nvSpPr>
          <p:cNvPr id="5" name="Rectangle 4" descr="Bullseye">
            <a:extLst>
              <a:ext uri="{FF2B5EF4-FFF2-40B4-BE49-F238E27FC236}">
                <a16:creationId xmlns:a16="http://schemas.microsoft.com/office/drawing/2014/main" id="{1D23E67A-2C5F-4190-AE0B-0072E401E3A0}"/>
              </a:ext>
            </a:extLst>
          </p:cNvPr>
          <p:cNvSpPr/>
          <p:nvPr/>
        </p:nvSpPr>
        <p:spPr>
          <a:xfrm>
            <a:off x="1282681" y="2029982"/>
            <a:ext cx="1080843" cy="108084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008249-9DC1-45D5-9CCF-24650B7383D1}"/>
              </a:ext>
            </a:extLst>
          </p:cNvPr>
          <p:cNvGrpSpPr/>
          <p:nvPr/>
        </p:nvGrpSpPr>
        <p:grpSpPr>
          <a:xfrm>
            <a:off x="279039" y="3429000"/>
            <a:ext cx="3088125" cy="1314785"/>
            <a:chOff x="4228" y="2068122"/>
            <a:chExt cx="3088125" cy="131478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22925E-E747-4CD4-9C8B-7B4BFBED95D2}"/>
                </a:ext>
              </a:extLst>
            </p:cNvPr>
            <p:cNvSpPr/>
            <p:nvPr/>
          </p:nvSpPr>
          <p:spPr>
            <a:xfrm>
              <a:off x="4228" y="2068122"/>
              <a:ext cx="3088125" cy="131478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965CE5-2B0C-4043-832F-77ABCCF96274}"/>
                </a:ext>
              </a:extLst>
            </p:cNvPr>
            <p:cNvSpPr txBox="1"/>
            <p:nvPr/>
          </p:nvSpPr>
          <p:spPr>
            <a:xfrm>
              <a:off x="4228" y="2068122"/>
              <a:ext cx="3088125" cy="13147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Study on how air quality is impacted across different geographies  over the years relating with the variation in the region's population.</a:t>
              </a:r>
            </a:p>
          </p:txBody>
        </p:sp>
      </p:grpSp>
      <p:pic>
        <p:nvPicPr>
          <p:cNvPr id="1026" name="Picture 2" descr="about-the-data-icon | GO Public Schools West Contra Costa">
            <a:extLst>
              <a:ext uri="{FF2B5EF4-FFF2-40B4-BE49-F238E27FC236}">
                <a16:creationId xmlns:a16="http://schemas.microsoft.com/office/drawing/2014/main" id="{47AA096A-E2AE-491D-B7D8-715C5C0E4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52" y="2158170"/>
            <a:ext cx="1080843" cy="10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6FA7E9-C433-4203-B241-D0C3C8EEF804}"/>
              </a:ext>
            </a:extLst>
          </p:cNvPr>
          <p:cNvSpPr txBox="1"/>
          <p:nvPr/>
        </p:nvSpPr>
        <p:spPr>
          <a:xfrm>
            <a:off x="3779110" y="3429000"/>
            <a:ext cx="4305211" cy="11344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85750" lvl="0" indent="-285750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CSV data on Population and Air pollution</a:t>
            </a:r>
          </a:p>
          <a:p>
            <a:pPr marL="285750" indent="-285750" defTabSz="7556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Transform and  Load data to PostgreSQL</a:t>
            </a:r>
          </a:p>
        </p:txBody>
      </p:sp>
      <p:sp>
        <p:nvSpPr>
          <p:cNvPr id="11" name="Rectangle 10" descr="Checkmark">
            <a:extLst>
              <a:ext uri="{FF2B5EF4-FFF2-40B4-BE49-F238E27FC236}">
                <a16:creationId xmlns:a16="http://schemas.microsoft.com/office/drawing/2014/main" id="{55401F75-C0CC-4416-B915-B16D088CF83E}"/>
              </a:ext>
            </a:extLst>
          </p:cNvPr>
          <p:cNvSpPr/>
          <p:nvPr/>
        </p:nvSpPr>
        <p:spPr>
          <a:xfrm>
            <a:off x="9375549" y="2029981"/>
            <a:ext cx="1080843" cy="1080843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1B3E0-96CF-450A-8D79-0085FF24474D}"/>
              </a:ext>
            </a:extLst>
          </p:cNvPr>
          <p:cNvSpPr txBox="1"/>
          <p:nvPr/>
        </p:nvSpPr>
        <p:spPr>
          <a:xfrm>
            <a:off x="8331832" y="3428999"/>
            <a:ext cx="3088125" cy="13147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Find how  both entities corelate and the behavior across different regions.</a:t>
            </a:r>
          </a:p>
        </p:txBody>
      </p:sp>
    </p:spTree>
    <p:extLst>
      <p:ext uri="{BB962C8B-B14F-4D97-AF65-F5344CB8AC3E}">
        <p14:creationId xmlns:p14="http://schemas.microsoft.com/office/powerpoint/2010/main" val="175618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E453B0A-D75F-4A4C-9D33-1E8EEBE47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933479"/>
              </p:ext>
            </p:extLst>
          </p:nvPr>
        </p:nvGraphicFramePr>
        <p:xfrm>
          <a:off x="1897311" y="382994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71678" progId="Excel.Sheet.12">
                  <p:embed/>
                </p:oleObj>
              </mc:Choice>
              <mc:Fallback>
                <p:oleObj name="Worksheet" showAsIcon="1" r:id="rId2" imgW="914400" imgH="771678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F7D787E-CB1C-4557-BE10-6B7C8EA902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97311" y="3829941"/>
                        <a:ext cx="914400" cy="7715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95E5383-44B0-418D-9701-61FBFA5402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956901"/>
              </p:ext>
            </p:extLst>
          </p:nvPr>
        </p:nvGraphicFramePr>
        <p:xfrm>
          <a:off x="2930292" y="382994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71678" progId="Excel.Sheet.12">
                  <p:embed/>
                </p:oleObj>
              </mc:Choice>
              <mc:Fallback>
                <p:oleObj name="Worksheet" showAsIcon="1" r:id="rId4" imgW="914400" imgH="771678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4C8DFAC-851E-476D-8DB6-F378CF471D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0292" y="3829940"/>
                        <a:ext cx="914400" cy="7715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394EFA-C769-44EF-8ABA-95F9225A8454}"/>
              </a:ext>
            </a:extLst>
          </p:cNvPr>
          <p:cNvSpPr txBox="1"/>
          <p:nvPr/>
        </p:nvSpPr>
        <p:spPr>
          <a:xfrm>
            <a:off x="1042587" y="2228671"/>
            <a:ext cx="7631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Population Data CSV from </a:t>
            </a:r>
            <a:r>
              <a:rPr lang="en-US" dirty="0">
                <a:hlinkClick r:id="rId6"/>
              </a:rPr>
              <a:t>https://data.worldbank.org/indicator/SP.POP.TOTL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Air Pollution Data CSV from </a:t>
            </a:r>
            <a:r>
              <a:rPr lang="en-US" dirty="0">
                <a:hlinkClick r:id="rId7"/>
              </a:rPr>
              <a:t>https://www.stateofglobalair.org/data/#/air/table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D78BBB-F3C5-483A-AF5C-40D56B5948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75" y="320541"/>
            <a:ext cx="10515600" cy="13255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30687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0B47-8290-4340-8EE0-666B5014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Data Flow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EF587-779C-4463-B5D5-5ADD1A1F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65" y="2224594"/>
            <a:ext cx="70389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3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CCAB-DCE7-467E-B537-7796C31F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2A5C8-63A1-41C2-AC4B-30950839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35065"/>
            <a:ext cx="12192000" cy="271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4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6316-01C0-4DFA-A28C-30E7AE196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2" y="639097"/>
            <a:ext cx="3211392" cy="3781101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5" descr="Smiling Face with No Fill">
            <a:extLst>
              <a:ext uri="{FF2B5EF4-FFF2-40B4-BE49-F238E27FC236}">
                <a16:creationId xmlns:a16="http://schemas.microsoft.com/office/drawing/2014/main" id="{723EF983-6738-492F-B70E-8C64DB71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4469" y="1251276"/>
            <a:ext cx="4325739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1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Many question marks on black background">
            <a:extLst>
              <a:ext uri="{FF2B5EF4-FFF2-40B4-BE49-F238E27FC236}">
                <a16:creationId xmlns:a16="http://schemas.microsoft.com/office/drawing/2014/main" id="{E978F128-6536-4C2F-A399-26957F5F1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F7C36-9CD0-46BB-9F94-854E8C632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13569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3858</TotalTime>
  <Words>103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 2</vt:lpstr>
      <vt:lpstr>Quotable</vt:lpstr>
      <vt:lpstr>Worksheet</vt:lpstr>
      <vt:lpstr>Population Impact  on  Air Quality </vt:lpstr>
      <vt:lpstr>PowerPoint Presentation</vt:lpstr>
      <vt:lpstr>Data Set</vt:lpstr>
      <vt:lpstr>ETL Data Flow</vt:lpstr>
      <vt:lpstr>Analysis</vt:lpstr>
      <vt:lpstr>Thank You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Impact  on  Air Quality</dc:title>
  <dc:creator>(Student) Georgean.C1</dc:creator>
  <cp:lastModifiedBy>(Student) Georgean.C1</cp:lastModifiedBy>
  <cp:revision>17</cp:revision>
  <dcterms:created xsi:type="dcterms:W3CDTF">2021-10-08T01:11:16Z</dcterms:created>
  <dcterms:modified xsi:type="dcterms:W3CDTF">2021-10-13T01:41:14Z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