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96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301" r:id="rId18"/>
    <p:sldId id="302" r:id="rId19"/>
    <p:sldId id="303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5" r:id="rId29"/>
    <p:sldId id="286" r:id="rId30"/>
    <p:sldId id="287" r:id="rId31"/>
    <p:sldId id="288" r:id="rId32"/>
    <p:sldId id="294" r:id="rId33"/>
    <p:sldId id="289" r:id="rId34"/>
    <p:sldId id="290" r:id="rId35"/>
    <p:sldId id="291" r:id="rId36"/>
    <p:sldId id="292" r:id="rId37"/>
    <p:sldId id="293" r:id="rId38"/>
    <p:sldId id="297" r:id="rId39"/>
    <p:sldId id="298" r:id="rId40"/>
    <p:sldId id="299" r:id="rId41"/>
    <p:sldId id="300" r:id="rId42"/>
    <p:sldId id="29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4" autoAdjust="0"/>
    <p:restoredTop sz="94660"/>
  </p:normalViewPr>
  <p:slideViewPr>
    <p:cSldViewPr snapToGrid="0">
      <p:cViewPr>
        <p:scale>
          <a:sx n="66" d="100"/>
          <a:sy n="66" d="100"/>
        </p:scale>
        <p:origin x="-696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interface" TargetMode="External"/><Relationship Id="rId3" Type="http://schemas.openxmlformats.org/officeDocument/2006/relationships/hyperlink" Target="https://en.wikipedia.org/wiki/Google" TargetMode="External"/><Relationship Id="rId7" Type="http://schemas.openxmlformats.org/officeDocument/2006/relationships/hyperlink" Target="https://en.wikipedia.org/wiki/Tablet_computer" TargetMode="External"/><Relationship Id="rId2" Type="http://schemas.openxmlformats.org/officeDocument/2006/relationships/hyperlink" Target="https://en.wikipedia.org/wiki/Mobile_operating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martphone" TargetMode="External"/><Relationship Id="rId5" Type="http://schemas.openxmlformats.org/officeDocument/2006/relationships/hyperlink" Target="https://en.wikipedia.org/wiki/Touchscreen" TargetMode="External"/><Relationship Id="rId10" Type="http://schemas.openxmlformats.org/officeDocument/2006/relationships/hyperlink" Target="https://en.wikipedia.org/wiki/Virtual_keyboard" TargetMode="External"/><Relationship Id="rId4" Type="http://schemas.openxmlformats.org/officeDocument/2006/relationships/hyperlink" Target="https://en.wikipedia.org/wiki/Linux_kernel" TargetMode="External"/><Relationship Id="rId9" Type="http://schemas.openxmlformats.org/officeDocument/2006/relationships/hyperlink" Target="https://en.wikipedia.org/wiki/Direct_manipulation_interfac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7939" y="3193143"/>
            <a:ext cx="5040924" cy="1001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VIVID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355771"/>
            <a:ext cx="8915399" cy="1175658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Submitted By: </a:t>
            </a:r>
            <a:r>
              <a:rPr lang="en-US" i="1" dirty="0" err="1" smtClean="0">
                <a:solidFill>
                  <a:schemeClr val="tx1"/>
                </a:solidFill>
              </a:rPr>
              <a:t>Nimmy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Saju</a:t>
            </a:r>
            <a:r>
              <a:rPr lang="en-US" i="1" dirty="0" smtClean="0">
                <a:solidFill>
                  <a:schemeClr val="tx1"/>
                </a:solidFill>
              </a:rPr>
              <a:t>				Project Guide: Sheena </a:t>
            </a:r>
            <a:r>
              <a:rPr lang="en-US" i="1" dirty="0" err="1" smtClean="0">
                <a:solidFill>
                  <a:schemeClr val="tx1"/>
                </a:solidFill>
              </a:rPr>
              <a:t>Jabar</a:t>
            </a:r>
            <a:endParaRPr lang="en-US" i="1" dirty="0" smtClean="0">
              <a:solidFill>
                <a:schemeClr val="tx1"/>
              </a:solidFill>
            </a:endParaRPr>
          </a:p>
          <a:p>
            <a:pPr algn="r"/>
            <a:r>
              <a:rPr lang="en-US" i="1" dirty="0" smtClean="0">
                <a:solidFill>
                  <a:schemeClr val="tx1"/>
                </a:solidFill>
              </a:rPr>
              <a:t>Course: MCA S6</a:t>
            </a:r>
          </a:p>
          <a:p>
            <a:pPr algn="r"/>
            <a:r>
              <a:rPr lang="en-US" i="1" dirty="0" smtClean="0">
                <a:solidFill>
                  <a:schemeClr val="tx1"/>
                </a:solidFill>
              </a:rPr>
              <a:t>NO: 38   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1714" y="537029"/>
            <a:ext cx="4731657" cy="259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226251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268" y="932596"/>
            <a:ext cx="8915400" cy="537266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My 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SQL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Structured Query Language (SQL), in computer science, a database sub language used in querying, updating and managing relational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databases. MY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SQL Server is a relational database management system for distributed Client-Server computing. Like all other database management systems, it provides the following features:</a:t>
            </a:r>
          </a:p>
          <a:p>
            <a:pPr lvl="0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 variety of user interfaces</a:t>
            </a:r>
          </a:p>
          <a:p>
            <a:pPr lvl="0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Physical data independence</a:t>
            </a:r>
          </a:p>
          <a:p>
            <a:pPr lvl="0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Logical data independence</a:t>
            </a:r>
          </a:p>
          <a:p>
            <a:pPr lvl="0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Query optimization</a:t>
            </a:r>
          </a:p>
          <a:p>
            <a:pPr lvl="0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Data integrity</a:t>
            </a:r>
          </a:p>
          <a:p>
            <a:pPr lvl="0"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Concurrency control</a:t>
            </a:r>
          </a:p>
          <a:p>
            <a:pPr lvl="0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Backup and recovery</a:t>
            </a:r>
          </a:p>
          <a:p>
            <a:pPr lvl="0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Security and authorization</a:t>
            </a:r>
          </a:p>
          <a:p>
            <a:pPr marL="0" indent="0">
              <a:buNone/>
            </a:pPr>
            <a:endParaRPr lang="en-IN" sz="2400" dirty="0"/>
          </a:p>
          <a:p>
            <a:pPr marL="0" indent="0" algn="just">
              <a:buNone/>
            </a:pPr>
            <a:endParaRPr lang="en-IN" sz="24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4041342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382" y="809767"/>
            <a:ext cx="8915400" cy="35165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Android</a:t>
            </a:r>
          </a:p>
          <a:p>
            <a:pPr marL="0" indent="0" algn="ctr">
              <a:buNone/>
            </a:pPr>
            <a:endParaRPr lang="en-IN" sz="24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a </a:t>
            </a:r>
            <a:r>
              <a:rPr lang="en-IN" sz="2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 tooltip="Mobile operating system"/>
              </a:rPr>
              <a:t>mobile operating system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developed by </a:t>
            </a:r>
            <a:r>
              <a:rPr lang="en-IN" sz="2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 tooltip="Google"/>
              </a:rPr>
              <a:t>Google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based on the </a:t>
            </a:r>
            <a:r>
              <a:rPr lang="en-IN" sz="2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 tooltip="Linux kernel"/>
              </a:rPr>
              <a:t>Linux kernel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and designed primarily for </a:t>
            </a:r>
            <a:r>
              <a:rPr lang="en-IN" sz="2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5" tooltip="Touchscreen"/>
              </a:rPr>
              <a:t>touch screen</a:t>
            </a:r>
            <a:r>
              <a:rPr lang="en-IN" sz="2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mobile devices such  as </a:t>
            </a:r>
            <a:r>
              <a:rPr lang="en-IN" sz="2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6" tooltip="Smartphone"/>
              </a:rPr>
              <a:t>smart phones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IN" sz="2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7" tooltip="Tablet computer"/>
              </a:rPr>
              <a:t>tablets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Android's </a:t>
            </a:r>
            <a:r>
              <a:rPr lang="en-IN" sz="2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8" tooltip="User interface"/>
              </a:rPr>
              <a:t>user interface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mainly based on </a:t>
            </a:r>
            <a:r>
              <a:rPr lang="en-IN" sz="2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9" tooltip="Direct manipulation interface"/>
              </a:rPr>
              <a:t>direct manipulation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using touch gestures that loosely correspond to real-world actions, such as swiping, tapping and pinching, to manipulate on-screen objects, along with a </a:t>
            </a:r>
            <a:r>
              <a:rPr lang="en-IN" sz="2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10" tooltip="Virtual keyboard"/>
              </a:rPr>
              <a:t>virtual keyboard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for text input.</a:t>
            </a:r>
          </a:p>
          <a:p>
            <a:pPr marL="0" indent="0" algn="just">
              <a:buNone/>
            </a:pPr>
            <a:endParaRPr lang="en-IN" sz="24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379291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621" y="973540"/>
            <a:ext cx="8915400" cy="5331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NETBEANS </a:t>
            </a:r>
            <a:endParaRPr lang="en-IN" sz="24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Netbeans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is an integrated development environment (IDE) for developing primarily with Java, but also with other languages, in particular PHP, C/C++, and HTML5.It is also an application platform framework for Java desktop applications and others.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NetBeans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IDE is written in Java and can run on Windows, OS X, Linux, Solaris and other platforms supporting a compatible JVM. The Net Beans Platform allows applications to be developed from a set of modular software components called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Among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features of the platform are: 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User interface management (e.g. menus and toolbars) 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User settings management 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Storage management (saving and loading any kind of data) 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Window management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9010871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394" y="878006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u="sng" dirty="0">
                <a:latin typeface="Times New Roman" pitchFamily="18" charset="0"/>
                <a:cs typeface="Times New Roman" pitchFamily="18" charset="0"/>
              </a:rPr>
              <a:t>IONIC </a:t>
            </a: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FRAMEWORK</a:t>
            </a:r>
          </a:p>
          <a:p>
            <a:pPr marL="0" indent="0" algn="ctr">
              <a:buNone/>
            </a:pPr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Ionic is a powerful HTML5 SDK that helps you build native-feeling mobile apps using web technologies like HTML, CSS,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JavaScript.Ionic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focused mainly on the look and feel, and UI interaction of your app. That means we aren't a replacement for 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PhoneGap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or your favourite JavaScript framework. Instead, Ionic simply fits in well with these projects in order to simplify one big part of your app: the front end. We recommend reading, Where does the Ionic Framework fit in? to get a good understanding of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Ionic's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goals.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22038172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+mn-lt"/>
                <a:cs typeface="Times New Roman" pitchFamily="18" charset="0"/>
              </a:rPr>
              <a:t>System specification</a:t>
            </a:r>
            <a:endParaRPr lang="en-IN" dirty="0"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4084"/>
            <a:ext cx="8915400" cy="4287138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 smtClean="0"/>
              <a:t>Hardware specification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Processors 	  : Intel Premium Pro or Processor running at 133 MHz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Hard Disk	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1.2 GB Hard Disk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RAM      	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 :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Client Level – Minimum 128MB</a:t>
            </a:r>
          </a:p>
          <a:p>
            <a:pPr marL="0" indent="0">
              <a:buNone/>
            </a:pPr>
            <a:r>
              <a:rPr lang="en-IN" sz="2000" u="sng" dirty="0" smtClean="0">
                <a:latin typeface="Times New Roman" pitchFamily="18" charset="0"/>
                <a:cs typeface="Times New Roman" pitchFamily="18" charset="0"/>
              </a:rPr>
              <a:t>Recommended </a:t>
            </a:r>
            <a:r>
              <a:rPr lang="en-IN" sz="2000" u="sng" dirty="0">
                <a:latin typeface="Times New Roman" pitchFamily="18" charset="0"/>
                <a:cs typeface="Times New Roman" pitchFamily="18" charset="0"/>
              </a:rPr>
              <a:t>Requirements for peak performance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RAM      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 Client Level – Minimum 512MB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Display Type	  : SVGA Colour Enhanced Monitor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Mouse           	  : PS/2 2 Button</a:t>
            </a:r>
          </a:p>
          <a:p>
            <a:pPr marL="0" indent="0">
              <a:buNone/>
            </a:pPr>
            <a:endParaRPr lang="en-IN" b="1" u="sng" dirty="0"/>
          </a:p>
        </p:txBody>
      </p:sp>
    </p:spTree>
    <p:extLst>
      <p:ext uri="{BB962C8B-B14F-4D97-AF65-F5344CB8AC3E}">
        <p14:creationId xmlns="" xmlns:p14="http://schemas.microsoft.com/office/powerpoint/2010/main" val="2473244393"/>
      </p:ext>
    </p:extLst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00752"/>
            <a:ext cx="8915400" cy="5010470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 smtClean="0"/>
              <a:t>Software specification</a:t>
            </a:r>
          </a:p>
          <a:p>
            <a:pPr marL="0" indent="0">
              <a:buNone/>
            </a:pPr>
            <a:endParaRPr lang="en-IN" b="1" u="sng" dirty="0" smtClean="0"/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Front End Tool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JavaScript, CSS,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Android, Ionic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Back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 Tool			: PHP, MySQL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Development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tools		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Net Beans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System		: Windows XP 7 Professionals and Higher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Browse                       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 Google Chrome. Mozilla Firefox</a:t>
            </a:r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2761391"/>
      </p:ext>
    </p:extLst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8905"/>
          </a:xfrm>
        </p:spPr>
        <p:txBody>
          <a:bodyPr/>
          <a:lstStyle/>
          <a:p>
            <a:pPr algn="ctr"/>
            <a:r>
              <a:rPr lang="en-IN" dirty="0" smtClean="0"/>
              <a:t>Table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0562"/>
            <a:ext cx="8915400" cy="4585648"/>
          </a:xfrm>
        </p:spPr>
        <p:txBody>
          <a:bodyPr/>
          <a:lstStyle/>
          <a:p>
            <a:r>
              <a:rPr lang="en-IN" dirty="0" err="1" smtClean="0"/>
              <a:t>Tbl_commentmeta</a:t>
            </a:r>
            <a:r>
              <a:rPr lang="en-IN" dirty="0" smtClean="0"/>
              <a:t>						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601300"/>
              </p:ext>
            </p:extLst>
          </p:nvPr>
        </p:nvGraphicFramePr>
        <p:xfrm>
          <a:off x="2647665" y="2637674"/>
          <a:ext cx="6277971" cy="1744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5429"/>
                <a:gridCol w="1734409"/>
                <a:gridCol w="1558133"/>
              </a:tblGrid>
              <a:tr h="2324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effectLst/>
                        </a:rPr>
                        <a:t>FIELD</a:t>
                      </a:r>
                      <a:endParaRPr lang="en-IN" sz="1800" b="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effectLst/>
                        </a:rPr>
                        <a:t>KEY</a:t>
                      </a:r>
                      <a:endParaRPr lang="en-IN" sz="1800" b="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>
                          <a:effectLst/>
                        </a:rPr>
                        <a:t>TYPE</a:t>
                      </a:r>
                      <a:endParaRPr lang="en-IN" sz="1800" b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234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 smtClean="0">
                          <a:effectLst/>
                        </a:rPr>
                        <a:t>Comment - id </a:t>
                      </a:r>
                      <a:endParaRPr lang="en-IN" sz="1800" b="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effectLst/>
                        </a:rPr>
                        <a:t>PK</a:t>
                      </a:r>
                      <a:endParaRPr lang="en-IN" sz="1800" b="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 err="1">
                          <a:effectLst/>
                        </a:rPr>
                        <a:t>bigint</a:t>
                      </a:r>
                      <a:r>
                        <a:rPr lang="en-IN" sz="1800" b="0" dirty="0">
                          <a:effectLst/>
                        </a:rPr>
                        <a:t>(10)</a:t>
                      </a:r>
                      <a:endParaRPr lang="en-IN" sz="1800" b="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827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Comment-post-id</a:t>
                      </a:r>
                      <a:endParaRPr lang="en-IN" sz="1800" b="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FK</a:t>
                      </a:r>
                      <a:endParaRPr lang="en-IN" sz="1800" b="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bigint</a:t>
                      </a:r>
                      <a:r>
                        <a:rPr lang="en-IN" sz="1800" b="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((20)</a:t>
                      </a:r>
                      <a:endParaRPr lang="en-IN" sz="1800" b="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234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Meta-key</a:t>
                      </a:r>
                      <a:endParaRPr lang="en-IN" sz="1800" b="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1800" b="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big</a:t>
                      </a:r>
                      <a:r>
                        <a:rPr lang="en-IN" sz="1800" b="0" baseline="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int</a:t>
                      </a:r>
                      <a:r>
                        <a:rPr lang="en-IN" sz="1800" b="0" baseline="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(20)</a:t>
                      </a:r>
                      <a:endParaRPr lang="en-IN" sz="1800" b="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234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Meta-value</a:t>
                      </a:r>
                      <a:endParaRPr lang="en-IN" sz="1800" b="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1800" b="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1800" b="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(255)</a:t>
                      </a:r>
                      <a:endParaRPr lang="en-IN" sz="1800" b="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49244135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Tbl_flower</a:t>
            </a:r>
            <a:endParaRPr lang="en-IN" b="1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53823352"/>
              </p:ext>
            </p:extLst>
          </p:nvPr>
        </p:nvGraphicFramePr>
        <p:xfrm>
          <a:off x="2002972" y="2656114"/>
          <a:ext cx="7181721" cy="2325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02307"/>
                <a:gridCol w="1889707"/>
                <a:gridCol w="1889707"/>
              </a:tblGrid>
              <a:tr h="62411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FEILD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KEY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TYPE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671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0" dirty="0">
                          <a:effectLst/>
                        </a:rPr>
                        <a:t>  </a:t>
                      </a:r>
                      <a:r>
                        <a:rPr lang="en-IN" sz="2000" b="0" baseline="0" dirty="0" smtClean="0">
                          <a:effectLst/>
                        </a:rPr>
                        <a:t> </a:t>
                      </a:r>
                      <a:r>
                        <a:rPr lang="en-IN" sz="2000" b="0" baseline="0" dirty="0" err="1" smtClean="0">
                          <a:effectLst/>
                        </a:rPr>
                        <a:t>flower_id</a:t>
                      </a:r>
                      <a:endParaRPr lang="en-IN" sz="2000" b="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PK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int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671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0" dirty="0">
                          <a:effectLst/>
                        </a:rPr>
                        <a:t>  </a:t>
                      </a:r>
                      <a:r>
                        <a:rPr lang="en-IN" sz="2000" b="0" dirty="0" err="1" smtClean="0">
                          <a:effectLst/>
                        </a:rPr>
                        <a:t>flower_name</a:t>
                      </a:r>
                      <a:endParaRPr lang="en-IN" sz="2000" b="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 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(50)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671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 </a:t>
                      </a:r>
                      <a:r>
                        <a:rPr lang="en-IN" sz="2000" b="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flower_color</a:t>
                      </a:r>
                      <a:endParaRPr lang="en-IN" sz="2000" b="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(50)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2836530"/>
      </p:ext>
    </p:extLst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829" y="972457"/>
            <a:ext cx="9646783" cy="4938765"/>
          </a:xfrm>
        </p:spPr>
        <p:txBody>
          <a:bodyPr/>
          <a:lstStyle/>
          <a:p>
            <a:r>
              <a:rPr lang="en-IN" b="1" dirty="0" err="1" smtClean="0"/>
              <a:t>Tbl_users</a:t>
            </a:r>
            <a:endParaRPr lang="en-IN" b="1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40215" y="1640114"/>
          <a:ext cx="9388927" cy="3906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0709"/>
                <a:gridCol w="2605892"/>
                <a:gridCol w="2642326"/>
              </a:tblGrid>
              <a:tr h="555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FIELD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KEY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TYPE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751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 </a:t>
                      </a:r>
                      <a:r>
                        <a:rPr lang="en-IN" sz="2000" dirty="0" smtClean="0">
                          <a:effectLst/>
                        </a:rPr>
                        <a:t>id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PK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</a:rPr>
                        <a:t>bigint</a:t>
                      </a:r>
                      <a:r>
                        <a:rPr lang="en-IN" sz="2000" dirty="0" smtClean="0">
                          <a:effectLst/>
                        </a:rPr>
                        <a:t>(20</a:t>
                      </a:r>
                      <a:r>
                        <a:rPr lang="en-IN" sz="2000" dirty="0">
                          <a:effectLst/>
                        </a:rPr>
                        <a:t>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75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 smtClean="0">
                          <a:effectLst/>
                        </a:rPr>
                        <a:t>user_login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(60)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751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 </a:t>
                      </a:r>
                      <a:r>
                        <a:rPr lang="en-IN" sz="2000" dirty="0" err="1" smtClean="0">
                          <a:effectLst/>
                        </a:rPr>
                        <a:t>user_pass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(255)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751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User_email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(100)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751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User_url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(100)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751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User_status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Int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(111)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03027429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486" y="1393371"/>
            <a:ext cx="9487126" cy="4517851"/>
          </a:xfrm>
        </p:spPr>
        <p:txBody>
          <a:bodyPr/>
          <a:lstStyle/>
          <a:p>
            <a:r>
              <a:rPr lang="en-IN" b="1" dirty="0" err="1" smtClean="0"/>
              <a:t>Tbl_order</a:t>
            </a:r>
            <a:endParaRPr lang="en-IN" b="1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6120752"/>
              </p:ext>
            </p:extLst>
          </p:nvPr>
        </p:nvGraphicFramePr>
        <p:xfrm>
          <a:off x="2573300" y="2844801"/>
          <a:ext cx="7862472" cy="3077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9408"/>
                <a:gridCol w="2131532"/>
                <a:gridCol w="2131532"/>
              </a:tblGrid>
              <a:tr h="4878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FEILD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KEY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TYPE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315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baseline="0" dirty="0" smtClean="0">
                          <a:effectLst/>
                        </a:rPr>
                        <a:t> </a:t>
                      </a:r>
                      <a:r>
                        <a:rPr lang="en-IN" sz="2000" baseline="0" dirty="0" err="1" smtClean="0">
                          <a:effectLst/>
                        </a:rPr>
                        <a:t>order_id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PK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Int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315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>
                          <a:effectLst/>
                          <a:latin typeface="Calibri"/>
                          <a:ea typeface="Calibri"/>
                          <a:cs typeface="Kartika"/>
                        </a:rPr>
                        <a:t> </a:t>
                      </a:r>
                      <a:r>
                        <a:rPr lang="en-IN" sz="2000" baseline="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  </a:t>
                      </a:r>
                      <a:r>
                        <a:rPr lang="en-IN" sz="2000" baseline="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order_quantity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 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Int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315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 </a:t>
                      </a:r>
                      <a:r>
                        <a:rPr lang="en-IN" sz="2000" dirty="0" err="1" smtClean="0">
                          <a:effectLst/>
                        </a:rPr>
                        <a:t>price_id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FK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Int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315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 </a:t>
                      </a:r>
                      <a:r>
                        <a:rPr lang="en-IN" sz="2000" dirty="0" err="1" smtClean="0">
                          <a:effectLst/>
                        </a:rPr>
                        <a:t>flower_id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FK 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Int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315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 </a:t>
                      </a:r>
                      <a:r>
                        <a:rPr lang="en-IN" sz="2000" dirty="0" err="1" smtClean="0">
                          <a:effectLst/>
                        </a:rPr>
                        <a:t>order_discount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No 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Int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315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 </a:t>
                      </a:r>
                      <a:r>
                        <a:rPr lang="en-IN" sz="2000" dirty="0" err="1" smtClean="0">
                          <a:effectLst/>
                        </a:rPr>
                        <a:t>order_total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 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int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29114621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Technology hierarchy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specification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Table Design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UML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92032126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735" y="1451212"/>
            <a:ext cx="8915400" cy="3777622"/>
          </a:xfrm>
        </p:spPr>
        <p:txBody>
          <a:bodyPr/>
          <a:lstStyle/>
          <a:p>
            <a:r>
              <a:rPr lang="en-IN" b="1" dirty="0" err="1" smtClean="0"/>
              <a:t>Tbl_comments</a:t>
            </a:r>
            <a:endParaRPr lang="en-IN" b="1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33292092"/>
              </p:ext>
            </p:extLst>
          </p:nvPr>
        </p:nvGraphicFramePr>
        <p:xfrm>
          <a:off x="2605960" y="1988458"/>
          <a:ext cx="6741240" cy="3695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7425"/>
                <a:gridCol w="1099608"/>
                <a:gridCol w="2384207"/>
              </a:tblGrid>
              <a:tr h="3630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FIELD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KEY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TYPE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632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Comment-id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PK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</a:rPr>
                        <a:t>Bigint</a:t>
                      </a:r>
                      <a:r>
                        <a:rPr lang="en-IN" sz="1600" dirty="0" smtClean="0">
                          <a:effectLst/>
                        </a:rPr>
                        <a:t>(20)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632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</a:rPr>
                        <a:t>comment_post</a:t>
                      </a:r>
                      <a:r>
                        <a:rPr lang="en-IN" sz="1600" dirty="0" smtClean="0">
                          <a:effectLst/>
                        </a:rPr>
                        <a:t>-id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FK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Bigint</a:t>
                      </a: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(20)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26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Comment-author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 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(20)</a:t>
                      </a:r>
                    </a:p>
                  </a:txBody>
                  <a:tcPr marL="68580" marR="68580" marT="0" marB="0"/>
                </a:tc>
              </a:tr>
              <a:tr h="3632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Comment-author-email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 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Varchar(100)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632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Comment-author-</a:t>
                      </a:r>
                      <a:r>
                        <a:rPr lang="en-IN" sz="16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url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 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(200)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632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Comment-author-</a:t>
                      </a:r>
                      <a:r>
                        <a:rPr lang="en-IN" sz="16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ip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(100)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632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Comment-date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Date time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632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Comment-content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(250)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632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Comment-approved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(20)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9204385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50" y="571500"/>
            <a:ext cx="10304462" cy="5339722"/>
          </a:xfrm>
        </p:spPr>
        <p:txBody>
          <a:bodyPr/>
          <a:lstStyle/>
          <a:p>
            <a:r>
              <a:rPr lang="en-IN" b="1" dirty="0" err="1" smtClean="0"/>
              <a:t>Tbl_links</a:t>
            </a:r>
            <a:endParaRPr lang="en-IN" b="1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63991749"/>
              </p:ext>
            </p:extLst>
          </p:nvPr>
        </p:nvGraphicFramePr>
        <p:xfrm>
          <a:off x="1524000" y="1079847"/>
          <a:ext cx="9467850" cy="5778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90808"/>
                <a:gridCol w="2538521"/>
                <a:gridCol w="2538521"/>
              </a:tblGrid>
              <a:tr h="4124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FIELD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KEY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TYPE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127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smtClean="0">
                          <a:effectLst/>
                        </a:rPr>
                        <a:t>link-id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PK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bigint(10)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127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 </a:t>
                      </a:r>
                      <a:r>
                        <a:rPr lang="en-IN" sz="2000" dirty="0" smtClean="0">
                          <a:effectLst/>
                        </a:rPr>
                        <a:t>link-</a:t>
                      </a:r>
                      <a:r>
                        <a:rPr lang="en-IN" sz="2000" dirty="0" err="1" smtClean="0">
                          <a:effectLst/>
                        </a:rPr>
                        <a:t>url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 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Varchar(100)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127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 </a:t>
                      </a:r>
                      <a:r>
                        <a:rPr lang="en-IN" sz="2000" dirty="0" smtClean="0">
                          <a:effectLst/>
                        </a:rPr>
                        <a:t>link-name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 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Text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127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 </a:t>
                      </a:r>
                      <a:r>
                        <a:rPr lang="en-IN" sz="2000" dirty="0" smtClean="0">
                          <a:effectLst/>
                        </a:rPr>
                        <a:t>link-image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 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Text 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127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smtClean="0">
                          <a:effectLst/>
                        </a:rPr>
                        <a:t>link-target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bigint(10)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127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Link-description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(255)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127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Link-visible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(20)</a:t>
                      </a:r>
                    </a:p>
                  </a:txBody>
                  <a:tcPr marL="68580" marR="68580" marT="0" marB="0"/>
                </a:tc>
              </a:tr>
              <a:tr h="4127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 Link-owner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Bigint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(20)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127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Link-rating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Int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(11)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127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Link-updated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Datetime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127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Link-</a:t>
                      </a: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rel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(255)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127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Link-notes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(255)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127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Link-</a:t>
                      </a: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rss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(255)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9639647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050" y="1123950"/>
            <a:ext cx="9961562" cy="4787272"/>
          </a:xfrm>
        </p:spPr>
        <p:txBody>
          <a:bodyPr/>
          <a:lstStyle/>
          <a:p>
            <a:r>
              <a:rPr lang="en-IN" sz="2400" b="1" dirty="0" err="1" smtClean="0"/>
              <a:t>Tbl_option</a:t>
            </a:r>
            <a:endParaRPr lang="en-IN" sz="2400" b="1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99482439"/>
              </p:ext>
            </p:extLst>
          </p:nvPr>
        </p:nvGraphicFramePr>
        <p:xfrm>
          <a:off x="1581150" y="2735456"/>
          <a:ext cx="9677400" cy="2185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70883"/>
                <a:gridCol w="1717052"/>
                <a:gridCol w="2689465"/>
              </a:tblGrid>
              <a:tr h="436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FIELD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KEY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TYPE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37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 </a:t>
                      </a:r>
                      <a:r>
                        <a:rPr lang="en-IN" sz="2000" dirty="0" err="1" smtClean="0">
                          <a:effectLst/>
                        </a:rPr>
                        <a:t>option_id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PK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</a:rPr>
                        <a:t>bigint</a:t>
                      </a:r>
                      <a:r>
                        <a:rPr lang="en-IN" sz="2000" dirty="0" smtClean="0">
                          <a:effectLst/>
                        </a:rPr>
                        <a:t>(20</a:t>
                      </a:r>
                      <a:r>
                        <a:rPr lang="en-IN" sz="2000" dirty="0">
                          <a:effectLst/>
                        </a:rPr>
                        <a:t>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37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Option_</a:t>
                      </a:r>
                      <a:r>
                        <a:rPr lang="en-IN" sz="2000" baseline="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name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 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</a:rPr>
                        <a:t>varchar</a:t>
                      </a:r>
                      <a:r>
                        <a:rPr lang="en-IN" sz="2000" dirty="0" smtClean="0">
                          <a:effectLst/>
                        </a:rPr>
                        <a:t>(191)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37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Option_value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 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(255)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437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autoload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 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(20)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7101761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876300"/>
            <a:ext cx="9675812" cy="5034922"/>
          </a:xfrm>
        </p:spPr>
        <p:txBody>
          <a:bodyPr/>
          <a:lstStyle/>
          <a:p>
            <a:r>
              <a:rPr lang="en-IN" sz="2400" b="1" dirty="0" err="1" smtClean="0"/>
              <a:t>Tbl_postmeta</a:t>
            </a:r>
            <a:endParaRPr lang="en-IN" sz="2400" b="1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55608234"/>
              </p:ext>
            </p:extLst>
          </p:nvPr>
        </p:nvGraphicFramePr>
        <p:xfrm>
          <a:off x="1352550" y="2038349"/>
          <a:ext cx="8858250" cy="2838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22520"/>
                <a:gridCol w="1303817"/>
                <a:gridCol w="2631913"/>
              </a:tblGrid>
              <a:tr h="5829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FEILD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KEY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TYPE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833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Meta_id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PK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bigint(10)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05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Post_id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FK 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</a:rPr>
                        <a:t>bigint</a:t>
                      </a:r>
                      <a:r>
                        <a:rPr lang="en-IN" sz="2000" dirty="0" smtClean="0">
                          <a:effectLst/>
                        </a:rPr>
                        <a:t>(20</a:t>
                      </a:r>
                      <a:r>
                        <a:rPr lang="en-IN" sz="2000" dirty="0">
                          <a:effectLst/>
                        </a:rPr>
                        <a:t>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833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 smtClean="0">
                          <a:effectLst/>
                        </a:rPr>
                        <a:t>Meta_key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 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(255)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8336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 </a:t>
                      </a:r>
                      <a:r>
                        <a:rPr lang="en-IN" sz="2000" dirty="0" err="1" smtClean="0">
                          <a:effectLst/>
                        </a:rPr>
                        <a:t>Meta_value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(250)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34080407"/>
      </p:ext>
    </p:extLst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0" y="819150"/>
            <a:ext cx="9732962" cy="4629150"/>
          </a:xfrm>
        </p:spPr>
        <p:txBody>
          <a:bodyPr/>
          <a:lstStyle/>
          <a:p>
            <a:r>
              <a:rPr lang="en-IN" sz="2400" b="1" dirty="0" err="1" smtClean="0"/>
              <a:t>Tbl_temmeta</a:t>
            </a:r>
            <a:endParaRPr lang="en-IN" sz="2400" b="1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93219433"/>
              </p:ext>
            </p:extLst>
          </p:nvPr>
        </p:nvGraphicFramePr>
        <p:xfrm>
          <a:off x="2230362" y="1631429"/>
          <a:ext cx="8971038" cy="2502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9479"/>
                <a:gridCol w="1319049"/>
                <a:gridCol w="2762510"/>
              </a:tblGrid>
              <a:tr h="500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FEILD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KEY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TYPE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00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 smtClean="0">
                          <a:effectLst/>
                        </a:rPr>
                        <a:t>meta_id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PK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bigint(10)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00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Term_id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 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Bigint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(20)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00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Meta_key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 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(255)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00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Meta_</a:t>
                      </a:r>
                      <a:r>
                        <a:rPr lang="en-IN" sz="2000" baseline="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 value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 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effectLst/>
                        </a:rPr>
                        <a:t>varchar</a:t>
                      </a:r>
                      <a:r>
                        <a:rPr lang="en-IN" sz="2000" dirty="0">
                          <a:effectLst/>
                        </a:rPr>
                        <a:t>(100)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14939487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47700"/>
            <a:ext cx="9904412" cy="5263522"/>
          </a:xfrm>
        </p:spPr>
        <p:txBody>
          <a:bodyPr/>
          <a:lstStyle/>
          <a:p>
            <a:r>
              <a:rPr lang="en-IN" sz="2000" b="1" dirty="0" err="1" smtClean="0"/>
              <a:t>Tbl_posts</a:t>
            </a:r>
            <a:endParaRPr lang="en-IN" sz="2000" b="1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74180999"/>
              </p:ext>
            </p:extLst>
          </p:nvPr>
        </p:nvGraphicFramePr>
        <p:xfrm>
          <a:off x="1790700" y="1295405"/>
          <a:ext cx="8515349" cy="51759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02982"/>
                <a:gridCol w="1109930"/>
                <a:gridCol w="2502437"/>
              </a:tblGrid>
              <a:tr h="3978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FIELD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981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 </a:t>
                      </a:r>
                      <a:r>
                        <a:rPr lang="en-IN" sz="1800" dirty="0" err="1" smtClean="0">
                          <a:effectLst/>
                        </a:rPr>
                        <a:t>post_id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PK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effectLst/>
                        </a:rPr>
                        <a:t>bigint</a:t>
                      </a:r>
                      <a:r>
                        <a:rPr lang="en-IN" sz="1800" dirty="0" smtClean="0">
                          <a:effectLst/>
                        </a:rPr>
                        <a:t>(20</a:t>
                      </a:r>
                      <a:r>
                        <a:rPr lang="en-IN" sz="1800" dirty="0">
                          <a:effectLst/>
                        </a:rPr>
                        <a:t>)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981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 </a:t>
                      </a:r>
                      <a:r>
                        <a:rPr lang="en-IN" sz="1800" dirty="0" err="1" smtClean="0">
                          <a:effectLst/>
                        </a:rPr>
                        <a:t>post_author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r>
                        <a:rPr lang="en-IN" sz="1800" dirty="0" smtClean="0">
                          <a:effectLst/>
                        </a:rPr>
                        <a:t>NO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effectLst/>
                        </a:rPr>
                        <a:t>varchar</a:t>
                      </a:r>
                      <a:r>
                        <a:rPr lang="en-IN" sz="1800" dirty="0" smtClean="0">
                          <a:effectLst/>
                        </a:rPr>
                        <a:t>(220</a:t>
                      </a:r>
                      <a:r>
                        <a:rPr lang="en-IN" sz="1800" dirty="0">
                          <a:effectLst/>
                        </a:rPr>
                        <a:t>)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981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 </a:t>
                      </a:r>
                      <a:r>
                        <a:rPr lang="en-IN" sz="1800" dirty="0" err="1" smtClean="0">
                          <a:effectLst/>
                        </a:rPr>
                        <a:t>post_date_gmt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No 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Datetime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981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  </a:t>
                      </a:r>
                      <a:r>
                        <a:rPr lang="en-IN" sz="1800" dirty="0" err="1" smtClean="0">
                          <a:effectLst/>
                        </a:rPr>
                        <a:t>post_content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No 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datetime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981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 </a:t>
                      </a:r>
                      <a:r>
                        <a:rPr lang="en-IN" sz="1800" dirty="0" err="1" smtClean="0">
                          <a:effectLst/>
                        </a:rPr>
                        <a:t>post_title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No 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effectLst/>
                        </a:rPr>
                        <a:t>varchar</a:t>
                      </a:r>
                      <a:r>
                        <a:rPr lang="en-IN" sz="1800" dirty="0" smtClean="0">
                          <a:effectLst/>
                        </a:rPr>
                        <a:t>(250</a:t>
                      </a:r>
                      <a:r>
                        <a:rPr lang="en-IN" sz="1800" dirty="0">
                          <a:effectLst/>
                        </a:rPr>
                        <a:t>)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981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  </a:t>
                      </a:r>
                      <a:r>
                        <a:rPr lang="en-IN" sz="1800" dirty="0" err="1" smtClean="0">
                          <a:effectLst/>
                        </a:rPr>
                        <a:t>post_excerpt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No 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effectLst/>
                        </a:rPr>
                        <a:t>varchar</a:t>
                      </a:r>
                      <a:r>
                        <a:rPr lang="en-IN" sz="1800" dirty="0" smtClean="0">
                          <a:effectLst/>
                        </a:rPr>
                        <a:t>(250</a:t>
                      </a:r>
                      <a:r>
                        <a:rPr lang="en-IN" sz="1800" dirty="0">
                          <a:effectLst/>
                        </a:rPr>
                        <a:t>)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981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  </a:t>
                      </a:r>
                      <a:r>
                        <a:rPr lang="en-IN" sz="1800" dirty="0" err="1" smtClean="0">
                          <a:effectLst/>
                        </a:rPr>
                        <a:t>post_status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No 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effectLst/>
                        </a:rPr>
                        <a:t>varchar</a:t>
                      </a:r>
                      <a:r>
                        <a:rPr lang="en-IN" sz="1800" dirty="0" smtClean="0">
                          <a:effectLst/>
                        </a:rPr>
                        <a:t>(20</a:t>
                      </a:r>
                      <a:r>
                        <a:rPr lang="en-IN" sz="1800" dirty="0">
                          <a:effectLst/>
                        </a:rPr>
                        <a:t>)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981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  </a:t>
                      </a:r>
                      <a:r>
                        <a:rPr lang="en-IN" sz="1800" dirty="0" err="1" smtClean="0">
                          <a:effectLst/>
                        </a:rPr>
                        <a:t>post_password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No 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effectLst/>
                        </a:rPr>
                        <a:t>varchar</a:t>
                      </a:r>
                      <a:r>
                        <a:rPr lang="en-IN" sz="1800" dirty="0" smtClean="0">
                          <a:effectLst/>
                        </a:rPr>
                        <a:t>(20</a:t>
                      </a:r>
                      <a:r>
                        <a:rPr lang="en-IN" sz="1800" dirty="0">
                          <a:effectLst/>
                        </a:rPr>
                        <a:t>)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981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Post_name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18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(250)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981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  </a:t>
                      </a:r>
                      <a:r>
                        <a:rPr lang="en-IN" sz="1800" dirty="0" err="1" smtClean="0">
                          <a:effectLst/>
                        </a:rPr>
                        <a:t>post_modified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18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(200)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981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Post_parent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datetime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981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Post_type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18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(10)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3619476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950" y="1123950"/>
            <a:ext cx="9999662" cy="4787272"/>
          </a:xfrm>
        </p:spPr>
        <p:txBody>
          <a:bodyPr/>
          <a:lstStyle/>
          <a:p>
            <a:r>
              <a:rPr lang="en-IN" sz="2000" b="1" dirty="0" err="1" smtClean="0"/>
              <a:t>Tbl_term</a:t>
            </a:r>
            <a:endParaRPr lang="en-IN" sz="2000" b="1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69045779"/>
              </p:ext>
            </p:extLst>
          </p:nvPr>
        </p:nvGraphicFramePr>
        <p:xfrm>
          <a:off x="1238249" y="2095499"/>
          <a:ext cx="7692712" cy="3414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6150"/>
                <a:gridCol w="1851631"/>
                <a:gridCol w="2664931"/>
              </a:tblGrid>
              <a:tr h="838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FEILD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KEY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TYPE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52450">
                <a:tc>
                  <a:txBody>
                    <a:bodyPr/>
                    <a:lstStyle/>
                    <a:p>
                      <a:pPr marL="5892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Term_id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PK</a:t>
                      </a:r>
                    </a:p>
                    <a:p>
                      <a:pPr marL="4089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</a:p>
                    <a:p>
                      <a:pPr marL="4089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</a:rPr>
                        <a:t>bigint</a:t>
                      </a:r>
                      <a:r>
                        <a:rPr lang="en-IN" sz="1600" dirty="0" smtClean="0">
                          <a:effectLst/>
                        </a:rPr>
                        <a:t>(20)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78270">
                <a:tc>
                  <a:txBody>
                    <a:bodyPr/>
                    <a:lstStyle/>
                    <a:p>
                      <a:pPr marL="5892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  </a:t>
                      </a:r>
                      <a:r>
                        <a:rPr lang="en-IN" sz="1600" dirty="0" err="1" smtClean="0">
                          <a:effectLst/>
                        </a:rPr>
                        <a:t>field_id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75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FK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bigint10)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782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  </a:t>
                      </a:r>
                      <a:r>
                        <a:rPr lang="en-IN" sz="1600" dirty="0" err="1" smtClean="0">
                          <a:effectLst/>
                        </a:rPr>
                        <a:t>term_taxonamy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75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</a:rPr>
                        <a:t>bigint</a:t>
                      </a:r>
                      <a:r>
                        <a:rPr lang="en-IN" sz="1600" dirty="0" smtClean="0">
                          <a:effectLst/>
                        </a:rPr>
                        <a:t>(20)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782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term_order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75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 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Int</a:t>
                      </a:r>
                      <a:r>
                        <a:rPr lang="en-IN" sz="1600" baseline="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 (11)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01478996"/>
      </p:ext>
    </p:extLst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57" y="783771"/>
            <a:ext cx="9617755" cy="5127451"/>
          </a:xfrm>
        </p:spPr>
        <p:txBody>
          <a:bodyPr/>
          <a:lstStyle/>
          <a:p>
            <a:r>
              <a:rPr lang="en-IN" b="1" dirty="0" err="1" smtClean="0"/>
              <a:t>Tbl_term_taxonamy</a:t>
            </a:r>
            <a:endParaRPr lang="en-IN" b="1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92976278"/>
              </p:ext>
            </p:extLst>
          </p:nvPr>
        </p:nvGraphicFramePr>
        <p:xfrm>
          <a:off x="2394796" y="1630965"/>
          <a:ext cx="8679603" cy="3619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3489"/>
                <a:gridCol w="2353057"/>
                <a:gridCol w="2353057"/>
              </a:tblGrid>
              <a:tr h="516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FEILD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KEY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TYPE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171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 </a:t>
                      </a:r>
                      <a:r>
                        <a:rPr lang="en-IN" sz="2000" dirty="0" err="1" smtClean="0">
                          <a:effectLst/>
                        </a:rPr>
                        <a:t>term_taxonamy_id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PK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</a:rPr>
                        <a:t>bigint</a:t>
                      </a:r>
                      <a:r>
                        <a:rPr lang="en-IN" sz="2000" dirty="0" smtClean="0">
                          <a:effectLst/>
                        </a:rPr>
                        <a:t>(20</a:t>
                      </a:r>
                      <a:r>
                        <a:rPr lang="en-IN" sz="2000" dirty="0">
                          <a:effectLst/>
                        </a:rPr>
                        <a:t>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171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baseline="0" dirty="0" smtClean="0">
                          <a:effectLst/>
                        </a:rPr>
                        <a:t> </a:t>
                      </a:r>
                      <a:r>
                        <a:rPr lang="en-IN" sz="2000" baseline="0" dirty="0" err="1" smtClean="0">
                          <a:effectLst/>
                        </a:rPr>
                        <a:t>term_id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FK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</a:rPr>
                        <a:t>bigint</a:t>
                      </a:r>
                      <a:r>
                        <a:rPr lang="en-IN" sz="2000" dirty="0" smtClean="0">
                          <a:effectLst/>
                        </a:rPr>
                        <a:t>(20</a:t>
                      </a:r>
                      <a:r>
                        <a:rPr lang="en-IN" sz="2000" dirty="0">
                          <a:effectLst/>
                        </a:rPr>
                        <a:t>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171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 </a:t>
                      </a:r>
                      <a:r>
                        <a:rPr lang="en-IN" sz="2000" dirty="0" err="1" smtClean="0">
                          <a:effectLst/>
                        </a:rPr>
                        <a:t>taxonamy</a:t>
                      </a:r>
                      <a:r>
                        <a:rPr lang="en-IN" sz="2000" dirty="0" smtClean="0">
                          <a:effectLst/>
                        </a:rPr>
                        <a:t> 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No 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</a:rPr>
                        <a:t>varchar</a:t>
                      </a:r>
                      <a:r>
                        <a:rPr lang="en-IN" sz="2000" dirty="0" smtClean="0">
                          <a:effectLst/>
                        </a:rPr>
                        <a:t>(30</a:t>
                      </a:r>
                      <a:r>
                        <a:rPr lang="en-IN" sz="2000" dirty="0">
                          <a:effectLst/>
                        </a:rPr>
                        <a:t>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171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description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Varchar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(20)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171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parent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bigint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(20)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5171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count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bigint</a:t>
                      </a:r>
                      <a:r>
                        <a:rPr lang="en-IN" sz="2000" dirty="0" smtClean="0">
                          <a:effectLst/>
                          <a:latin typeface="Calibri"/>
                          <a:ea typeface="Calibri"/>
                          <a:cs typeface="Kartika"/>
                        </a:rPr>
                        <a:t>(20)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9406709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UML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8457" y="1566863"/>
            <a:ext cx="9898743" cy="476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9652446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Activity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9367"/>
            <a:ext cx="8915400" cy="4491855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ADMIN-SIDE</a:t>
            </a:r>
          </a:p>
          <a:p>
            <a:pPr marL="0" indent="0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0972" y="1778254"/>
            <a:ext cx="8055428" cy="49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83664612"/>
      </p:ext>
    </p:extLst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VIVID app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a customized mobile application that can help you in various ways.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main language of programming will be android. Its main  aim is simplifying and improve the selling process for the owner.</a:t>
            </a:r>
          </a:p>
          <a:p>
            <a:pPr marL="0" indent="0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Minimize manual data entry and ensure data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accurancy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security.</a:t>
            </a:r>
          </a:p>
          <a:p>
            <a:pPr marL="0" indent="0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Customer will able to view product menus and their price, according to their interest. Admin can view the details of selling buying, stock, report generation.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0217616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32263"/>
            <a:ext cx="8915400" cy="5813946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EMPLOYEE SIDE</a:t>
            </a:r>
          </a:p>
          <a:p>
            <a:pPr marL="0" indent="0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771" y="1762125"/>
            <a:ext cx="8897259" cy="498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90738337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663" y="138351"/>
            <a:ext cx="5268036" cy="713371"/>
          </a:xfrm>
        </p:spPr>
        <p:txBody>
          <a:bodyPr/>
          <a:lstStyle/>
          <a:p>
            <a:pPr algn="ctr"/>
            <a:r>
              <a:rPr lang="en-IN" smtClean="0"/>
              <a:t>Forms</a:t>
            </a:r>
            <a:endParaRPr lang="en-IN" dirty="0"/>
          </a:p>
        </p:txBody>
      </p:sp>
      <p:pic>
        <p:nvPicPr>
          <p:cNvPr id="14338" name="Picture 2" descr="D:\ppt img\Screenshot_2018-04-08-19-07-1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788228" y="1274000"/>
            <a:ext cx="4136571" cy="55154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9287032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D:\ppt img\Screenshot_2018-04-08-19-07-39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83892" y="1002173"/>
            <a:ext cx="4236221" cy="56482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72413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D:\ppt img\Screenshot_2018-04-08-19-08-00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150" y="914400"/>
            <a:ext cx="4735736" cy="56968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8410418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:\ppt img\Screenshot_2018-04-08-19-08-2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98558" y="1132114"/>
            <a:ext cx="3632871" cy="5244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70279994"/>
      </p:ext>
    </p:extLst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:\ppt img\Screenshot_2018-04-08-19-08-5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57151" y="703359"/>
            <a:ext cx="3837135" cy="51161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625939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12457" y="1180306"/>
            <a:ext cx="3817256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35414236"/>
      </p:ext>
    </p:extLst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4686" y="1349829"/>
            <a:ext cx="9710057" cy="476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97025563"/>
      </p:ext>
    </p:extLst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9486" y="1349829"/>
            <a:ext cx="9535885" cy="444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4286" y="619125"/>
            <a:ext cx="9797143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8905"/>
          </a:xfrm>
        </p:spPr>
        <p:txBody>
          <a:bodyPr/>
          <a:lstStyle/>
          <a:p>
            <a:pPr algn="ctr"/>
            <a:r>
              <a:rPr lang="en-IN" dirty="0" smtClean="0"/>
              <a:t>Module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3015"/>
            <a:ext cx="8915400" cy="4872251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Mobile  application  ( android &amp; IOS application)</a:t>
            </a:r>
          </a:p>
          <a:p>
            <a:pPr lvl="0"/>
            <a:r>
              <a:rPr lang="en-IN" dirty="0"/>
              <a:t>Web portal</a:t>
            </a:r>
          </a:p>
          <a:p>
            <a:pPr marL="0" indent="0">
              <a:buNone/>
            </a:pPr>
            <a:r>
              <a:rPr lang="en-IN" b="1" u="sng" dirty="0" smtClean="0">
                <a:solidFill>
                  <a:schemeClr val="tx1"/>
                </a:solidFill>
              </a:rPr>
              <a:t>Mobi</a:t>
            </a:r>
            <a:r>
              <a:rPr lang="en-IN" b="1" u="sng" dirty="0">
                <a:solidFill>
                  <a:schemeClr val="tx1"/>
                </a:solidFill>
              </a:rPr>
              <a:t>l</a:t>
            </a:r>
            <a:r>
              <a:rPr lang="en-IN" b="1" u="sng" dirty="0" smtClean="0">
                <a:solidFill>
                  <a:schemeClr val="tx1"/>
                </a:solidFill>
              </a:rPr>
              <a:t>e  </a:t>
            </a:r>
            <a:r>
              <a:rPr lang="en-IN" b="1" u="sng" dirty="0">
                <a:solidFill>
                  <a:schemeClr val="tx1"/>
                </a:solidFill>
              </a:rPr>
              <a:t>application  ( android &amp; IOS </a:t>
            </a:r>
            <a:r>
              <a:rPr lang="en-IN" b="1" u="sng" dirty="0" smtClean="0">
                <a:solidFill>
                  <a:schemeClr val="tx1"/>
                </a:solidFill>
              </a:rPr>
              <a:t>application)</a:t>
            </a:r>
            <a:endParaRPr lang="en-IN" dirty="0" smtClean="0"/>
          </a:p>
          <a:p>
            <a:pPr lvl="0"/>
            <a:r>
              <a:rPr lang="en-IN" dirty="0" smtClean="0"/>
              <a:t>Stock details</a:t>
            </a:r>
          </a:p>
          <a:p>
            <a:pPr lvl="0"/>
            <a:r>
              <a:rPr lang="en-IN" dirty="0" smtClean="0"/>
              <a:t>Report Generation</a:t>
            </a:r>
            <a:endParaRPr lang="en-IN" dirty="0"/>
          </a:p>
          <a:p>
            <a:pPr lvl="0"/>
            <a:endParaRPr lang="en-IN" dirty="0"/>
          </a:p>
          <a:p>
            <a:pPr marL="0" indent="0">
              <a:buNone/>
            </a:pPr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700362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3371" y="1451429"/>
            <a:ext cx="10348686" cy="498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3028" y="1001485"/>
            <a:ext cx="10247086" cy="532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9" y="1885666"/>
            <a:ext cx="5773004" cy="249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63334152"/>
      </p:ext>
    </p:extLst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564" y="873456"/>
            <a:ext cx="8915400" cy="5145207"/>
          </a:xfrm>
        </p:spPr>
        <p:txBody>
          <a:bodyPr>
            <a:normAutofit/>
          </a:bodyPr>
          <a:lstStyle/>
          <a:p>
            <a:pPr lvl="0"/>
            <a:r>
              <a:rPr lang="en-IN" b="1" dirty="0" smtClean="0"/>
              <a:t>Stock</a:t>
            </a:r>
            <a:endParaRPr lang="en-IN" b="1" dirty="0"/>
          </a:p>
          <a:p>
            <a:pPr marL="0" indent="0">
              <a:buNone/>
            </a:pPr>
            <a:r>
              <a:rPr lang="en-IN" dirty="0" smtClean="0"/>
              <a:t>Stock Section contain the stock details of the shop if a salesman search the stock details when the customer orders flower more than the stock. It displays the order is out of the stock to the salesman.</a:t>
            </a:r>
          </a:p>
          <a:p>
            <a:pPr lvl="0"/>
            <a:r>
              <a:rPr lang="en-IN" b="1" dirty="0" smtClean="0"/>
              <a:t>Report Generation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It will displayed the total amount of flowers including if their any decoration fee, and their will be a facility to make a printed Report.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60201267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55093"/>
            <a:ext cx="8915400" cy="5256129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u="sng" dirty="0" smtClean="0"/>
              <a:t>Web Portal</a:t>
            </a:r>
          </a:p>
          <a:p>
            <a:pPr lvl="0"/>
            <a:r>
              <a:rPr lang="en-IN" dirty="0" smtClean="0"/>
              <a:t>Admin Login</a:t>
            </a:r>
            <a:endParaRPr lang="en-IN" dirty="0"/>
          </a:p>
          <a:p>
            <a:pPr lvl="0"/>
            <a:r>
              <a:rPr lang="en-IN" dirty="0" smtClean="0"/>
              <a:t>Salesman registration</a:t>
            </a:r>
          </a:p>
          <a:p>
            <a:pPr lvl="0"/>
            <a:r>
              <a:rPr lang="en-IN" dirty="0" smtClean="0"/>
              <a:t>Flower Registration</a:t>
            </a:r>
            <a:endParaRPr lang="en-IN" dirty="0"/>
          </a:p>
          <a:p>
            <a:pPr lvl="0"/>
            <a:r>
              <a:rPr lang="en-IN" dirty="0" smtClean="0"/>
              <a:t>Stock</a:t>
            </a:r>
            <a:endParaRPr lang="en-IN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18704230"/>
      </p:ext>
    </p:extLst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32115"/>
            <a:ext cx="8915400" cy="4779108"/>
          </a:xfrm>
        </p:spPr>
        <p:txBody>
          <a:bodyPr>
            <a:noAutofit/>
          </a:bodyPr>
          <a:lstStyle/>
          <a:p>
            <a:pPr lvl="0"/>
            <a:r>
              <a:rPr lang="en-IN" sz="2000" b="1" dirty="0" smtClean="0"/>
              <a:t>Admin Login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 The Admin can login with their user name and password. They can view flower details, Stock details and employee Details.</a:t>
            </a:r>
          </a:p>
          <a:p>
            <a:pPr lvl="0"/>
            <a:r>
              <a:rPr lang="en-IN" sz="2000" b="1" dirty="0" smtClean="0"/>
              <a:t>Flower Registration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Admin </a:t>
            </a:r>
            <a:r>
              <a:rPr lang="en-IN" sz="2000" dirty="0" smtClean="0"/>
              <a:t> </a:t>
            </a:r>
            <a:r>
              <a:rPr lang="en-IN" sz="2000" dirty="0" smtClean="0"/>
              <a:t>can add, delete, edit the flower details.</a:t>
            </a:r>
          </a:p>
          <a:p>
            <a:pPr lvl="0"/>
            <a:r>
              <a:rPr lang="en-IN" sz="2000" b="1" dirty="0" smtClean="0"/>
              <a:t>Salesman Registration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Admin </a:t>
            </a:r>
            <a:r>
              <a:rPr lang="en-IN" sz="2000" dirty="0" smtClean="0"/>
              <a:t> </a:t>
            </a:r>
            <a:r>
              <a:rPr lang="en-IN" sz="2000" dirty="0" smtClean="0"/>
              <a:t>can </a:t>
            </a:r>
            <a:r>
              <a:rPr lang="en-IN" sz="2000" dirty="0" smtClean="0"/>
              <a:t>add, delete, edit the Salesman details.</a:t>
            </a:r>
          </a:p>
          <a:p>
            <a:pPr lvl="0"/>
            <a:r>
              <a:rPr lang="en-IN" sz="2000" b="1" dirty="0" smtClean="0"/>
              <a:t>Stock</a:t>
            </a:r>
          </a:p>
          <a:p>
            <a:pPr marL="0" indent="0">
              <a:buNone/>
            </a:pPr>
            <a:r>
              <a:rPr lang="en-IN" sz="2000" dirty="0" smtClean="0"/>
              <a:t>Stock Section contain the stock details of the shop if a salesman search the stock details when the customer orders flower more than the stock. It displays the order is out of the stock to the salesman.</a:t>
            </a:r>
          </a:p>
          <a:p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Technology hierarchy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1128"/>
            <a:ext cx="8915400" cy="4560094"/>
          </a:xfrm>
        </p:spPr>
        <p:txBody>
          <a:bodyPr>
            <a:normAutofit lnSpcReduction="10000"/>
          </a:bodyPr>
          <a:lstStyle/>
          <a:p>
            <a:pPr lvl="0"/>
            <a:r>
              <a:rPr lang="en-IN" b="1" u="sng" dirty="0"/>
              <a:t>MOBILE APPLICATION – HYBRID  </a:t>
            </a:r>
            <a:endParaRPr lang="en-IN" sz="1600" u="sng" dirty="0"/>
          </a:p>
          <a:p>
            <a:pPr lvl="1"/>
            <a:r>
              <a:rPr lang="en-IN" dirty="0" smtClean="0"/>
              <a:t> Ionic 3</a:t>
            </a:r>
            <a:endParaRPr lang="en-IN" sz="1200" dirty="0"/>
          </a:p>
          <a:p>
            <a:pPr lvl="1"/>
            <a:r>
              <a:rPr lang="en-IN" dirty="0"/>
              <a:t>Angular JS version .</a:t>
            </a:r>
            <a:r>
              <a:rPr lang="en-IN" dirty="0" smtClean="0"/>
              <a:t>1</a:t>
            </a:r>
          </a:p>
          <a:p>
            <a:pPr lvl="1"/>
            <a:r>
              <a:rPr lang="en-IN" sz="1400" dirty="0" smtClean="0"/>
              <a:t>HTML</a:t>
            </a:r>
            <a:endParaRPr lang="en-IN" sz="1400" dirty="0"/>
          </a:p>
          <a:p>
            <a:pPr lvl="0"/>
            <a:r>
              <a:rPr lang="en-IN" b="1" u="sng" dirty="0"/>
              <a:t>WEBPORTAL – </a:t>
            </a:r>
            <a:r>
              <a:rPr lang="en-IN" b="1" u="sng" dirty="0" smtClean="0"/>
              <a:t>RESPONSIVE</a:t>
            </a:r>
            <a:endParaRPr lang="en-IN" sz="1600" u="sng" dirty="0"/>
          </a:p>
          <a:p>
            <a:pPr lvl="1"/>
            <a:r>
              <a:rPr lang="en-IN" dirty="0"/>
              <a:t>HTML</a:t>
            </a:r>
            <a:endParaRPr lang="en-IN" sz="1200" dirty="0"/>
          </a:p>
          <a:p>
            <a:pPr lvl="1"/>
            <a:r>
              <a:rPr lang="en-IN" dirty="0"/>
              <a:t>CSS</a:t>
            </a:r>
            <a:endParaRPr lang="en-IN" sz="1200" dirty="0"/>
          </a:p>
          <a:p>
            <a:pPr lvl="1"/>
            <a:r>
              <a:rPr lang="en-IN" dirty="0"/>
              <a:t>JQuery</a:t>
            </a:r>
            <a:endParaRPr lang="en-IN" sz="1200" dirty="0"/>
          </a:p>
          <a:p>
            <a:pPr lvl="1">
              <a:buNone/>
            </a:pPr>
            <a:endParaRPr lang="en-IN" sz="1200" dirty="0"/>
          </a:p>
          <a:p>
            <a:pPr lvl="0"/>
            <a:r>
              <a:rPr lang="en-IN" b="1" u="sng" dirty="0" smtClean="0"/>
              <a:t>BACKEND</a:t>
            </a:r>
            <a:r>
              <a:rPr lang="en-IN" b="1" u="sng" dirty="0"/>
              <a:t> </a:t>
            </a:r>
            <a:endParaRPr lang="en-IN" sz="1600" u="sng" dirty="0"/>
          </a:p>
          <a:p>
            <a:pPr lvl="1"/>
            <a:r>
              <a:rPr lang="en-IN" dirty="0" err="1" smtClean="0"/>
              <a:t>Wordpress</a:t>
            </a:r>
            <a:endParaRPr lang="en-IN" dirty="0"/>
          </a:p>
          <a:p>
            <a:pPr lvl="1"/>
            <a:r>
              <a:rPr lang="en-IN" dirty="0"/>
              <a:t>PHP</a:t>
            </a:r>
            <a:endParaRPr lang="en-IN" sz="1200" dirty="0"/>
          </a:p>
          <a:p>
            <a:pPr lvl="1"/>
            <a:r>
              <a:rPr lang="en-IN" dirty="0"/>
              <a:t>MySQL </a:t>
            </a:r>
            <a:endParaRPr lang="en-IN" sz="1200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59904020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82388"/>
            <a:ext cx="8915400" cy="52288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PHP</a:t>
            </a:r>
          </a:p>
          <a:p>
            <a:pPr marL="0" indent="0" algn="ctr">
              <a:buNone/>
            </a:pPr>
            <a:endParaRPr lang="en-IN" sz="24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PHP is a server-side scripting language designed for web development but also used as a general-purpose programming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language.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PHP code is usually processed by a PHP interpreter, which is usually implemented as a web server's native module or a Common Gateway Interface (CGI) executable. After the PHP code is interpreted and executed, the web server sends resulting output to its client, usually in form of a part of the generated webpage; for example, PHP code can generate a web page's HTML code, an image, or some other data. PHP has also evolved to include a command-line interface (CLI) capability and can be used in standalone graphical applications</a:t>
            </a:r>
            <a:r>
              <a:rPr lang="en-IN" sz="2000" dirty="0"/>
              <a:t>.</a:t>
            </a:r>
          </a:p>
          <a:p>
            <a:pPr marL="0" indent="0" algn="just">
              <a:buNone/>
            </a:pPr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81545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1266</TotalTime>
  <Words>979</Words>
  <Application>Microsoft Office PowerPoint</Application>
  <PresentationFormat>Custom</PresentationFormat>
  <Paragraphs>376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Wisp</vt:lpstr>
      <vt:lpstr>  VIVID</vt:lpstr>
      <vt:lpstr>contents</vt:lpstr>
      <vt:lpstr>ABSTRACT</vt:lpstr>
      <vt:lpstr>Module description</vt:lpstr>
      <vt:lpstr>Slide 5</vt:lpstr>
      <vt:lpstr>Slide 6</vt:lpstr>
      <vt:lpstr>Slide 7</vt:lpstr>
      <vt:lpstr>Technology hierarchy</vt:lpstr>
      <vt:lpstr>Slide 9</vt:lpstr>
      <vt:lpstr>Slide 10</vt:lpstr>
      <vt:lpstr>Slide 11</vt:lpstr>
      <vt:lpstr>Slide 12</vt:lpstr>
      <vt:lpstr>Slide 13</vt:lpstr>
      <vt:lpstr>System specification</vt:lpstr>
      <vt:lpstr>Slide 15</vt:lpstr>
      <vt:lpstr>Table design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UML</vt:lpstr>
      <vt:lpstr>Activity diagram</vt:lpstr>
      <vt:lpstr>Slide 30</vt:lpstr>
      <vt:lpstr>Forms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Amritha</dc:creator>
  <cp:lastModifiedBy>BLACKWIND</cp:lastModifiedBy>
  <cp:revision>91</cp:revision>
  <dcterms:created xsi:type="dcterms:W3CDTF">2014-09-12T02:13:59Z</dcterms:created>
  <dcterms:modified xsi:type="dcterms:W3CDTF">2018-04-24T16:57:14Z</dcterms:modified>
</cp:coreProperties>
</file>