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7" r:id="rId3"/>
    <p:sldId id="258" r:id="rId4"/>
    <p:sldId id="307" r:id="rId5"/>
    <p:sldId id="259" r:id="rId6"/>
    <p:sldId id="309" r:id="rId7"/>
    <p:sldId id="310" r:id="rId8"/>
    <p:sldId id="311" r:id="rId9"/>
    <p:sldId id="260" r:id="rId10"/>
    <p:sldId id="312" r:id="rId11"/>
    <p:sldId id="271" r:id="rId12"/>
    <p:sldId id="313" r:id="rId13"/>
    <p:sldId id="274" r:id="rId14"/>
    <p:sldId id="275" r:id="rId15"/>
  </p:sldIdLst>
  <p:sldSz cx="9144000" cy="5143500" type="screen16x9"/>
  <p:notesSz cx="6858000" cy="9144000"/>
  <p:embeddedFontLst>
    <p:embeddedFont>
      <p:font typeface="Limelight" panose="020B0604020202020204" charset="0"/>
      <p:regular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EE632-DDA5-4921-A611-E5E56A513DBE}">
  <a:tblStyle styleId="{834EE632-DDA5-4921-A611-E5E56A513D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69e31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69e31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1da39008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1da39008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da39008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da39008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da39008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da39008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88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a39008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a39008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977a7e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977a7e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b6f45d4e6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b6f45d4e6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e95872d657_1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e95872d657_1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avLst/>
            <a:gdLst/>
            <a:ahLst/>
            <a:cxnLst/>
            <a:rect l="l" t="t" r="r" b="b"/>
            <a:pathLst>
              <a:path w="68737" h="9823" extrusionOk="0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6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>
            <a:spLocks noGrp="1"/>
          </p:cNvSpPr>
          <p:nvPr>
            <p:ph type="title" hasCustomPrompt="1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29"/>
          <p:cNvSpPr txBox="1">
            <a:spLocks noGrp="1"/>
          </p:cNvSpPr>
          <p:nvPr>
            <p:ph type="subTitle" idx="1"/>
          </p:nvPr>
        </p:nvSpPr>
        <p:spPr>
          <a:xfrm>
            <a:off x="2368625" y="1145641"/>
            <a:ext cx="4406700" cy="3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 hasCustomPrompt="1"/>
          </p:nvPr>
        </p:nvSpPr>
        <p:spPr>
          <a:xfrm>
            <a:off x="2368625" y="2097040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3"/>
          </p:nvPr>
        </p:nvSpPr>
        <p:spPr>
          <a:xfrm>
            <a:off x="2368625" y="2694708"/>
            <a:ext cx="4406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4" hasCustomPrompt="1"/>
          </p:nvPr>
        </p:nvSpPr>
        <p:spPr>
          <a:xfrm>
            <a:off x="2368625" y="3645406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5"/>
          </p:nvPr>
        </p:nvSpPr>
        <p:spPr>
          <a:xfrm>
            <a:off x="2368625" y="4242275"/>
            <a:ext cx="4406700" cy="3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369050" y="377611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1880" y="1939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40462" y="337203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555375" y="-4047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5" name="Google Shape;35;p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7525" y="1102625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rot="5400000">
            <a:off x="-619114" y="-425187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6869171" y="378250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flipH="1">
            <a:off x="-752875" y="4143326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 flipH="1">
            <a:off x="7543221" y="-70557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62" name="Google Shape;62;p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17525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5786593" y="-210849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-1" y="293301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345121" y="265248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4" name="Google Shape;74;p7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7525" y="1679150"/>
            <a:ext cx="7708800" cy="23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427937" y="3864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4303950" y="21382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6765687" y="1600675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1008300" y="789000"/>
            <a:ext cx="7127400" cy="4358281"/>
            <a:chOff x="1008300" y="789000"/>
            <a:chExt cx="7127400" cy="4358281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3360825" y="2114881"/>
              <a:ext cx="2468875" cy="3032400"/>
              <a:chOff x="3371200" y="2114881"/>
              <a:chExt cx="2468875" cy="30324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8"/>
            <p:cNvGrpSpPr/>
            <p:nvPr/>
          </p:nvGrpSpPr>
          <p:grpSpPr>
            <a:xfrm>
              <a:off x="1008300" y="789000"/>
              <a:ext cx="7127400" cy="3565500"/>
              <a:chOff x="1008325" y="958550"/>
              <a:chExt cx="7127400" cy="3565500"/>
            </a:xfrm>
          </p:grpSpPr>
          <p:sp>
            <p:nvSpPr>
              <p:cNvPr id="91" name="Google Shape;91;p8"/>
              <p:cNvSpPr/>
              <p:nvPr/>
            </p:nvSpPr>
            <p:spPr>
              <a:xfrm>
                <a:off x="1008325" y="958550"/>
                <a:ext cx="7127400" cy="3565500"/>
              </a:xfrm>
              <a:prstGeom prst="roundRect">
                <a:avLst>
                  <a:gd name="adj" fmla="val 771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1121125" y="1069700"/>
                <a:ext cx="6901800" cy="3343200"/>
              </a:xfrm>
              <a:prstGeom prst="roundRect">
                <a:avLst>
                  <a:gd name="adj" fmla="val 771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136475" y="894225"/>
            <a:ext cx="6870900" cy="3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1" y="2933026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345121" y="2666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152905" y="-38357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-2246275" y="382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100" name="Google Shape;100;p9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342700" y="376776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523655" y="4450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 flipH="1">
            <a:off x="-772870" y="-13417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35" name="Google Shape;135;p1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" hasCustomPrompt="1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5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/>
          </p:nvPr>
        </p:nvSpPr>
        <p:spPr>
          <a:xfrm>
            <a:off x="482398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9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4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3369577" y="455972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53848" y="328325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01" name="Google Shape;201;p1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4" r:id="rId9"/>
    <p:sldLayoutId id="2147483675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6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12" name="Google Shape;412;p36"/>
            <p:cNvSpPr/>
            <p:nvPr/>
          </p:nvSpPr>
          <p:spPr>
            <a:xfrm>
              <a:off x="612038" y="1324085"/>
              <a:ext cx="3498620" cy="2668535"/>
            </a:xfrm>
            <a:custGeom>
              <a:avLst/>
              <a:gdLst/>
              <a:ahLst/>
              <a:cxnLst/>
              <a:rect l="l" t="t" r="r" b="b"/>
              <a:pathLst>
                <a:path w="57385" h="43768" extrusionOk="0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4" h="12677" extrusionOk="0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57359" h="13793" extrusionOk="0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13255" extrusionOk="0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5" h="12677" extrusionOk="0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03" extrusionOk="0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6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name="adj" fmla="val 7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512975" y="1608150"/>
            <a:ext cx="4107300" cy="1927200"/>
          </a:xfrm>
          <a:prstGeom prst="roundRect">
            <a:avLst>
              <a:gd name="adj" fmla="val 7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30" name="Google Shape;430;p36"/>
            <p:cNvSpPr/>
            <p:nvPr/>
          </p:nvSpPr>
          <p:spPr>
            <a:xfrm>
              <a:off x="1360000" y="3752000"/>
              <a:ext cx="359600" cy="411375"/>
            </a:xfrm>
            <a:custGeom>
              <a:avLst/>
              <a:gdLst/>
              <a:ahLst/>
              <a:cxnLst/>
              <a:rect l="l" t="t" r="r" b="b"/>
              <a:pathLst>
                <a:path w="14384" h="16455" extrusionOk="0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47800" y="3740925"/>
              <a:ext cx="188550" cy="177450"/>
            </a:xfrm>
            <a:custGeom>
              <a:avLst/>
              <a:gdLst/>
              <a:ahLst/>
              <a:cxnLst/>
              <a:rect l="l" t="t" r="r" b="b"/>
              <a:pathLst>
                <a:path w="7542" h="7098" extrusionOk="0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85425" y="3808675"/>
              <a:ext cx="156300" cy="241775"/>
            </a:xfrm>
            <a:custGeom>
              <a:avLst/>
              <a:gdLst/>
              <a:ahLst/>
              <a:cxnLst/>
              <a:rect l="l" t="t" r="r" b="b"/>
              <a:pathLst>
                <a:path w="6252" h="9671" extrusionOk="0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32525" y="3965750"/>
              <a:ext cx="563925" cy="376725"/>
            </a:xfrm>
            <a:custGeom>
              <a:avLst/>
              <a:gdLst/>
              <a:ahLst/>
              <a:cxnLst/>
              <a:rect l="l" t="t" r="r" b="b"/>
              <a:pathLst>
                <a:path w="22557" h="15069" extrusionOk="0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4775" y="4343475"/>
              <a:ext cx="304500" cy="751100"/>
            </a:xfrm>
            <a:custGeom>
              <a:avLst/>
              <a:gdLst/>
              <a:ahLst/>
              <a:cxnLst/>
              <a:rect l="l" t="t" r="r" b="b"/>
              <a:pathLst>
                <a:path w="12180" h="30044" extrusionOk="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03200" y="3838625"/>
              <a:ext cx="418750" cy="503850"/>
            </a:xfrm>
            <a:custGeom>
              <a:avLst/>
              <a:gdLst/>
              <a:ahLst/>
              <a:cxnLst/>
              <a:rect l="l" t="t" r="r" b="b"/>
              <a:pathLst>
                <a:path w="16750" h="20154" extrusionOk="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98650" y="4343475"/>
              <a:ext cx="335400" cy="751100"/>
            </a:xfrm>
            <a:custGeom>
              <a:avLst/>
              <a:gdLst/>
              <a:ahLst/>
              <a:cxnLst/>
              <a:rect l="l" t="t" r="r" b="b"/>
              <a:pathLst>
                <a:path w="13416" h="30044" extrusionOk="0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32400" y="3927425"/>
              <a:ext cx="88050" cy="96825"/>
            </a:xfrm>
            <a:custGeom>
              <a:avLst/>
              <a:gdLst/>
              <a:ahLst/>
              <a:cxnLst/>
              <a:rect l="l" t="t" r="r" b="b"/>
              <a:pathLst>
                <a:path w="3522" h="3873" extrusionOk="0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7800" y="3977175"/>
              <a:ext cx="345500" cy="366325"/>
            </a:xfrm>
            <a:custGeom>
              <a:avLst/>
              <a:gdLst/>
              <a:ahLst/>
              <a:cxnLst/>
              <a:rect l="l" t="t" r="r" b="b"/>
              <a:pathLst>
                <a:path w="13820" h="14653" extrusionOk="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33250" y="4010425"/>
              <a:ext cx="313575" cy="452375"/>
            </a:xfrm>
            <a:custGeom>
              <a:avLst/>
              <a:gdLst/>
              <a:ahLst/>
              <a:cxnLst/>
              <a:rect l="l" t="t" r="r" b="b"/>
              <a:pathLst>
                <a:path w="12543" h="18095" extrusionOk="0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746800" y="4010425"/>
              <a:ext cx="313900" cy="452375"/>
            </a:xfrm>
            <a:custGeom>
              <a:avLst/>
              <a:gdLst/>
              <a:ahLst/>
              <a:cxnLst/>
              <a:rect l="l" t="t" r="r" b="b"/>
              <a:pathLst>
                <a:path w="12556" h="18095" extrusionOk="0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458450" y="4033950"/>
              <a:ext cx="288375" cy="353225"/>
            </a:xfrm>
            <a:custGeom>
              <a:avLst/>
              <a:gdLst/>
              <a:ahLst/>
              <a:cxnLst/>
              <a:rect l="l" t="t" r="r" b="b"/>
              <a:pathLst>
                <a:path w="11535" h="14129" extrusionOk="0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746800" y="4033950"/>
              <a:ext cx="289025" cy="353225"/>
            </a:xfrm>
            <a:custGeom>
              <a:avLst/>
              <a:gdLst/>
              <a:ahLst/>
              <a:cxnLst/>
              <a:rect l="l" t="t" r="r" b="b"/>
              <a:pathLst>
                <a:path w="11561" h="14129" extrusionOk="0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746800" y="4411350"/>
              <a:ext cx="4375" cy="28250"/>
            </a:xfrm>
            <a:custGeom>
              <a:avLst/>
              <a:gdLst/>
              <a:ahLst/>
              <a:cxnLst/>
              <a:rect l="l" t="t" r="r" b="b"/>
              <a:pathLst>
                <a:path w="175" h="1130" extrusionOk="0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913800" y="4343800"/>
              <a:ext cx="75975" cy="66575"/>
            </a:xfrm>
            <a:custGeom>
              <a:avLst/>
              <a:gdLst/>
              <a:ahLst/>
              <a:cxnLst/>
              <a:rect l="l" t="t" r="r" b="b"/>
              <a:pathLst>
                <a:path w="3039" h="2663" extrusionOk="0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15000" y="4377075"/>
              <a:ext cx="88750" cy="50775"/>
            </a:xfrm>
            <a:custGeom>
              <a:avLst/>
              <a:gdLst/>
              <a:ahLst/>
              <a:cxnLst/>
              <a:rect l="l" t="t" r="r" b="b"/>
              <a:pathLst>
                <a:path w="3550" h="2031" extrusionOk="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87750" y="4316290"/>
              <a:ext cx="47725" cy="77650"/>
            </a:xfrm>
            <a:custGeom>
              <a:avLst/>
              <a:gdLst/>
              <a:ahLst/>
              <a:cxnLst/>
              <a:rect l="l" t="t" r="r" b="b"/>
              <a:pathLst>
                <a:path w="1909" h="3106" extrusionOk="0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64960" y="4174417"/>
              <a:ext cx="69582" cy="80008"/>
            </a:xfrm>
            <a:custGeom>
              <a:avLst/>
              <a:gdLst/>
              <a:ahLst/>
              <a:cxnLst/>
              <a:rect l="l" t="t" r="r" b="b"/>
              <a:pathLst>
                <a:path w="2770" h="3200" extrusionOk="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972990" y="4232225"/>
              <a:ext cx="61850" cy="96475"/>
            </a:xfrm>
            <a:custGeom>
              <a:avLst/>
              <a:gdLst/>
              <a:ahLst/>
              <a:cxnLst/>
              <a:rect l="l" t="t" r="r" b="b"/>
              <a:pathLst>
                <a:path w="2474" h="3859" extrusionOk="0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815000" y="4147550"/>
              <a:ext cx="84725" cy="80325"/>
            </a:xfrm>
            <a:custGeom>
              <a:avLst/>
              <a:gdLst/>
              <a:ahLst/>
              <a:cxnLst/>
              <a:rect l="l" t="t" r="r" b="b"/>
              <a:pathLst>
                <a:path w="3389" h="3213" extrusionOk="0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746800" y="4355900"/>
              <a:ext cx="57150" cy="83025"/>
            </a:xfrm>
            <a:custGeom>
              <a:avLst/>
              <a:gdLst/>
              <a:ahLst/>
              <a:cxnLst/>
              <a:rect l="l" t="t" r="r" b="b"/>
              <a:pathLst>
                <a:path w="2286" h="3321" extrusionOk="0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15004" y="4259484"/>
              <a:ext cx="86075" cy="80011"/>
            </a:xfrm>
            <a:custGeom>
              <a:avLst/>
              <a:gdLst/>
              <a:ahLst/>
              <a:cxnLst/>
              <a:rect l="l" t="t" r="r" b="b"/>
              <a:pathLst>
                <a:path w="3443" h="3146" extrusionOk="0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746800" y="4074275"/>
              <a:ext cx="57150" cy="84050"/>
            </a:xfrm>
            <a:custGeom>
              <a:avLst/>
              <a:gdLst/>
              <a:ahLst/>
              <a:cxnLst/>
              <a:rect l="l" t="t" r="r" b="b"/>
              <a:pathLst>
                <a:path w="2286" h="3362" extrusionOk="0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815000" y="4058150"/>
              <a:ext cx="83375" cy="85725"/>
            </a:xfrm>
            <a:custGeom>
              <a:avLst/>
              <a:gdLst/>
              <a:ahLst/>
              <a:cxnLst/>
              <a:rect l="l" t="t" r="r" b="b"/>
              <a:pathLst>
                <a:path w="3335" h="3429" extrusionOk="0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3915" y="4033950"/>
              <a:ext cx="70925" cy="91100"/>
            </a:xfrm>
            <a:custGeom>
              <a:avLst/>
              <a:gdLst/>
              <a:ahLst/>
              <a:cxnLst/>
              <a:rect l="l" t="t" r="r" b="b"/>
              <a:pathLst>
                <a:path w="2837" h="3644" extrusionOk="0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07115" y="4047035"/>
              <a:ext cx="53475" cy="87725"/>
            </a:xfrm>
            <a:custGeom>
              <a:avLst/>
              <a:gdLst/>
              <a:ahLst/>
              <a:cxnLst/>
              <a:rect l="l" t="t" r="r" b="b"/>
              <a:pathLst>
                <a:path w="2139" h="3509" extrusionOk="0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15000" y="4213440"/>
              <a:ext cx="85725" cy="68925"/>
            </a:xfrm>
            <a:custGeom>
              <a:avLst/>
              <a:gdLst/>
              <a:ahLst/>
              <a:cxnLst/>
              <a:rect l="l" t="t" r="r" b="b"/>
              <a:pathLst>
                <a:path w="3429" h="2757" extrusionOk="0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09450" y="4137475"/>
              <a:ext cx="45050" cy="62850"/>
            </a:xfrm>
            <a:custGeom>
              <a:avLst/>
              <a:gdLst/>
              <a:ahLst/>
              <a:cxnLst/>
              <a:rect l="l" t="t" r="r" b="b"/>
              <a:pathLst>
                <a:path w="1802" h="2514" extrusionOk="0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10775" y="419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5000" y="4303800"/>
              <a:ext cx="87750" cy="86750"/>
            </a:xfrm>
            <a:custGeom>
              <a:avLst/>
              <a:gdLst/>
              <a:ahLst/>
              <a:cxnLst/>
              <a:rect l="l" t="t" r="r" b="b"/>
              <a:pathLst>
                <a:path w="3510" h="3470" extrusionOk="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772000" y="4119800"/>
              <a:ext cx="74950" cy="75325"/>
            </a:xfrm>
            <a:custGeom>
              <a:avLst/>
              <a:gdLst/>
              <a:ahLst/>
              <a:cxnLst/>
              <a:rect l="l" t="t" r="r" b="b"/>
              <a:pathLst>
                <a:path w="2998" h="3013" extrusionOk="0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47450" y="4167025"/>
              <a:ext cx="56500" cy="80700"/>
            </a:xfrm>
            <a:custGeom>
              <a:avLst/>
              <a:gdLst/>
              <a:ahLst/>
              <a:cxnLst/>
              <a:rect l="l" t="t" r="r" b="b"/>
              <a:pathLst>
                <a:path w="2260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62956" y="4123350"/>
              <a:ext cx="71250" cy="60850"/>
            </a:xfrm>
            <a:custGeom>
              <a:avLst/>
              <a:gdLst/>
              <a:ahLst/>
              <a:cxnLst/>
              <a:rect l="l" t="t" r="r" b="b"/>
              <a:pathLst>
                <a:path w="2850" h="2434" extrusionOk="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911450" y="4237275"/>
              <a:ext cx="50100" cy="49425"/>
            </a:xfrm>
            <a:custGeom>
              <a:avLst/>
              <a:gdLst/>
              <a:ahLst/>
              <a:cxnLst/>
              <a:rect l="l" t="t" r="r" b="b"/>
              <a:pathLst>
                <a:path w="2004" h="1977" extrusionOk="0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911718" y="4270593"/>
              <a:ext cx="62525" cy="91104"/>
            </a:xfrm>
            <a:custGeom>
              <a:avLst/>
              <a:gdLst/>
              <a:ahLst/>
              <a:cxnLst/>
              <a:rect l="l" t="t" r="r" b="b"/>
              <a:pathLst>
                <a:path w="2501" h="3630" extrusionOk="0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46800" y="4241650"/>
              <a:ext cx="57150" cy="133775"/>
            </a:xfrm>
            <a:custGeom>
              <a:avLst/>
              <a:gdLst/>
              <a:ahLst/>
              <a:cxnLst/>
              <a:rect l="l" t="t" r="r" b="b"/>
              <a:pathLst>
                <a:path w="2286" h="5351" extrusionOk="0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746450" y="4044725"/>
              <a:ext cx="288375" cy="384800"/>
            </a:xfrm>
            <a:custGeom>
              <a:avLst/>
              <a:gdLst/>
              <a:ahLst/>
              <a:cxnLst/>
              <a:rect l="l" t="t" r="r" b="b"/>
              <a:pathLst>
                <a:path w="11535" h="15392" extrusionOk="0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89325" y="4389500"/>
              <a:ext cx="50775" cy="48750"/>
            </a:xfrm>
            <a:custGeom>
              <a:avLst/>
              <a:gdLst/>
              <a:ahLst/>
              <a:cxnLst/>
              <a:rect l="l" t="t" r="r" b="b"/>
              <a:pathLst>
                <a:path w="2031" h="1950" extrusionOk="0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698725" y="4075975"/>
              <a:ext cx="48100" cy="79325"/>
            </a:xfrm>
            <a:custGeom>
              <a:avLst/>
              <a:gdLst/>
              <a:ahLst/>
              <a:cxnLst/>
              <a:rect l="l" t="t" r="r" b="b"/>
              <a:pathLst>
                <a:path w="1924" h="3173" extrusionOk="0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607000" y="4061525"/>
              <a:ext cx="83350" cy="30250"/>
            </a:xfrm>
            <a:custGeom>
              <a:avLst/>
              <a:gdLst/>
              <a:ahLst/>
              <a:cxnLst/>
              <a:rect l="l" t="t" r="r" b="b"/>
              <a:pathLst>
                <a:path w="3334" h="1210" extrusionOk="0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0250" y="4400925"/>
              <a:ext cx="46075" cy="27925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58450" y="4033950"/>
              <a:ext cx="175775" cy="385825"/>
            </a:xfrm>
            <a:custGeom>
              <a:avLst/>
              <a:gdLst/>
              <a:ahLst/>
              <a:cxnLst/>
              <a:rect l="l" t="t" r="r" b="b"/>
              <a:pathLst>
                <a:path w="7031" h="15433" extrusionOk="0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08189" y="4144847"/>
              <a:ext cx="39262" cy="102525"/>
            </a:xfrm>
            <a:custGeom>
              <a:avLst/>
              <a:gdLst/>
              <a:ahLst/>
              <a:cxnLst/>
              <a:rect l="l" t="t" r="r" b="b"/>
              <a:pathLst>
                <a:path w="1520" h="4101" extrusionOk="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33200" y="4141825"/>
              <a:ext cx="79350" cy="103875"/>
            </a:xfrm>
            <a:custGeom>
              <a:avLst/>
              <a:gdLst/>
              <a:ahLst/>
              <a:cxnLst/>
              <a:rect l="l" t="t" r="r" b="b"/>
              <a:pathLst>
                <a:path w="3174" h="4155" extrusionOk="0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73016" y="4092776"/>
              <a:ext cx="123062" cy="57819"/>
            </a:xfrm>
            <a:custGeom>
              <a:avLst/>
              <a:gdLst/>
              <a:ahLst/>
              <a:cxnLst/>
              <a:rect l="l" t="t" r="r" b="b"/>
              <a:pathLst>
                <a:path w="4867" h="2313" extrusionOk="0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559600" y="4153925"/>
              <a:ext cx="77650" cy="88750"/>
            </a:xfrm>
            <a:custGeom>
              <a:avLst/>
              <a:gdLst/>
              <a:ahLst/>
              <a:cxnLst/>
              <a:rect l="l" t="t" r="r" b="b"/>
              <a:pathLst>
                <a:path w="3106" h="3550" extrusionOk="0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724600" y="4256775"/>
              <a:ext cx="22225" cy="119300"/>
            </a:xfrm>
            <a:custGeom>
              <a:avLst/>
              <a:gdLst/>
              <a:ahLst/>
              <a:cxnLst/>
              <a:rect l="l" t="t" r="r" b="b"/>
              <a:pathLst>
                <a:path w="889" h="4772" extrusionOk="0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669089" y="4310518"/>
              <a:ext cx="62530" cy="77333"/>
            </a:xfrm>
            <a:custGeom>
              <a:avLst/>
              <a:gdLst/>
              <a:ahLst/>
              <a:cxnLst/>
              <a:rect l="l" t="t" r="r" b="b"/>
              <a:pathLst>
                <a:path w="2488" h="3093" extrusionOk="0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49976" y="4254075"/>
              <a:ext cx="69575" cy="58825"/>
            </a:xfrm>
            <a:custGeom>
              <a:avLst/>
              <a:gdLst/>
              <a:ahLst/>
              <a:cxnLst/>
              <a:rect l="l" t="t" r="r" b="b"/>
              <a:pathLst>
                <a:path w="2783" h="2353" extrusionOk="0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567675" y="4250725"/>
              <a:ext cx="88400" cy="78975"/>
            </a:xfrm>
            <a:custGeom>
              <a:avLst/>
              <a:gdLst/>
              <a:ahLst/>
              <a:cxnLst/>
              <a:rect l="l" t="t" r="r" b="b"/>
              <a:pathLst>
                <a:path w="3536" h="3159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603300" y="4326040"/>
              <a:ext cx="72950" cy="72600"/>
            </a:xfrm>
            <a:custGeom>
              <a:avLst/>
              <a:gdLst/>
              <a:ahLst/>
              <a:cxnLst/>
              <a:rect l="l" t="t" r="r" b="b"/>
              <a:pathLst>
                <a:path w="2918" h="2904" extrusionOk="0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42800" y="4059175"/>
              <a:ext cx="204025" cy="379750"/>
            </a:xfrm>
            <a:custGeom>
              <a:avLst/>
              <a:gdLst/>
              <a:ahLst/>
              <a:cxnLst/>
              <a:rect l="l" t="t" r="r" b="b"/>
              <a:pathLst>
                <a:path w="8161" h="15190" extrusionOk="0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743425" y="4386825"/>
              <a:ext cx="3400" cy="24550"/>
            </a:xfrm>
            <a:custGeom>
              <a:avLst/>
              <a:gdLst/>
              <a:ahLst/>
              <a:cxnLst/>
              <a:rect l="l" t="t" r="r" b="b"/>
              <a:pathLst>
                <a:path w="136" h="982" extrusionOk="0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990425" y="4105500"/>
              <a:ext cx="171425" cy="181875"/>
            </a:xfrm>
            <a:custGeom>
              <a:avLst/>
              <a:gdLst/>
              <a:ahLst/>
              <a:cxnLst/>
              <a:rect l="l" t="t" r="r" b="b"/>
              <a:pathLst>
                <a:path w="6857" h="7275" extrusionOk="0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85725" y="4079125"/>
              <a:ext cx="210400" cy="180625"/>
            </a:xfrm>
            <a:custGeom>
              <a:avLst/>
              <a:gdLst/>
              <a:ahLst/>
              <a:cxnLst/>
              <a:rect l="l" t="t" r="r" b="b"/>
              <a:pathLst>
                <a:path w="8416" h="7225" extrusionOk="0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801575" y="3918350"/>
              <a:ext cx="96475" cy="102525"/>
            </a:xfrm>
            <a:custGeom>
              <a:avLst/>
              <a:gdLst/>
              <a:ahLst/>
              <a:cxnLst/>
              <a:rect l="l" t="t" r="r" b="b"/>
              <a:pathLst>
                <a:path w="3859" h="4101" extrusionOk="0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542800" y="3864600"/>
              <a:ext cx="27575" cy="32600"/>
            </a:xfrm>
            <a:custGeom>
              <a:avLst/>
              <a:gdLst/>
              <a:ahLst/>
              <a:cxnLst/>
              <a:rect l="l" t="t" r="r" b="b"/>
              <a:pathLst>
                <a:path w="1103" h="1304" extrusionOk="0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876850" y="3847775"/>
              <a:ext cx="29600" cy="34975"/>
            </a:xfrm>
            <a:custGeom>
              <a:avLst/>
              <a:gdLst/>
              <a:ahLst/>
              <a:cxnLst/>
              <a:rect l="l" t="t" r="r" b="b"/>
              <a:pathLst>
                <a:path w="1184" h="1399" extrusionOk="0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618425" y="3890125"/>
              <a:ext cx="24875" cy="41700"/>
            </a:xfrm>
            <a:custGeom>
              <a:avLst/>
              <a:gdLst/>
              <a:ahLst/>
              <a:cxnLst/>
              <a:rect l="l" t="t" r="r" b="b"/>
              <a:pathLst>
                <a:path w="995" h="1668" extrusionOk="0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90150" y="3864600"/>
              <a:ext cx="30250" cy="40675"/>
            </a:xfrm>
            <a:custGeom>
              <a:avLst/>
              <a:gdLst/>
              <a:ahLst/>
              <a:cxnLst/>
              <a:rect l="l" t="t" r="r" b="b"/>
              <a:pathLst>
                <a:path w="1210" h="1627" extrusionOk="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0" name="Google Shape;490;p36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6"/>
          <p:cNvSpPr txBox="1">
            <a:spLocks noGrp="1"/>
          </p:cNvSpPr>
          <p:nvPr>
            <p:ph type="ctrTitle" idx="2"/>
          </p:nvPr>
        </p:nvSpPr>
        <p:spPr>
          <a:xfrm>
            <a:off x="4445049" y="2998558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/>
            </a:br>
            <a:r>
              <a:rPr lang="en-US" sz="1400" dirty="0"/>
              <a:t>Presented By: Nimra Sultan</a:t>
            </a:r>
            <a:endParaRPr sz="1400"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4506849" y="1728221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Airplane</a:t>
            </a:r>
            <a:r>
              <a:rPr lang="en" sz="3600" dirty="0"/>
              <a:t> </a:t>
            </a:r>
            <a:r>
              <a:rPr lang="en-US" sz="3600" dirty="0"/>
              <a:t>Crash Analysis with Power BI 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090-8BD2-4084-84AF-D9ACA8E0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597425"/>
            <a:ext cx="7708800" cy="572700"/>
          </a:xfrm>
        </p:spPr>
        <p:txBody>
          <a:bodyPr/>
          <a:lstStyle/>
          <a:p>
            <a:r>
              <a:rPr lang="en-US" sz="2800" dirty="0"/>
              <a:t>FINAL DASHBOARD</a:t>
            </a:r>
            <a:br>
              <a:rPr lang="en-US" sz="28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91C2E-12B5-464D-A228-FBB1068C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3" y="1170125"/>
            <a:ext cx="6805133" cy="37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1"/>
          <p:cNvSpPr txBox="1">
            <a:spLocks noGrp="1"/>
          </p:cNvSpPr>
          <p:nvPr>
            <p:ph type="title"/>
          </p:nvPr>
        </p:nvSpPr>
        <p:spPr>
          <a:xfrm>
            <a:off x="1136475" y="894225"/>
            <a:ext cx="6870900" cy="3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Conclusions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017" name="Google Shape;1017;p51"/>
          <p:cNvGrpSpPr/>
          <p:nvPr/>
        </p:nvGrpSpPr>
        <p:grpSpPr>
          <a:xfrm>
            <a:off x="6619893" y="4559726"/>
            <a:ext cx="1507118" cy="838832"/>
            <a:chOff x="7636893" y="2346251"/>
            <a:chExt cx="1507118" cy="838832"/>
          </a:xfrm>
        </p:grpSpPr>
        <p:grpSp>
          <p:nvGrpSpPr>
            <p:cNvPr id="1018" name="Google Shape;1018;p51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019" name="Google Shape;1019;p51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51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022" name="Google Shape;1022;p51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1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1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1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1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1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1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1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1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40F8-8826-42B1-852E-BF97E0E8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melight"/>
                <a:sym typeface="Limelight"/>
              </a:rPr>
              <a:t>Analysis Conclusions</a:t>
            </a:r>
            <a:endParaRPr lang="en-US" sz="10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1ADAE-336E-424A-BEB0-D5E88D9C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600" y="1241275"/>
            <a:ext cx="7708800" cy="3457200"/>
          </a:xfrm>
        </p:spPr>
        <p:txBody>
          <a:bodyPr/>
          <a:lstStyle/>
          <a:p>
            <a:r>
              <a:rPr lang="en-US" sz="1800" dirty="0"/>
              <a:t>Chicago O'Hare, Illinois, especially along route (Chicago, IL- Los Angeles, CA), has the highest airplane fatality rate in the world. </a:t>
            </a:r>
          </a:p>
          <a:p>
            <a:r>
              <a:rPr lang="en-US" sz="1800" dirty="0"/>
              <a:t>The year 2001 was the highest airplane fatalities rate in the world. </a:t>
            </a:r>
          </a:p>
          <a:p>
            <a:r>
              <a:rPr lang="en-US" sz="1800" dirty="0"/>
              <a:t>There is a relationship between the Registration details of the aircraft (N110AA), AC Type: McDonnell Douglas DC-10-10 and the number of fatalities. </a:t>
            </a:r>
          </a:p>
          <a:p>
            <a:r>
              <a:rPr lang="en-US" sz="1800" dirty="0"/>
              <a:t>There is a relationship between operator: American Airlines with serial number(46510/22) and the number of fatalities.</a:t>
            </a:r>
          </a:p>
        </p:txBody>
      </p:sp>
    </p:spTree>
    <p:extLst>
      <p:ext uri="{BB962C8B-B14F-4D97-AF65-F5344CB8AC3E}">
        <p14:creationId xmlns:p14="http://schemas.microsoft.com/office/powerpoint/2010/main" val="89690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54"/>
          <p:cNvGrpSpPr/>
          <p:nvPr/>
        </p:nvGrpSpPr>
        <p:grpSpPr>
          <a:xfrm flipH="1">
            <a:off x="-36032" y="2654989"/>
            <a:ext cx="1507118" cy="838832"/>
            <a:chOff x="7636893" y="2346251"/>
            <a:chExt cx="1507118" cy="838832"/>
          </a:xfrm>
        </p:grpSpPr>
        <p:grpSp>
          <p:nvGrpSpPr>
            <p:cNvPr id="1114" name="Google Shape;1114;p5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15" name="Google Shape;1115;p5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5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18" name="Google Shape;1118;p5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8" name="Google Shape;1128;p54"/>
          <p:cNvSpPr txBox="1">
            <a:spLocks noGrp="1"/>
          </p:cNvSpPr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What I Learn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29" name="Google Shape;1129;p54"/>
          <p:cNvSpPr txBox="1">
            <a:spLocks noGrp="1"/>
          </p:cNvSpPr>
          <p:nvPr>
            <p:ph type="body" idx="1"/>
          </p:nvPr>
        </p:nvSpPr>
        <p:spPr>
          <a:xfrm>
            <a:off x="717550" y="1266525"/>
            <a:ext cx="7708800" cy="1405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-US" dirty="0"/>
              <a:t>How and when to use different type of visualizations.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-US" dirty="0"/>
              <a:t>How uncleaning data can make your visualization unreadable.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885945" y="1919199"/>
            <a:ext cx="537211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body" idx="1"/>
          </p:nvPr>
        </p:nvSpPr>
        <p:spPr>
          <a:xfrm>
            <a:off x="717600" y="1378465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ABOUT THE PROJECT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DATASET DESCRIPTION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IMPORT THE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CLEAN THE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 DASHBOARD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CONCLUSIONS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CONCLUSIONS</a:t>
            </a:r>
            <a:endParaRPr dirty="0"/>
          </a:p>
        </p:txBody>
      </p:sp>
      <p:grpSp>
        <p:nvGrpSpPr>
          <p:cNvPr id="499" name="Google Shape;499;p37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500" name="Google Shape;500;p37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501" name="Google Shape;501;p37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503;p37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504" name="Google Shape;504;p37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About the Project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2658385" y="3030128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7561873" y="2861275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989B0-B882-49D6-8083-D2056B1B0A53}"/>
              </a:ext>
            </a:extLst>
          </p:cNvPr>
          <p:cNvSpPr txBox="1"/>
          <p:nvPr/>
        </p:nvSpPr>
        <p:spPr>
          <a:xfrm>
            <a:off x="818606" y="1448365"/>
            <a:ext cx="7506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Raleway"/>
                <a:sym typeface="Raleway"/>
              </a:rPr>
              <a:t>This project analyzes airplane crashes (1980-2023) using Power BI for interactive visualizations.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Raleway"/>
                <a:sym typeface="Raleway"/>
              </a:rPr>
              <a:t>Dataset includes crash details, fatalities.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Raleway"/>
                <a:sym typeface="Raleway"/>
              </a:rPr>
              <a:t>Objectives: temporal/geospatial analysis, operator/aircraft performance, fatality trends, route analysis.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Raleway"/>
                <a:sym typeface="Raleway"/>
              </a:rPr>
              <a:t>Deliverables: Power BI dashboards, reports. Aims to enhance aviation safety.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Dataset Description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2658385" y="3030128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7561873" y="2861275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86A3D-7E79-482C-8542-649980C16CAB}"/>
              </a:ext>
            </a:extLst>
          </p:cNvPr>
          <p:cNvSpPr txBox="1"/>
          <p:nvPr/>
        </p:nvSpPr>
        <p:spPr>
          <a:xfrm>
            <a:off x="736601" y="1307003"/>
            <a:ext cx="40555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Date: Date of the airplane crash.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Time: Time of the airplane crash.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Location: Location where the airplane crash occurred.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Operator: Operator or airline involved in the incident.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Flight #: Flight number associated with the incident.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Route: Planned route of the flight.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AC Type: Aircraft type involved in the crash.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Registration: Registration details of the aircraft.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Raleway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Raleway"/>
              </a:rPr>
              <a:t>/ln: Construction or serial number of the aircraft.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B6A67-1A0A-4947-B4C6-DE4E7AF4984E}"/>
              </a:ext>
            </a:extLst>
          </p:cNvPr>
          <p:cNvSpPr txBox="1"/>
          <p:nvPr/>
        </p:nvSpPr>
        <p:spPr>
          <a:xfrm>
            <a:off x="4792133" y="1307003"/>
            <a:ext cx="40555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Aboard: Total number of individuals aboard the aircraft.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Aboard Passengers: Number of passengers aboard the aircraft.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Aboard Crew: Number of crew members aboard the aircraft.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Fatalities: Total fatalities in the incident.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Fatalities Passengers: Number of passenger fatalities.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Fatalities Crew: Number of crew member fatalities.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Ground: Casualties on the ground, if any.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Raleway"/>
              </a:rPr>
              <a:t> Summary: Summary or description of the incident.</a:t>
            </a:r>
          </a:p>
        </p:txBody>
      </p:sp>
    </p:spTree>
    <p:extLst>
      <p:ext uri="{BB962C8B-B14F-4D97-AF65-F5344CB8AC3E}">
        <p14:creationId xmlns:p14="http://schemas.microsoft.com/office/powerpoint/2010/main" val="399444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the Data</a:t>
            </a:r>
            <a:endParaRPr dirty="0"/>
          </a:p>
        </p:txBody>
      </p:sp>
      <p:sp>
        <p:nvSpPr>
          <p:cNvPr id="539" name="Google Shape;539;p39"/>
          <p:cNvSpPr/>
          <p:nvPr/>
        </p:nvSpPr>
        <p:spPr>
          <a:xfrm>
            <a:off x="3578200" y="4118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9"/>
          <p:cNvSpPr/>
          <p:nvPr/>
        </p:nvSpPr>
        <p:spPr>
          <a:xfrm>
            <a:off x="3578200" y="306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 flipH="1">
            <a:off x="1314218" y="382014"/>
            <a:ext cx="1507118" cy="838832"/>
            <a:chOff x="4806268" y="3917039"/>
            <a:chExt cx="1507118" cy="838832"/>
          </a:xfrm>
        </p:grpSpPr>
        <p:grpSp>
          <p:nvGrpSpPr>
            <p:cNvPr id="542" name="Google Shape;542;p39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43" name="Google Shape;543;p39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9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46" name="Google Shape;546;p39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A24CF-3099-42AA-9709-FFC4DC1AC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56"/>
          <a:stretch/>
        </p:blipFill>
        <p:spPr>
          <a:xfrm>
            <a:off x="2486073" y="913511"/>
            <a:ext cx="3218041" cy="3971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DA021-AFF1-4E1A-A0E5-0FB7B1DE24B1}"/>
              </a:ext>
            </a:extLst>
          </p:cNvPr>
          <p:cNvSpPr txBox="1"/>
          <p:nvPr/>
        </p:nvSpPr>
        <p:spPr>
          <a:xfrm>
            <a:off x="365894" y="443732"/>
            <a:ext cx="343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lt1"/>
              </a:buClr>
              <a:buSzPts val="2500"/>
            </a:pPr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latin typeface="Limelight"/>
                <a:sym typeface="Limelight"/>
              </a:rPr>
              <a:t>Import Data as CSV File: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21028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DA021-AFF1-4E1A-A0E5-0FB7B1DE24B1}"/>
              </a:ext>
            </a:extLst>
          </p:cNvPr>
          <p:cNvSpPr txBox="1"/>
          <p:nvPr/>
        </p:nvSpPr>
        <p:spPr>
          <a:xfrm>
            <a:off x="963008" y="443732"/>
            <a:ext cx="2242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lt1"/>
              </a:buClr>
              <a:buSzPts val="2500"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Limelight"/>
                <a:sym typeface="Limelight"/>
              </a:rPr>
              <a:t>Clean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8BCBD-609A-4F79-A9D1-B24BA0F3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5" y="984067"/>
            <a:ext cx="5938509" cy="38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DA021-AFF1-4E1A-A0E5-0FB7B1DE24B1}"/>
              </a:ext>
            </a:extLst>
          </p:cNvPr>
          <p:cNvSpPr txBox="1"/>
          <p:nvPr/>
        </p:nvSpPr>
        <p:spPr>
          <a:xfrm>
            <a:off x="954296" y="443732"/>
            <a:ext cx="2242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lt1"/>
              </a:buClr>
              <a:buSzPts val="2500"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Limelight"/>
                <a:sym typeface="Limelight"/>
              </a:rPr>
              <a:t>Clean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50D3B-AFA9-4DB3-B2FF-72D911A9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18" y="223510"/>
            <a:ext cx="2191056" cy="4696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11BA6-18B9-447A-8C99-0A7033D3B949}"/>
              </a:ext>
            </a:extLst>
          </p:cNvPr>
          <p:cNvSpPr txBox="1"/>
          <p:nvPr/>
        </p:nvSpPr>
        <p:spPr>
          <a:xfrm>
            <a:off x="847848" y="996239"/>
            <a:ext cx="2455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Raleway"/>
              </a:rPr>
              <a:t>Remove Empty Value.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Raleway"/>
              </a:rPr>
              <a:t>Change Data Type.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Raleway"/>
              </a:rPr>
              <a:t>Replace Inconsistent Value. Rename Some Column. </a:t>
            </a:r>
          </a:p>
          <a:p>
            <a:pPr marL="171450" indent="-171450"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Raleway"/>
              </a:rPr>
              <a:t>Apply Change to visualize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1115D-A808-4CEF-90B5-6EF25456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96" y="2892507"/>
            <a:ext cx="77163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40"/>
          <p:cNvGrpSpPr/>
          <p:nvPr/>
        </p:nvGrpSpPr>
        <p:grpSpPr>
          <a:xfrm>
            <a:off x="5314268" y="4140301"/>
            <a:ext cx="1507118" cy="838832"/>
            <a:chOff x="4806268" y="3917039"/>
            <a:chExt cx="1507118" cy="838832"/>
          </a:xfrm>
        </p:grpSpPr>
        <p:grpSp>
          <p:nvGrpSpPr>
            <p:cNvPr id="561" name="Google Shape;561;p40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62" name="Google Shape;562;p4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40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65" name="Google Shape;565;p4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75" name="Google Shape;575;p40"/>
          <p:cNvPicPr preferRelativeResize="0"/>
          <p:nvPr/>
        </p:nvPicPr>
        <p:blipFill rotWithShape="1">
          <a:blip r:embed="rId3">
            <a:alphaModFix amt="73000"/>
          </a:blip>
          <a:srcRect l="16316" r="16316"/>
          <a:stretch/>
        </p:blipFill>
        <p:spPr>
          <a:xfrm>
            <a:off x="6038263" y="1629392"/>
            <a:ext cx="2120400" cy="251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6" name="Google Shape;576;p40"/>
          <p:cNvPicPr preferRelativeResize="0"/>
          <p:nvPr/>
        </p:nvPicPr>
        <p:blipFill rotWithShape="1">
          <a:blip r:embed="rId4">
            <a:alphaModFix/>
          </a:blip>
          <a:srcRect l="32212" t="3400" b="42959"/>
          <a:stretch/>
        </p:blipFill>
        <p:spPr>
          <a:xfrm>
            <a:off x="6038263" y="1629388"/>
            <a:ext cx="2120400" cy="251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7" name="Google Shape;577;p40"/>
          <p:cNvSpPr txBox="1">
            <a:spLocks noGrp="1"/>
          </p:cNvSpPr>
          <p:nvPr>
            <p:ph type="body" idx="1"/>
          </p:nvPr>
        </p:nvSpPr>
        <p:spPr>
          <a:xfrm>
            <a:off x="943829" y="1314581"/>
            <a:ext cx="4586624" cy="2604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sz="2400" dirty="0"/>
              <a:t>Temporal Analysis </a:t>
            </a:r>
          </a:p>
          <a:p>
            <a:pPr marL="285750" indent="-285750"/>
            <a:r>
              <a:rPr lang="en-US" sz="2400" dirty="0"/>
              <a:t>Geospatial Analysis </a:t>
            </a:r>
          </a:p>
          <a:p>
            <a:pPr marL="285750" indent="-285750"/>
            <a:r>
              <a:rPr lang="en-US" sz="2400" dirty="0"/>
              <a:t>Operator Performance </a:t>
            </a:r>
          </a:p>
          <a:p>
            <a:pPr marL="285750" indent="-285750"/>
            <a:r>
              <a:rPr lang="en-US" sz="2400" dirty="0"/>
              <a:t>Aircraft Analysis </a:t>
            </a:r>
          </a:p>
          <a:p>
            <a:pPr marL="285750" indent="-285750"/>
            <a:r>
              <a:rPr lang="en-US" sz="2400" dirty="0"/>
              <a:t>Fatality Trends </a:t>
            </a:r>
          </a:p>
          <a:p>
            <a:pPr marL="285750" indent="-285750"/>
            <a:r>
              <a:rPr lang="en-US" sz="2400" dirty="0"/>
              <a:t>Route Analysis</a:t>
            </a:r>
            <a:endParaRPr sz="2400" dirty="0"/>
          </a:p>
        </p:txBody>
      </p:sp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Project Objectives: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415</Words>
  <Application>Microsoft Office PowerPoint</Application>
  <PresentationFormat>On-screen Show (16:9)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Limelight</vt:lpstr>
      <vt:lpstr>Roboto Condensed Light</vt:lpstr>
      <vt:lpstr>Raleway</vt:lpstr>
      <vt:lpstr>Arial</vt:lpstr>
      <vt:lpstr>Airplane History Thesis by Slidesgo</vt:lpstr>
      <vt:lpstr> Presented By: Nimra Sultan</vt:lpstr>
      <vt:lpstr>CONTENTS</vt:lpstr>
      <vt:lpstr>About the Project</vt:lpstr>
      <vt:lpstr>Dataset Description</vt:lpstr>
      <vt:lpstr>Import the Data</vt:lpstr>
      <vt:lpstr>PowerPoint Presentation</vt:lpstr>
      <vt:lpstr>PowerPoint Presentation</vt:lpstr>
      <vt:lpstr>PowerPoint Presentation</vt:lpstr>
      <vt:lpstr>Project Objectives:</vt:lpstr>
      <vt:lpstr>FINAL DASHBOARD </vt:lpstr>
      <vt:lpstr>Analysis Conclusions</vt:lpstr>
      <vt:lpstr>Analysis Conclusions</vt:lpstr>
      <vt:lpstr>What I 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Power BI</dc:title>
  <dc:creator>NIMRA</dc:creator>
  <cp:lastModifiedBy>nimra sultan</cp:lastModifiedBy>
  <cp:revision>8</cp:revision>
  <dcterms:modified xsi:type="dcterms:W3CDTF">2024-05-02T11:01:27Z</dcterms:modified>
</cp:coreProperties>
</file>