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arlow Condensed Bold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Open Sans" panose="020B0606030504020204" pitchFamily="34" charset="0"/>
      <p:regular r:id="rId18"/>
    </p:embeddedFont>
    <p:embeddedFont>
      <p:font typeface="Open Sans Bold" panose="020B0604020202020204" charset="0"/>
      <p:regular r:id="rId19"/>
    </p:embeddedFont>
    <p:embeddedFont>
      <p:font typeface="Public Sans" panose="020B0604020202020204" charset="0"/>
      <p:regular r:id="rId20"/>
    </p:embeddedFont>
    <p:embeddedFont>
      <p:font typeface="Public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4318" y="3035914"/>
            <a:ext cx="4215172" cy="4215172"/>
          </a:xfrm>
          <a:custGeom>
            <a:avLst/>
            <a:gdLst/>
            <a:ahLst/>
            <a:cxnLst/>
            <a:rect l="l" t="t" r="r" b="b"/>
            <a:pathLst>
              <a:path w="4215172" h="4215172">
                <a:moveTo>
                  <a:pt x="0" y="0"/>
                </a:moveTo>
                <a:lnTo>
                  <a:pt x="4215173" y="0"/>
                </a:lnTo>
                <a:lnTo>
                  <a:pt x="4215173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414025" y="2826364"/>
            <a:ext cx="7923340" cy="1776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35"/>
              </a:lnSpc>
              <a:spcBef>
                <a:spcPct val="0"/>
              </a:spcBef>
            </a:pPr>
            <a:r>
              <a:rPr lang="en-US" sz="10311" b="1">
                <a:solidFill>
                  <a:srgbClr val="1F202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SENTIVIEW: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14025" y="5067300"/>
            <a:ext cx="8526817" cy="2390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TRANSFORMING STUDENT FEEDBACK INTO INSIGHTFUL VISUAL NARRATIVES WHILE PRESERVING SENTIMENTS 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399" b="1">
              <a:solidFill>
                <a:srgbClr val="02CDFF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838498" y="1543050"/>
            <a:ext cx="8513923" cy="8229600"/>
            <a:chOff x="0" y="0"/>
            <a:chExt cx="11351898" cy="1097280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l="530" r="530"/>
            <a:stretch>
              <a:fillRect/>
            </a:stretch>
          </p:blipFill>
          <p:spPr>
            <a:xfrm>
              <a:off x="0" y="0"/>
              <a:ext cx="11351898" cy="10972800"/>
            </a:xfrm>
            <a:prstGeom prst="rect">
              <a:avLst/>
            </a:prstGeom>
          </p:spPr>
        </p:pic>
      </p:grpSp>
      <p:sp>
        <p:nvSpPr>
          <p:cNvPr id="13" name="TextBox 13"/>
          <p:cNvSpPr txBox="1"/>
          <p:nvPr/>
        </p:nvSpPr>
        <p:spPr>
          <a:xfrm>
            <a:off x="1443652" y="1243773"/>
            <a:ext cx="5487967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 Overview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61042" y="3788751"/>
            <a:ext cx="677751" cy="677751"/>
            <a:chOff x="0" y="0"/>
            <a:chExt cx="178502" cy="1785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78502" cy="235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1042" y="7393382"/>
            <a:ext cx="677751" cy="677751"/>
            <a:chOff x="0" y="0"/>
            <a:chExt cx="178502" cy="1785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78502" cy="235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73588" y="377888"/>
            <a:ext cx="1828539" cy="363243"/>
            <a:chOff x="0" y="0"/>
            <a:chExt cx="2438053" cy="4843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92381" cy="484323"/>
            </a:xfrm>
            <a:custGeom>
              <a:avLst/>
              <a:gdLst/>
              <a:ahLst/>
              <a:cxnLst/>
              <a:rect l="l" t="t" r="r" b="b"/>
              <a:pathLst>
                <a:path w="492381" h="484323">
                  <a:moveTo>
                    <a:pt x="0" y="0"/>
                  </a:moveTo>
                  <a:lnTo>
                    <a:pt x="492381" y="0"/>
                  </a:lnTo>
                  <a:lnTo>
                    <a:pt x="492381" y="484323"/>
                  </a:lnTo>
                  <a:lnTo>
                    <a:pt x="0" y="484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54027" y="91131"/>
              <a:ext cx="1684026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SIBAU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58163" y="4145026"/>
            <a:ext cx="5150534" cy="321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1" lvl="1" indent="-255841" algn="l">
              <a:lnSpc>
                <a:spcPts val="3317"/>
              </a:lnSpc>
              <a:buFont typeface="Arial"/>
              <a:buChar char="•"/>
            </a:pPr>
            <a:r>
              <a:rPr lang="en-US" sz="236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2,180 student reviews.</a:t>
            </a:r>
          </a:p>
          <a:p>
            <a:pPr marL="511681" lvl="1" indent="-255841" algn="l">
              <a:lnSpc>
                <a:spcPts val="3317"/>
              </a:lnSpc>
              <a:buFont typeface="Arial"/>
              <a:buChar char="•"/>
            </a:pPr>
            <a:r>
              <a:rPr lang="en-US" sz="236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5,015 sentences.</a:t>
            </a:r>
          </a:p>
          <a:p>
            <a:pPr marL="511681" lvl="1" indent="-255841" algn="l">
              <a:lnSpc>
                <a:spcPts val="3317"/>
              </a:lnSpc>
              <a:buFont typeface="Arial"/>
              <a:buChar char="•"/>
            </a:pPr>
            <a:r>
              <a:rPr lang="en-US" sz="236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6 aspects: Teaching Pedagogy, Knowledge, Experience, Assessment, Behavior, General.</a:t>
            </a:r>
          </a:p>
          <a:p>
            <a:pPr marL="511681" lvl="1" indent="-255841" algn="l">
              <a:lnSpc>
                <a:spcPts val="3317"/>
              </a:lnSpc>
              <a:buFont typeface="Arial"/>
              <a:buChar char="•"/>
            </a:pPr>
            <a:r>
              <a:rPr lang="en-US" sz="236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3 sentiment categories: Positive, Negative, Neutral.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endParaRPr lang="en-US" sz="2369">
              <a:solidFill>
                <a:srgbClr val="1F202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51863" y="3936174"/>
            <a:ext cx="496110" cy="39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58163" y="3722076"/>
            <a:ext cx="2319221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Stats: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258163" y="7809357"/>
            <a:ext cx="4839937" cy="121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7"/>
              </a:lnSpc>
            </a:pPr>
            <a:r>
              <a:rPr lang="en-US" sz="236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Comprehensive insight into faculty performance.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endParaRPr lang="en-US" sz="2369">
              <a:solidFill>
                <a:srgbClr val="1F202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95058" y="7514032"/>
            <a:ext cx="496110" cy="39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258163" y="7335329"/>
            <a:ext cx="1919095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Purpose: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99918" y="3021774"/>
            <a:ext cx="4275450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by (Sindhu et al., 2019)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82656" y="1260478"/>
            <a:ext cx="5776728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Major Outcomes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39108" y="4065899"/>
            <a:ext cx="7182861" cy="647007"/>
            <a:chOff x="0" y="0"/>
            <a:chExt cx="1542979" cy="13898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42979" cy="138986"/>
            </a:xfrm>
            <a:custGeom>
              <a:avLst/>
              <a:gdLst/>
              <a:ahLst/>
              <a:cxnLst/>
              <a:rect l="l" t="t" r="r" b="b"/>
              <a:pathLst>
                <a:path w="1542979" h="138986">
                  <a:moveTo>
                    <a:pt x="0" y="0"/>
                  </a:moveTo>
                  <a:lnTo>
                    <a:pt x="1542979" y="0"/>
                  </a:lnTo>
                  <a:lnTo>
                    <a:pt x="1542979" y="138986"/>
                  </a:lnTo>
                  <a:lnTo>
                    <a:pt x="0" y="138986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542979" cy="186611"/>
            </a:xfrm>
            <a:prstGeom prst="rect">
              <a:avLst/>
            </a:prstGeom>
          </p:spPr>
          <p:txBody>
            <a:bodyPr lIns="57001" tIns="57001" rIns="57001" bIns="57001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7932" y="4204841"/>
            <a:ext cx="5469792" cy="3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sz="2208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Aspect-level sentiment analyzer system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2384964" y="4744941"/>
            <a:ext cx="10960009" cy="773074"/>
            <a:chOff x="0" y="0"/>
            <a:chExt cx="2607339" cy="18391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07339" cy="183911"/>
            </a:xfrm>
            <a:custGeom>
              <a:avLst/>
              <a:gdLst/>
              <a:ahLst/>
              <a:cxnLst/>
              <a:rect l="l" t="t" r="r" b="b"/>
              <a:pathLst>
                <a:path w="2607339" h="183911">
                  <a:moveTo>
                    <a:pt x="0" y="0"/>
                  </a:moveTo>
                  <a:lnTo>
                    <a:pt x="2607339" y="0"/>
                  </a:lnTo>
                  <a:lnTo>
                    <a:pt x="2607339" y="183911"/>
                  </a:lnTo>
                  <a:lnTo>
                    <a:pt x="0" y="183911"/>
                  </a:lnTo>
                  <a:close/>
                </a:path>
              </a:pathLst>
            </a:custGeom>
            <a:solidFill>
              <a:srgbClr val="F489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607339" cy="231536"/>
            </a:xfrm>
            <a:prstGeom prst="rect">
              <a:avLst/>
            </a:prstGeom>
          </p:spPr>
          <p:txBody>
            <a:bodyPr lIns="51470" tIns="51470" rIns="51470" bIns="5147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542709" y="5002290"/>
            <a:ext cx="8925842" cy="3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220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Qualitative feedback analysis, overcoming manual challenges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3834069" y="5546590"/>
            <a:ext cx="11674791" cy="719476"/>
            <a:chOff x="0" y="0"/>
            <a:chExt cx="2777383" cy="17116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777383" cy="171160"/>
            </a:xfrm>
            <a:custGeom>
              <a:avLst/>
              <a:gdLst/>
              <a:ahLst/>
              <a:cxnLst/>
              <a:rect l="l" t="t" r="r" b="b"/>
              <a:pathLst>
                <a:path w="2777383" h="171160">
                  <a:moveTo>
                    <a:pt x="0" y="0"/>
                  </a:moveTo>
                  <a:lnTo>
                    <a:pt x="2777383" y="0"/>
                  </a:lnTo>
                  <a:lnTo>
                    <a:pt x="2777383" y="171160"/>
                  </a:lnTo>
                  <a:lnTo>
                    <a:pt x="0" y="171160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777383" cy="218785"/>
            </a:xfrm>
            <a:prstGeom prst="rect">
              <a:avLst/>
            </a:prstGeom>
          </p:spPr>
          <p:txBody>
            <a:bodyPr lIns="50167" tIns="50167" rIns="50167" bIns="50167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612002" y="5755819"/>
            <a:ext cx="10429370" cy="3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2207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 interactive website for one-click exploration of teacher reviews by subject.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5729782" y="6298101"/>
            <a:ext cx="12043868" cy="719476"/>
            <a:chOff x="0" y="0"/>
            <a:chExt cx="2865185" cy="17116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865185" cy="171160"/>
            </a:xfrm>
            <a:custGeom>
              <a:avLst/>
              <a:gdLst/>
              <a:ahLst/>
              <a:cxnLst/>
              <a:rect l="l" t="t" r="r" b="b"/>
              <a:pathLst>
                <a:path w="2865185" h="171160">
                  <a:moveTo>
                    <a:pt x="0" y="0"/>
                  </a:moveTo>
                  <a:lnTo>
                    <a:pt x="2865185" y="0"/>
                  </a:lnTo>
                  <a:lnTo>
                    <a:pt x="2865185" y="171160"/>
                  </a:lnTo>
                  <a:lnTo>
                    <a:pt x="0" y="171160"/>
                  </a:lnTo>
                  <a:close/>
                </a:path>
              </a:pathLst>
            </a:custGeom>
            <a:solidFill>
              <a:srgbClr val="F489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2865185" cy="218785"/>
            </a:xfrm>
            <a:prstGeom prst="rect">
              <a:avLst/>
            </a:prstGeom>
          </p:spPr>
          <p:txBody>
            <a:bodyPr lIns="50167" tIns="50167" rIns="50167" bIns="50167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633801" y="6439224"/>
            <a:ext cx="10244608" cy="3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2207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Improved faculty assessment with detailed, actionable insights.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45275" y="7570222"/>
            <a:ext cx="3946126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2"/>
              </a:lnSpc>
            </a:pPr>
            <a:r>
              <a:rPr lang="en-US" sz="1968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7. Improved Faculty Assessment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268514" y="-1094021"/>
            <a:ext cx="3297214" cy="2833543"/>
            <a:chOff x="0" y="0"/>
            <a:chExt cx="812800" cy="698500"/>
          </a:xfrm>
        </p:grpSpPr>
        <p:sp>
          <p:nvSpPr>
            <p:cNvPr id="4" name="Freeform 4"/>
            <p:cNvSpPr/>
            <p:nvPr/>
          </p:nvSpPr>
          <p:spPr>
            <a:xfrm>
              <a:off x="4058" y="0"/>
              <a:ext cx="804684" cy="698500"/>
            </a:xfrm>
            <a:custGeom>
              <a:avLst/>
              <a:gdLst/>
              <a:ahLst/>
              <a:cxnLst/>
              <a:rect l="l" t="t" r="r" b="b"/>
              <a:pathLst>
                <a:path w="804684" h="698500">
                  <a:moveTo>
                    <a:pt x="798115" y="367516"/>
                  </a:moveTo>
                  <a:lnTo>
                    <a:pt x="616169" y="680234"/>
                  </a:lnTo>
                  <a:cubicBezTo>
                    <a:pt x="609590" y="691543"/>
                    <a:pt x="597493" y="698500"/>
                    <a:pt x="584410" y="698500"/>
                  </a:cubicBezTo>
                  <a:lnTo>
                    <a:pt x="220274" y="698500"/>
                  </a:lnTo>
                  <a:cubicBezTo>
                    <a:pt x="207191" y="698500"/>
                    <a:pt x="195094" y="691543"/>
                    <a:pt x="188515" y="680234"/>
                  </a:cubicBezTo>
                  <a:lnTo>
                    <a:pt x="6569" y="367516"/>
                  </a:lnTo>
                  <a:cubicBezTo>
                    <a:pt x="0" y="356225"/>
                    <a:pt x="0" y="342275"/>
                    <a:pt x="6569" y="330984"/>
                  </a:cubicBezTo>
                  <a:lnTo>
                    <a:pt x="188515" y="18266"/>
                  </a:lnTo>
                  <a:cubicBezTo>
                    <a:pt x="195094" y="6957"/>
                    <a:pt x="207191" y="0"/>
                    <a:pt x="220274" y="0"/>
                  </a:cubicBezTo>
                  <a:lnTo>
                    <a:pt x="584410" y="0"/>
                  </a:lnTo>
                  <a:cubicBezTo>
                    <a:pt x="597493" y="0"/>
                    <a:pt x="609590" y="6957"/>
                    <a:pt x="616169" y="18266"/>
                  </a:cubicBezTo>
                  <a:lnTo>
                    <a:pt x="798115" y="330984"/>
                  </a:lnTo>
                  <a:cubicBezTo>
                    <a:pt x="804684" y="342275"/>
                    <a:pt x="804684" y="356225"/>
                    <a:pt x="798115" y="36751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gradFill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1229" y="9212828"/>
            <a:ext cx="3297214" cy="2833543"/>
            <a:chOff x="0" y="0"/>
            <a:chExt cx="812800" cy="698500"/>
          </a:xfrm>
        </p:grpSpPr>
        <p:sp>
          <p:nvSpPr>
            <p:cNvPr id="7" name="Freeform 7"/>
            <p:cNvSpPr/>
            <p:nvPr/>
          </p:nvSpPr>
          <p:spPr>
            <a:xfrm>
              <a:off x="4058" y="0"/>
              <a:ext cx="804684" cy="698500"/>
            </a:xfrm>
            <a:custGeom>
              <a:avLst/>
              <a:gdLst/>
              <a:ahLst/>
              <a:cxnLst/>
              <a:rect l="l" t="t" r="r" b="b"/>
              <a:pathLst>
                <a:path w="804684" h="698500">
                  <a:moveTo>
                    <a:pt x="798115" y="367516"/>
                  </a:moveTo>
                  <a:lnTo>
                    <a:pt x="616169" y="680234"/>
                  </a:lnTo>
                  <a:cubicBezTo>
                    <a:pt x="609590" y="691543"/>
                    <a:pt x="597493" y="698500"/>
                    <a:pt x="584410" y="698500"/>
                  </a:cubicBezTo>
                  <a:lnTo>
                    <a:pt x="220274" y="698500"/>
                  </a:lnTo>
                  <a:cubicBezTo>
                    <a:pt x="207191" y="698500"/>
                    <a:pt x="195094" y="691543"/>
                    <a:pt x="188515" y="680234"/>
                  </a:cubicBezTo>
                  <a:lnTo>
                    <a:pt x="6569" y="367516"/>
                  </a:lnTo>
                  <a:cubicBezTo>
                    <a:pt x="0" y="356225"/>
                    <a:pt x="0" y="342275"/>
                    <a:pt x="6569" y="330984"/>
                  </a:cubicBezTo>
                  <a:lnTo>
                    <a:pt x="188515" y="18266"/>
                  </a:lnTo>
                  <a:cubicBezTo>
                    <a:pt x="195094" y="6957"/>
                    <a:pt x="207191" y="0"/>
                    <a:pt x="220274" y="0"/>
                  </a:cubicBezTo>
                  <a:lnTo>
                    <a:pt x="584410" y="0"/>
                  </a:lnTo>
                  <a:cubicBezTo>
                    <a:pt x="597493" y="0"/>
                    <a:pt x="609590" y="6957"/>
                    <a:pt x="616169" y="18266"/>
                  </a:cubicBezTo>
                  <a:lnTo>
                    <a:pt x="798115" y="330984"/>
                  </a:lnTo>
                  <a:cubicBezTo>
                    <a:pt x="804684" y="342275"/>
                    <a:pt x="804684" y="356225"/>
                    <a:pt x="798115" y="367516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gradFill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65211" y="6071035"/>
            <a:ext cx="2487420" cy="582218"/>
            <a:chOff x="0" y="0"/>
            <a:chExt cx="812800" cy="1902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90248"/>
            </a:xfrm>
            <a:custGeom>
              <a:avLst/>
              <a:gdLst/>
              <a:ahLst/>
              <a:cxnLst/>
              <a:rect l="l" t="t" r="r" b="b"/>
              <a:pathLst>
                <a:path w="812800" h="190248">
                  <a:moveTo>
                    <a:pt x="0" y="0"/>
                  </a:moveTo>
                  <a:lnTo>
                    <a:pt x="812800" y="0"/>
                  </a:lnTo>
                  <a:lnTo>
                    <a:pt x="812800" y="190248"/>
                  </a:lnTo>
                  <a:lnTo>
                    <a:pt x="0" y="190248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237873"/>
            </a:xfrm>
            <a:prstGeom prst="rect">
              <a:avLst/>
            </a:prstGeom>
          </p:spPr>
          <p:txBody>
            <a:bodyPr lIns="42009" tIns="42009" rIns="42009" bIns="420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452630" y="6071035"/>
            <a:ext cx="2487420" cy="582218"/>
            <a:chOff x="0" y="0"/>
            <a:chExt cx="812800" cy="1902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190248"/>
            </a:xfrm>
            <a:custGeom>
              <a:avLst/>
              <a:gdLst/>
              <a:ahLst/>
              <a:cxnLst/>
              <a:rect l="l" t="t" r="r" b="b"/>
              <a:pathLst>
                <a:path w="812800" h="190248">
                  <a:moveTo>
                    <a:pt x="0" y="0"/>
                  </a:moveTo>
                  <a:lnTo>
                    <a:pt x="812800" y="0"/>
                  </a:lnTo>
                  <a:lnTo>
                    <a:pt x="812800" y="190248"/>
                  </a:lnTo>
                  <a:lnTo>
                    <a:pt x="0" y="190248"/>
                  </a:lnTo>
                  <a:close/>
                </a:path>
              </a:pathLst>
            </a:custGeom>
            <a:solidFill>
              <a:srgbClr val="F489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237873"/>
            </a:xfrm>
            <a:prstGeom prst="rect">
              <a:avLst/>
            </a:prstGeom>
          </p:spPr>
          <p:txBody>
            <a:bodyPr lIns="42009" tIns="42009" rIns="42009" bIns="420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09558" y="6948464"/>
            <a:ext cx="866243" cy="86624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gradFill>
                <a:gsLst>
                  <a:gs pos="0">
                    <a:srgbClr val="45D0FC">
                      <a:alpha val="100000"/>
                    </a:srgbClr>
                  </a:gs>
                  <a:gs pos="100000">
                    <a:srgbClr val="085DA0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2009" tIns="42009" rIns="42009" bIns="420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174240" y="4916433"/>
            <a:ext cx="866243" cy="86624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48924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2009" tIns="42009" rIns="42009" bIns="420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3152204" y="6643728"/>
            <a:ext cx="0" cy="295212"/>
          </a:xfrm>
          <a:prstGeom prst="line">
            <a:avLst/>
          </a:prstGeom>
          <a:ln w="19050" cap="flat">
            <a:solidFill>
              <a:srgbClr val="1D1A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5607362" y="5782676"/>
            <a:ext cx="0" cy="295212"/>
          </a:xfrm>
          <a:prstGeom prst="line">
            <a:avLst/>
          </a:prstGeom>
          <a:ln w="19050" cap="flat">
            <a:solidFill>
              <a:srgbClr val="1D1A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 rot="5400000">
            <a:off x="1046670" y="5820815"/>
            <a:ext cx="608567" cy="1082657"/>
            <a:chOff x="0" y="0"/>
            <a:chExt cx="736600" cy="131043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10430"/>
            </a:xfrm>
            <a:custGeom>
              <a:avLst/>
              <a:gdLst/>
              <a:ahLst/>
              <a:cxnLst/>
              <a:rect l="l" t="t" r="r" b="b"/>
              <a:pathLst>
                <a:path w="736600" h="1310430">
                  <a:moveTo>
                    <a:pt x="736600" y="0"/>
                  </a:moveTo>
                  <a:lnTo>
                    <a:pt x="736600" y="1310430"/>
                  </a:lnTo>
                  <a:lnTo>
                    <a:pt x="368300" y="1183430"/>
                  </a:lnTo>
                  <a:lnTo>
                    <a:pt x="0" y="131043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736600" cy="1231055"/>
            </a:xfrm>
            <a:prstGeom prst="rect">
              <a:avLst/>
            </a:prstGeom>
          </p:spPr>
          <p:txBody>
            <a:bodyPr lIns="42009" tIns="42009" rIns="42009" bIns="42009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948172" y="5808667"/>
            <a:ext cx="1087903" cy="1130272"/>
            <a:chOff x="0" y="0"/>
            <a:chExt cx="812800" cy="84445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44455"/>
            </a:xfrm>
            <a:custGeom>
              <a:avLst/>
              <a:gdLst/>
              <a:ahLst/>
              <a:cxnLst/>
              <a:rect l="l" t="t" r="r" b="b"/>
              <a:pathLst>
                <a:path w="812800" h="844455">
                  <a:moveTo>
                    <a:pt x="812800" y="42222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41255"/>
                  </a:lnTo>
                  <a:lnTo>
                    <a:pt x="406400" y="641255"/>
                  </a:lnTo>
                  <a:lnTo>
                    <a:pt x="406400" y="844455"/>
                  </a:lnTo>
                  <a:lnTo>
                    <a:pt x="812800" y="422228"/>
                  </a:lnTo>
                  <a:close/>
                </a:path>
              </a:pathLst>
            </a:custGeom>
            <a:solidFill>
              <a:srgbClr val="F489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55575"/>
              <a:ext cx="711200" cy="485680"/>
            </a:xfrm>
            <a:prstGeom prst="rect">
              <a:avLst/>
            </a:prstGeom>
          </p:spPr>
          <p:txBody>
            <a:bodyPr lIns="42009" tIns="42009" rIns="42009" bIns="420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686821" y="6202913"/>
            <a:ext cx="1044199" cy="30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Week1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174240" y="6202913"/>
            <a:ext cx="1044199" cy="30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Week2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312370" y="8089570"/>
            <a:ext cx="2203543" cy="90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Planning&amp; Setup, Data Preparation</a:t>
            </a:r>
          </a:p>
          <a:p>
            <a:pPr algn="ctr">
              <a:lnSpc>
                <a:spcPts val="2418"/>
              </a:lnSpc>
            </a:pPr>
            <a:endParaRPr lang="en-US" sz="2015" b="1">
              <a:solidFill>
                <a:srgbClr val="243B55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168753" y="3782451"/>
            <a:ext cx="3040058" cy="60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ABSA model generation</a:t>
            </a:r>
          </a:p>
          <a:p>
            <a:pPr algn="ctr">
              <a:lnSpc>
                <a:spcPts val="2418"/>
              </a:lnSpc>
            </a:pPr>
            <a:endParaRPr lang="en-US" sz="2015" b="1">
              <a:solidFill>
                <a:srgbClr val="243B55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6940050" y="6071035"/>
            <a:ext cx="2487420" cy="582218"/>
            <a:chOff x="0" y="0"/>
            <a:chExt cx="812800" cy="19024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190248"/>
            </a:xfrm>
            <a:custGeom>
              <a:avLst/>
              <a:gdLst/>
              <a:ahLst/>
              <a:cxnLst/>
              <a:rect l="l" t="t" r="r" b="b"/>
              <a:pathLst>
                <a:path w="812800" h="190248">
                  <a:moveTo>
                    <a:pt x="0" y="0"/>
                  </a:moveTo>
                  <a:lnTo>
                    <a:pt x="812800" y="0"/>
                  </a:lnTo>
                  <a:lnTo>
                    <a:pt x="812800" y="190248"/>
                  </a:lnTo>
                  <a:lnTo>
                    <a:pt x="0" y="190248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47625"/>
              <a:ext cx="812800" cy="237873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427469" y="6071035"/>
            <a:ext cx="2487420" cy="582218"/>
            <a:chOff x="0" y="0"/>
            <a:chExt cx="812800" cy="19024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190248"/>
            </a:xfrm>
            <a:custGeom>
              <a:avLst/>
              <a:gdLst/>
              <a:ahLst/>
              <a:cxnLst/>
              <a:rect l="l" t="t" r="r" b="b"/>
              <a:pathLst>
                <a:path w="812800" h="190248">
                  <a:moveTo>
                    <a:pt x="0" y="0"/>
                  </a:moveTo>
                  <a:lnTo>
                    <a:pt x="812800" y="0"/>
                  </a:lnTo>
                  <a:lnTo>
                    <a:pt x="812800" y="190248"/>
                  </a:lnTo>
                  <a:lnTo>
                    <a:pt x="0" y="190248"/>
                  </a:lnTo>
                  <a:close/>
                </a:path>
              </a:pathLst>
            </a:custGeom>
            <a:solidFill>
              <a:srgbClr val="F489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812800" cy="237873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7680648" y="6948464"/>
            <a:ext cx="866243" cy="86624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gradFill>
                <a:gsLst>
                  <a:gs pos="0">
                    <a:srgbClr val="45D0FC">
                      <a:alpha val="100000"/>
                    </a:srgbClr>
                  </a:gs>
                  <a:gs pos="100000">
                    <a:srgbClr val="085DA0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145331" y="4916433"/>
            <a:ext cx="866243" cy="866243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48924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AutoShape 45"/>
          <p:cNvSpPr/>
          <p:nvPr/>
        </p:nvSpPr>
        <p:spPr>
          <a:xfrm>
            <a:off x="8113770" y="6653253"/>
            <a:ext cx="0" cy="295212"/>
          </a:xfrm>
          <a:prstGeom prst="line">
            <a:avLst/>
          </a:prstGeom>
          <a:ln w="19050" cap="flat">
            <a:solidFill>
              <a:srgbClr val="1D1A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" name="AutoShape 46"/>
          <p:cNvSpPr/>
          <p:nvPr/>
        </p:nvSpPr>
        <p:spPr>
          <a:xfrm>
            <a:off x="10578453" y="5782676"/>
            <a:ext cx="0" cy="295212"/>
          </a:xfrm>
          <a:prstGeom prst="line">
            <a:avLst/>
          </a:prstGeom>
          <a:ln w="19050" cap="flat">
            <a:solidFill>
              <a:srgbClr val="1D1A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" name="TextBox 47"/>
          <p:cNvSpPr txBox="1"/>
          <p:nvPr/>
        </p:nvSpPr>
        <p:spPr>
          <a:xfrm>
            <a:off x="7661660" y="6202913"/>
            <a:ext cx="1044199" cy="30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Week3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121445" y="6202913"/>
            <a:ext cx="1276181" cy="30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Week 3-4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932553" y="7997113"/>
            <a:ext cx="2494916" cy="60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 and optimization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423721" y="3772926"/>
            <a:ext cx="2203543" cy="90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</a:t>
            </a:r>
          </a:p>
          <a:p>
            <a:pPr algn="ctr">
              <a:lnSpc>
                <a:spcPts val="2418"/>
              </a:lnSpc>
            </a:pPr>
            <a:endParaRPr lang="en-US" sz="2015" b="1">
              <a:solidFill>
                <a:srgbClr val="243B55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4618749" y="1071001"/>
            <a:ext cx="9050501" cy="103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4"/>
              </a:lnSpc>
            </a:pPr>
            <a:r>
              <a:rPr lang="en-US" sz="6499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PROJECT TIMELINE</a:t>
            </a:r>
          </a:p>
        </p:txBody>
      </p:sp>
      <p:sp>
        <p:nvSpPr>
          <p:cNvPr id="52" name="Freeform 52"/>
          <p:cNvSpPr/>
          <p:nvPr/>
        </p:nvSpPr>
        <p:spPr>
          <a:xfrm>
            <a:off x="-894147" y="8813948"/>
            <a:ext cx="1177504" cy="797759"/>
          </a:xfrm>
          <a:custGeom>
            <a:avLst/>
            <a:gdLst/>
            <a:ahLst/>
            <a:cxnLst/>
            <a:rect l="l" t="t" r="r" b="b"/>
            <a:pathLst>
              <a:path w="1177504" h="797759">
                <a:moveTo>
                  <a:pt x="0" y="0"/>
                </a:moveTo>
                <a:lnTo>
                  <a:pt x="1177505" y="0"/>
                </a:lnTo>
                <a:lnTo>
                  <a:pt x="1177505" y="797759"/>
                </a:lnTo>
                <a:lnTo>
                  <a:pt x="0" y="79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3" name="Group 53"/>
          <p:cNvGrpSpPr/>
          <p:nvPr/>
        </p:nvGrpSpPr>
        <p:grpSpPr>
          <a:xfrm>
            <a:off x="11897133" y="6071035"/>
            <a:ext cx="2487420" cy="582218"/>
            <a:chOff x="0" y="0"/>
            <a:chExt cx="812800" cy="19024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190248"/>
            </a:xfrm>
            <a:custGeom>
              <a:avLst/>
              <a:gdLst/>
              <a:ahLst/>
              <a:cxnLst/>
              <a:rect l="l" t="t" r="r" b="b"/>
              <a:pathLst>
                <a:path w="812800" h="190248">
                  <a:moveTo>
                    <a:pt x="0" y="0"/>
                  </a:moveTo>
                  <a:lnTo>
                    <a:pt x="812800" y="0"/>
                  </a:lnTo>
                  <a:lnTo>
                    <a:pt x="812800" y="190248"/>
                  </a:lnTo>
                  <a:lnTo>
                    <a:pt x="0" y="190248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47625"/>
              <a:ext cx="812800" cy="237873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4384553" y="6071035"/>
            <a:ext cx="2487420" cy="582218"/>
            <a:chOff x="0" y="0"/>
            <a:chExt cx="812800" cy="19024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190248"/>
            </a:xfrm>
            <a:custGeom>
              <a:avLst/>
              <a:gdLst/>
              <a:ahLst/>
              <a:cxnLst/>
              <a:rect l="l" t="t" r="r" b="b"/>
              <a:pathLst>
                <a:path w="812800" h="190248">
                  <a:moveTo>
                    <a:pt x="0" y="0"/>
                  </a:moveTo>
                  <a:lnTo>
                    <a:pt x="812800" y="0"/>
                  </a:lnTo>
                  <a:lnTo>
                    <a:pt x="812800" y="190248"/>
                  </a:lnTo>
                  <a:lnTo>
                    <a:pt x="0" y="190248"/>
                  </a:lnTo>
                  <a:close/>
                </a:path>
              </a:pathLst>
            </a:custGeom>
            <a:solidFill>
              <a:srgbClr val="F489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47625"/>
              <a:ext cx="812800" cy="237873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2637732" y="6948464"/>
            <a:ext cx="866243" cy="8662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gradFill>
                <a:gsLst>
                  <a:gs pos="0">
                    <a:srgbClr val="45D0FC">
                      <a:alpha val="100000"/>
                    </a:srgbClr>
                  </a:gs>
                  <a:gs pos="100000">
                    <a:srgbClr val="085DA0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15102414" y="4916433"/>
            <a:ext cx="866243" cy="866243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F48924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40945" tIns="40945" rIns="40945" bIns="40945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5" name="AutoShape 65"/>
          <p:cNvSpPr/>
          <p:nvPr/>
        </p:nvSpPr>
        <p:spPr>
          <a:xfrm>
            <a:off x="13070854" y="6653253"/>
            <a:ext cx="0" cy="295212"/>
          </a:xfrm>
          <a:prstGeom prst="line">
            <a:avLst/>
          </a:prstGeom>
          <a:ln w="19050" cap="flat">
            <a:solidFill>
              <a:srgbClr val="1D1A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" name="AutoShape 66"/>
          <p:cNvSpPr/>
          <p:nvPr/>
        </p:nvSpPr>
        <p:spPr>
          <a:xfrm>
            <a:off x="15535536" y="5782676"/>
            <a:ext cx="0" cy="295212"/>
          </a:xfrm>
          <a:prstGeom prst="line">
            <a:avLst/>
          </a:prstGeom>
          <a:ln w="19050" cap="flat">
            <a:solidFill>
              <a:srgbClr val="1D1A1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7" name="TextBox 67"/>
          <p:cNvSpPr txBox="1"/>
          <p:nvPr/>
        </p:nvSpPr>
        <p:spPr>
          <a:xfrm>
            <a:off x="12502362" y="6202913"/>
            <a:ext cx="1424991" cy="30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Week 4-5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5038436" y="6202913"/>
            <a:ext cx="1411943" cy="30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Week 5-6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889636" y="7997113"/>
            <a:ext cx="2494916" cy="90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</a:t>
            </a:r>
          </a:p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</a:t>
            </a:r>
          </a:p>
          <a:p>
            <a:pPr algn="ctr">
              <a:lnSpc>
                <a:spcPts val="2418"/>
              </a:lnSpc>
            </a:pPr>
            <a:endParaRPr lang="en-US" sz="2015" b="1">
              <a:solidFill>
                <a:srgbClr val="243B55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70" name="TextBox 70"/>
          <p:cNvSpPr txBox="1"/>
          <p:nvPr/>
        </p:nvSpPr>
        <p:spPr>
          <a:xfrm>
            <a:off x="14380804" y="3782451"/>
            <a:ext cx="2203543" cy="60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8"/>
              </a:lnSpc>
            </a:pPr>
            <a:r>
              <a:rPr lang="en-US" sz="2015" b="1">
                <a:solidFill>
                  <a:srgbClr val="243B55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Report Generation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2825229" y="7224092"/>
            <a:ext cx="653951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Phase 1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5278898" y="5214935"/>
            <a:ext cx="656927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Phase 2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775525" y="7246966"/>
            <a:ext cx="662484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Phase 3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0238024" y="5214935"/>
            <a:ext cx="666849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Phase 4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738669" y="7246966"/>
            <a:ext cx="664369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Phase 5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5189974" y="5205410"/>
            <a:ext cx="673695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Phase 6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473588" y="377888"/>
            <a:ext cx="1828539" cy="363243"/>
            <a:chOff x="0" y="0"/>
            <a:chExt cx="2438053" cy="48432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492381" cy="484323"/>
            </a:xfrm>
            <a:custGeom>
              <a:avLst/>
              <a:gdLst/>
              <a:ahLst/>
              <a:cxnLst/>
              <a:rect l="l" t="t" r="r" b="b"/>
              <a:pathLst>
                <a:path w="492381" h="484323">
                  <a:moveTo>
                    <a:pt x="0" y="0"/>
                  </a:moveTo>
                  <a:lnTo>
                    <a:pt x="492381" y="0"/>
                  </a:lnTo>
                  <a:lnTo>
                    <a:pt x="492381" y="484323"/>
                  </a:lnTo>
                  <a:lnTo>
                    <a:pt x="0" y="4843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Box 79"/>
            <p:cNvSpPr txBox="1"/>
            <p:nvPr/>
          </p:nvSpPr>
          <p:spPr>
            <a:xfrm>
              <a:off x="754027" y="91131"/>
              <a:ext cx="1684026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0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SIBAU</a:t>
              </a:r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0" y="-28575"/>
              <a:ext cx="27093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27401" y="4697412"/>
            <a:ext cx="4233198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67599" y="5280306"/>
            <a:ext cx="2735520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1178B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Nimra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067599" y="5967376"/>
            <a:ext cx="2735520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 dirty="0">
                <a:solidFill>
                  <a:srgbClr val="1178B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Lareb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67599" y="6654446"/>
            <a:ext cx="3615104" cy="573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sz="3299" b="1">
                <a:solidFill>
                  <a:srgbClr val="1178B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Zahira Parveen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59148" y="2005952"/>
            <a:ext cx="67697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Meet Our Team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76601" y="3993502"/>
            <a:ext cx="3235074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Authors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73794" y="3993502"/>
            <a:ext cx="342324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Supervisor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73794" y="5492396"/>
            <a:ext cx="6766293" cy="1154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b="1">
                <a:solidFill>
                  <a:srgbClr val="1178B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Dr. Sher Muhammad Doudpota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endParaRPr lang="en-US" sz="3299" b="1">
              <a:solidFill>
                <a:srgbClr val="1178BE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9108" y="1019175"/>
            <a:ext cx="4893363" cy="8239125"/>
            <a:chOff x="0" y="0"/>
            <a:chExt cx="6524484" cy="109855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 l="14434" r="14434"/>
            <a:stretch>
              <a:fillRect/>
            </a:stretch>
          </p:blipFill>
          <p:spPr>
            <a:xfrm>
              <a:off x="0" y="0"/>
              <a:ext cx="6524484" cy="1098550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13832" y="2348432"/>
            <a:ext cx="9207707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13832" y="4130670"/>
            <a:ext cx="9207707" cy="356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Methodology</a:t>
            </a: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Outcomes</a:t>
            </a:r>
          </a:p>
          <a:p>
            <a:pPr marL="647695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Timeline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999">
              <a:solidFill>
                <a:srgbClr val="1F202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999">
              <a:solidFill>
                <a:srgbClr val="1F202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90096" y="1522313"/>
            <a:ext cx="7323736" cy="7368953"/>
            <a:chOff x="0" y="0"/>
            <a:chExt cx="9764981" cy="982527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 l="8440" r="33584"/>
            <a:stretch>
              <a:fillRect/>
            </a:stretch>
          </p:blipFill>
          <p:spPr>
            <a:xfrm>
              <a:off x="0" y="0"/>
              <a:ext cx="9764981" cy="982527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13832" y="2348432"/>
            <a:ext cx="9207707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13832" y="4140195"/>
            <a:ext cx="9207707" cy="475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Student feedback is key to evaluating faculty performance.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methods for feedback analysis are time-consuming and prone to bias (Gupta et al., 2019).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Existing methods miss specific aspects like teaching methods or knowledge (Hajrizi &amp; Nuçi, 2020).</a:t>
            </a:r>
          </a:p>
          <a:p>
            <a:pPr marL="582927" lvl="1" indent="-291463" algn="l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Direct sharing of harsh or aggressive comments with teachers can be discouraging that may hinder constructive reflection (Hill, 2024)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1F202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613832" y="3498845"/>
            <a:ext cx="2699443" cy="43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Why Sentiview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58230" y="2300807"/>
            <a:ext cx="6770958" cy="6327750"/>
            <a:chOff x="0" y="0"/>
            <a:chExt cx="9027945" cy="843700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 l="3117" t="179" r="34924" b="559"/>
            <a:stretch>
              <a:fillRect/>
            </a:stretch>
          </p:blipFill>
          <p:spPr>
            <a:xfrm>
              <a:off x="0" y="0"/>
              <a:ext cx="9027945" cy="843700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13832" y="2348432"/>
            <a:ext cx="9207707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Introduction...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13832" y="4140195"/>
            <a:ext cx="9207707" cy="379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Need of interactive system that can</a:t>
            </a:r>
          </a:p>
          <a:p>
            <a:pPr marL="1165854" lvl="2" indent="-388618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extract useful insights from the student feedback </a:t>
            </a:r>
          </a:p>
          <a:p>
            <a:pPr marL="1165854" lvl="2" indent="-388618" algn="l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leverage LLMs and NLP techniques for extracting the crucial aspects and their sentiments </a:t>
            </a:r>
          </a:p>
          <a:p>
            <a:pPr marL="1165854" lvl="2" indent="-388618" algn="l">
              <a:lnSpc>
                <a:spcPts val="3779"/>
              </a:lnSpc>
              <a:spcBef>
                <a:spcPct val="0"/>
              </a:spcBef>
              <a:buFont typeface="Arial"/>
              <a:buChar char="⚬"/>
            </a:pPr>
            <a:r>
              <a:rPr lang="en-US" sz="2699">
                <a:solidFill>
                  <a:srgbClr val="1F2020"/>
                </a:solidFill>
                <a:latin typeface="Public Sans"/>
                <a:ea typeface="Public Sans"/>
                <a:cs typeface="Public Sans"/>
                <a:sym typeface="Public Sans"/>
              </a:rPr>
              <a:t> paraphrasing harsh feedback while preserving its meaning that  that promotes growth by constructive reflection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1F202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613832" y="3498845"/>
            <a:ext cx="2699443" cy="43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2CD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Why Sentiview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441474"/>
            <a:ext cx="1263019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49968" y="2433141"/>
            <a:ext cx="6544364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Problem Statement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49968" y="3839398"/>
            <a:ext cx="12676605" cy="2174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Vast student feedback data exists, but institutions lack efficient tools to process it.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Manual analysis misses specific aspects like teaching quality, clarity, and engagement.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Harsh feedback shared directly can be discouraging.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49968" y="6023798"/>
            <a:ext cx="6544364" cy="44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Solution Needed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49968" y="6702112"/>
            <a:ext cx="12676605" cy="129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Automated system using LLMs for aspect-based analysis.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Intuitive GUI to present actionable, visualized insights.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979267" y="3209101"/>
            <a:ext cx="15280033" cy="6303138"/>
            <a:chOff x="0" y="0"/>
            <a:chExt cx="20373377" cy="8404184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 t="3921" b="3921"/>
            <a:stretch>
              <a:fillRect/>
            </a:stretch>
          </p:blipFill>
          <p:spPr>
            <a:xfrm>
              <a:off x="0" y="0"/>
              <a:ext cx="20373377" cy="8404184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1039108" y="441474"/>
            <a:ext cx="1263019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81245" y="2141754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321863" y="1716731"/>
            <a:ext cx="10178055" cy="6853537"/>
            <a:chOff x="0" y="0"/>
            <a:chExt cx="13570740" cy="913805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 t="207" b="207"/>
            <a:stretch>
              <a:fillRect/>
            </a:stretch>
          </p:blipFill>
          <p:spPr>
            <a:xfrm>
              <a:off x="0" y="0"/>
              <a:ext cx="13570740" cy="913805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1039108" y="441474"/>
            <a:ext cx="1263019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02127" y="4716462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Methodology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3588" y="377888"/>
            <a:ext cx="369285" cy="363243"/>
          </a:xfrm>
          <a:custGeom>
            <a:avLst/>
            <a:gdLst/>
            <a:ahLst/>
            <a:cxnLst/>
            <a:rect l="l" t="t" r="r" b="b"/>
            <a:pathLst>
              <a:path w="369285" h="363243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829154" y="1335746"/>
            <a:ext cx="10519166" cy="7615507"/>
            <a:chOff x="0" y="0"/>
            <a:chExt cx="14025555" cy="10154010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/>
            <a:srcRect t="5901" b="3602"/>
            <a:stretch>
              <a:fillRect/>
            </a:stretch>
          </p:blipFill>
          <p:spPr>
            <a:xfrm>
              <a:off x="0" y="0"/>
              <a:ext cx="14025555" cy="10154010"/>
            </a:xfrm>
            <a:prstGeom prst="rect">
              <a:avLst/>
            </a:prstGeom>
          </p:spPr>
        </p:pic>
      </p:grpSp>
      <p:sp>
        <p:nvSpPr>
          <p:cNvPr id="14" name="TextBox 14"/>
          <p:cNvSpPr txBox="1"/>
          <p:nvPr/>
        </p:nvSpPr>
        <p:spPr>
          <a:xfrm>
            <a:off x="1039108" y="441474"/>
            <a:ext cx="1263019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SIBAU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84500" y="4047517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371</Words>
  <Application>Microsoft Office PowerPoint</Application>
  <PresentationFormat>Custom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Public Sans</vt:lpstr>
      <vt:lpstr>Barlow Condensed Bold</vt:lpstr>
      <vt:lpstr>Open Sans Bold</vt:lpstr>
      <vt:lpstr>Public Sans Bold</vt:lpstr>
      <vt:lpstr>Calibri</vt:lpstr>
      <vt:lpstr>Arial</vt:lpstr>
      <vt:lpstr>Open Sans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SENTIVIEW:</dc:title>
  <cp:lastModifiedBy>Nimra</cp:lastModifiedBy>
  <cp:revision>4</cp:revision>
  <dcterms:created xsi:type="dcterms:W3CDTF">2006-08-16T00:00:00Z</dcterms:created>
  <dcterms:modified xsi:type="dcterms:W3CDTF">2025-04-10T14:08:32Z</dcterms:modified>
  <dc:identifier>DAGkNuFZxE8</dc:identifier>
</cp:coreProperties>
</file>