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5" r:id="rId6"/>
    <p:sldId id="286" r:id="rId7"/>
    <p:sldId id="287" r:id="rId8"/>
    <p:sldId id="278" r:id="rId9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Dosis ExtraLight" pitchFamily="2" charset="0"/>
      <p:regular r:id="rId19"/>
      <p:bold r:id="rId20"/>
    </p:embeddedFont>
    <p:embeddedFont>
      <p:font typeface="Titillium Web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37953" y="1239887"/>
            <a:ext cx="6276391" cy="836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Bodoni MT" panose="02070603080606020203" pitchFamily="18" charset="0"/>
              </a:rPr>
              <a:t>KMP ALGORITHM</a:t>
            </a:r>
            <a:endParaRPr sz="4000" b="1" dirty="0">
              <a:latin typeface="Bodoni MT" panose="020706030806060202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953" y="2410047"/>
            <a:ext cx="360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Bodoni MT" panose="02070603080606020203" pitchFamily="18" charset="0"/>
              </a:rPr>
              <a:t>Presented by:</a:t>
            </a:r>
          </a:p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Nimra</a:t>
            </a:r>
            <a:r>
              <a:rPr lang="en-GB" sz="1800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Maqbool</a:t>
            </a:r>
            <a:r>
              <a:rPr lang="en-GB" sz="1800" dirty="0">
                <a:solidFill>
                  <a:schemeClr val="bg1"/>
                </a:solidFill>
                <a:latin typeface="Bodoni MT" panose="02070603080606020203" pitchFamily="18" charset="0"/>
              </a:rPr>
              <a:t> (BSCE21012)</a:t>
            </a:r>
          </a:p>
          <a:p>
            <a:r>
              <a:rPr lang="en-GB" sz="1800" dirty="0">
                <a:solidFill>
                  <a:schemeClr val="bg1"/>
                </a:solidFill>
                <a:latin typeface="Bodoni MT" panose="02070603080606020203" pitchFamily="18" charset="0"/>
              </a:rPr>
              <a:t>Fatima Ehsan (BSCE21016)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16103" y="455435"/>
            <a:ext cx="3016464" cy="643277"/>
          </a:xfrm>
        </p:spPr>
        <p:txBody>
          <a:bodyPr/>
          <a:lstStyle/>
          <a:p>
            <a:r>
              <a:rPr lang="en-GB" sz="3000" b="1" dirty="0">
                <a:latin typeface="Bodoni MT" panose="02070603080606020203" pitchFamily="18" charset="0"/>
              </a:rPr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Rounded Rectangle 7"/>
          <p:cNvSpPr/>
          <p:nvPr/>
        </p:nvSpPr>
        <p:spPr>
          <a:xfrm>
            <a:off x="1609060" y="1304260"/>
            <a:ext cx="3473013" cy="281987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083837" y="1536441"/>
            <a:ext cx="26809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odoni MT" panose="02070603080606020203" pitchFamily="18" charset="0"/>
              </a:rPr>
              <a:t>Disadvantages of basic pattern searching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odoni MT" panose="02070603080606020203" pitchFamily="18" charset="0"/>
              </a:rPr>
              <a:t>What is KMP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odoni MT" panose="02070603080606020203" pitchFamily="18" charset="0"/>
              </a:rPr>
              <a:t>Concept of Longest Prefix Suffix (LPS)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odoni MT" panose="02070603080606020203" pitchFamily="18" charset="0"/>
              </a:rPr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odoni MT" panose="02070603080606020203" pitchFamily="18" charset="0"/>
              </a:rPr>
              <a:t>Time and space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85878"/>
            <a:ext cx="7041502" cy="759151"/>
          </a:xfrm>
        </p:spPr>
        <p:txBody>
          <a:bodyPr/>
          <a:lstStyle/>
          <a:p>
            <a:r>
              <a:rPr lang="en-GB" sz="3000" b="1" dirty="0">
                <a:latin typeface="Bodoni MT" panose="02070603080606020203" pitchFamily="18" charset="0"/>
              </a:rPr>
              <a:t>Disadvantages of basic searching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89635"/>
              </p:ext>
            </p:extLst>
          </p:nvPr>
        </p:nvGraphicFramePr>
        <p:xfrm>
          <a:off x="205273" y="1540037"/>
          <a:ext cx="609600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52189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31884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558352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48368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5498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478729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839793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40233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48909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17857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191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61454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3624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5273" y="966306"/>
            <a:ext cx="167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String: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2121"/>
              </p:ext>
            </p:extLst>
          </p:nvPr>
        </p:nvGraphicFramePr>
        <p:xfrm>
          <a:off x="273844" y="3313722"/>
          <a:ext cx="257568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136">
                  <a:extLst>
                    <a:ext uri="{9D8B030D-6E8A-4147-A177-3AD203B41FA5}">
                      <a16:colId xmlns:a16="http://schemas.microsoft.com/office/drawing/2014/main" val="1187565090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245697839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49154243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889965781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5414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49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5273" y="2792819"/>
            <a:ext cx="144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Pattern: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844" y="1227378"/>
            <a:ext cx="602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doni MT" panose="02070603080606020203" pitchFamily="18" charset="0"/>
              </a:rPr>
              <a:t>0            1         2         3           4         5           6        7           8         9         10         11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3844" y="3031746"/>
            <a:ext cx="290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doni MT" panose="02070603080606020203" pitchFamily="18" charset="0"/>
              </a:rPr>
              <a:t> 0           1           2          3         4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014" y="185868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354" y="3639495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j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102" y="185868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796" y="362792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j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9939" y="184572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056" y="3623497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j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7470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2632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61901" y="3627267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j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5687" y="3621499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j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7794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7143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5847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4551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3255" y="1844242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1959" y="185868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8021" y="1874498"/>
            <a:ext cx="4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Bodoni MT" panose="02070603080606020203" pitchFamily="18" charset="0"/>
              </a:rPr>
              <a:t>i</a:t>
            </a:r>
            <a:endParaRPr lang="en-GB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6892"/>
              </p:ext>
            </p:extLst>
          </p:nvPr>
        </p:nvGraphicFramePr>
        <p:xfrm>
          <a:off x="3798583" y="2250220"/>
          <a:ext cx="257568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136">
                  <a:extLst>
                    <a:ext uri="{9D8B030D-6E8A-4147-A177-3AD203B41FA5}">
                      <a16:colId xmlns:a16="http://schemas.microsoft.com/office/drawing/2014/main" val="1187565090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245697839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49154243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889965781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5414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49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98583" y="3131373"/>
            <a:ext cx="261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Time complexity:</a:t>
            </a:r>
          </a:p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O(m*n)</a:t>
            </a:r>
          </a:p>
        </p:txBody>
      </p:sp>
    </p:spTree>
    <p:extLst>
      <p:ext uri="{BB962C8B-B14F-4D97-AF65-F5344CB8AC3E}">
        <p14:creationId xmlns:p14="http://schemas.microsoft.com/office/powerpoint/2010/main" val="11640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0" grpId="8"/>
      <p:bldP spid="20" grpId="9"/>
      <p:bldP spid="20" grpId="10"/>
      <p:bldP spid="20" grpId="11"/>
      <p:bldP spid="20" grpId="12"/>
      <p:bldP spid="20" grpId="13"/>
      <p:bldP spid="20" grpId="14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2" grpId="4"/>
      <p:bldP spid="23" grpId="0"/>
      <p:bldP spid="23" grpId="1"/>
      <p:bldP spid="23" grpId="2"/>
      <p:bldP spid="23" grpId="3"/>
      <p:bldP spid="24" grpId="0"/>
      <p:bldP spid="24" grpId="1"/>
      <p:bldP spid="24" grpId="2"/>
      <p:bldP spid="24" grpId="3"/>
      <p:bldP spid="24" grpId="4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27" grpId="0"/>
      <p:bldP spid="27" grpId="1"/>
      <p:bldP spid="27" grpId="2"/>
      <p:bldP spid="27" grpId="3"/>
      <p:bldP spid="27" grpId="4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2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3284" y="193151"/>
            <a:ext cx="5759302" cy="1159800"/>
          </a:xfrm>
        </p:spPr>
        <p:txBody>
          <a:bodyPr/>
          <a:lstStyle/>
          <a:p>
            <a:r>
              <a:rPr lang="en-GB" sz="3500" dirty="0">
                <a:latin typeface="Bodoni MT" panose="02070603080606020203" pitchFamily="18" charset="0"/>
              </a:rPr>
              <a:t>What is KMP algorithm?</a:t>
            </a:r>
            <a:br>
              <a:rPr lang="en-GB" sz="3500" dirty="0">
                <a:latin typeface="Bodoni MT" panose="02070603080606020203" pitchFamily="18" charset="0"/>
              </a:rPr>
            </a:br>
            <a:r>
              <a:rPr lang="en-GB" sz="2500" dirty="0">
                <a:latin typeface="Bodoni MT" panose="02070603080606020203" pitchFamily="18" charset="0"/>
              </a:rPr>
              <a:t>Concept of LPS (Longest Prefix Suffix)</a:t>
            </a:r>
            <a:endParaRPr lang="en-GB" sz="3500" dirty="0">
              <a:latin typeface="Bodoni MT" panose="020706030806060202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905"/>
              </p:ext>
            </p:extLst>
          </p:nvPr>
        </p:nvGraphicFramePr>
        <p:xfrm>
          <a:off x="223285" y="1794392"/>
          <a:ext cx="5291468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755924">
                  <a:extLst>
                    <a:ext uri="{9D8B030D-6E8A-4147-A177-3AD203B41FA5}">
                      <a16:colId xmlns:a16="http://schemas.microsoft.com/office/drawing/2014/main" val="561208722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3406814501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4281525054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570686148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3301846917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643891651"/>
                    </a:ext>
                  </a:extLst>
                </a:gridCol>
                <a:gridCol w="755924">
                  <a:extLst>
                    <a:ext uri="{9D8B030D-6E8A-4147-A177-3AD203B41FA5}">
                      <a16:colId xmlns:a16="http://schemas.microsoft.com/office/drawing/2014/main" val="265215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6613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3284" y="1481470"/>
            <a:ext cx="5291469" cy="31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</a:t>
            </a:r>
            <a:r>
              <a:rPr lang="en-GB" dirty="0">
                <a:solidFill>
                  <a:schemeClr val="bg1"/>
                </a:solidFill>
                <a:latin typeface="Bodoni MT" panose="02070603080606020203" pitchFamily="18" charset="0"/>
              </a:rPr>
              <a:t>0               1                2                3               4               5                6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844" y="2543882"/>
            <a:ext cx="230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Bodoni MT" panose="02070603080606020203" pitchFamily="18" charset="0"/>
              </a:rPr>
              <a:t>lps</a:t>
            </a:r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[6] =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59502"/>
              </p:ext>
            </p:extLst>
          </p:nvPr>
        </p:nvGraphicFramePr>
        <p:xfrm>
          <a:off x="273844" y="3430031"/>
          <a:ext cx="1903227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634409">
                  <a:extLst>
                    <a:ext uri="{9D8B030D-6E8A-4147-A177-3AD203B41FA5}">
                      <a16:colId xmlns:a16="http://schemas.microsoft.com/office/drawing/2014/main" val="1788437628"/>
                    </a:ext>
                  </a:extLst>
                </a:gridCol>
                <a:gridCol w="634409">
                  <a:extLst>
                    <a:ext uri="{9D8B030D-6E8A-4147-A177-3AD203B41FA5}">
                      <a16:colId xmlns:a16="http://schemas.microsoft.com/office/drawing/2014/main" val="707914085"/>
                    </a:ext>
                  </a:extLst>
                </a:gridCol>
                <a:gridCol w="634409">
                  <a:extLst>
                    <a:ext uri="{9D8B030D-6E8A-4147-A177-3AD203B41FA5}">
                      <a16:colId xmlns:a16="http://schemas.microsoft.com/office/drawing/2014/main" val="281962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4352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73272"/>
              </p:ext>
            </p:extLst>
          </p:nvPr>
        </p:nvGraphicFramePr>
        <p:xfrm>
          <a:off x="2750289" y="3430031"/>
          <a:ext cx="1903227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634409">
                  <a:extLst>
                    <a:ext uri="{9D8B030D-6E8A-4147-A177-3AD203B41FA5}">
                      <a16:colId xmlns:a16="http://schemas.microsoft.com/office/drawing/2014/main" val="1788437628"/>
                    </a:ext>
                  </a:extLst>
                </a:gridCol>
                <a:gridCol w="634409">
                  <a:extLst>
                    <a:ext uri="{9D8B030D-6E8A-4147-A177-3AD203B41FA5}">
                      <a16:colId xmlns:a16="http://schemas.microsoft.com/office/drawing/2014/main" val="707914085"/>
                    </a:ext>
                  </a:extLst>
                </a:gridCol>
                <a:gridCol w="634409">
                  <a:extLst>
                    <a:ext uri="{9D8B030D-6E8A-4147-A177-3AD203B41FA5}">
                      <a16:colId xmlns:a16="http://schemas.microsoft.com/office/drawing/2014/main" val="281962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4352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6812" y="3134657"/>
            <a:ext cx="179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doni MT" panose="02070603080606020203" pitchFamily="18" charset="0"/>
              </a:rPr>
              <a:t>0             1            2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0289" y="3134656"/>
            <a:ext cx="190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doni MT" panose="02070603080606020203" pitchFamily="18" charset="0"/>
              </a:rPr>
              <a:t>    4             5            6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065" y="4203405"/>
            <a:ext cx="479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The first and last 3 indexes have the same elements.</a:t>
            </a:r>
          </a:p>
        </p:txBody>
      </p:sp>
    </p:spTree>
    <p:extLst>
      <p:ext uri="{BB962C8B-B14F-4D97-AF65-F5344CB8AC3E}">
        <p14:creationId xmlns:p14="http://schemas.microsoft.com/office/powerpoint/2010/main" val="12131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5294" y="0"/>
            <a:ext cx="5426148" cy="737191"/>
          </a:xfrm>
        </p:spPr>
        <p:txBody>
          <a:bodyPr/>
          <a:lstStyle/>
          <a:p>
            <a:r>
              <a:rPr lang="en-GB" sz="4000" dirty="0">
                <a:latin typeface="Bodoni MT" panose="02070603080606020203" pitchFamily="18" charset="0"/>
              </a:rPr>
              <a:t>KMP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699" y="1833020"/>
          <a:ext cx="571500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752189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31884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558352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948368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455498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478729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39793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40233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648909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178574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019177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614541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13379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343523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53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3624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53" y="1003559"/>
            <a:ext cx="112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String: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7151" y="3675809"/>
          <a:ext cx="257568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136">
                  <a:extLst>
                    <a:ext uri="{9D8B030D-6E8A-4147-A177-3AD203B41FA5}">
                      <a16:colId xmlns:a16="http://schemas.microsoft.com/office/drawing/2014/main" val="1187565090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245697839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49154243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889965781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5414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4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910" y="2538411"/>
            <a:ext cx="144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odoni MT" panose="02070603080606020203" pitchFamily="18" charset="0"/>
              </a:rPr>
              <a:t>Pattern: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7151" y="4010360"/>
          <a:ext cx="257568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136">
                  <a:extLst>
                    <a:ext uri="{9D8B030D-6E8A-4147-A177-3AD203B41FA5}">
                      <a16:colId xmlns:a16="http://schemas.microsoft.com/office/drawing/2014/main" val="1187565090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245697839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491542432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3889965781"/>
                    </a:ext>
                  </a:extLst>
                </a:gridCol>
                <a:gridCol w="515136">
                  <a:extLst>
                    <a:ext uri="{9D8B030D-6E8A-4147-A177-3AD203B41FA5}">
                      <a16:colId xmlns:a16="http://schemas.microsoft.com/office/drawing/2014/main" val="5414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BABF389-D4D9-6CD7-CB4B-50D5563F4FEB}"/>
              </a:ext>
            </a:extLst>
          </p:cNvPr>
          <p:cNvSpPr/>
          <p:nvPr/>
        </p:nvSpPr>
        <p:spPr>
          <a:xfrm>
            <a:off x="814978" y="4044791"/>
            <a:ext cx="236537" cy="249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4F9DAD-C95D-46D9-905C-8A984E8D0AFE}"/>
              </a:ext>
            </a:extLst>
          </p:cNvPr>
          <p:cNvSpPr/>
          <p:nvPr/>
        </p:nvSpPr>
        <p:spPr>
          <a:xfrm>
            <a:off x="1829390" y="4044791"/>
            <a:ext cx="236537" cy="249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49A840-FF06-D80D-D0E3-5AABC8DEF3BF}"/>
              </a:ext>
            </a:extLst>
          </p:cNvPr>
          <p:cNvSpPr/>
          <p:nvPr/>
        </p:nvSpPr>
        <p:spPr>
          <a:xfrm>
            <a:off x="1322184" y="4044791"/>
            <a:ext cx="236537" cy="249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30C98-686B-EE63-2692-C52D01118669}"/>
              </a:ext>
            </a:extLst>
          </p:cNvPr>
          <p:cNvSpPr/>
          <p:nvPr/>
        </p:nvSpPr>
        <p:spPr>
          <a:xfrm>
            <a:off x="2336596" y="4044791"/>
            <a:ext cx="236537" cy="249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50F91-F785-DDBE-4747-74A8560AEB9E}"/>
              </a:ext>
            </a:extLst>
          </p:cNvPr>
          <p:cNvSpPr/>
          <p:nvPr/>
        </p:nvSpPr>
        <p:spPr>
          <a:xfrm>
            <a:off x="2843803" y="4044791"/>
            <a:ext cx="236537" cy="249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DE1C2-0651-F3DE-F4E2-B3053569149B}"/>
              </a:ext>
            </a:extLst>
          </p:cNvPr>
          <p:cNvSpPr/>
          <p:nvPr/>
        </p:nvSpPr>
        <p:spPr>
          <a:xfrm>
            <a:off x="619714" y="4013534"/>
            <a:ext cx="2644775" cy="393699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95E7FC3-BEF6-9298-001E-0967D08B6628}"/>
              </a:ext>
            </a:extLst>
          </p:cNvPr>
          <p:cNvGraphicFramePr>
            <a:graphicFrameLocks noGrp="1"/>
          </p:cNvGraphicFramePr>
          <p:nvPr/>
        </p:nvGraphicFramePr>
        <p:xfrm>
          <a:off x="139699" y="3345768"/>
          <a:ext cx="3093132" cy="338554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522">
                  <a:extLst>
                    <a:ext uri="{9D8B030D-6E8A-4147-A177-3AD203B41FA5}">
                      <a16:colId xmlns:a16="http://schemas.microsoft.com/office/drawing/2014/main" val="347552642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122016826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402843577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1695187907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3254588036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3414571265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96133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653701B-D933-28A4-3F07-A688DC783DDA}"/>
              </a:ext>
            </a:extLst>
          </p:cNvPr>
          <p:cNvSpPr/>
          <p:nvPr/>
        </p:nvSpPr>
        <p:spPr>
          <a:xfrm>
            <a:off x="236333" y="3345768"/>
            <a:ext cx="38338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D698F26-5519-840A-84E4-0EE6599FDCB7}"/>
              </a:ext>
            </a:extLst>
          </p:cNvPr>
          <p:cNvGraphicFramePr>
            <a:graphicFrameLocks noGrp="1"/>
          </p:cNvGraphicFramePr>
          <p:nvPr/>
        </p:nvGraphicFramePr>
        <p:xfrm>
          <a:off x="139699" y="1475046"/>
          <a:ext cx="5715000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752189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31884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558352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948368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455498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478729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39793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40233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648909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178574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019177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614541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13379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343523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53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83624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07038D-A37E-1D6E-BBB1-684ECE038972}"/>
              </a:ext>
            </a:extLst>
          </p:cNvPr>
          <p:cNvGraphicFramePr>
            <a:graphicFrameLocks noGrp="1"/>
          </p:cNvGraphicFramePr>
          <p:nvPr/>
        </p:nvGraphicFramePr>
        <p:xfrm>
          <a:off x="139699" y="2212373"/>
          <a:ext cx="5715013" cy="370840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381001">
                  <a:extLst>
                    <a:ext uri="{9D8B030D-6E8A-4147-A177-3AD203B41FA5}">
                      <a16:colId xmlns:a16="http://schemas.microsoft.com/office/drawing/2014/main" val="275218907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343188487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1755835291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794836859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1645549856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3447872964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3383979394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70402337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1764890909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1817857446"/>
                    </a:ext>
                  </a:extLst>
                </a:gridCol>
                <a:gridCol w="388385">
                  <a:extLst>
                    <a:ext uri="{9D8B030D-6E8A-4147-A177-3AD203B41FA5}">
                      <a16:colId xmlns:a16="http://schemas.microsoft.com/office/drawing/2014/main" val="1001917728"/>
                    </a:ext>
                  </a:extLst>
                </a:gridCol>
                <a:gridCol w="373615">
                  <a:extLst>
                    <a:ext uri="{9D8B030D-6E8A-4147-A177-3AD203B41FA5}">
                      <a16:colId xmlns:a16="http://schemas.microsoft.com/office/drawing/2014/main" val="386145413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801337909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83435234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2553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836248"/>
                  </a:ext>
                </a:extLst>
              </a:tr>
            </a:tbl>
          </a:graphicData>
        </a:graphic>
      </p:graphicFrame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363393F7-A11D-DD86-E776-BBC009AEB142}"/>
              </a:ext>
            </a:extLst>
          </p:cNvPr>
          <p:cNvGraphicFramePr>
            <a:graphicFrameLocks noGrp="1"/>
          </p:cNvGraphicFramePr>
          <p:nvPr/>
        </p:nvGraphicFramePr>
        <p:xfrm>
          <a:off x="145127" y="3042184"/>
          <a:ext cx="3093132" cy="338554"/>
        </p:xfrm>
        <a:graphic>
          <a:graphicData uri="http://schemas.openxmlformats.org/drawingml/2006/table">
            <a:tbl>
              <a:tblPr firstRow="1" bandRow="1">
                <a:tableStyleId>{0F24753E-8A85-4BEE-97E2-441CDA198357}</a:tableStyleId>
              </a:tblPr>
              <a:tblGrid>
                <a:gridCol w="515522">
                  <a:extLst>
                    <a:ext uri="{9D8B030D-6E8A-4147-A177-3AD203B41FA5}">
                      <a16:colId xmlns:a16="http://schemas.microsoft.com/office/drawing/2014/main" val="347552642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122016826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4028435773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1695187907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3254588036"/>
                    </a:ext>
                  </a:extLst>
                </a:gridCol>
                <a:gridCol w="515522">
                  <a:extLst>
                    <a:ext uri="{9D8B030D-6E8A-4147-A177-3AD203B41FA5}">
                      <a16:colId xmlns:a16="http://schemas.microsoft.com/office/drawing/2014/main" val="3414571265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961332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84BB444B-AD6D-0F3D-EDB8-59B416DCB51E}"/>
              </a:ext>
            </a:extLst>
          </p:cNvPr>
          <p:cNvSpPr/>
          <p:nvPr/>
        </p:nvSpPr>
        <p:spPr>
          <a:xfrm>
            <a:off x="139699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7081C9-8865-1EA7-ED96-20A081F3990D}"/>
              </a:ext>
            </a:extLst>
          </p:cNvPr>
          <p:cNvSpPr/>
          <p:nvPr/>
        </p:nvSpPr>
        <p:spPr>
          <a:xfrm>
            <a:off x="529268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E746E-8774-E810-E294-62E2A0845703}"/>
              </a:ext>
            </a:extLst>
          </p:cNvPr>
          <p:cNvSpPr/>
          <p:nvPr/>
        </p:nvSpPr>
        <p:spPr>
          <a:xfrm>
            <a:off x="918837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D4013-6FD4-07E9-F306-FD424764A8FF}"/>
              </a:ext>
            </a:extLst>
          </p:cNvPr>
          <p:cNvSpPr/>
          <p:nvPr/>
        </p:nvSpPr>
        <p:spPr>
          <a:xfrm>
            <a:off x="1308406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2BFAC-8308-76F1-15E0-726A62D169BD}"/>
              </a:ext>
            </a:extLst>
          </p:cNvPr>
          <p:cNvSpPr/>
          <p:nvPr/>
        </p:nvSpPr>
        <p:spPr>
          <a:xfrm>
            <a:off x="1697975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9A3C6E-2C09-DD34-23F4-3897EA14D2E5}"/>
              </a:ext>
            </a:extLst>
          </p:cNvPr>
          <p:cNvSpPr/>
          <p:nvPr/>
        </p:nvSpPr>
        <p:spPr>
          <a:xfrm>
            <a:off x="2087544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234FCB-7531-E5D8-F7AD-00F50AC1B2D1}"/>
              </a:ext>
            </a:extLst>
          </p:cNvPr>
          <p:cNvSpPr/>
          <p:nvPr/>
        </p:nvSpPr>
        <p:spPr>
          <a:xfrm>
            <a:off x="2477113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79B45E-2662-C87C-B950-2E06EE07A717}"/>
              </a:ext>
            </a:extLst>
          </p:cNvPr>
          <p:cNvSpPr/>
          <p:nvPr/>
        </p:nvSpPr>
        <p:spPr>
          <a:xfrm>
            <a:off x="2866682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2E5F29-F34A-B150-6D59-5DF92ECF1BF5}"/>
              </a:ext>
            </a:extLst>
          </p:cNvPr>
          <p:cNvSpPr/>
          <p:nvPr/>
        </p:nvSpPr>
        <p:spPr>
          <a:xfrm>
            <a:off x="3256251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B41DD-DFA4-48DB-6C18-DF68CC6547FB}"/>
              </a:ext>
            </a:extLst>
          </p:cNvPr>
          <p:cNvSpPr/>
          <p:nvPr/>
        </p:nvSpPr>
        <p:spPr>
          <a:xfrm>
            <a:off x="3645820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E4BA07-386A-12F8-07E8-D255EEE6F553}"/>
              </a:ext>
            </a:extLst>
          </p:cNvPr>
          <p:cNvSpPr/>
          <p:nvPr/>
        </p:nvSpPr>
        <p:spPr>
          <a:xfrm>
            <a:off x="4035389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DBA9C6-D5FF-8BD0-8612-F1EB7AF5443C}"/>
              </a:ext>
            </a:extLst>
          </p:cNvPr>
          <p:cNvSpPr/>
          <p:nvPr/>
        </p:nvSpPr>
        <p:spPr>
          <a:xfrm>
            <a:off x="4424958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EA6E9F-4917-F0E8-DAC9-4CD2894219D4}"/>
              </a:ext>
            </a:extLst>
          </p:cNvPr>
          <p:cNvSpPr/>
          <p:nvPr/>
        </p:nvSpPr>
        <p:spPr>
          <a:xfrm>
            <a:off x="4814527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B59BE5-76E8-97A9-68F5-F4CA164681C0}"/>
              </a:ext>
            </a:extLst>
          </p:cNvPr>
          <p:cNvSpPr/>
          <p:nvPr/>
        </p:nvSpPr>
        <p:spPr>
          <a:xfrm>
            <a:off x="5204096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0AABE7-3D8D-77FB-C02A-5121C97D6D07}"/>
              </a:ext>
            </a:extLst>
          </p:cNvPr>
          <p:cNvSpPr/>
          <p:nvPr/>
        </p:nvSpPr>
        <p:spPr>
          <a:xfrm>
            <a:off x="5593670" y="226789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506D2A-9DBB-1931-65DB-12EA06A91F1D}"/>
              </a:ext>
            </a:extLst>
          </p:cNvPr>
          <p:cNvSpPr/>
          <p:nvPr/>
        </p:nvSpPr>
        <p:spPr>
          <a:xfrm>
            <a:off x="302213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F3271A-6BE5-B88D-BAA4-9F01FB3A18B5}"/>
              </a:ext>
            </a:extLst>
          </p:cNvPr>
          <p:cNvSpPr/>
          <p:nvPr/>
        </p:nvSpPr>
        <p:spPr>
          <a:xfrm>
            <a:off x="802434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E19EA7-CA40-5AFA-82AF-16391AB927BF}"/>
              </a:ext>
            </a:extLst>
          </p:cNvPr>
          <p:cNvSpPr/>
          <p:nvPr/>
        </p:nvSpPr>
        <p:spPr>
          <a:xfrm>
            <a:off x="2803320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C91CEB-259E-5550-9F73-7A95C443ED47}"/>
              </a:ext>
            </a:extLst>
          </p:cNvPr>
          <p:cNvSpPr/>
          <p:nvPr/>
        </p:nvSpPr>
        <p:spPr>
          <a:xfrm>
            <a:off x="1302655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2EFBA-20FD-5A39-EAB2-E164507F5F2B}"/>
              </a:ext>
            </a:extLst>
          </p:cNvPr>
          <p:cNvSpPr/>
          <p:nvPr/>
        </p:nvSpPr>
        <p:spPr>
          <a:xfrm>
            <a:off x="1802876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C5C6B4-E74C-8311-8BDD-F8F71C41E218}"/>
              </a:ext>
            </a:extLst>
          </p:cNvPr>
          <p:cNvSpPr/>
          <p:nvPr/>
        </p:nvSpPr>
        <p:spPr>
          <a:xfrm>
            <a:off x="2303097" y="3095875"/>
            <a:ext cx="317501" cy="259796"/>
          </a:xfrm>
          <a:prstGeom prst="rect">
            <a:avLst/>
          </a:prstGeom>
          <a:solidFill>
            <a:srgbClr val="00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BF28F5-8421-46FE-6610-13AC024D47AD}"/>
              </a:ext>
            </a:extLst>
          </p:cNvPr>
          <p:cNvSpPr txBox="1"/>
          <p:nvPr/>
        </p:nvSpPr>
        <p:spPr>
          <a:xfrm>
            <a:off x="5983244" y="2224056"/>
            <a:ext cx="31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0" grpId="0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1" grpId="8" animBg="1"/>
      <p:bldP spid="51" grpId="9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16103" y="455435"/>
            <a:ext cx="4274240" cy="643277"/>
          </a:xfrm>
        </p:spPr>
        <p:txBody>
          <a:bodyPr/>
          <a:lstStyle/>
          <a:p>
            <a:r>
              <a:rPr lang="en-GB" sz="3000" b="1" dirty="0">
                <a:latin typeface="Bodoni MT" panose="02070603080606020203" pitchFamily="18" charset="0"/>
              </a:rPr>
              <a:t>Code 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EA6EA03-9CAD-AC34-9CE1-743C4FEA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3" y="1098712"/>
            <a:ext cx="3543550" cy="3919681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0EA62D-7FD5-4C82-AEF2-7EFD4C02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7" y="1100138"/>
            <a:ext cx="3725290" cy="39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16103" y="455435"/>
            <a:ext cx="3280011" cy="643277"/>
          </a:xfrm>
        </p:spPr>
        <p:txBody>
          <a:bodyPr/>
          <a:lstStyle/>
          <a:p>
            <a:r>
              <a:rPr lang="en-GB" sz="3000" b="1" dirty="0">
                <a:latin typeface="Bodoni MT" panose="02070603080606020203" pitchFamily="18" charset="0"/>
              </a:rPr>
              <a:t>Time  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7593F-3F33-8920-A3E8-20B6CE8FA6AC}"/>
              </a:ext>
            </a:extLst>
          </p:cNvPr>
          <p:cNvSpPr txBox="1"/>
          <p:nvPr/>
        </p:nvSpPr>
        <p:spPr>
          <a:xfrm>
            <a:off x="1124857" y="1320800"/>
            <a:ext cx="5203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time complexity of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computePrefix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method =O(m).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Space complexity is also O(m).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Time complexity of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kmpPatternSearch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() =O(n).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Space complexity is also O(n).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Total time average case complexity =O(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m+n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), as m is the size of the pattern and n is the size of the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Best case time complexity of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kmp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=O(m).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Space complexity =O(m).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Worst case time complexity =O(m*n).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/>
          </p:nvPr>
        </p:nvSpPr>
        <p:spPr>
          <a:xfrm>
            <a:off x="1133167" y="1391087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  <a:latin typeface="Bodoni MT" panose="02070603080606020203" pitchFamily="18" charset="0"/>
              </a:rPr>
              <a:t>THANK YOU!</a:t>
            </a:r>
            <a:endParaRPr sz="6000" dirty="0">
              <a:solidFill>
                <a:srgbClr val="80BFB7"/>
              </a:solidFill>
              <a:latin typeface="Bodoni MT" panose="02070603080606020203" pitchFamily="18" charset="0"/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2076892" y="2866177"/>
            <a:ext cx="48641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  <a:latin typeface="Bodoni MT" panose="02070603080606020203" pitchFamily="18" charset="0"/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  <a:latin typeface="Bodoni MT" panose="02070603080606020203" pitchFamily="18" charset="0"/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363</Words>
  <Application>Microsoft Office PowerPoint</Application>
  <PresentationFormat>On-screen Show (16:9)</PresentationFormat>
  <Paragraphs>172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Dosis ExtraLight</vt:lpstr>
      <vt:lpstr>Titillium Web Light</vt:lpstr>
      <vt:lpstr>Bodoni MT</vt:lpstr>
      <vt:lpstr>Consolas</vt:lpstr>
      <vt:lpstr>Arial</vt:lpstr>
      <vt:lpstr>Mowbray template</vt:lpstr>
      <vt:lpstr>KMP ALGORITHM</vt:lpstr>
      <vt:lpstr>Table of contents</vt:lpstr>
      <vt:lpstr>Disadvantages of basic searching algorithm</vt:lpstr>
      <vt:lpstr>What is KMP algorithm? Concept of LPS (Longest Prefix Suffix)</vt:lpstr>
      <vt:lpstr>KMP Algorithm</vt:lpstr>
      <vt:lpstr>Code  Implementation</vt:lpstr>
      <vt:lpstr>Time  Complexity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 ALGORITHM</dc:title>
  <cp:lastModifiedBy>bsce21012</cp:lastModifiedBy>
  <cp:revision>31</cp:revision>
  <dcterms:modified xsi:type="dcterms:W3CDTF">2022-11-28T15:55:42Z</dcterms:modified>
</cp:coreProperties>
</file>