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59" r:id="rId4"/>
    <p:sldId id="264" r:id="rId5"/>
    <p:sldId id="301" r:id="rId6"/>
    <p:sldId id="265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6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107"/>
    <a:srgbClr val="D7D981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4971E0-6C32-40B5-BBF4-7B6C95A4DD2E}">
  <a:tblStyle styleId="{0D4971E0-6C32-40B5-BBF4-7B6C95A4D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3A6D55-7004-4FFB-8784-D67FC1E1E8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2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3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BACKTRACKING ALGORITHM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Fatima Ehsan (BSCE21016)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Nimra Maqbool (BSCE21012)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6" y="236006"/>
            <a:ext cx="7768856" cy="669000"/>
          </a:xfrm>
        </p:spPr>
        <p:txBody>
          <a:bodyPr/>
          <a:lstStyle/>
          <a:p>
            <a:r>
              <a:rPr lang="en-GB" dirty="0"/>
              <a:t>Code implementation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22" y="1502744"/>
            <a:ext cx="7150756" cy="2919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9922" y="1107233"/>
            <a:ext cx="327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naheim" panose="020B0604020202020204" charset="0"/>
              </a:rPr>
              <a:t>Function to find the safe path:</a:t>
            </a:r>
          </a:p>
        </p:txBody>
      </p:sp>
    </p:spTree>
    <p:extLst>
      <p:ext uri="{BB962C8B-B14F-4D97-AF65-F5344CB8AC3E}">
        <p14:creationId xmlns:p14="http://schemas.microsoft.com/office/powerpoint/2010/main" val="170112294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3" y="165991"/>
            <a:ext cx="7681652" cy="669000"/>
          </a:xfrm>
        </p:spPr>
        <p:txBody>
          <a:bodyPr/>
          <a:lstStyle/>
          <a:p>
            <a:r>
              <a:rPr lang="en-GB" dirty="0"/>
              <a:t>Code implementation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4" y="700319"/>
            <a:ext cx="3974101" cy="4366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69" y="1988658"/>
            <a:ext cx="2987299" cy="1676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591" y="1474381"/>
            <a:ext cx="316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naheim" panose="020B0604020202020204" charset="0"/>
              </a:rPr>
              <a:t>Function which returns the solution</a:t>
            </a:r>
          </a:p>
        </p:txBody>
      </p:sp>
    </p:spTree>
    <p:extLst>
      <p:ext uri="{BB962C8B-B14F-4D97-AF65-F5344CB8AC3E}">
        <p14:creationId xmlns:p14="http://schemas.microsoft.com/office/powerpoint/2010/main" val="39388776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&amp; space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B19F-9774-A2F9-50A5-9471E46D2A66}"/>
              </a:ext>
            </a:extLst>
          </p:cNvPr>
          <p:cNvSpPr txBox="1"/>
          <p:nvPr/>
        </p:nvSpPr>
        <p:spPr>
          <a:xfrm>
            <a:off x="1936645" y="1012200"/>
            <a:ext cx="50454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-&gt;GRID OF N*N: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Best case time complexity is given below: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having 2 ways to move the rat = o(2^(n^2)).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space complexity = o(n^2).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having 4 ways to move the rat = o(4^(n^2)).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space complexity = o(n).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worst case time complexity = o(n^2).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-&gt;GRID OF M*N: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worst case time complexity = o(2^(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m+n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best case time complexity = o(m*n).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space complexity = o(n).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average case time complexity = o(n(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logn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aheim" panose="020B0604020202020204" charset="0"/>
              </a:rPr>
              <a:t>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646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N-Queen Problem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 flipH="1">
            <a:off x="1942264" y="624728"/>
            <a:ext cx="5259571" cy="1037700"/>
          </a:xfrm>
        </p:spPr>
        <p:txBody>
          <a:bodyPr/>
          <a:lstStyle/>
          <a:p>
            <a:r>
              <a:rPr lang="en-GB" dirty="0"/>
              <a:t>Animation, code implementation &amp; time/space complexity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3313"/>
              </p:ext>
            </p:extLst>
          </p:nvPr>
        </p:nvGraphicFramePr>
        <p:xfrm>
          <a:off x="3079970" y="1803931"/>
          <a:ext cx="3143620" cy="2810598"/>
        </p:xfrm>
        <a:graphic>
          <a:graphicData uri="http://schemas.openxmlformats.org/drawingml/2006/table">
            <a:tbl>
              <a:tblPr firstRow="1" bandRow="1">
                <a:tableStyleId>{0D4971E0-6C32-40B5-BBF4-7B6C95A4DD2E}</a:tableStyleId>
              </a:tblPr>
              <a:tblGrid>
                <a:gridCol w="785905">
                  <a:extLst>
                    <a:ext uri="{9D8B030D-6E8A-4147-A177-3AD203B41FA5}">
                      <a16:colId xmlns:a16="http://schemas.microsoft.com/office/drawing/2014/main" val="4232301912"/>
                    </a:ext>
                  </a:extLst>
                </a:gridCol>
                <a:gridCol w="785905">
                  <a:extLst>
                    <a:ext uri="{9D8B030D-6E8A-4147-A177-3AD203B41FA5}">
                      <a16:colId xmlns:a16="http://schemas.microsoft.com/office/drawing/2014/main" val="688169960"/>
                    </a:ext>
                  </a:extLst>
                </a:gridCol>
                <a:gridCol w="785905">
                  <a:extLst>
                    <a:ext uri="{9D8B030D-6E8A-4147-A177-3AD203B41FA5}">
                      <a16:colId xmlns:a16="http://schemas.microsoft.com/office/drawing/2014/main" val="3428512427"/>
                    </a:ext>
                  </a:extLst>
                </a:gridCol>
                <a:gridCol w="785905">
                  <a:extLst>
                    <a:ext uri="{9D8B030D-6E8A-4147-A177-3AD203B41FA5}">
                      <a16:colId xmlns:a16="http://schemas.microsoft.com/office/drawing/2014/main" val="3499540700"/>
                    </a:ext>
                  </a:extLst>
                </a:gridCol>
              </a:tblGrid>
              <a:tr h="6890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71094"/>
                  </a:ext>
                </a:extLst>
              </a:tr>
              <a:tr h="743358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28475"/>
                  </a:ext>
                </a:extLst>
              </a:tr>
              <a:tr h="6890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27699"/>
                  </a:ext>
                </a:extLst>
              </a:tr>
              <a:tr h="6890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1713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79970" y="1803931"/>
            <a:ext cx="772559" cy="641557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674780" y="1803931"/>
            <a:ext cx="726559" cy="641557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05693" y="2527005"/>
            <a:ext cx="708836" cy="655674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58047" y="2527005"/>
            <a:ext cx="765543" cy="655674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79969" y="3242929"/>
            <a:ext cx="772559" cy="655676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651779" y="3242929"/>
            <a:ext cx="749559" cy="655676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891565" y="3962400"/>
            <a:ext cx="722964" cy="618429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458046" y="3962399"/>
            <a:ext cx="765543" cy="618429"/>
          </a:xfrm>
          <a:prstGeom prst="rect">
            <a:avLst/>
          </a:prstGeom>
          <a:solidFill>
            <a:srgbClr val="02010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19" y="1858387"/>
            <a:ext cx="339657" cy="5326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72" y="2583782"/>
            <a:ext cx="339657" cy="5326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96419" y="3370712"/>
            <a:ext cx="51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  <a:endParaRPr lang="en-GB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1657" y="3370712"/>
            <a:ext cx="51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  <a:endParaRPr lang="en-GB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681820" y="3370712"/>
            <a:ext cx="51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  <a:endParaRPr lang="en-GB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816215" y="3370712"/>
            <a:ext cx="51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  <a:endParaRPr lang="en-GB" sz="2000" dirty="0"/>
          </a:p>
        </p:txBody>
      </p:sp>
      <p:sp>
        <p:nvSpPr>
          <p:cNvPr id="45" name="Rectangle 44"/>
          <p:cNvSpPr/>
          <p:nvPr/>
        </p:nvSpPr>
        <p:spPr>
          <a:xfrm>
            <a:off x="4905772" y="2583782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20" y="2612892"/>
            <a:ext cx="339657" cy="53264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296419" y="3370712"/>
            <a:ext cx="339657" cy="400110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044317" y="3308710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908949" y="3340683"/>
            <a:ext cx="339657" cy="400110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643221" y="3304445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83" y="3310155"/>
            <a:ext cx="339657" cy="5326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260863" y="4040108"/>
            <a:ext cx="4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32097" y="4083452"/>
            <a:ext cx="4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55061" y="4111776"/>
            <a:ext cx="4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3165" y="4096071"/>
            <a:ext cx="41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49540" y="4005291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147387" y="4074165"/>
            <a:ext cx="339657" cy="400110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4823453" y="4022780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670988" y="4053500"/>
            <a:ext cx="339657" cy="400110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4068977" y="3300868"/>
            <a:ext cx="429212" cy="53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643221" y="2614136"/>
            <a:ext cx="445726" cy="556532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3196856" y="1803931"/>
            <a:ext cx="481895" cy="610988"/>
          </a:xfrm>
          <a:prstGeom prst="rect">
            <a:avLst/>
          </a:prstGeom>
          <a:solidFill>
            <a:srgbClr val="020107"/>
          </a:solidFill>
          <a:ln>
            <a:solidFill>
              <a:srgbClr val="02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46" y="1862406"/>
            <a:ext cx="339657" cy="5326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82" y="2612892"/>
            <a:ext cx="339657" cy="53264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89" y="3304953"/>
            <a:ext cx="339657" cy="53264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76" y="4002438"/>
            <a:ext cx="339657" cy="5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050" y="59666"/>
            <a:ext cx="6588000" cy="669000"/>
          </a:xfrm>
        </p:spPr>
        <p:txBody>
          <a:bodyPr/>
          <a:lstStyle/>
          <a:p>
            <a:r>
              <a:rPr lang="en-GB" dirty="0"/>
              <a:t>Code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598781"/>
            <a:ext cx="3473303" cy="4518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90" y="598781"/>
            <a:ext cx="4001105" cy="44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839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&amp; space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065DD-DDC1-E9DA-A8C1-9ECAFC48A2BF}"/>
              </a:ext>
            </a:extLst>
          </p:cNvPr>
          <p:cNvSpPr txBox="1"/>
          <p:nvPr/>
        </p:nvSpPr>
        <p:spPr>
          <a:xfrm>
            <a:off x="1110342" y="1400628"/>
            <a:ext cx="78667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Time complexity = o(n!).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   when n=4 , 4*3*2*1=4!.</a:t>
            </a:r>
          </a:p>
          <a:p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The function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safeMove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x,y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) :n*T(n-1).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The function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safeMove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is called N times inside the function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nQueen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(x) function :O(n^2).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So total T(n) = n*T(n-1) + O(n^2).</a:t>
            </a:r>
          </a:p>
          <a:p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The average case of time complexity = o(n!).</a:t>
            </a:r>
          </a:p>
          <a:p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The worst case of time complexity = o(n!).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Space complexity = o(n).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346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41386" y="2225527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THANK YOU!</a:t>
            </a:r>
            <a:endParaRPr sz="4500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41386" y="3171576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------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346251" y="1878419"/>
            <a:ext cx="4451498" cy="231789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endParaRPr lang="en-GB" sz="1400" dirty="0"/>
          </a:p>
          <a:p>
            <a:pPr marL="0" indent="0"/>
            <a:r>
              <a:rPr lang="en-GB" sz="1500" dirty="0"/>
              <a:t>  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21800" y="1970567"/>
            <a:ext cx="41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Backtracking and brute force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When to use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Terminologies used in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Animation of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naheim" panose="020B0604020202020204" charset="0"/>
              </a:rPr>
              <a:t>Time and space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930" y="269358"/>
            <a:ext cx="6896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panose="020B0604020202020204" charset="0"/>
              </a:rPr>
              <a:t>TABLE OF CONTENTS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40903" y="180975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Backtracking is an algorithmic technique where the goal is to get all solutions to a problem using the brute force approach. It consists of building a set of all the solutions incrementally. Since a problem would have constraints, the solutions that fail to satisfy them will be removed.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97793" y="90892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BACKTRACKING &amp; BRUTE FORCE APPROACH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4987112" y="878958"/>
            <a:ext cx="2980217" cy="48201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BRUTE FORCE APPROACH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52484" y="1360968"/>
            <a:ext cx="411125" cy="964018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603897" y="2324986"/>
            <a:ext cx="1708298" cy="510363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all possible solutions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371286" y="1360968"/>
            <a:ext cx="411125" cy="964018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722699" y="2340723"/>
            <a:ext cx="1708298" cy="510363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Choose the most optimal one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>
            <a:off x="9724893" y="3102778"/>
            <a:ext cx="161564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702248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TO USE BACKTRACKING?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 flipV="1">
            <a:off x="6044009" y="-425302"/>
            <a:ext cx="45719" cy="105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V="1">
            <a:off x="9886457" y="106275"/>
            <a:ext cx="45719" cy="402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2" name="Rectangle 1"/>
          <p:cNvSpPr/>
          <p:nvPr/>
        </p:nvSpPr>
        <p:spPr>
          <a:xfrm>
            <a:off x="0" y="1520586"/>
            <a:ext cx="2941664" cy="2373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7591" y="2013098"/>
            <a:ext cx="3232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naheim" panose="020B0604020202020204" charset="0"/>
              </a:rPr>
              <a:t>Normally it is used when you are faced with a number of options and have to choose one. After your choice, you have a new set of options (hence recursion). The procedure is repeated over and over until a final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4250" y="1617763"/>
            <a:ext cx="33457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  <a:latin typeface="Overpass Mono" panose="020B0604020202020204" charset="0"/>
              </a:rPr>
              <a:t>Simplest algorithm:</a:t>
            </a:r>
          </a:p>
          <a:p>
            <a:endParaRPr lang="en-GB" b="1" dirty="0">
              <a:solidFill>
                <a:schemeClr val="bg2"/>
              </a:solidFill>
              <a:latin typeface="Overpass Mono" panose="020B0604020202020204" charset="0"/>
            </a:endParaRP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backtrack(x)</a:t>
            </a: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is not a solution</a:t>
            </a: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false</a:t>
            </a:r>
          </a:p>
          <a:p>
            <a:endParaRPr lang="en-GB" sz="1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is a new solution</a:t>
            </a: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add to the list of solutions</a:t>
            </a: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backtrack(expand x)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>
            <a:off x="9724893" y="3102778"/>
            <a:ext cx="161564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396949" y="314406"/>
            <a:ext cx="825086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TERMINOLOGIES USED IN BACKTRACKING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 flipV="1">
            <a:off x="6044009" y="-425302"/>
            <a:ext cx="45719" cy="105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V="1">
            <a:off x="9886457" y="106275"/>
            <a:ext cx="45719" cy="402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4" name="Rectangle 3"/>
          <p:cNvSpPr/>
          <p:nvPr/>
        </p:nvSpPr>
        <p:spPr>
          <a:xfrm>
            <a:off x="487265" y="1035630"/>
            <a:ext cx="3468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u="sng" dirty="0">
                <a:solidFill>
                  <a:schemeClr val="bg1"/>
                </a:solidFill>
                <a:latin typeface="Anaheim" panose="020B0604020202020204" charset="0"/>
              </a:rPr>
              <a:t>Live node: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u="sng" dirty="0">
                <a:solidFill>
                  <a:schemeClr val="bg1"/>
                </a:solidFill>
                <a:latin typeface="Anaheim" panose="020B0604020202020204" charset="0"/>
              </a:rPr>
              <a:t>E node:</a:t>
            </a:r>
          </a:p>
          <a:p>
            <a:pPr lvl="0"/>
            <a:endParaRPr lang="en-GB" dirty="0">
              <a:solidFill>
                <a:schemeClr val="bg1"/>
              </a:solidFill>
              <a:latin typeface="Anaheim" panose="020B0604020202020204" charset="0"/>
            </a:endParaRPr>
          </a:p>
          <a:p>
            <a:pPr lvl="0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88336" y="1378096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ight Arrow 10"/>
          <p:cNvSpPr/>
          <p:nvPr/>
        </p:nvSpPr>
        <p:spPr>
          <a:xfrm flipV="1">
            <a:off x="949842" y="1513130"/>
            <a:ext cx="429218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472361" flipV="1">
            <a:off x="825651" y="1739334"/>
            <a:ext cx="58774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14501" y="1386434"/>
            <a:ext cx="326065" cy="2991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414501" y="1762194"/>
            <a:ext cx="326065" cy="2991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0566" y="1229635"/>
            <a:ext cx="3994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}</a:t>
            </a:r>
            <a:endParaRPr lang="en-GB" sz="5000" dirty="0"/>
          </a:p>
        </p:txBody>
      </p:sp>
      <p:sp>
        <p:nvSpPr>
          <p:cNvPr id="7" name="Rectangle 6"/>
          <p:cNvSpPr/>
          <p:nvPr/>
        </p:nvSpPr>
        <p:spPr>
          <a:xfrm>
            <a:off x="2000576" y="1423933"/>
            <a:ext cx="2139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It can be generated into further nodes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758018" y="2634962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758018" y="3123043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1321983" y="3125637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ight Arrow 21"/>
          <p:cNvSpPr/>
          <p:nvPr/>
        </p:nvSpPr>
        <p:spPr>
          <a:xfrm rot="5400000" flipV="1">
            <a:off x="866930" y="3024479"/>
            <a:ext cx="14368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036748" y="3303796"/>
            <a:ext cx="25540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73130" y="3975466"/>
            <a:ext cx="15085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Anaheim" panose="020B0604020202020204" charset="0"/>
              </a:rPr>
              <a:t>}</a:t>
            </a:r>
            <a:endParaRPr lang="en-GB" sz="2500" dirty="0"/>
          </a:p>
        </p:txBody>
      </p:sp>
      <p:sp>
        <p:nvSpPr>
          <p:cNvPr id="16" name="Rectangle 15"/>
          <p:cNvSpPr/>
          <p:nvPr/>
        </p:nvSpPr>
        <p:spPr>
          <a:xfrm>
            <a:off x="1634709" y="3110988"/>
            <a:ext cx="36586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Anaheim" panose="020B0604020202020204" charset="0"/>
              </a:rPr>
              <a:t>}</a:t>
            </a:r>
            <a:endParaRPr lang="en-GB" sz="2500" dirty="0"/>
          </a:p>
        </p:txBody>
      </p:sp>
      <p:sp>
        <p:nvSpPr>
          <p:cNvPr id="17" name="Rectangle 16"/>
          <p:cNvSpPr/>
          <p:nvPr/>
        </p:nvSpPr>
        <p:spPr>
          <a:xfrm>
            <a:off x="303673" y="3665303"/>
            <a:ext cx="1721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Node leading to success/destination node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784936" y="3176773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Path from start to success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746035" y="958399"/>
            <a:ext cx="3575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>
                <a:solidFill>
                  <a:schemeClr val="bg1"/>
                </a:solidFill>
                <a:latin typeface="Anaheim" panose="020B0604020202020204" charset="0"/>
              </a:rPr>
              <a:t>Success node:</a:t>
            </a: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GB" b="1" u="sng">
                <a:solidFill>
                  <a:schemeClr val="bg1"/>
                </a:solidFill>
                <a:latin typeface="Anaheim" panose="020B0604020202020204" charset="0"/>
              </a:rPr>
              <a:t>Dead node:</a:t>
            </a:r>
          </a:p>
          <a:p>
            <a:endParaRPr lang="en-GB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b="1" u="sng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GB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27860" y="1303996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5030966" y="1870538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682503" y="2125612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5712702" y="1303996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Right Arrow 32"/>
          <p:cNvSpPr/>
          <p:nvPr/>
        </p:nvSpPr>
        <p:spPr>
          <a:xfrm flipV="1">
            <a:off x="5275869" y="1458759"/>
            <a:ext cx="429218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5400000" flipV="1">
            <a:off x="5098474" y="1714681"/>
            <a:ext cx="22027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472361" flipV="1">
            <a:off x="5250877" y="2114379"/>
            <a:ext cx="44209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675" y="2091409"/>
            <a:ext cx="3825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Anaheim" panose="020B0604020202020204" charset="0"/>
              </a:rPr>
              <a:t>}</a:t>
            </a:r>
            <a:endParaRPr lang="en-GB" sz="2500" dirty="0"/>
          </a:p>
        </p:txBody>
      </p:sp>
      <p:sp>
        <p:nvSpPr>
          <p:cNvPr id="26" name="Rectangle 25"/>
          <p:cNvSpPr/>
          <p:nvPr/>
        </p:nvSpPr>
        <p:spPr>
          <a:xfrm>
            <a:off x="6126878" y="2179342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Success node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050720" y="3071679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9" name="Oval 38"/>
          <p:cNvSpPr/>
          <p:nvPr/>
        </p:nvSpPr>
        <p:spPr>
          <a:xfrm>
            <a:off x="5827133" y="3529915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5841443" y="3048984"/>
            <a:ext cx="361506" cy="361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ight Arrow 40"/>
          <p:cNvSpPr/>
          <p:nvPr/>
        </p:nvSpPr>
        <p:spPr>
          <a:xfrm flipV="1">
            <a:off x="5397078" y="3198481"/>
            <a:ext cx="429218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472361" flipV="1">
            <a:off x="5184673" y="3478534"/>
            <a:ext cx="659573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472361" flipV="1">
            <a:off x="6167791" y="3347373"/>
            <a:ext cx="58774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20722131" flipV="1">
            <a:off x="6156789" y="3676502"/>
            <a:ext cx="587746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56927" y="3383176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6513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Animation of backtracking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1205023" y="1190846"/>
            <a:ext cx="6216502" cy="3544186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569493" y="1519043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6593" y="1591430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Start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20951726">
            <a:off x="1974054" y="1552547"/>
            <a:ext cx="62700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05888" y="1371690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ight Arrow 17"/>
          <p:cNvSpPr/>
          <p:nvPr/>
        </p:nvSpPr>
        <p:spPr>
          <a:xfrm flipV="1">
            <a:off x="3019742" y="1640227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836" y="1439957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end</a:t>
            </a:r>
            <a:endParaRPr lang="en-GB" dirty="0"/>
          </a:p>
        </p:txBody>
      </p:sp>
      <p:sp>
        <p:nvSpPr>
          <p:cNvPr id="22" name="Right Arrow 21"/>
          <p:cNvSpPr/>
          <p:nvPr/>
        </p:nvSpPr>
        <p:spPr>
          <a:xfrm rot="10800000" flipV="1">
            <a:off x="3071577" y="1514716"/>
            <a:ext cx="48125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4893649" flipV="1">
            <a:off x="2657749" y="1978795"/>
            <a:ext cx="630432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90590" y="2353559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3219080" y="2598277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9514" y="2394582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end</a:t>
            </a:r>
            <a:endParaRPr lang="en-GB" dirty="0"/>
          </a:p>
        </p:txBody>
      </p:sp>
      <p:sp>
        <p:nvSpPr>
          <p:cNvPr id="27" name="Right Arrow 26"/>
          <p:cNvSpPr/>
          <p:nvPr/>
        </p:nvSpPr>
        <p:spPr>
          <a:xfrm rot="10800000" flipV="1">
            <a:off x="3276463" y="2460062"/>
            <a:ext cx="483331" cy="521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5698937" flipV="1">
            <a:off x="2557556" y="2122622"/>
            <a:ext cx="59818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0179263" flipV="1">
            <a:off x="2049904" y="1707285"/>
            <a:ext cx="63099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4979067" flipV="1">
            <a:off x="1621506" y="2146828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38870" y="2465349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Right Arrow 31"/>
          <p:cNvSpPr/>
          <p:nvPr/>
        </p:nvSpPr>
        <p:spPr>
          <a:xfrm rot="3100409">
            <a:off x="1837347" y="3100574"/>
            <a:ext cx="67477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03302" y="3396037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ight Arrow 33"/>
          <p:cNvSpPr/>
          <p:nvPr/>
        </p:nvSpPr>
        <p:spPr>
          <a:xfrm flipV="1">
            <a:off x="2709239" y="3655255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3177" y="3460801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end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 rot="10800000" flipV="1">
            <a:off x="2780799" y="3519419"/>
            <a:ext cx="457073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806229">
            <a:off x="2418765" y="3895055"/>
            <a:ext cx="584120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877879" y="4082903"/>
            <a:ext cx="450016" cy="457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" name="Right Arrow 39"/>
          <p:cNvSpPr/>
          <p:nvPr/>
        </p:nvSpPr>
        <p:spPr>
          <a:xfrm flipV="1">
            <a:off x="3273177" y="4316425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5787" y="4128937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end</a:t>
            </a:r>
            <a:endParaRPr lang="en-GB" dirty="0"/>
          </a:p>
        </p:txBody>
      </p:sp>
      <p:sp>
        <p:nvSpPr>
          <p:cNvPr id="43" name="Right Arrow 42"/>
          <p:cNvSpPr/>
          <p:nvPr/>
        </p:nvSpPr>
        <p:spPr>
          <a:xfrm rot="10800000">
            <a:off x="3332264" y="4173721"/>
            <a:ext cx="481628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3564418" flipV="1">
            <a:off x="2428388" y="4087433"/>
            <a:ext cx="65387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29648" y="4110132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" name="Right Arrow 45"/>
          <p:cNvSpPr/>
          <p:nvPr/>
        </p:nvSpPr>
        <p:spPr>
          <a:xfrm rot="8054729" flipV="1">
            <a:off x="1905040" y="3908610"/>
            <a:ext cx="540715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6860" y="4513348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Success Node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0" y="2702359"/>
            <a:ext cx="1533617" cy="1018780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99371" y="4055693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Destination </a:t>
            </a:r>
          </a:p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reached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6894725" y="1406763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8035868" y="1395302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/>
          <p:cNvSpPr/>
          <p:nvPr/>
        </p:nvSpPr>
        <p:spPr>
          <a:xfrm>
            <a:off x="8091854" y="2178501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6894047" y="2197395"/>
            <a:ext cx="460744" cy="4631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6297600" y="2992009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/>
          <p:cNvSpPr/>
          <p:nvPr/>
        </p:nvSpPr>
        <p:spPr>
          <a:xfrm>
            <a:off x="7043296" y="3709251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6" name="Oval 55"/>
          <p:cNvSpPr/>
          <p:nvPr/>
        </p:nvSpPr>
        <p:spPr>
          <a:xfrm>
            <a:off x="5688035" y="3689458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1" name="Straight Connector 40"/>
          <p:cNvCxnSpPr>
            <a:stCxn id="50" idx="4"/>
            <a:endCxn id="50" idx="4"/>
          </p:cNvCxnSpPr>
          <p:nvPr/>
        </p:nvCxnSpPr>
        <p:spPr>
          <a:xfrm>
            <a:off x="7125097" y="18462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50" idx="4"/>
            <a:endCxn id="53" idx="0"/>
          </p:cNvCxnSpPr>
          <p:nvPr/>
        </p:nvCxnSpPr>
        <p:spPr>
          <a:xfrm flipH="1">
            <a:off x="7124419" y="1846242"/>
            <a:ext cx="678" cy="351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1" idx="2"/>
          </p:cNvCxnSpPr>
          <p:nvPr/>
        </p:nvCxnSpPr>
        <p:spPr>
          <a:xfrm>
            <a:off x="7281041" y="1610060"/>
            <a:ext cx="754827" cy="4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54" idx="7"/>
          </p:cNvCxnSpPr>
          <p:nvPr/>
        </p:nvCxnSpPr>
        <p:spPr>
          <a:xfrm flipH="1">
            <a:off x="6690870" y="2571002"/>
            <a:ext cx="352426" cy="4853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52" idx="0"/>
          </p:cNvCxnSpPr>
          <p:nvPr/>
        </p:nvCxnSpPr>
        <p:spPr>
          <a:xfrm>
            <a:off x="8314213" y="1765644"/>
            <a:ext cx="8013" cy="412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94435" y="3328921"/>
            <a:ext cx="397016" cy="506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55" idx="0"/>
          </p:cNvCxnSpPr>
          <p:nvPr/>
        </p:nvCxnSpPr>
        <p:spPr>
          <a:xfrm>
            <a:off x="6672146" y="3298958"/>
            <a:ext cx="601522" cy="410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5767128" y="1447892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Starting Node</a:t>
            </a:r>
            <a:endParaRPr lang="en-GB" dirty="0"/>
          </a:p>
        </p:txBody>
      </p:sp>
      <p:sp>
        <p:nvSpPr>
          <p:cNvPr id="495" name="Rectangle 494"/>
          <p:cNvSpPr/>
          <p:nvPr/>
        </p:nvSpPr>
        <p:spPr>
          <a:xfrm>
            <a:off x="5358841" y="4092778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Success Node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7" grpId="0" animBg="1"/>
      <p:bldP spid="18" grpId="0" animBg="1"/>
      <p:bldP spid="8" grpId="0"/>
      <p:bldP spid="22" grpId="0" animBg="1"/>
      <p:bldP spid="23" grpId="0" animBg="1"/>
      <p:bldP spid="24" grpId="0" animBg="1"/>
      <p:bldP spid="25" grpId="0" animBg="1"/>
      <p:bldP spid="9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1" grpId="0"/>
      <p:bldP spid="37" grpId="0" animBg="1"/>
      <p:bldP spid="38" grpId="0" animBg="1"/>
      <p:bldP spid="39" grpId="0" animBg="1"/>
      <p:bldP spid="40" grpId="0" animBg="1"/>
      <p:bldP spid="13" grpId="0"/>
      <p:bldP spid="43" grpId="0" animBg="1"/>
      <p:bldP spid="44" grpId="0" animBg="1"/>
      <p:bldP spid="45" grpId="0" animBg="1"/>
      <p:bldP spid="46" grpId="0" animBg="1"/>
      <p:bldP spid="1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of backtracking</a:t>
            </a:r>
          </a:p>
        </p:txBody>
      </p:sp>
      <p:sp>
        <p:nvSpPr>
          <p:cNvPr id="4" name="Oval 3"/>
          <p:cNvSpPr/>
          <p:nvPr/>
        </p:nvSpPr>
        <p:spPr>
          <a:xfrm>
            <a:off x="2423777" y="1390016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36409" y="1361089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736409" y="2405644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23777" y="2337741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274390" y="3320341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333897" y="4238567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3031563" y="4238567"/>
            <a:ext cx="460744" cy="43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>
            <a:off x="2860995" y="1575846"/>
            <a:ext cx="875414" cy="49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2654149" y="1829495"/>
            <a:ext cx="0" cy="529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6" idx="0"/>
          </p:cNvCxnSpPr>
          <p:nvPr/>
        </p:nvCxnSpPr>
        <p:spPr>
          <a:xfrm>
            <a:off x="3966781" y="1800568"/>
            <a:ext cx="0" cy="605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7" idx="4"/>
          </p:cNvCxnSpPr>
          <p:nvPr/>
        </p:nvCxnSpPr>
        <p:spPr>
          <a:xfrm flipV="1">
            <a:off x="2504762" y="2777220"/>
            <a:ext cx="149387" cy="543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V="1">
            <a:off x="1564269" y="3695460"/>
            <a:ext cx="777595" cy="5567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0"/>
          </p:cNvCxnSpPr>
          <p:nvPr/>
        </p:nvCxnSpPr>
        <p:spPr>
          <a:xfrm>
            <a:off x="2654149" y="3690478"/>
            <a:ext cx="607786" cy="5480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423777" y="1372579"/>
            <a:ext cx="460744" cy="4394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2423777" y="2346460"/>
            <a:ext cx="460744" cy="4394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0" name="Oval 39"/>
          <p:cNvSpPr/>
          <p:nvPr/>
        </p:nvSpPr>
        <p:spPr>
          <a:xfrm>
            <a:off x="2274390" y="3312317"/>
            <a:ext cx="460744" cy="4394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1333897" y="4252181"/>
            <a:ext cx="460744" cy="4394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2" name="Oval 41"/>
          <p:cNvSpPr/>
          <p:nvPr/>
        </p:nvSpPr>
        <p:spPr>
          <a:xfrm>
            <a:off x="3736409" y="1356106"/>
            <a:ext cx="460744" cy="43947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36409" y="2415913"/>
            <a:ext cx="460744" cy="43947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3031117" y="4252180"/>
            <a:ext cx="460744" cy="43947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8288" y="1575845"/>
            <a:ext cx="127591" cy="118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925879" y="1481093"/>
            <a:ext cx="24525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Anaheim" panose="020B0604020202020204" charset="0"/>
              </a:rPr>
              <a:t>Path from start to success</a:t>
            </a:r>
            <a:endParaRPr lang="en-GB" sz="1500" dirty="0"/>
          </a:p>
        </p:txBody>
      </p:sp>
      <p:sp>
        <p:nvSpPr>
          <p:cNvPr id="48" name="Rectangle 47"/>
          <p:cNvSpPr/>
          <p:nvPr/>
        </p:nvSpPr>
        <p:spPr>
          <a:xfrm>
            <a:off x="5798287" y="1899010"/>
            <a:ext cx="127591" cy="1182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925878" y="1812058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Dead nodes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2425032" y="1368567"/>
            <a:ext cx="460744" cy="43947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98287" y="2222175"/>
            <a:ext cx="127591" cy="118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925878" y="2105792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Start node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5927051" y="2469443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Success node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5798287" y="2566199"/>
            <a:ext cx="127591" cy="118275"/>
          </a:xfrm>
          <a:prstGeom prst="rect">
            <a:avLst/>
          </a:prstGeom>
          <a:solidFill>
            <a:srgbClr val="D7D981"/>
          </a:solidFill>
          <a:ln>
            <a:solidFill>
              <a:srgbClr val="D7D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333897" y="4238566"/>
            <a:ext cx="460744" cy="439479"/>
          </a:xfrm>
          <a:prstGeom prst="ellipse">
            <a:avLst/>
          </a:prstGeom>
          <a:solidFill>
            <a:srgbClr val="D7D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6" name="Oval 55"/>
          <p:cNvSpPr/>
          <p:nvPr/>
        </p:nvSpPr>
        <p:spPr>
          <a:xfrm>
            <a:off x="2274390" y="3311622"/>
            <a:ext cx="460744" cy="4394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798287" y="2855392"/>
            <a:ext cx="127591" cy="118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5925878" y="2765863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E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 in a maze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159" y="996062"/>
            <a:ext cx="5380073" cy="587384"/>
          </a:xfrm>
        </p:spPr>
        <p:txBody>
          <a:bodyPr/>
          <a:lstStyle/>
          <a:p>
            <a:r>
              <a:rPr lang="en-GB" dirty="0"/>
              <a:t>Animation, code implementation &amp; time/space complexity</a:t>
            </a:r>
          </a:p>
          <a:p>
            <a:endParaRPr lang="en-GB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06361"/>
              </p:ext>
            </p:extLst>
          </p:nvPr>
        </p:nvGraphicFramePr>
        <p:xfrm>
          <a:off x="2289253" y="1828803"/>
          <a:ext cx="4451790" cy="2482971"/>
        </p:xfrm>
        <a:graphic>
          <a:graphicData uri="http://schemas.openxmlformats.org/drawingml/2006/table">
            <a:tbl>
              <a:tblPr firstRow="1" bandRow="1">
                <a:tableStyleId>{0D4971E0-6C32-40B5-BBF4-7B6C95A4DD2E}</a:tableStyleId>
              </a:tblPr>
              <a:tblGrid>
                <a:gridCol w="635970">
                  <a:extLst>
                    <a:ext uri="{9D8B030D-6E8A-4147-A177-3AD203B41FA5}">
                      <a16:colId xmlns:a16="http://schemas.microsoft.com/office/drawing/2014/main" val="3298057476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1908794172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3604555336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3378637125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469620532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1068622806"/>
                    </a:ext>
                  </a:extLst>
                </a:gridCol>
                <a:gridCol w="635970">
                  <a:extLst>
                    <a:ext uri="{9D8B030D-6E8A-4147-A177-3AD203B41FA5}">
                      <a16:colId xmlns:a16="http://schemas.microsoft.com/office/drawing/2014/main" val="2198216439"/>
                    </a:ext>
                  </a:extLst>
                </a:gridCol>
              </a:tblGrid>
              <a:tr h="33201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GB" sz="1400" b="0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04920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80394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30914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53251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0671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005"/>
                  </a:ext>
                </a:extLst>
              </a:tr>
              <a:tr h="3584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089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53" y="1837427"/>
            <a:ext cx="567996" cy="304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4116" y="2565057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504116" y="1851134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67927" y="2192399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867927" y="2555995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8" y="2206025"/>
            <a:ext cx="567996" cy="304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6" y="2565057"/>
            <a:ext cx="567996" cy="3047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6" y="2917889"/>
            <a:ext cx="567996" cy="304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34" y="3279911"/>
            <a:ext cx="567996" cy="304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50" y="3641418"/>
            <a:ext cx="567996" cy="304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72" y="3642958"/>
            <a:ext cx="567996" cy="304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16" y="4004735"/>
            <a:ext cx="567996" cy="304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79" y="4002727"/>
            <a:ext cx="567996" cy="30479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69227" y="327436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242705" y="2917273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242705" y="3275001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876727" y="2905762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249463" y="2544428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608682" y="2543957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605243" y="2190207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229971" y="218670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515671" y="2917273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515671" y="32789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155192" y="2555995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150439" y="3253245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138726" y="1851134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878027" y="1845389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249462" y="1851134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967219" y="1837427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342475" y="2554391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335717" y="2917273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342475" y="327436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967218" y="3268853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335716" y="3630801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967218" y="3629549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342475" y="39866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974825" y="39866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605242" y="39866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242705" y="39866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4880168" y="39866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614852" y="1844280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5" y="2206566"/>
            <a:ext cx="567996" cy="304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95" y="2911707"/>
            <a:ext cx="567996" cy="304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35" y="3622695"/>
            <a:ext cx="567996" cy="304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8" y="3622695"/>
            <a:ext cx="567996" cy="304797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6138725" y="3622695"/>
            <a:ext cx="556441" cy="2910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795183" y="1816142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Start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6780905" y="3987095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naheim" panose="020B0604020202020204" charset="0"/>
              </a:rPr>
              <a:t>Destination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8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3168" y="0"/>
            <a:ext cx="6588000" cy="669000"/>
          </a:xfrm>
        </p:spPr>
        <p:txBody>
          <a:bodyPr/>
          <a:lstStyle/>
          <a:p>
            <a:r>
              <a:rPr lang="en-GB" dirty="0"/>
              <a:t>Code 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60" y="554541"/>
            <a:ext cx="6525208" cy="45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85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615</Words>
  <Application>Microsoft Office PowerPoint</Application>
  <PresentationFormat>On-screen Show (16:9)</PresentationFormat>
  <Paragraphs>172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Barlow</vt:lpstr>
      <vt:lpstr>Nunito Light</vt:lpstr>
      <vt:lpstr>Overpass Mono</vt:lpstr>
      <vt:lpstr>Raleway SemiBold</vt:lpstr>
      <vt:lpstr>Arial</vt:lpstr>
      <vt:lpstr>Anaheim</vt:lpstr>
      <vt:lpstr>Programming Lesson by Slidesgo</vt:lpstr>
      <vt:lpstr>BACKTRACKING ALGORITHM</vt:lpstr>
      <vt:lpstr> </vt:lpstr>
      <vt:lpstr>BACKTRACKING &amp; BRUTE FORCE APPROACH</vt:lpstr>
      <vt:lpstr>WHEN TO USE BACKTRACKING?</vt:lpstr>
      <vt:lpstr>TERMINOLOGIES USED IN BACKTRACKING</vt:lpstr>
      <vt:lpstr>Animation of backtracking</vt:lpstr>
      <vt:lpstr>Animation of backtracking</vt:lpstr>
      <vt:lpstr>Rat in a maze example</vt:lpstr>
      <vt:lpstr>Code implementation</vt:lpstr>
      <vt:lpstr>Code implementation (continued)</vt:lpstr>
      <vt:lpstr>Code implementation (continued)</vt:lpstr>
      <vt:lpstr>Time &amp; space complexity</vt:lpstr>
      <vt:lpstr>N-Queen Problem</vt:lpstr>
      <vt:lpstr>Code implementation</vt:lpstr>
      <vt:lpstr>Time &amp; space complexity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</dc:title>
  <dc:creator>Fatima Ehsan</dc:creator>
  <cp:lastModifiedBy>bsce21012</cp:lastModifiedBy>
  <cp:revision>49</cp:revision>
  <dcterms:modified xsi:type="dcterms:W3CDTF">2022-11-17T05:39:35Z</dcterms:modified>
</cp:coreProperties>
</file>