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9"/>
    <p:sldId id="257" r:id="rId20"/>
    <p:sldId id="258" r:id="rId21"/>
    <p:sldId id="259" r:id="rId22"/>
    <p:sldId id="260" r:id="rId23"/>
    <p:sldId id="261" r:id="rId24"/>
    <p:sldId id="262" r:id="rId25"/>
    <p:sldId id="263" r:id="rId26"/>
    <p:sldId id="264" r:id="rId27"/>
    <p:sldId id="265" r:id="rId28"/>
    <p:sldId id="266" r:id="rId29"/>
    <p:sldId id="267" r:id="rId30"/>
    <p:sldId id="268" r:id="rId31"/>
    <p:sldId id="269" r:id="rId32"/>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Times New Roman" charset="1" panose="02030502070405020303"/>
      <p:regular r:id="rId10"/>
    </p:embeddedFont>
    <p:embeddedFont>
      <p:font typeface="Times New Roman Bold" charset="1" panose="02030802070405020303"/>
      <p:regular r:id="rId11"/>
    </p:embeddedFont>
    <p:embeddedFont>
      <p:font typeface="Times New Roman Italics" charset="1" panose="02030502070405090303"/>
      <p:regular r:id="rId12"/>
    </p:embeddedFont>
    <p:embeddedFont>
      <p:font typeface="Times New Roman Bold Italics" charset="1" panose="02030802070405090303"/>
      <p:regular r:id="rId13"/>
    </p:embeddedFont>
    <p:embeddedFont>
      <p:font typeface="Times New Roman Medium" charset="1" panose="02030502070405020303"/>
      <p:regular r:id="rId14"/>
    </p:embeddedFont>
    <p:embeddedFont>
      <p:font typeface="Times New Roman Medium Italics" charset="1" panose="02030502070405090303"/>
      <p:regular r:id="rId15"/>
    </p:embeddedFont>
    <p:embeddedFont>
      <p:font typeface="Times New Roman Semi-Bold" charset="1" panose="02030702070405020303"/>
      <p:regular r:id="rId16"/>
    </p:embeddedFont>
    <p:embeddedFont>
      <p:font typeface="Times New Roman Semi-Bold Italics" charset="1" panose="02030702070405090303"/>
      <p:regular r:id="rId17"/>
    </p:embeddedFont>
    <p:embeddedFont>
      <p:font typeface="Times New Roman Ultra-Bold" charset="1" panose="02030902070405020303"/>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slides/slide1.xml" Type="http://schemas.openxmlformats.org/officeDocument/2006/relationships/slide"/><Relationship Id="rId2" Target="presProps.xml" Type="http://schemas.openxmlformats.org/officeDocument/2006/relationships/presProps"/><Relationship Id="rId20" Target="slides/slide2.xml" Type="http://schemas.openxmlformats.org/officeDocument/2006/relationships/slide"/><Relationship Id="rId21" Target="slides/slide3.xml" Type="http://schemas.openxmlformats.org/officeDocument/2006/relationships/slide"/><Relationship Id="rId22" Target="slides/slide4.xml" Type="http://schemas.openxmlformats.org/officeDocument/2006/relationships/slide"/><Relationship Id="rId23" Target="slides/slide5.xml" Type="http://schemas.openxmlformats.org/officeDocument/2006/relationships/slide"/><Relationship Id="rId24" Target="slides/slide6.xml" Type="http://schemas.openxmlformats.org/officeDocument/2006/relationships/slide"/><Relationship Id="rId25" Target="slides/slide7.xml" Type="http://schemas.openxmlformats.org/officeDocument/2006/relationships/slide"/><Relationship Id="rId26" Target="slides/slide8.xml" Type="http://schemas.openxmlformats.org/officeDocument/2006/relationships/slide"/><Relationship Id="rId27" Target="slides/slide9.xml" Type="http://schemas.openxmlformats.org/officeDocument/2006/relationships/slide"/><Relationship Id="rId28" Target="slides/slide10.xml" Type="http://schemas.openxmlformats.org/officeDocument/2006/relationships/slide"/><Relationship Id="rId29" Target="slides/slide11.xml" Type="http://schemas.openxmlformats.org/officeDocument/2006/relationships/slide"/><Relationship Id="rId3" Target="viewProps.xml" Type="http://schemas.openxmlformats.org/officeDocument/2006/relationships/viewProps"/><Relationship Id="rId30" Target="slides/slide12.xml" Type="http://schemas.openxmlformats.org/officeDocument/2006/relationships/slide"/><Relationship Id="rId31" Target="slides/slide13.xml" Type="http://schemas.openxmlformats.org/officeDocument/2006/relationships/slide"/><Relationship Id="rId32" Target="slides/slide14.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 Id="rId4" Target="../media/image10.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682240" y="2645475"/>
            <a:ext cx="13533120" cy="4609719"/>
          </a:xfrm>
          <a:prstGeom prst="rect">
            <a:avLst/>
          </a:prstGeom>
        </p:spPr>
        <p:txBody>
          <a:bodyPr anchor="t" rtlCol="false" tIns="0" lIns="0" bIns="0" rIns="0">
            <a:spAutoFit/>
          </a:bodyPr>
          <a:lstStyle/>
          <a:p>
            <a:pPr algn="ctr">
              <a:lnSpc>
                <a:spcPts val="8748"/>
              </a:lnSpc>
            </a:pPr>
            <a:r>
              <a:rPr lang="en-US" sz="8100" spc="-49">
                <a:solidFill>
                  <a:srgbClr val="000000"/>
                </a:solidFill>
                <a:latin typeface="Times New Roman Bold"/>
              </a:rPr>
              <a:t>Home Automation Security System With Artificial Intelligence</a:t>
            </a:r>
          </a:p>
          <a:p>
            <a:pPr algn="ctr">
              <a:lnSpc>
                <a:spcPts val="8748"/>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348740" y="2746058"/>
            <a:ext cx="15590520" cy="2388108"/>
          </a:xfrm>
          <a:prstGeom prst="rect">
            <a:avLst/>
          </a:prstGeom>
        </p:spPr>
        <p:txBody>
          <a:bodyPr anchor="t" rtlCol="false" tIns="0" lIns="0" bIns="0" rIns="0">
            <a:spAutoFit/>
          </a:bodyPr>
          <a:lstStyle/>
          <a:p>
            <a:pPr algn="l" marL="760095" indent="-380048" lvl="1">
              <a:lnSpc>
                <a:spcPts val="4536"/>
              </a:lnSpc>
              <a:buFont typeface="Arial"/>
              <a:buChar char="•"/>
            </a:pPr>
            <a:r>
              <a:rPr lang="en-US" sz="4200" spc="39">
                <a:solidFill>
                  <a:srgbClr val="000000"/>
                </a:solidFill>
                <a:latin typeface="Times New Roman"/>
              </a:rPr>
              <a:t>It captures the image of unknown person and send email to the owner.</a:t>
            </a:r>
          </a:p>
          <a:p>
            <a:pPr algn="l" marL="760095" indent="-380048" lvl="1">
              <a:lnSpc>
                <a:spcPts val="4536"/>
              </a:lnSpc>
            </a:pPr>
          </a:p>
          <a:p>
            <a:pPr algn="l" marL="760095" indent="-380048" lvl="1">
              <a:lnSpc>
                <a:spcPts val="4536"/>
              </a:lnSpc>
            </a:pPr>
          </a:p>
        </p:txBody>
      </p:sp>
      <p:sp>
        <p:nvSpPr>
          <p:cNvPr name="Freeform 3" id="3"/>
          <p:cNvSpPr/>
          <p:nvPr/>
        </p:nvSpPr>
        <p:spPr>
          <a:xfrm flipH="false" flipV="false" rot="0">
            <a:off x="2169322" y="4556099"/>
            <a:ext cx="5967443" cy="5128141"/>
          </a:xfrm>
          <a:custGeom>
            <a:avLst/>
            <a:gdLst/>
            <a:ahLst/>
            <a:cxnLst/>
            <a:rect r="r" b="b" t="t" l="l"/>
            <a:pathLst>
              <a:path h="5128141" w="5967443">
                <a:moveTo>
                  <a:pt x="0" y="0"/>
                </a:moveTo>
                <a:lnTo>
                  <a:pt x="5967443" y="0"/>
                </a:lnTo>
                <a:lnTo>
                  <a:pt x="5967443" y="5128141"/>
                </a:lnTo>
                <a:lnTo>
                  <a:pt x="0" y="5128141"/>
                </a:lnTo>
                <a:lnTo>
                  <a:pt x="0" y="0"/>
                </a:lnTo>
                <a:close/>
              </a:path>
            </a:pathLst>
          </a:custGeom>
          <a:blipFill>
            <a:blip r:embed="rId2"/>
            <a:stretch>
              <a:fillRect l="0" t="0" r="0" b="0"/>
            </a:stretch>
          </a:blipFill>
        </p:spPr>
      </p:sp>
      <p:sp>
        <p:nvSpPr>
          <p:cNvPr name="Freeform 4" id="4"/>
          <p:cNvSpPr/>
          <p:nvPr/>
        </p:nvSpPr>
        <p:spPr>
          <a:xfrm flipH="false" flipV="false" rot="0">
            <a:off x="9144000" y="4843361"/>
            <a:ext cx="8799430" cy="4840879"/>
          </a:xfrm>
          <a:custGeom>
            <a:avLst/>
            <a:gdLst/>
            <a:ahLst/>
            <a:cxnLst/>
            <a:rect r="r" b="b" t="t" l="l"/>
            <a:pathLst>
              <a:path h="4840879" w="8799430">
                <a:moveTo>
                  <a:pt x="0" y="0"/>
                </a:moveTo>
                <a:lnTo>
                  <a:pt x="8799430" y="0"/>
                </a:lnTo>
                <a:lnTo>
                  <a:pt x="8799430" y="4840879"/>
                </a:lnTo>
                <a:lnTo>
                  <a:pt x="0" y="4840879"/>
                </a:lnTo>
                <a:lnTo>
                  <a:pt x="0" y="0"/>
                </a:lnTo>
                <a:close/>
              </a:path>
            </a:pathLst>
          </a:custGeom>
          <a:blipFill>
            <a:blip r:embed="rId3"/>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348740" y="2746058"/>
            <a:ext cx="15590520" cy="2388108"/>
          </a:xfrm>
          <a:prstGeom prst="rect">
            <a:avLst/>
          </a:prstGeom>
        </p:spPr>
        <p:txBody>
          <a:bodyPr anchor="t" rtlCol="false" tIns="0" lIns="0" bIns="0" rIns="0">
            <a:spAutoFit/>
          </a:bodyPr>
          <a:lstStyle/>
          <a:p>
            <a:pPr algn="l" marL="760095" indent="-380048" lvl="1">
              <a:lnSpc>
                <a:spcPts val="4536"/>
              </a:lnSpc>
              <a:buFont typeface="Arial"/>
              <a:buChar char="•"/>
            </a:pPr>
            <a:r>
              <a:rPr lang="en-US" sz="4200" spc="39">
                <a:solidFill>
                  <a:srgbClr val="000000"/>
                </a:solidFill>
                <a:latin typeface="Times New Roman"/>
              </a:rPr>
              <a:t>Furthermore, we can enter the records with python Tkinter GUI in monogodb database and Save the Record of Known Person</a:t>
            </a:r>
          </a:p>
          <a:p>
            <a:pPr algn="l" marL="760095" indent="-380048" lvl="1">
              <a:lnSpc>
                <a:spcPts val="4536"/>
              </a:lnSpc>
            </a:pPr>
          </a:p>
        </p:txBody>
      </p:sp>
      <p:sp>
        <p:nvSpPr>
          <p:cNvPr name="Freeform 3" id="3"/>
          <p:cNvSpPr/>
          <p:nvPr/>
        </p:nvSpPr>
        <p:spPr>
          <a:xfrm flipH="false" flipV="false" rot="0">
            <a:off x="1861480" y="4923473"/>
            <a:ext cx="5399722" cy="4334827"/>
          </a:xfrm>
          <a:custGeom>
            <a:avLst/>
            <a:gdLst/>
            <a:ahLst/>
            <a:cxnLst/>
            <a:rect r="r" b="b" t="t" l="l"/>
            <a:pathLst>
              <a:path h="4334827" w="5399722">
                <a:moveTo>
                  <a:pt x="0" y="0"/>
                </a:moveTo>
                <a:lnTo>
                  <a:pt x="5399723" y="0"/>
                </a:lnTo>
                <a:lnTo>
                  <a:pt x="5399723" y="4334827"/>
                </a:lnTo>
                <a:lnTo>
                  <a:pt x="0" y="4334827"/>
                </a:lnTo>
                <a:lnTo>
                  <a:pt x="0" y="0"/>
                </a:lnTo>
                <a:close/>
              </a:path>
            </a:pathLst>
          </a:custGeom>
          <a:blipFill>
            <a:blip r:embed="rId2"/>
            <a:stretch>
              <a:fillRect l="0" t="-10680" r="0" b="-10680"/>
            </a:stretch>
          </a:blipFill>
        </p:spPr>
      </p:sp>
      <p:sp>
        <p:nvSpPr>
          <p:cNvPr name="Freeform 4" id="4"/>
          <p:cNvSpPr/>
          <p:nvPr/>
        </p:nvSpPr>
        <p:spPr>
          <a:xfrm flipH="false" flipV="false" rot="0">
            <a:off x="7872322" y="5040154"/>
            <a:ext cx="4971097" cy="4101465"/>
          </a:xfrm>
          <a:custGeom>
            <a:avLst/>
            <a:gdLst/>
            <a:ahLst/>
            <a:cxnLst/>
            <a:rect r="r" b="b" t="t" l="l"/>
            <a:pathLst>
              <a:path h="4101465" w="4971097">
                <a:moveTo>
                  <a:pt x="0" y="0"/>
                </a:moveTo>
                <a:lnTo>
                  <a:pt x="4971097" y="0"/>
                </a:lnTo>
                <a:lnTo>
                  <a:pt x="4971097" y="4101465"/>
                </a:lnTo>
                <a:lnTo>
                  <a:pt x="0" y="4101465"/>
                </a:lnTo>
                <a:lnTo>
                  <a:pt x="0" y="0"/>
                </a:lnTo>
                <a:close/>
              </a:path>
            </a:pathLst>
          </a:custGeom>
          <a:blipFill>
            <a:blip r:embed="rId3"/>
            <a:stretch>
              <a:fillRect l="0" t="-5120" r="0" b="-5120"/>
            </a:stretch>
          </a:blipFill>
        </p:spPr>
      </p:sp>
      <p:sp>
        <p:nvSpPr>
          <p:cNvPr name="Freeform 5" id="5"/>
          <p:cNvSpPr/>
          <p:nvPr/>
        </p:nvSpPr>
        <p:spPr>
          <a:xfrm flipH="false" flipV="false" rot="0">
            <a:off x="13717348" y="5009978"/>
            <a:ext cx="4327071" cy="4131641"/>
          </a:xfrm>
          <a:custGeom>
            <a:avLst/>
            <a:gdLst/>
            <a:ahLst/>
            <a:cxnLst/>
            <a:rect r="r" b="b" t="t" l="l"/>
            <a:pathLst>
              <a:path h="4131641" w="4327071">
                <a:moveTo>
                  <a:pt x="0" y="0"/>
                </a:moveTo>
                <a:lnTo>
                  <a:pt x="4327071" y="0"/>
                </a:lnTo>
                <a:lnTo>
                  <a:pt x="4327071" y="4131641"/>
                </a:lnTo>
                <a:lnTo>
                  <a:pt x="0" y="4131641"/>
                </a:lnTo>
                <a:lnTo>
                  <a:pt x="0" y="0"/>
                </a:lnTo>
                <a:close/>
              </a:path>
            </a:pathLst>
          </a:custGeom>
          <a:blipFill>
            <a:blip r:embed="rId4"/>
            <a:stretch>
              <a:fillRect l="-44373" t="0" r="-44373" b="0"/>
            </a:stretch>
          </a:blipFill>
        </p:spPr>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348740" y="981980"/>
            <a:ext cx="15590520" cy="1062609"/>
          </a:xfrm>
          <a:prstGeom prst="rect">
            <a:avLst/>
          </a:prstGeom>
        </p:spPr>
        <p:txBody>
          <a:bodyPr anchor="t" rtlCol="false" tIns="0" lIns="0" bIns="0" rIns="0">
            <a:spAutoFit/>
          </a:bodyPr>
          <a:lstStyle/>
          <a:p>
            <a:pPr algn="l">
              <a:lnSpc>
                <a:spcPts val="7128"/>
              </a:lnSpc>
            </a:pPr>
            <a:r>
              <a:rPr lang="en-US" sz="6600" spc="-40">
                <a:solidFill>
                  <a:srgbClr val="000000"/>
                </a:solidFill>
                <a:latin typeface="Times New Roman Bold"/>
              </a:rPr>
              <a:t>Conclusion</a:t>
            </a:r>
          </a:p>
        </p:txBody>
      </p:sp>
      <p:sp>
        <p:nvSpPr>
          <p:cNvPr name="TextBox 3" id="3"/>
          <p:cNvSpPr txBox="true"/>
          <p:nvPr/>
        </p:nvSpPr>
        <p:spPr>
          <a:xfrm rot="0">
            <a:off x="1028700" y="2006489"/>
            <a:ext cx="15590520" cy="8357006"/>
          </a:xfrm>
          <a:prstGeom prst="rect">
            <a:avLst/>
          </a:prstGeom>
        </p:spPr>
        <p:txBody>
          <a:bodyPr anchor="t" rtlCol="false" tIns="0" lIns="0" bIns="0" rIns="0">
            <a:spAutoFit/>
          </a:bodyPr>
          <a:lstStyle/>
          <a:p>
            <a:pPr algn="l" marL="739282" indent="-369641" lvl="1">
              <a:lnSpc>
                <a:spcPts val="4411"/>
              </a:lnSpc>
              <a:buFont typeface="Arial"/>
              <a:buChar char="•"/>
            </a:pPr>
            <a:r>
              <a:rPr lang="en-US" sz="4084" spc="38">
                <a:solidFill>
                  <a:srgbClr val="000000"/>
                </a:solidFill>
                <a:latin typeface="Times New Roman"/>
              </a:rPr>
              <a:t>Home automation security with a face recognition in real-time is designed and developed using artificial intelligence and machine learning approach. </a:t>
            </a:r>
          </a:p>
          <a:p>
            <a:pPr algn="l" marL="739282" indent="-369641" lvl="1">
              <a:lnSpc>
                <a:spcPts val="4411"/>
              </a:lnSpc>
              <a:buFont typeface="Arial"/>
              <a:buChar char="•"/>
            </a:pPr>
            <a:r>
              <a:rPr lang="en-US" sz="4084" spc="38">
                <a:solidFill>
                  <a:srgbClr val="000000"/>
                </a:solidFill>
                <a:latin typeface="Times New Roman"/>
              </a:rPr>
              <a:t>The procedure of the research is developing the face recognition from training the data using machine learning approach by implementing a face recognition library with a single-shot image training technique.</a:t>
            </a:r>
          </a:p>
          <a:p>
            <a:pPr algn="l" marL="739282" indent="-369641" lvl="1">
              <a:lnSpc>
                <a:spcPts val="4411"/>
              </a:lnSpc>
              <a:buFont typeface="Arial"/>
              <a:buChar char="•"/>
            </a:pPr>
            <a:r>
              <a:rPr lang="en-US" sz="4084" spc="38">
                <a:solidFill>
                  <a:srgbClr val="000000"/>
                </a:solidFill>
                <a:latin typeface="Times New Roman"/>
              </a:rPr>
              <a:t>There are few variables that can impact the system's accuracy. In comparison to greater light intensities, accuracy is worse when there is inadequate light. The classifier is the primary component in this recognition process aside from that. The performance of the classifier improves with length of training. To produce a robust classifier, the photos used for training the model need to be under a range of circumstances.</a:t>
            </a:r>
          </a:p>
          <a:p>
            <a:pPr algn="l" marL="703088" indent="-351544" lvl="1">
              <a:lnSpc>
                <a:spcPts val="4195"/>
              </a:lnSpc>
            </a:pP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348740" y="981980"/>
            <a:ext cx="15590520" cy="1062609"/>
          </a:xfrm>
          <a:prstGeom prst="rect">
            <a:avLst/>
          </a:prstGeom>
        </p:spPr>
        <p:txBody>
          <a:bodyPr anchor="t" rtlCol="false" tIns="0" lIns="0" bIns="0" rIns="0">
            <a:spAutoFit/>
          </a:bodyPr>
          <a:lstStyle/>
          <a:p>
            <a:pPr algn="l">
              <a:lnSpc>
                <a:spcPts val="7128"/>
              </a:lnSpc>
            </a:pPr>
            <a:r>
              <a:rPr lang="en-US" sz="6600" spc="-40">
                <a:solidFill>
                  <a:srgbClr val="000000"/>
                </a:solidFill>
                <a:latin typeface="Times New Roman Light"/>
              </a:rPr>
              <a:t>Future Work</a:t>
            </a:r>
          </a:p>
        </p:txBody>
      </p:sp>
      <p:sp>
        <p:nvSpPr>
          <p:cNvPr name="TextBox 3" id="3"/>
          <p:cNvSpPr txBox="true"/>
          <p:nvPr/>
        </p:nvSpPr>
        <p:spPr>
          <a:xfrm rot="0">
            <a:off x="1348740" y="2746058"/>
            <a:ext cx="15590520" cy="5245608"/>
          </a:xfrm>
          <a:prstGeom prst="rect">
            <a:avLst/>
          </a:prstGeom>
        </p:spPr>
        <p:txBody>
          <a:bodyPr anchor="t" rtlCol="false" tIns="0" lIns="0" bIns="0" rIns="0">
            <a:spAutoFit/>
          </a:bodyPr>
          <a:lstStyle/>
          <a:p>
            <a:pPr algn="l" marL="760095" indent="-380048" lvl="1">
              <a:lnSpc>
                <a:spcPts val="4536"/>
              </a:lnSpc>
              <a:buFont typeface="Arial"/>
              <a:buChar char="•"/>
            </a:pPr>
            <a:r>
              <a:rPr lang="en-US" sz="4200" spc="39">
                <a:solidFill>
                  <a:srgbClr val="000000"/>
                </a:solidFill>
                <a:latin typeface="Times New Roman"/>
              </a:rPr>
              <a:t>In order to prevent fraud and robbery, real-time home security systems may eventually be used in debit cards, merchants, banks, and private businesses. </a:t>
            </a:r>
          </a:p>
          <a:p>
            <a:pPr algn="l" marL="760095" indent="-380048" lvl="1">
              <a:lnSpc>
                <a:spcPts val="4536"/>
              </a:lnSpc>
              <a:buFont typeface="Arial"/>
              <a:buChar char="•"/>
            </a:pPr>
            <a:r>
              <a:rPr lang="en-US" sz="4200" spc="37">
                <a:solidFill>
                  <a:srgbClr val="000000"/>
                </a:solidFill>
                <a:latin typeface="Times New Roman"/>
              </a:rPr>
              <a:t>Additionally, this system may be linked and synced with the database of the nearby police station to track and identify individuals with criminal histories.</a:t>
            </a:r>
          </a:p>
          <a:p>
            <a:pPr algn="l" marL="760095" indent="-380048" lvl="1">
              <a:lnSpc>
                <a:spcPts val="4536"/>
              </a:lnSpc>
              <a:buFont typeface="Arial"/>
              <a:buChar char="•"/>
            </a:pPr>
            <a:r>
              <a:rPr lang="en-US" sz="4200" spc="39">
                <a:solidFill>
                  <a:srgbClr val="000000"/>
                </a:solidFill>
                <a:latin typeface="Times New Roman"/>
              </a:rPr>
              <a:t>Real-time face recognition is using local binary pattern (LBP) with mongodb database which has known persons record.</a:t>
            </a:r>
          </a:p>
          <a:p>
            <a:pPr algn="l" marL="760095" indent="-380048" lvl="1">
              <a:lnSpc>
                <a:spcPts val="4536"/>
              </a:lnSpc>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377440" y="3777140"/>
            <a:ext cx="13533120" cy="1442085"/>
          </a:xfrm>
          <a:prstGeom prst="rect">
            <a:avLst/>
          </a:prstGeom>
        </p:spPr>
        <p:txBody>
          <a:bodyPr anchor="t" rtlCol="false" tIns="0" lIns="0" bIns="0" rIns="0">
            <a:spAutoFit/>
          </a:bodyPr>
          <a:lstStyle/>
          <a:p>
            <a:pPr algn="ctr">
              <a:lnSpc>
                <a:spcPts val="9720"/>
              </a:lnSpc>
            </a:pPr>
            <a:r>
              <a:rPr lang="en-US" sz="9000" spc="-54">
                <a:solidFill>
                  <a:srgbClr val="000000"/>
                </a:solidFill>
                <a:latin typeface="Times New Roman Light"/>
              </a:rPr>
              <a:t>Any Question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956015" y="2404221"/>
            <a:ext cx="7956573" cy="5779008"/>
          </a:xfrm>
          <a:custGeom>
            <a:avLst/>
            <a:gdLst/>
            <a:ahLst/>
            <a:cxnLst/>
            <a:rect r="r" b="b" t="t" l="l"/>
            <a:pathLst>
              <a:path h="5779008" w="7956573">
                <a:moveTo>
                  <a:pt x="0" y="0"/>
                </a:moveTo>
                <a:lnTo>
                  <a:pt x="7956573" y="0"/>
                </a:lnTo>
                <a:lnTo>
                  <a:pt x="7956573" y="5779008"/>
                </a:lnTo>
                <a:lnTo>
                  <a:pt x="0" y="5779008"/>
                </a:lnTo>
                <a:lnTo>
                  <a:pt x="0" y="0"/>
                </a:lnTo>
                <a:close/>
              </a:path>
            </a:pathLst>
          </a:custGeom>
          <a:blipFill>
            <a:blip r:embed="rId2"/>
            <a:stretch>
              <a:fillRect l="-27635" t="0" r="-27635" b="0"/>
            </a:stretch>
          </a:blipFill>
        </p:spPr>
      </p:sp>
      <p:sp>
        <p:nvSpPr>
          <p:cNvPr name="TextBox 3" id="3"/>
          <p:cNvSpPr txBox="true"/>
          <p:nvPr/>
        </p:nvSpPr>
        <p:spPr>
          <a:xfrm rot="0">
            <a:off x="1028700" y="1373235"/>
            <a:ext cx="15590520" cy="1030985"/>
          </a:xfrm>
          <a:prstGeom prst="rect">
            <a:avLst/>
          </a:prstGeom>
        </p:spPr>
        <p:txBody>
          <a:bodyPr anchor="t" rtlCol="false" tIns="0" lIns="0" bIns="0" rIns="0">
            <a:spAutoFit/>
          </a:bodyPr>
          <a:lstStyle/>
          <a:p>
            <a:pPr algn="l">
              <a:lnSpc>
                <a:spcPts val="6911"/>
              </a:lnSpc>
            </a:pPr>
            <a:r>
              <a:rPr lang="en-US" sz="6399" spc="-38">
                <a:solidFill>
                  <a:srgbClr val="000000"/>
                </a:solidFill>
                <a:latin typeface="Times New Roman Bold"/>
              </a:rPr>
              <a:t>Introduction</a:t>
            </a:r>
          </a:p>
        </p:txBody>
      </p:sp>
      <p:sp>
        <p:nvSpPr>
          <p:cNvPr name="TextBox 4" id="4"/>
          <p:cNvSpPr txBox="true"/>
          <p:nvPr/>
        </p:nvSpPr>
        <p:spPr>
          <a:xfrm rot="0">
            <a:off x="522765" y="2736072"/>
            <a:ext cx="9034223" cy="5447157"/>
          </a:xfrm>
          <a:prstGeom prst="rect">
            <a:avLst/>
          </a:prstGeom>
        </p:spPr>
        <p:txBody>
          <a:bodyPr anchor="t" rtlCol="false" tIns="0" lIns="0" bIns="0" rIns="0">
            <a:spAutoFit/>
          </a:bodyPr>
          <a:lstStyle/>
          <a:p>
            <a:pPr algn="just" marL="796289" indent="-398145" lvl="1">
              <a:lnSpc>
                <a:spcPts val="4751"/>
              </a:lnSpc>
              <a:buFont typeface="Arial"/>
              <a:buChar char="•"/>
            </a:pPr>
            <a:r>
              <a:rPr lang="en-US" sz="4399" spc="-369">
                <a:solidFill>
                  <a:srgbClr val="000000"/>
                </a:solidFill>
                <a:latin typeface="Times New Roman"/>
              </a:rPr>
              <a:t>Home automation security system with artificial intelligence, monitors who has entered  home and uses email alerts. </a:t>
            </a:r>
          </a:p>
          <a:p>
            <a:pPr algn="just" marL="796289" indent="-398145" lvl="1">
              <a:lnSpc>
                <a:spcPts val="4751"/>
              </a:lnSpc>
              <a:buFont typeface="Arial"/>
              <a:buChar char="•"/>
            </a:pPr>
            <a:r>
              <a:rPr lang="en-US" sz="4399" spc="-369">
                <a:solidFill>
                  <a:srgbClr val="000000"/>
                </a:solidFill>
                <a:latin typeface="Times New Roman"/>
              </a:rPr>
              <a:t>It secures the home in real time and keeps track of the record.</a:t>
            </a:r>
          </a:p>
          <a:p>
            <a:pPr algn="just" marL="796289" indent="-398145" lvl="1">
              <a:lnSpc>
                <a:spcPts val="4751"/>
              </a:lnSpc>
              <a:buFont typeface="Arial"/>
              <a:buChar char="•"/>
            </a:pPr>
            <a:r>
              <a:rPr lang="en-US" sz="4399" spc="-369">
                <a:solidFill>
                  <a:srgbClr val="000000"/>
                </a:solidFill>
                <a:latin typeface="Times New Roman"/>
              </a:rPr>
              <a:t> The camera is  used has been connected to the systems . </a:t>
            </a:r>
          </a:p>
          <a:p>
            <a:pPr algn="l" marL="760095" indent="-380048" lvl="1">
              <a:lnSpc>
                <a:spcPts val="4536"/>
              </a:lnSpc>
            </a:pPr>
          </a:p>
          <a:p>
            <a:pPr algn="l" marL="760095" indent="-380048" lvl="1">
              <a:lnSpc>
                <a:spcPts val="4536"/>
              </a:lnSpc>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348740" y="2746058"/>
            <a:ext cx="15590520" cy="4674108"/>
          </a:xfrm>
          <a:prstGeom prst="rect">
            <a:avLst/>
          </a:prstGeom>
        </p:spPr>
        <p:txBody>
          <a:bodyPr anchor="t" rtlCol="false" tIns="0" lIns="0" bIns="0" rIns="0">
            <a:spAutoFit/>
          </a:bodyPr>
          <a:lstStyle/>
          <a:p>
            <a:pPr algn="l">
              <a:lnSpc>
                <a:spcPts val="4536"/>
              </a:lnSpc>
            </a:pPr>
          </a:p>
          <a:p>
            <a:pPr algn="l" marL="760095" indent="-380048" lvl="1">
              <a:lnSpc>
                <a:spcPts val="4536"/>
              </a:lnSpc>
              <a:buFont typeface="Arial"/>
              <a:buChar char="•"/>
            </a:pPr>
            <a:r>
              <a:rPr lang="en-US" sz="4200" spc="39">
                <a:solidFill>
                  <a:srgbClr val="000000"/>
                </a:solidFill>
                <a:latin typeface="Times New Roman"/>
              </a:rPr>
              <a:t>An image of the unknown person detection  is captured by the camera in front of the door.</a:t>
            </a:r>
          </a:p>
          <a:p>
            <a:pPr algn="l" marL="760095" indent="-380048" lvl="1">
              <a:lnSpc>
                <a:spcPts val="4536"/>
              </a:lnSpc>
              <a:buFont typeface="Arial"/>
              <a:buChar char="•"/>
            </a:pPr>
            <a:r>
              <a:rPr lang="en-US" sz="4200" spc="39">
                <a:solidFill>
                  <a:srgbClr val="000000"/>
                </a:solidFill>
                <a:latin typeface="Times New Roman"/>
              </a:rPr>
              <a:t>Homeowner receives an email alert with the image. </a:t>
            </a:r>
          </a:p>
          <a:p>
            <a:pPr algn="l" marL="760095" indent="-380048" lvl="1">
              <a:lnSpc>
                <a:spcPts val="4536"/>
              </a:lnSpc>
              <a:buFont typeface="Arial"/>
              <a:buChar char="•"/>
            </a:pPr>
            <a:r>
              <a:rPr lang="en-US" sz="4200" spc="39">
                <a:solidFill>
                  <a:srgbClr val="000000"/>
                </a:solidFill>
                <a:latin typeface="Times New Roman"/>
              </a:rPr>
              <a:t>Additionally, the owner  may also add new faces and data to the databases using an application with Python Tkinter-based GUI. </a:t>
            </a:r>
          </a:p>
          <a:p>
            <a:pPr algn="l" marL="760095" indent="-380048" lvl="1">
              <a:lnSpc>
                <a:spcPts val="4536"/>
              </a:lnSpc>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348740" y="1356223"/>
            <a:ext cx="15590520" cy="1927860"/>
          </a:xfrm>
          <a:prstGeom prst="rect">
            <a:avLst/>
          </a:prstGeom>
        </p:spPr>
        <p:txBody>
          <a:bodyPr anchor="t" rtlCol="false" tIns="0" lIns="0" bIns="0" rIns="0">
            <a:spAutoFit/>
          </a:bodyPr>
          <a:lstStyle/>
          <a:p>
            <a:pPr algn="l">
              <a:lnSpc>
                <a:spcPts val="7020"/>
              </a:lnSpc>
            </a:pPr>
            <a:r>
              <a:rPr lang="en-US" sz="6500" spc="-39">
                <a:solidFill>
                  <a:srgbClr val="000000"/>
                </a:solidFill>
                <a:latin typeface="Times New Roman Bold"/>
              </a:rPr>
              <a:t>Objective</a:t>
            </a:r>
          </a:p>
          <a:p>
            <a:pPr algn="l">
              <a:lnSpc>
                <a:spcPts val="7020"/>
              </a:lnSpc>
            </a:pPr>
          </a:p>
        </p:txBody>
      </p:sp>
      <p:sp>
        <p:nvSpPr>
          <p:cNvPr name="TextBox 3" id="3"/>
          <p:cNvSpPr txBox="true"/>
          <p:nvPr/>
        </p:nvSpPr>
        <p:spPr>
          <a:xfrm rot="0">
            <a:off x="902426" y="1925105"/>
            <a:ext cx="16036835" cy="12683490"/>
          </a:xfrm>
          <a:prstGeom prst="rect">
            <a:avLst/>
          </a:prstGeom>
        </p:spPr>
        <p:txBody>
          <a:bodyPr anchor="t" rtlCol="false" tIns="0" lIns="0" bIns="0" rIns="0">
            <a:spAutoFit/>
          </a:bodyPr>
          <a:lstStyle/>
          <a:p>
            <a:pPr algn="l">
              <a:lnSpc>
                <a:spcPts val="4919"/>
              </a:lnSpc>
            </a:pPr>
          </a:p>
          <a:p>
            <a:pPr algn="l" marL="741995" indent="-370998" lvl="1">
              <a:lnSpc>
                <a:spcPts val="7379"/>
              </a:lnSpc>
              <a:buFont typeface="Arial"/>
              <a:buChar char="•"/>
            </a:pPr>
            <a:r>
              <a:rPr lang="en-US" sz="4099">
                <a:solidFill>
                  <a:srgbClr val="000000"/>
                </a:solidFill>
                <a:latin typeface="Times New Roman"/>
              </a:rPr>
              <a:t>With the world moving forward artificial intelligence, internet of things and remote-control consumers want to implement home security with AI,IoT technology and remote access.</a:t>
            </a:r>
          </a:p>
          <a:p>
            <a:pPr algn="l" marL="741995" indent="-370998" lvl="1">
              <a:lnSpc>
                <a:spcPts val="7379"/>
              </a:lnSpc>
              <a:buFont typeface="Arial"/>
              <a:buChar char="•"/>
            </a:pPr>
            <a:r>
              <a:rPr lang="en-US" sz="4099">
                <a:solidFill>
                  <a:srgbClr val="000000"/>
                </a:solidFill>
                <a:latin typeface="Times New Roman"/>
              </a:rPr>
              <a:t>To made the home security simple and relatively affordable to monitor the home anytime and anywhere.</a:t>
            </a:r>
          </a:p>
          <a:p>
            <a:pPr algn="l" marL="741995" indent="-370998" lvl="1">
              <a:lnSpc>
                <a:spcPts val="7379"/>
              </a:lnSpc>
              <a:buFont typeface="Arial"/>
              <a:buChar char="•"/>
            </a:pPr>
            <a:r>
              <a:rPr lang="en-US" sz="4099">
                <a:solidFill>
                  <a:srgbClr val="000000"/>
                </a:solidFill>
                <a:latin typeface="Times New Roman"/>
              </a:rPr>
              <a:t>To keep the home protected from robbery, secure it in real time, and keeps track of record.</a:t>
            </a:r>
          </a:p>
          <a:p>
            <a:pPr algn="l" marL="741995" indent="-370998" lvl="1">
              <a:lnSpc>
                <a:spcPts val="7379"/>
              </a:lnSpc>
            </a:pPr>
          </a:p>
          <a:p>
            <a:pPr algn="l" marL="741995" indent="-370998" lvl="1">
              <a:lnSpc>
                <a:spcPts val="7379"/>
              </a:lnSpc>
            </a:pPr>
          </a:p>
          <a:p>
            <a:pPr algn="l" marL="741995" indent="-370998" lvl="1">
              <a:lnSpc>
                <a:spcPts val="7379"/>
              </a:lnSpc>
            </a:pPr>
          </a:p>
          <a:p>
            <a:pPr algn="l" marL="741995" indent="-370998" lvl="1">
              <a:lnSpc>
                <a:spcPts val="7379"/>
              </a:lnSpc>
            </a:pPr>
          </a:p>
          <a:p>
            <a:pPr algn="l" marL="741995" indent="-370998" lvl="1">
              <a:lnSpc>
                <a:spcPts val="7379"/>
              </a:lnSpc>
            </a:pPr>
          </a:p>
          <a:p>
            <a:pPr algn="l" marL="741995" indent="-370998" lvl="1">
              <a:lnSpc>
                <a:spcPts val="737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668780" y="971550"/>
            <a:ext cx="15590520" cy="1967484"/>
          </a:xfrm>
          <a:prstGeom prst="rect">
            <a:avLst/>
          </a:prstGeom>
        </p:spPr>
        <p:txBody>
          <a:bodyPr anchor="t" rtlCol="false" tIns="0" lIns="0" bIns="0" rIns="0">
            <a:spAutoFit/>
          </a:bodyPr>
          <a:lstStyle/>
          <a:p>
            <a:pPr>
              <a:lnSpc>
                <a:spcPts val="7128"/>
              </a:lnSpc>
            </a:pPr>
            <a:r>
              <a:rPr lang="en-US" sz="6600" spc="-39">
                <a:solidFill>
                  <a:srgbClr val="000000"/>
                </a:solidFill>
                <a:latin typeface="Times New Roman Bold"/>
              </a:rPr>
              <a:t>Research</a:t>
            </a:r>
            <a:r>
              <a:rPr lang="en-US" sz="6600" spc="-39">
                <a:solidFill>
                  <a:srgbClr val="000000"/>
                </a:solidFill>
                <a:latin typeface="Times New Roman Bold"/>
              </a:rPr>
              <a:t> Methodology</a:t>
            </a:r>
          </a:p>
          <a:p>
            <a:pPr algn="l">
              <a:lnSpc>
                <a:spcPts val="7128"/>
              </a:lnSpc>
            </a:pPr>
          </a:p>
        </p:txBody>
      </p:sp>
      <p:sp>
        <p:nvSpPr>
          <p:cNvPr name="TextBox 3" id="3"/>
          <p:cNvSpPr txBox="true"/>
          <p:nvPr/>
        </p:nvSpPr>
        <p:spPr>
          <a:xfrm rot="0">
            <a:off x="748031" y="2408159"/>
            <a:ext cx="9583427" cy="8674608"/>
          </a:xfrm>
          <a:prstGeom prst="rect">
            <a:avLst/>
          </a:prstGeom>
        </p:spPr>
        <p:txBody>
          <a:bodyPr anchor="t" rtlCol="false" tIns="0" lIns="0" bIns="0" rIns="0">
            <a:spAutoFit/>
          </a:bodyPr>
          <a:lstStyle/>
          <a:p>
            <a:pPr algn="l" marL="760095" indent="-380048" lvl="1">
              <a:lnSpc>
                <a:spcPts val="4536"/>
              </a:lnSpc>
              <a:buFont typeface="Arial"/>
              <a:buChar char="•"/>
            </a:pPr>
            <a:r>
              <a:rPr lang="en-US" sz="4200" spc="39">
                <a:solidFill>
                  <a:srgbClr val="000000"/>
                </a:solidFill>
                <a:latin typeface="Times New Roman"/>
              </a:rPr>
              <a:t>Build a face recognition system using python with the help of face recognition library.</a:t>
            </a:r>
          </a:p>
          <a:p>
            <a:pPr algn="l" marL="760095" indent="-380048" lvl="1">
              <a:lnSpc>
                <a:spcPts val="4536"/>
              </a:lnSpc>
              <a:buFont typeface="Arial"/>
              <a:buChar char="•"/>
            </a:pPr>
            <a:r>
              <a:rPr lang="en-US" sz="4200" spc="37">
                <a:solidFill>
                  <a:srgbClr val="000000"/>
                </a:solidFill>
                <a:latin typeface="Times New Roman"/>
              </a:rPr>
              <a:t>Detecting faces from Webcam at real time and Show in the form of Picture.</a:t>
            </a:r>
          </a:p>
          <a:p>
            <a:pPr algn="l" marL="760095" indent="-380048" lvl="1">
              <a:lnSpc>
                <a:spcPts val="4536"/>
              </a:lnSpc>
              <a:buFont typeface="Arial"/>
              <a:buChar char="•"/>
            </a:pPr>
            <a:r>
              <a:rPr lang="en-US" sz="4200" spc="37">
                <a:solidFill>
                  <a:srgbClr val="000000"/>
                </a:solidFill>
                <a:latin typeface="Times New Roman"/>
              </a:rPr>
              <a:t>Real Time Face compare with Database save record person face, if both are different , then display a GUI with Real Time Face Detect.</a:t>
            </a:r>
          </a:p>
          <a:p>
            <a:pPr algn="l" marL="760095" indent="-380048" lvl="1">
              <a:lnSpc>
                <a:spcPts val="4536"/>
              </a:lnSpc>
              <a:buFont typeface="Arial"/>
              <a:buChar char="•"/>
            </a:pPr>
            <a:r>
              <a:rPr lang="en-US" sz="4200" spc="37">
                <a:solidFill>
                  <a:srgbClr val="000000"/>
                </a:solidFill>
                <a:latin typeface="Times New Roman"/>
              </a:rPr>
              <a:t>User has two options, Known and Unknown.</a:t>
            </a:r>
          </a:p>
          <a:p>
            <a:pPr algn="l">
              <a:lnSpc>
                <a:spcPts val="4536"/>
              </a:lnSpc>
            </a:pPr>
          </a:p>
          <a:p>
            <a:pPr algn="l" marL="760095" indent="-380048" lvl="1">
              <a:lnSpc>
                <a:spcPts val="4536"/>
              </a:lnSpc>
            </a:pPr>
          </a:p>
          <a:p>
            <a:pPr algn="l" marL="760095" indent="-380048" lvl="1">
              <a:lnSpc>
                <a:spcPts val="4536"/>
              </a:lnSpc>
            </a:pPr>
          </a:p>
          <a:p>
            <a:pPr algn="l" marL="760095" indent="-380048" lvl="1">
              <a:lnSpc>
                <a:spcPts val="4536"/>
              </a:lnSpc>
            </a:pPr>
          </a:p>
        </p:txBody>
      </p:sp>
      <p:sp>
        <p:nvSpPr>
          <p:cNvPr name="Freeform 4" id="4"/>
          <p:cNvSpPr/>
          <p:nvPr/>
        </p:nvSpPr>
        <p:spPr>
          <a:xfrm flipH="false" flipV="false" rot="0">
            <a:off x="11489411" y="1028700"/>
            <a:ext cx="6021895" cy="8876442"/>
          </a:xfrm>
          <a:custGeom>
            <a:avLst/>
            <a:gdLst/>
            <a:ahLst/>
            <a:cxnLst/>
            <a:rect r="r" b="b" t="t" l="l"/>
            <a:pathLst>
              <a:path h="8876442" w="6021895">
                <a:moveTo>
                  <a:pt x="0" y="0"/>
                </a:moveTo>
                <a:lnTo>
                  <a:pt x="6021895" y="0"/>
                </a:lnTo>
                <a:lnTo>
                  <a:pt x="6021895" y="8876442"/>
                </a:lnTo>
                <a:lnTo>
                  <a:pt x="0" y="8876442"/>
                </a:lnTo>
                <a:lnTo>
                  <a:pt x="0" y="0"/>
                </a:lnTo>
                <a:close/>
              </a:path>
            </a:pathLst>
          </a:custGeom>
          <a:blipFill>
            <a:blip r:embed="rId2"/>
            <a:stretch>
              <a:fillRect l="-42054" t="0" r="-79050" b="0"/>
            </a:stretch>
          </a:blipFill>
        </p:spPr>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348740" y="655279"/>
            <a:ext cx="15323344" cy="7306431"/>
          </a:xfrm>
          <a:prstGeom prst="rect">
            <a:avLst/>
          </a:prstGeom>
        </p:spPr>
        <p:txBody>
          <a:bodyPr anchor="t" rtlCol="false" tIns="0" lIns="0" bIns="0" rIns="0">
            <a:spAutoFit/>
          </a:bodyPr>
          <a:lstStyle/>
          <a:p>
            <a:pPr marL="800741" indent="-400371" lvl="1">
              <a:lnSpc>
                <a:spcPts val="4778"/>
              </a:lnSpc>
              <a:buFont typeface="Arial"/>
              <a:buChar char="•"/>
            </a:pPr>
            <a:r>
              <a:rPr lang="en-US" sz="4424" spc="39">
                <a:solidFill>
                  <a:srgbClr val="000000"/>
                </a:solidFill>
                <a:latin typeface="Times New Roman"/>
              </a:rPr>
              <a:t>When user click known button then display a Form, User fills this form and give the information of Detect Real Time face Person . This information with detect face picture save in the Mongodb database as a record.</a:t>
            </a:r>
          </a:p>
          <a:p>
            <a:pPr marL="800741" indent="-400371" lvl="1">
              <a:lnSpc>
                <a:spcPts val="4778"/>
              </a:lnSpc>
              <a:buFont typeface="Arial"/>
              <a:buChar char="•"/>
            </a:pPr>
            <a:r>
              <a:rPr lang="en-US" sz="4424" spc="39">
                <a:solidFill>
                  <a:srgbClr val="000000"/>
                </a:solidFill>
                <a:latin typeface="Times New Roman"/>
              </a:rPr>
              <a:t>Picture, converts them into some numerical encoding like binary form , and stores them with given data record in binary form.</a:t>
            </a:r>
          </a:p>
          <a:p>
            <a:pPr marL="800741" indent="-400371" lvl="1">
              <a:lnSpc>
                <a:spcPts val="4778"/>
              </a:lnSpc>
              <a:buFont typeface="Arial"/>
              <a:buChar char="•"/>
            </a:pPr>
            <a:r>
              <a:rPr lang="en-US" sz="4424" spc="39">
                <a:solidFill>
                  <a:srgbClr val="000000"/>
                </a:solidFill>
                <a:latin typeface="Times New Roman"/>
              </a:rPr>
              <a:t>Unknown Person Image send in the form of email with Detect face image </a:t>
            </a:r>
          </a:p>
          <a:p>
            <a:pPr algn="l" marL="800741" indent="-400371" lvl="1">
              <a:lnSpc>
                <a:spcPts val="4778"/>
              </a:lnSpc>
            </a:pPr>
          </a:p>
          <a:p>
            <a:pPr algn="l" marL="800741" indent="-400371" lvl="1">
              <a:lnSpc>
                <a:spcPts val="4778"/>
              </a:lnSpc>
            </a:pPr>
          </a:p>
          <a:p>
            <a:pPr algn="l" marL="800741" indent="-400371" lvl="1">
              <a:lnSpc>
                <a:spcPts val="4778"/>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565888" y="1253966"/>
            <a:ext cx="8158328" cy="7638742"/>
          </a:xfrm>
          <a:custGeom>
            <a:avLst/>
            <a:gdLst/>
            <a:ahLst/>
            <a:cxnLst/>
            <a:rect r="r" b="b" t="t" l="l"/>
            <a:pathLst>
              <a:path h="7638742" w="8158328">
                <a:moveTo>
                  <a:pt x="0" y="0"/>
                </a:moveTo>
                <a:lnTo>
                  <a:pt x="8158328" y="0"/>
                </a:lnTo>
                <a:lnTo>
                  <a:pt x="8158328" y="7638742"/>
                </a:lnTo>
                <a:lnTo>
                  <a:pt x="0" y="7638742"/>
                </a:lnTo>
                <a:lnTo>
                  <a:pt x="0" y="0"/>
                </a:lnTo>
                <a:close/>
              </a:path>
            </a:pathLst>
          </a:custGeom>
          <a:blipFill>
            <a:blip r:embed="rId2"/>
            <a:stretch>
              <a:fillRect l="-7485" t="-3940" r="-5627"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348740" y="981980"/>
            <a:ext cx="15590520" cy="1062609"/>
          </a:xfrm>
          <a:prstGeom prst="rect">
            <a:avLst/>
          </a:prstGeom>
        </p:spPr>
        <p:txBody>
          <a:bodyPr anchor="t" rtlCol="false" tIns="0" lIns="0" bIns="0" rIns="0">
            <a:spAutoFit/>
          </a:bodyPr>
          <a:lstStyle/>
          <a:p>
            <a:pPr algn="l">
              <a:lnSpc>
                <a:spcPts val="7128"/>
              </a:lnSpc>
            </a:pPr>
            <a:r>
              <a:rPr lang="en-US" sz="6600" spc="-40">
                <a:solidFill>
                  <a:srgbClr val="000000"/>
                </a:solidFill>
                <a:latin typeface="Times New Roman Bold"/>
              </a:rPr>
              <a:t>Test</a:t>
            </a:r>
          </a:p>
        </p:txBody>
      </p:sp>
      <p:sp>
        <p:nvSpPr>
          <p:cNvPr name="TextBox 3" id="3"/>
          <p:cNvSpPr txBox="true"/>
          <p:nvPr/>
        </p:nvSpPr>
        <p:spPr>
          <a:xfrm rot="0">
            <a:off x="1348740" y="2746058"/>
            <a:ext cx="15590520" cy="2388108"/>
          </a:xfrm>
          <a:prstGeom prst="rect">
            <a:avLst/>
          </a:prstGeom>
        </p:spPr>
        <p:txBody>
          <a:bodyPr anchor="t" rtlCol="false" tIns="0" lIns="0" bIns="0" rIns="0">
            <a:spAutoFit/>
          </a:bodyPr>
          <a:lstStyle/>
          <a:p>
            <a:pPr algn="l" marL="760095" indent="-380048" lvl="1">
              <a:lnSpc>
                <a:spcPts val="4536"/>
              </a:lnSpc>
              <a:buFont typeface="Arial"/>
              <a:buChar char="•"/>
            </a:pPr>
            <a:r>
              <a:rPr lang="en-US" sz="4200" spc="39">
                <a:solidFill>
                  <a:srgbClr val="000000"/>
                </a:solidFill>
                <a:latin typeface="Times New Roman"/>
              </a:rPr>
              <a:t>In order to test, we load a picture, encode it, and then compare the encoded data with the encoded data that was saved during training. </a:t>
            </a:r>
          </a:p>
          <a:p>
            <a:pPr algn="l" marL="760095" indent="-380048" lvl="1">
              <a:lnSpc>
                <a:spcPts val="4536"/>
              </a:lnSpc>
            </a:pPr>
          </a:p>
        </p:txBody>
      </p:sp>
      <p:sp>
        <p:nvSpPr>
          <p:cNvPr name="Freeform 4" id="4"/>
          <p:cNvSpPr/>
          <p:nvPr/>
        </p:nvSpPr>
        <p:spPr>
          <a:xfrm flipH="false" flipV="false" rot="0">
            <a:off x="3553189" y="5877116"/>
            <a:ext cx="10406742" cy="4822713"/>
          </a:xfrm>
          <a:custGeom>
            <a:avLst/>
            <a:gdLst/>
            <a:ahLst/>
            <a:cxnLst/>
            <a:rect r="r" b="b" t="t" l="l"/>
            <a:pathLst>
              <a:path h="4822713" w="10406742">
                <a:moveTo>
                  <a:pt x="0" y="0"/>
                </a:moveTo>
                <a:lnTo>
                  <a:pt x="10406742" y="0"/>
                </a:lnTo>
                <a:lnTo>
                  <a:pt x="10406742" y="4822712"/>
                </a:lnTo>
                <a:lnTo>
                  <a:pt x="0" y="4822712"/>
                </a:lnTo>
                <a:lnTo>
                  <a:pt x="0" y="0"/>
                </a:lnTo>
                <a:close/>
              </a:path>
            </a:pathLst>
          </a:custGeom>
          <a:blipFill>
            <a:blip r:embed="rId2"/>
            <a:stretch>
              <a:fillRect l="-3951" t="0" r="-3828"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348740" y="2746058"/>
            <a:ext cx="15590520" cy="2388108"/>
          </a:xfrm>
          <a:prstGeom prst="rect">
            <a:avLst/>
          </a:prstGeom>
        </p:spPr>
        <p:txBody>
          <a:bodyPr anchor="t" rtlCol="false" tIns="0" lIns="0" bIns="0" rIns="0">
            <a:spAutoFit/>
          </a:bodyPr>
          <a:lstStyle/>
          <a:p>
            <a:pPr algn="l" marL="760095" indent="-380048" lvl="1">
              <a:lnSpc>
                <a:spcPts val="4536"/>
              </a:lnSpc>
              <a:buFont typeface="Arial"/>
              <a:buChar char="•"/>
            </a:pPr>
            <a:r>
              <a:rPr lang="en-US" sz="4200" spc="39">
                <a:solidFill>
                  <a:srgbClr val="000000"/>
                </a:solidFill>
                <a:latin typeface="Times New Roman"/>
              </a:rPr>
              <a:t>Obtained a name associated with the train encodings when locate the encoding that corresponds to the test image.</a:t>
            </a:r>
          </a:p>
          <a:p>
            <a:pPr algn="l" marL="760095" indent="-380048" lvl="1">
              <a:lnSpc>
                <a:spcPts val="4536"/>
              </a:lnSpc>
            </a:pPr>
          </a:p>
          <a:p>
            <a:pPr algn="l" marL="760095" indent="-380048" lvl="1">
              <a:lnSpc>
                <a:spcPts val="4536"/>
              </a:lnSpc>
            </a:pPr>
          </a:p>
        </p:txBody>
      </p:sp>
      <p:sp>
        <p:nvSpPr>
          <p:cNvPr name="Freeform 3" id="3"/>
          <p:cNvSpPr/>
          <p:nvPr/>
        </p:nvSpPr>
        <p:spPr>
          <a:xfrm flipH="false" flipV="false" rot="0">
            <a:off x="6096000" y="4251722"/>
            <a:ext cx="6600058" cy="4347993"/>
          </a:xfrm>
          <a:custGeom>
            <a:avLst/>
            <a:gdLst/>
            <a:ahLst/>
            <a:cxnLst/>
            <a:rect r="r" b="b" t="t" l="l"/>
            <a:pathLst>
              <a:path h="4347993" w="6600058">
                <a:moveTo>
                  <a:pt x="0" y="0"/>
                </a:moveTo>
                <a:lnTo>
                  <a:pt x="6600058" y="0"/>
                </a:lnTo>
                <a:lnTo>
                  <a:pt x="6600058" y="4347992"/>
                </a:lnTo>
                <a:lnTo>
                  <a:pt x="0" y="4347992"/>
                </a:lnTo>
                <a:lnTo>
                  <a:pt x="0" y="0"/>
                </a:lnTo>
                <a:close/>
              </a:path>
            </a:pathLst>
          </a:custGeom>
          <a:blipFill>
            <a:blip r:embed="rId2"/>
            <a:stretch>
              <a:fillRect l="0" t="-5507" r="0" b="-5507"/>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DAF65G-yVoc</dc:identifier>
  <dcterms:modified xsi:type="dcterms:W3CDTF">2011-08-01T06:04:30Z</dcterms:modified>
  <cp:revision>1</cp:revision>
  <dc:title>Slides Home Automation.pptx</dc:title>
</cp:coreProperties>
</file>