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4" r:id="rId3"/>
    <p:sldId id="287" r:id="rId5"/>
    <p:sldId id="301" r:id="rId6"/>
    <p:sldId id="298" r:id="rId7"/>
    <p:sldId id="289" r:id="rId8"/>
    <p:sldId id="302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" userDrawn="1">
          <p15:clr>
            <a:srgbClr val="A4A3A4"/>
          </p15:clr>
        </p15:guide>
        <p15:guide id="2" pos="6178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49" userDrawn="1">
          <p15:clr>
            <a:srgbClr val="A4A3A4"/>
          </p15:clr>
        </p15:guide>
        <p15:guide id="5" orient="horz" pos="962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250" y="187"/>
      </p:cViewPr>
      <p:guideLst>
        <p:guide orient="horz" pos="518"/>
        <p:guide pos="6178"/>
        <p:guide pos="1440"/>
        <p:guide orient="horz" pos="2349"/>
        <p:guide orient="horz" pos="962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C238102F-BFA3-4357-9FA0-3A064E6F1B5A}" type="datetimeFigureOut">
              <a:rPr lang="en-GB" smtClean="0"/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  <a:endParaRPr lang="en-GB"/>
          </a:p>
          <a:p>
            <a:pPr lvl="1" rtl="0"/>
            <a:r>
              <a:rPr lang="en-GB"/>
              <a:t>Second level</a:t>
            </a:r>
            <a:endParaRPr lang="en-GB"/>
          </a:p>
          <a:p>
            <a:pPr lvl="2" rtl="0"/>
            <a:r>
              <a:rPr lang="en-GB"/>
              <a:t>Third level</a:t>
            </a:r>
            <a:endParaRPr lang="en-GB"/>
          </a:p>
          <a:p>
            <a:pPr lvl="3" rtl="0"/>
            <a:r>
              <a:rPr lang="en-GB"/>
              <a:t>Fourth level</a:t>
            </a:r>
            <a:endParaRPr lang="en-GB"/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980D3DFC-11A7-4DDF-8AEE-A5ACE051EBF3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0D3DFC-11A7-4DDF-8AEE-A5ACE051EBF3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90000"/>
              </a:lnSpc>
              <a:defRPr lang="en-GB"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 rtlCol="0">
            <a:noAutofit/>
          </a:bodyPr>
          <a:lstStyle>
            <a:lvl1pPr marL="54610" indent="0" algn="l">
              <a:lnSpc>
                <a:spcPct val="120000"/>
              </a:lnSpc>
              <a:spcBef>
                <a:spcPts val="0"/>
              </a:spcBef>
              <a:buNone/>
              <a:defRPr lang="en-GB" sz="20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en-US" noProof="0"/>
              <a:t>Click icon to add picture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/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/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/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/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/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GB" sz="1600"/>
            </a:lvl2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GB" sz="1600"/>
            </a:lvl2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GB" sz="1600"/>
            </a:lvl2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GB" sz="1600"/>
            </a:lvl2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lang="en-GB" sz="1600"/>
            </a:lvl2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/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/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rtlCol="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rtlCol="0"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Google Shape;1148;p53"/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/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Google Shape;1148;p53"/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/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/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 rtlCol="0"/>
          <a:lstStyle>
            <a:lvl1pPr marL="0" indent="0" algn="l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lang="en-GB"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lang="en-GB"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lang="en-GB"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lang="en-GB" sz="1100"/>
            </a:lvl4pPr>
            <a:lvl5pPr indent="-137160">
              <a:buSzPct val="50000"/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/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/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 rtlCol="0"/>
          <a:lstStyle>
            <a:lvl1pPr algn="l">
              <a:lnSpc>
                <a:spcPct val="90000"/>
              </a:lnSpc>
              <a:defRPr lang="en-GB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600"/>
            </a:lvl1pPr>
            <a:lvl2pPr>
              <a:defRPr lang="en-GB" sz="1400"/>
            </a:lvl2pPr>
            <a:lvl3pPr>
              <a:defRPr lang="en-GB" sz="1200"/>
            </a:lvl3pPr>
            <a:lvl4pPr>
              <a:defRPr lang="en-GB" sz="1100"/>
            </a:lvl4pPr>
            <a:lvl5pPr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rtlCol="0" anchor="t">
            <a:noAutofit/>
          </a:bodyPr>
          <a:lstStyle>
            <a:lvl1pPr marL="0" indent="0" algn="l">
              <a:lnSpc>
                <a:spcPct val="90000"/>
              </a:lnSpc>
              <a:defRPr lang="en-GB"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lang="en-GB" sz="16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>
                <a:solidFill>
                  <a:schemeClr val="tx1"/>
                </a:solidFill>
              </a:defRPr>
            </a:lvl1pPr>
          </a:lstStyle>
          <a:p>
            <a:pPr marL="0" lvl="0" algn="ctr" rtl="0"/>
            <a:r>
              <a:rPr lang="en-US" noProof="0"/>
              <a:t>Click icon to add picture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Google Shape;1251;p56"/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/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/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/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/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</a:t>
            </a:r>
            <a:endParaRPr lang="en-GB" noProof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</a:t>
            </a:r>
            <a:endParaRPr lang="en-GB" noProof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</a:t>
            </a:r>
            <a:endParaRPr lang="en-GB" noProof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</a:t>
            </a:r>
            <a:endParaRPr lang="en-GB" noProof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5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</a:t>
            </a:r>
            <a:endParaRPr lang="en-GB" noProof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 rtlCol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/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 rtlCol="0"/>
          <a:lstStyle>
            <a:lvl1pPr algn="l">
              <a:lnSpc>
                <a:spcPct val="90000"/>
              </a:lnSpc>
              <a:defRPr lang="en-GB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 rtlCol="0"/>
          <a:lstStyle>
            <a:lvl1pPr marL="54610" indent="0">
              <a:lnSpc>
                <a:spcPct val="120000"/>
              </a:lnSpc>
              <a:spcBef>
                <a:spcPts val="0"/>
              </a:spcBef>
              <a:buNone/>
              <a:defRPr lang="en-GB" sz="1600"/>
            </a:lvl1pPr>
            <a:lvl2pPr>
              <a:defRPr lang="en-GB" sz="1400"/>
            </a:lvl2pPr>
            <a:lvl3pPr>
              <a:defRPr lang="en-GB" sz="1200"/>
            </a:lvl3pPr>
            <a:lvl4pPr>
              <a:defRPr lang="en-GB" sz="1100"/>
            </a:lvl4pPr>
            <a:lvl5pPr>
              <a:defRPr lang="en-GB" sz="1100"/>
            </a:lvl5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rtlCol="0" anchor="t"/>
          <a:lstStyle>
            <a:lvl1pPr algn="l">
              <a:defRPr lang="en-GB"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>
                <a:solidFill>
                  <a:schemeClr val="tx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8" name="Google Shape;1251;p56"/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  <a:p>
            <a:pPr lvl="1" rtl="0"/>
            <a:r>
              <a:rPr lang="en-US" noProof="0"/>
              <a:t>Second level</a:t>
            </a:r>
            <a:endParaRPr lang="en-US" noProof="0"/>
          </a:p>
          <a:p>
            <a:pPr lvl="2" rtl="0"/>
            <a:r>
              <a:rPr lang="en-US" noProof="0"/>
              <a:t>Third level</a:t>
            </a:r>
            <a:endParaRPr lang="en-US" noProof="0"/>
          </a:p>
          <a:p>
            <a:pPr lvl="3" rtl="0"/>
            <a:r>
              <a:rPr lang="en-US" noProof="0"/>
              <a:t>Fourth level</a:t>
            </a:r>
            <a:endParaRPr lang="en-US" noProof="0"/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/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rtlCol="0" anchor="ctr"/>
          <a:lstStyle>
            <a:lvl1pPr algn="l">
              <a:lnSpc>
                <a:spcPct val="90000"/>
              </a:lnSpc>
              <a:defRPr lang="en-GB"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rtlCol="0" anchor="t"/>
          <a:lstStyle>
            <a:lvl1pPr marL="0" indent="0">
              <a:buNone/>
              <a:defRPr lang="en-GB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“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 rtlCol="0"/>
          <a:lstStyle>
            <a:lvl1pPr marL="0" indent="0">
              <a:buNone/>
              <a:defRPr lang="en-GB"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”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Google Shape;1149;p53"/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/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/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/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 rtlCol="0"/>
          <a:lstStyle>
            <a:lvl1pPr marL="0" indent="0" algn="ctr">
              <a:buFont typeface="Arial" panose="020B0604020202020204" pitchFamily="34" charset="0"/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/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/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/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/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/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/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/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/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7" name="Picture Placeholder 22"/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8" name="Text Placeholder 24"/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0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2" name="Picture Placeholder 22"/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 rtlCol="0"/>
          <a:lstStyle>
            <a:lvl1pPr marL="0" indent="0" algn="ctr">
              <a:buFont typeface="Arial" panose="020B0604020202020204" pitchFamily="34" charset="0"/>
              <a:buNone/>
              <a:defRPr lang="en-GB" sz="16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5" name="Picture Placeholder 22"/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en-GB" sz="16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6" name="Text Placeholder 26"/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 rtlCol="0"/>
          <a:lstStyle>
            <a:lvl1pPr marL="0" indent="0" algn="ctr">
              <a:buNone/>
              <a:defRPr lang="en-GB" sz="1200"/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rtlCol="0" anchor="ctr"/>
          <a:lstStyle>
            <a:lvl1pPr algn="l">
              <a:defRPr lang="en-GB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Google Shape;1247;p56"/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/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/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/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/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/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/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/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/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/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/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/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/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/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/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/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/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/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/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/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defPPr>
              <a:defRPr lang="en-GB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GB" sz="9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 rtlCol="0"/>
          <a:lstStyle>
            <a:lvl1pPr marL="0" indent="0"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 rtlCol="0"/>
          <a:lstStyle>
            <a:lvl1pPr marL="0" indent="0"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GB" sz="9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 rtlCol="0"/>
          <a:lstStyle>
            <a:lvl1pPr marL="0" indent="0"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9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 rtlCol="0"/>
          <a:lstStyle>
            <a:lvl1pPr marL="0" indent="0"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GB" sz="9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 rtlCol="0"/>
          <a:lstStyle>
            <a:lvl1pPr marL="0" indent="0"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 rtlCol="0"/>
          <a:lstStyle>
            <a:lvl1pPr marL="0" indent="0"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GB" sz="9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 rtlCol="0"/>
          <a:lstStyle>
            <a:lvl1pPr marL="0" indent="0"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 rtlCol="0"/>
          <a:lstStyle>
            <a:lvl1pPr marL="0" indent="0"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rtlCol="0" anchor="ctr"/>
          <a:lstStyle>
            <a:lvl1pPr marL="0" indent="0" algn="ctr">
              <a:buNone/>
              <a:defRPr lang="en-GB" sz="9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 rtlCol="0"/>
          <a:lstStyle>
            <a:lvl1pPr marL="0" indent="0">
              <a:buNone/>
              <a:defRPr lang="en-GB" sz="2000"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2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 rtlCol="0"/>
          <a:lstStyle>
            <a:lvl1pPr marL="0" indent="0"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GB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20XX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GB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Presentation title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lang="en-GB" sz="1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8D0AFDD5-844D-364D-8AEC-50CF4D36D55D}" type="slidenum">
              <a:rPr lang="en-GB" smtClean="0"/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5232400" cy="170992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ARCITECTURE DIAGRAMS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>
          <a:xfrm>
            <a:off x="1463040" y="3840480"/>
            <a:ext cx="4873752" cy="181864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G</a:t>
            </a:r>
            <a:r>
              <a:rPr lang="en-GB" dirty="0"/>
              <a:t>ROUP MEMBERS: </a:t>
            </a:r>
            <a:endParaRPr lang="en-GB" dirty="0"/>
          </a:p>
          <a:p>
            <a:pPr rtl="0"/>
            <a:r>
              <a:rPr lang="en-US" dirty="0"/>
              <a:t>N</a:t>
            </a:r>
            <a:r>
              <a:rPr lang="en-GB" dirty="0"/>
              <a:t>IMRA MAQBOOL F2023266852</a:t>
            </a:r>
            <a:endParaRPr lang="en-GB" dirty="0"/>
          </a:p>
          <a:p>
            <a:pPr rtl="0"/>
            <a:r>
              <a:rPr lang="en-US" altLang="en-GB" dirty="0"/>
              <a:t>khalida </a:t>
            </a:r>
            <a:endParaRPr lang="en-US" altLang="en-GB" dirty="0"/>
          </a:p>
          <a:p>
            <a:pPr rtl="0"/>
            <a:r>
              <a:rPr lang="en-US" altLang="en-GB" dirty="0"/>
              <a:t>saba yasin </a:t>
            </a:r>
            <a:endParaRPr lang="en-US" altLang="en-GB" dirty="0"/>
          </a:p>
          <a:p>
            <a:pPr rtl="0"/>
            <a:r>
              <a:rPr lang="en-US" altLang="en-GB" dirty="0"/>
              <a:t>hareem </a:t>
            </a:r>
            <a:endParaRPr lang="en-GB" dirty="0"/>
          </a:p>
          <a:p>
            <a:pPr rtl="0"/>
            <a:endParaRPr lang="en-US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3" name="Picture Placeholder 2" descr="WhatsApp Image 2025-01-09 at 12.10.20_68ee7597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7246620" y="836930"/>
            <a:ext cx="3836670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0015" y="1335405"/>
            <a:ext cx="5038090" cy="147383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3200" b="1" dirty="0">
                <a:latin typeface="Univers Condensed Light (Body)" charset="0"/>
                <a:cs typeface="Univers Condensed Light (Body)" charset="0"/>
                <a:sym typeface="DM Sans Medium"/>
              </a:rPr>
              <a:t>WHAT ARE ARCITECTURE DIAGRAMS</a:t>
            </a:r>
            <a:r>
              <a:rPr lang="en-GB" sz="3200" dirty="0">
                <a:latin typeface="Univers Condensed Light (Body)" charset="0"/>
                <a:cs typeface="Univers Condensed Light (Body)" charset="0"/>
                <a:sym typeface="DM Sans Medium"/>
              </a:rPr>
              <a:t>?</a:t>
            </a:r>
            <a:br>
              <a:rPr lang="en-GB" sz="3200" dirty="0">
                <a:latin typeface="Univers Condensed Light (Body)" charset="0"/>
                <a:cs typeface="Univers Condensed Light (Body)" charset="0"/>
                <a:sym typeface="DM Sans Medium"/>
              </a:rPr>
            </a:br>
            <a:endParaRPr lang="en-GB" sz="3200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9888" y="2809188"/>
            <a:ext cx="5010912" cy="2375460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US" sz="2000" b="1" dirty="0">
                <a:latin typeface="Univers Condensed Light (Body)" charset="0"/>
                <a:cs typeface="Univers Condensed Light (Body)" charset="0"/>
              </a:rPr>
              <a:t>“</a:t>
            </a:r>
            <a:r>
              <a:rPr lang="en-US" sz="2000" dirty="0">
                <a:latin typeface="Univers Condensed Light (Body)" charset="0"/>
                <a:cs typeface="Univers Condensed Light (Body)" charset="0"/>
              </a:rPr>
              <a:t>An architecture diagram visually represents the relationships, components, and structure of a system, making it easier for teams to understand and design the system effectively.</a:t>
            </a:r>
            <a:r>
              <a:rPr lang="en-US" sz="2000" b="1" dirty="0">
                <a:latin typeface="Univers Condensed Light (Body)" charset="0"/>
                <a:cs typeface="Univers Condensed Light (Body)" charset="0"/>
              </a:rPr>
              <a:t>”</a:t>
            </a:r>
            <a:endParaRPr lang="en-US" sz="2000" dirty="0">
              <a:latin typeface="Univers Condensed Light (Body)" charset="0"/>
              <a:cs typeface="Univers Condensed Light (Body)" charset="0"/>
            </a:endParaRPr>
          </a:p>
          <a:p>
            <a:r>
              <a:rPr lang="en-US" sz="2000" b="1" dirty="0">
                <a:latin typeface="Univers Condensed Light (Body)" charset="0"/>
                <a:cs typeface="Univers Condensed Light (Body)" charset="0"/>
              </a:rPr>
              <a:t>Source: nulab.com </a:t>
            </a:r>
            <a:endParaRPr lang="en-GB" sz="2000" b="1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fld id="{8D0AFDD5-844D-364D-8AEC-50CF4D36D55D}" type="slidenum">
              <a:rPr lang="en-GB" smtClean="0"/>
            </a:fld>
            <a:endParaRPr lang="en-GB" dirty="0"/>
          </a:p>
        </p:txBody>
      </p:sp>
      <p:pic>
        <p:nvPicPr>
          <p:cNvPr id="6" name="Picture Placeholder 5" descr="Clothes of various colours on rack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t="182" b="182"/>
          <a:stretch>
            <a:fillRect/>
          </a:stretch>
        </p:blipFill>
        <p:spPr/>
      </p:pic>
      <p:pic>
        <p:nvPicPr>
          <p:cNvPr id="2" name="Picture 1" descr="Screenshot 2025-01-09 080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405" y="-27305"/>
            <a:ext cx="3871595" cy="6885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849376"/>
          </a:xfrm>
        </p:spPr>
        <p:txBody>
          <a:bodyPr/>
          <a:lstStyle/>
          <a:p>
            <a:r>
              <a:rPr lang="en-GB" sz="4800" dirty="0"/>
              <a:t>Types of Architecture Diagrams</a:t>
            </a:r>
            <a:endParaRPr lang="en-GB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3185" y="1463040"/>
            <a:ext cx="4277995" cy="5019040"/>
          </a:xfrm>
        </p:spPr>
        <p:txBody>
          <a:bodyPr/>
          <a:lstStyle/>
          <a:p>
            <a:r>
              <a:rPr lang="en-GB" b="1" u="sng" dirty="0"/>
              <a:t>Layered Architecture Diagram</a:t>
            </a:r>
            <a:endParaRPr lang="en-GB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95" y="2270125"/>
            <a:ext cx="4172585" cy="421195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000" b="1" dirty="0"/>
              <a:t>“</a:t>
            </a:r>
            <a:r>
              <a:rPr lang="en-US" sz="2000" dirty="0"/>
              <a:t>This diagram shows the system broken down into separate layers like Presentation, Business Logic, and Data Layers.</a:t>
            </a:r>
            <a:r>
              <a:rPr lang="en-US" sz="2000" b="1" dirty="0"/>
              <a:t>”</a:t>
            </a:r>
            <a:endParaRPr lang="en-US" sz="2000" b="1" dirty="0"/>
          </a:p>
          <a:p>
            <a:pPr algn="l">
              <a:lnSpc>
                <a:spcPct val="90000"/>
              </a:lnSpc>
            </a:pPr>
            <a:r>
              <a:rPr lang="en-GB" sz="2000" b="1" dirty="0"/>
              <a:t>Example</a:t>
            </a:r>
            <a:r>
              <a:rPr lang="en-GB" sz="2000" dirty="0"/>
              <a:t>:</a:t>
            </a:r>
            <a:endParaRPr lang="en-GB" sz="2000" dirty="0"/>
          </a:p>
          <a:p>
            <a:pPr algn="l">
              <a:lnSpc>
                <a:spcPct val="90000"/>
              </a:lnSpc>
            </a:pPr>
            <a:r>
              <a:rPr lang="en-GB" sz="2000" b="1" dirty="0"/>
              <a:t>Presentation Layer</a:t>
            </a:r>
            <a:r>
              <a:rPr lang="en-GB" sz="2000" dirty="0"/>
              <a:t>: Handles UI (HTML, CSS, JavaScript).</a:t>
            </a:r>
            <a:endParaRPr lang="en-GB" sz="2000" dirty="0"/>
          </a:p>
          <a:p>
            <a:pPr algn="l">
              <a:lnSpc>
                <a:spcPct val="90000"/>
              </a:lnSpc>
            </a:pPr>
            <a:r>
              <a:rPr lang="en-GB" sz="2000" b="1" dirty="0"/>
              <a:t>Business Logic Layer</a:t>
            </a:r>
            <a:r>
              <a:rPr lang="en-GB" sz="2000" dirty="0"/>
              <a:t>: Processes operations (Java/Python).</a:t>
            </a:r>
            <a:endParaRPr lang="en-GB" sz="2000" dirty="0"/>
          </a:p>
          <a:p>
            <a:pPr algn="l">
              <a:lnSpc>
                <a:spcPct val="90000"/>
              </a:lnSpc>
            </a:pPr>
            <a:r>
              <a:rPr lang="en-GB" sz="2000" b="1" dirty="0"/>
              <a:t>Data Layer</a:t>
            </a:r>
            <a:r>
              <a:rPr lang="en-GB" sz="2000" dirty="0"/>
              <a:t>: Stores data in databases (MySQL/PostgreSQL).</a:t>
            </a:r>
            <a:endParaRPr lang="en-GB" sz="2000" dirty="0"/>
          </a:p>
          <a:p>
            <a:pPr algn="l">
              <a:lnSpc>
                <a:spcPct val="90000"/>
              </a:lnSpc>
            </a:pPr>
            <a:endParaRPr lang="en-GB" sz="2000" dirty="0"/>
          </a:p>
          <a:p>
            <a:pPr algn="l">
              <a:lnSpc>
                <a:spcPct val="90000"/>
              </a:lnSpc>
            </a:pPr>
            <a:r>
              <a:rPr lang="en-US" sz="1400" b="1" dirty="0"/>
              <a:t>Source: </a:t>
            </a:r>
            <a:r>
              <a:rPr lang="en-US" sz="1400" b="1" dirty="0" err="1"/>
              <a:t>Lucidchart</a:t>
            </a:r>
            <a:r>
              <a:rPr lang="en-US" sz="1400" b="1" dirty="0"/>
              <a:t> blog on Layered Architecture</a:t>
            </a:r>
            <a:endParaRPr lang="en-GB" sz="1400" b="1" dirty="0"/>
          </a:p>
          <a:p>
            <a:endParaRPr lang="en-US" sz="2000" dirty="0"/>
          </a:p>
          <a:p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358640" y="1463040"/>
            <a:ext cx="3794760" cy="5019040"/>
          </a:xfrm>
        </p:spPr>
        <p:txBody>
          <a:bodyPr/>
          <a:lstStyle/>
          <a:p>
            <a:r>
              <a:rPr lang="en-GB" b="1" u="sng" dirty="0"/>
              <a:t>Client-Server Architecture Diagram</a:t>
            </a:r>
            <a:endParaRPr lang="en-GB" b="1" u="sng" dirty="0"/>
          </a:p>
          <a:p>
            <a:endParaRPr lang="en-GB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4521200" y="2529840"/>
            <a:ext cx="3596640" cy="3705225"/>
          </a:xfrm>
        </p:spPr>
        <p:txBody>
          <a:bodyPr/>
          <a:lstStyle/>
          <a:p>
            <a:r>
              <a:rPr lang="en-US" sz="2000" b="1" dirty="0"/>
              <a:t>“</a:t>
            </a:r>
            <a:r>
              <a:rPr lang="en-US" sz="2000" dirty="0"/>
              <a:t>This diagram illustrates communication between clients (devices) and servers over a network</a:t>
            </a:r>
            <a:r>
              <a:rPr lang="en-US" sz="2000" b="1" dirty="0"/>
              <a:t>”</a:t>
            </a:r>
            <a:endParaRPr lang="en-US" sz="2000" b="1" dirty="0"/>
          </a:p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  <a:endParaRPr lang="en-US" sz="2000" dirty="0"/>
          </a:p>
          <a:p>
            <a:r>
              <a:rPr lang="en-US" sz="2000" dirty="0"/>
              <a:t> A browser (client) sends a login request to the server, which processes it and returns the user profile.</a:t>
            </a:r>
            <a:endParaRPr lang="en-US" sz="2000" dirty="0"/>
          </a:p>
          <a:p>
            <a:endParaRPr lang="en-US" sz="2000" dirty="0"/>
          </a:p>
          <a:p>
            <a:r>
              <a:rPr lang="en-US" b="1" dirty="0"/>
              <a:t>Source:</a:t>
            </a:r>
            <a:r>
              <a:rPr lang="en-GB" b="1" dirty="0"/>
              <a:t>Medium - Client-Server Architecture</a:t>
            </a:r>
            <a:endParaRPr lang="en-GB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8153400" y="1463040"/>
            <a:ext cx="3929380" cy="5019040"/>
          </a:xfrm>
        </p:spPr>
        <p:txBody>
          <a:bodyPr/>
          <a:lstStyle/>
          <a:p>
            <a:r>
              <a:rPr lang="en-GB" b="1" u="sng" dirty="0"/>
              <a:t>Microservices Architecture Diagram</a:t>
            </a:r>
            <a:endParaRPr lang="en-GB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0"/>
          </p:nvPr>
        </p:nvSpPr>
        <p:spPr>
          <a:xfrm>
            <a:off x="8239760" y="2479040"/>
            <a:ext cx="3772535" cy="3867150"/>
          </a:xfrm>
        </p:spPr>
        <p:txBody>
          <a:bodyPr/>
          <a:lstStyle/>
          <a:p>
            <a:r>
              <a:rPr lang="en-US" sz="2000" dirty="0"/>
              <a:t>“This diagram represents a system as independent, smaller services, each handling a specific function.”</a:t>
            </a:r>
            <a:endParaRPr lang="en-US" sz="2000" dirty="0"/>
          </a:p>
          <a:p>
            <a:r>
              <a:rPr lang="en-GB" sz="2000" b="1" dirty="0"/>
              <a:t>Example</a:t>
            </a:r>
            <a:r>
              <a:rPr lang="en-GB" sz="2000" dirty="0"/>
              <a:t>:</a:t>
            </a:r>
            <a:endParaRPr lang="en-GB" sz="2000" dirty="0"/>
          </a:p>
          <a:p>
            <a:r>
              <a:rPr lang="en-GB" sz="2000" b="1" dirty="0"/>
              <a:t>Order Service</a:t>
            </a:r>
            <a:r>
              <a:rPr lang="en-GB" sz="2000" dirty="0"/>
              <a:t>: Manages orders.</a:t>
            </a:r>
            <a:endParaRPr lang="en-GB" sz="2000" dirty="0"/>
          </a:p>
          <a:p>
            <a:r>
              <a:rPr lang="en-GB" sz="2000" b="1" dirty="0"/>
              <a:t>Payment Service</a:t>
            </a:r>
            <a:r>
              <a:rPr lang="en-GB" sz="2000" dirty="0"/>
              <a:t>: Processes payments.</a:t>
            </a:r>
            <a:endParaRPr lang="en-GB" sz="2000" dirty="0"/>
          </a:p>
          <a:p>
            <a:r>
              <a:rPr lang="en-GB" sz="2000" b="1" dirty="0"/>
              <a:t>Notification Service</a:t>
            </a:r>
            <a:r>
              <a:rPr lang="en-GB" sz="2000" dirty="0"/>
              <a:t>: Sends alerts.</a:t>
            </a:r>
            <a:endParaRPr lang="en-GB" sz="2000" dirty="0"/>
          </a:p>
          <a:p>
            <a:endParaRPr lang="en-US" dirty="0"/>
          </a:p>
          <a:p>
            <a:r>
              <a:rPr lang="en-US" b="1" dirty="0"/>
              <a:t>Source:</a:t>
            </a:r>
            <a:r>
              <a:rPr lang="en-GB" b="1" dirty="0"/>
              <a:t>Martin Fowler’s Microservices Overview.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0" y="822960"/>
            <a:ext cx="6004560" cy="92519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3200" b="1" u="sng" dirty="0">
                <a:latin typeface="Univers Condensed Light (Body)" charset="0"/>
                <a:cs typeface="Univers Condensed Light (Body)" charset="0"/>
              </a:rPr>
              <a:t>Real-life Example:</a:t>
            </a:r>
            <a:r>
              <a:rPr lang="en-US" sz="3200" u="sng" dirty="0">
                <a:latin typeface="Univers Condensed Light (Body)" charset="0"/>
                <a:cs typeface="Univers Condensed Light (Body)" charset="0"/>
              </a:rPr>
              <a:t> </a:t>
            </a:r>
            <a:r>
              <a:rPr lang="en-US" sz="2800" b="1" u="sng" dirty="0">
                <a:latin typeface="Univers Condensed Light (Body)" charset="0"/>
                <a:cs typeface="Univers Condensed Light (Body)" charset="0"/>
              </a:rPr>
              <a:t>Architecture Diagrams as City Maps</a:t>
            </a:r>
            <a:endParaRPr lang="en-GB" sz="2800" b="1" u="sng" dirty="0">
              <a:latin typeface="Univers Condensed Light (Body)" charset="0"/>
              <a:cs typeface="Univers Condensed Light (Body)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18041" r="18041"/>
          <a:stretch>
            <a:fillRect/>
          </a:stretch>
        </p:blipFill>
        <p:spPr>
          <a:xfrm>
            <a:off x="0" y="0"/>
            <a:ext cx="4119100" cy="6858000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3840" y="1758950"/>
            <a:ext cx="5908040" cy="40690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omic Sans MS" panose="030F0702030302020204" charset="0"/>
                <a:cs typeface="Comic Sans MS" panose="030F0702030302020204" charset="0"/>
              </a:rPr>
              <a:t>Imagine you are visiting an unknown city. Without a map, navigating the city is confusing and time-consuming. A city map shows you the layout, including roads, landmarks, and key connections, helping you understand where you are and how to get to your destination . Now, think of an architecture diagram as a map for a system:</a:t>
            </a:r>
            <a:endParaRPr lang="en-US" sz="1800" dirty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mic Sans MS" panose="030F0702030302020204" charset="0"/>
                <a:cs typeface="Comic Sans MS" panose="030F0702030302020204" charset="0"/>
              </a:rPr>
              <a:t>City Layout: </a:t>
            </a:r>
            <a:r>
              <a:rPr lang="en-US" sz="1800" dirty="0">
                <a:latin typeface="Comic Sans MS" panose="030F0702030302020204" charset="0"/>
                <a:cs typeface="Comic Sans MS" panose="030F0702030302020204" charset="0"/>
              </a:rPr>
              <a:t>Represents the structure of the system (e.g., components like servers, databases, and services).</a:t>
            </a:r>
            <a:endParaRPr lang="en-US" sz="1800" dirty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mic Sans MS" panose="030F0702030302020204" charset="0"/>
                <a:cs typeface="Comic Sans MS" panose="030F0702030302020204" charset="0"/>
              </a:rPr>
              <a:t>Landmarks: </a:t>
            </a:r>
            <a:r>
              <a:rPr lang="en-US" sz="1800" dirty="0">
                <a:latin typeface="Comic Sans MS" panose="030F0702030302020204" charset="0"/>
                <a:cs typeface="Comic Sans MS" panose="030F0702030302020204" charset="0"/>
              </a:rPr>
              <a:t>Represent important system modules or key functionalities.</a:t>
            </a:r>
            <a:endParaRPr lang="en-US" sz="1800" dirty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atin typeface="Comic Sans MS" panose="030F0702030302020204" charset="0"/>
                <a:cs typeface="Comic Sans MS" panose="030F0702030302020204" charset="0"/>
              </a:rPr>
              <a:t>Roads: </a:t>
            </a:r>
            <a:r>
              <a:rPr lang="en-US" sz="1800" dirty="0">
                <a:latin typeface="Comic Sans MS" panose="030F0702030302020204" charset="0"/>
                <a:cs typeface="Comic Sans MS" panose="030F0702030302020204" charset="0"/>
              </a:rPr>
              <a:t>Represent the communication or flow of data between components.</a:t>
            </a:r>
            <a:endParaRPr lang="en-US" sz="1800" dirty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Comic Sans MS" panose="030F0702030302020204" charset="0"/>
                <a:cs typeface="Comic Sans MS" panose="030F0702030302020204" charset="0"/>
              </a:rPr>
              <a:t>Architecture diagrams are like city maps, helping teams understand and navigate complex systems.</a:t>
            </a:r>
            <a:endParaRPr lang="en-US" sz="1800" dirty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Comic Sans MS" panose="030F0702030302020204" charset="0"/>
                <a:cs typeface="Comic Sans MS" panose="030F0702030302020204" charset="0"/>
              </a:rPr>
              <a:t>(Source: arXiv.org)</a:t>
            </a:r>
            <a:endParaRPr lang="en-US" altLang="en-US" sz="1800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>
              <a:lnSpc>
                <a:spcPct val="70000"/>
              </a:lnSpc>
            </a:pPr>
            <a:r>
              <a:rPr lang="en-GB" sz="4000" b="1" u="sng" dirty="0">
                <a:latin typeface="Univers Condensed Light (Body)" charset="0"/>
                <a:cs typeface="Univers Condensed Light (Body)" charset="0"/>
              </a:rPr>
              <a:t>Components for Architecture Diagrams</a:t>
            </a:r>
            <a:endParaRPr lang="en-GB" sz="4000" b="1" u="sng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3948" y="1527048"/>
            <a:ext cx="2987675" cy="2838374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u="sng" dirty="0">
                <a:latin typeface="Univers Condensed Light (Body)" charset="0"/>
                <a:cs typeface="Univers Condensed Light (Body)" charset="0"/>
              </a:rPr>
              <a:t>Nodes:</a:t>
            </a:r>
            <a:endParaRPr lang="en-GB" b="1" dirty="0">
              <a:latin typeface="Univers Condensed Light (Body)" charset="0"/>
              <a:cs typeface="Univers Condensed Light (Body)" charset="0"/>
            </a:endParaRPr>
          </a:p>
          <a:p>
            <a:r>
              <a:rPr lang="en-GB" sz="1600" b="1" dirty="0"/>
              <a:t> </a:t>
            </a:r>
            <a:r>
              <a:rPr lang="en-GB" sz="1600" dirty="0">
                <a:latin typeface="Univers Condensed Light (Body)" charset="0"/>
                <a:cs typeface="Univers Condensed Light (Body)" charset="0"/>
              </a:rPr>
              <a:t>Represent physical/logical components such as</a:t>
            </a:r>
            <a:endParaRPr lang="en-GB" sz="1600" dirty="0">
              <a:latin typeface="Univers Condensed Light (Body)" charset="0"/>
              <a:cs typeface="Univers Condensed Light (Body)" charset="0"/>
            </a:endParaRPr>
          </a:p>
          <a:p>
            <a:r>
              <a:rPr lang="en-GB" sz="1600" dirty="0">
                <a:latin typeface="Univers Condensed Light (Body)" charset="0"/>
                <a:cs typeface="Univers Condensed Light (Body)" charset="0"/>
              </a:rPr>
              <a:t> servers,</a:t>
            </a:r>
            <a:endParaRPr lang="en-GB" sz="1600" dirty="0">
              <a:latin typeface="Univers Condensed Light (Body)" charset="0"/>
              <a:cs typeface="Univers Condensed Light (Body)" charset="0"/>
            </a:endParaRPr>
          </a:p>
          <a:p>
            <a:r>
              <a:rPr lang="en-GB" sz="1600" dirty="0">
                <a:latin typeface="Univers Condensed Light (Body)" charset="0"/>
                <a:cs typeface="Univers Condensed Light (Body)" charset="0"/>
              </a:rPr>
              <a:t>applications modules</a:t>
            </a:r>
            <a:endParaRPr lang="en-GB" sz="1600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44975" y="1527048"/>
            <a:ext cx="2896945" cy="2838373"/>
          </a:xfrm>
        </p:spPr>
        <p:txBody>
          <a:bodyPr rtlCol="0"/>
          <a:lstStyle>
            <a:defPPr>
              <a:defRPr lang="en-GB"/>
            </a:defPPr>
          </a:lstStyle>
          <a:p>
            <a:pPr lvl="1"/>
            <a:r>
              <a:rPr lang="en-GB" sz="2000" b="1" u="sng" dirty="0"/>
              <a:t>Labels</a:t>
            </a:r>
            <a:endParaRPr lang="en-GB" sz="2000" b="1" u="sng" dirty="0"/>
          </a:p>
          <a:p>
            <a:pPr lvl="1">
              <a:lnSpc>
                <a:spcPct val="70000"/>
              </a:lnSpc>
            </a:pPr>
            <a:r>
              <a:rPr lang="en-US" sz="2000" dirty="0">
                <a:latin typeface="Univers Condensed Light (Body)" charset="0"/>
                <a:cs typeface="Univers Condensed Light (Body)" charset="0"/>
              </a:rPr>
              <a:t>Provide descriptive names and explanations for components and their connections</a:t>
            </a:r>
            <a:endParaRPr lang="en-US" sz="2000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10406" y="3504492"/>
            <a:ext cx="2735353" cy="2838373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u="sng" dirty="0">
                <a:latin typeface="Univers Condensed Light (Body)" charset="0"/>
                <a:cs typeface="Univers Condensed Light (Body)" charset="0"/>
              </a:rPr>
              <a:t>Connections</a:t>
            </a:r>
            <a:endParaRPr lang="en-GB" b="1" u="sng" dirty="0">
              <a:latin typeface="Univers Condensed Light (Body)" charset="0"/>
              <a:cs typeface="Univers Condensed Light (Body)" charset="0"/>
            </a:endParaRPr>
          </a:p>
          <a:p>
            <a:r>
              <a:rPr lang="en-US" sz="1600" dirty="0">
                <a:latin typeface="Univers Condensed Light (Body)" charset="0"/>
                <a:cs typeface="Univers Condensed Light (Body)" charset="0"/>
              </a:rPr>
              <a:t>Show interactions like data flow, API calls, or network links between components.</a:t>
            </a:r>
            <a:endParaRPr lang="en-US" sz="1600" b="1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071891" y="3504491"/>
            <a:ext cx="2735353" cy="2838373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u="sng" dirty="0">
                <a:latin typeface="Univers Condensed Light (Body)" charset="0"/>
                <a:cs typeface="Univers Condensed Light (Body)" charset="0"/>
              </a:rPr>
              <a:t>Boundaries</a:t>
            </a:r>
            <a:endParaRPr lang="en-GB" b="1" u="sng" dirty="0">
              <a:latin typeface="Univers Condensed Light (Body)" charset="0"/>
              <a:cs typeface="Univers Condensed Light (Body)" charset="0"/>
            </a:endParaRPr>
          </a:p>
          <a:p>
            <a:r>
              <a:rPr lang="en-US" sz="1800" dirty="0">
                <a:latin typeface="Univers Condensed Light (Body)" charset="0"/>
                <a:cs typeface="Univers Condensed Light (Body)" charset="0"/>
              </a:rPr>
              <a:t>D</a:t>
            </a:r>
            <a:r>
              <a:rPr lang="en-GB" sz="1800" dirty="0" err="1">
                <a:latin typeface="Univers Condensed Light (Body)" charset="0"/>
                <a:cs typeface="Univers Condensed Light (Body)" charset="0"/>
              </a:rPr>
              <a:t>efine</a:t>
            </a:r>
            <a:r>
              <a:rPr lang="en-GB" sz="1800" dirty="0">
                <a:latin typeface="Univers Condensed Light (Body)" charset="0"/>
                <a:cs typeface="Univers Condensed Light (Body)" charset="0"/>
              </a:rPr>
              <a:t> scope of system or subsystems indicating what is inside or outside</a:t>
            </a:r>
            <a:endParaRPr lang="en-GB" sz="1800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9073322" y="1527048"/>
            <a:ext cx="2960838" cy="2838373"/>
          </a:xfrm>
        </p:spPr>
        <p:txBody>
          <a:bodyPr/>
          <a:lstStyle/>
          <a:p>
            <a:r>
              <a:rPr lang="en-GB" b="1" u="sng" dirty="0" err="1">
                <a:latin typeface="Univers Condensed Light (Body)" charset="0"/>
                <a:cs typeface="Univers Condensed Light (Body)" charset="0"/>
              </a:rPr>
              <a:t>Artifacts</a:t>
            </a:r>
            <a:endParaRPr lang="en-GB" b="1" u="sng" dirty="0">
              <a:latin typeface="Univers Condensed Light (Body)" charset="0"/>
              <a:cs typeface="Univers Condensed Light (Body)" charset="0"/>
            </a:endParaRPr>
          </a:p>
          <a:p>
            <a:r>
              <a:rPr lang="en-US" sz="1600" dirty="0">
                <a:latin typeface="Univers Condensed Light (Body)" charset="0"/>
                <a:cs typeface="Univers Condensed Light (Body)" charset="0"/>
              </a:rPr>
              <a:t>R</a:t>
            </a:r>
            <a:r>
              <a:rPr lang="en-GB" sz="1600" dirty="0" err="1">
                <a:latin typeface="Univers Condensed Light (Body)" charset="0"/>
                <a:cs typeface="Univers Condensed Light (Body)" charset="0"/>
              </a:rPr>
              <a:t>epresent</a:t>
            </a:r>
            <a:r>
              <a:rPr lang="en-GB" sz="1600" dirty="0">
                <a:latin typeface="Univers Condensed Light (Body)" charset="0"/>
                <a:cs typeface="Univers Condensed Light (Body)" charset="0"/>
              </a:rPr>
              <a:t> tangible elements such as documents , data base schemas  or deployment packages</a:t>
            </a:r>
            <a:r>
              <a:rPr lang="en-GB" sz="1600" dirty="0">
                <a:latin typeface="Univers Condensed Light (Body)" charset="0"/>
                <a:cs typeface="Univers Condensed Light (Body)" charset="0"/>
              </a:rPr>
              <a:t>.</a:t>
            </a:r>
            <a:endParaRPr lang="en-GB" sz="1600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 rot="16200000">
            <a:off x="0" y="-131102"/>
            <a:ext cx="350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-323165"/>
            <a:ext cx="2987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440" y="-66675"/>
            <a:ext cx="9912350" cy="648335"/>
          </a:xfrm>
        </p:spPr>
        <p:txBody>
          <a:bodyPr/>
          <a:lstStyle/>
          <a:p>
            <a:r>
              <a:rPr lang="en-US" sz="3600" b="1" u="sng" dirty="0">
                <a:latin typeface="Univers Condensed Light (Body)" charset="0"/>
                <a:cs typeface="Univers Condensed Light (Body)" charset="0"/>
              </a:rPr>
              <a:t>How is an Architecture Diagram Helpful?</a:t>
            </a:r>
            <a:endParaRPr lang="en-US" sz="3600" b="1" u="sng" dirty="0">
              <a:latin typeface="Univers Condensed Light (Body)" charset="0"/>
              <a:cs typeface="Univers Condensed Light (Body)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601345"/>
            <a:ext cx="12019915" cy="6256655"/>
          </a:xfrm>
          <a:solidFill>
            <a:schemeClr val="accent2">
              <a:lumMod val="60000"/>
              <a:lumOff val="40000"/>
              <a:alpha val="29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u="sng" dirty="0"/>
              <a:t>Designing ,communication and understanding the system</a:t>
            </a:r>
            <a:r>
              <a:rPr lang="en-GB" b="1" dirty="0"/>
              <a:t>:</a:t>
            </a:r>
            <a:endParaRPr lang="en-GB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 </a:t>
            </a:r>
            <a:r>
              <a:rPr lang="en-US" sz="2000" b="1" dirty="0"/>
              <a:t>- They act as blueprints for system design, planning layout and ensuring seamless interactions.- They facilitate clear communication among stakeholders, illustrating roles and responsibilities.- They provide a shared understanding of the system, helping teams comprehend complex systems for easier maintenance.</a:t>
            </a:r>
            <a:endParaRPr lang="en-US" sz="2000" b="1" dirty="0"/>
          </a:p>
          <a:p>
            <a:pPr marL="0" indent="0">
              <a:lnSpc>
                <a:spcPct val="40000"/>
              </a:lnSpc>
              <a:buNone/>
            </a:pPr>
            <a:r>
              <a:rPr lang="en-US" sz="2000" b="1" dirty="0"/>
              <a:t>they help to understand the system in fillowing ways:</a:t>
            </a:r>
            <a:endParaRPr lang="en-US" sz="2000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400" b="1" u="sng" dirty="0"/>
              <a:t>1)Conceptual </a:t>
            </a:r>
            <a:r>
              <a:rPr lang="en-US" sz="2400" b="1" u="sng" dirty="0" err="1"/>
              <a:t>arcitecture</a:t>
            </a:r>
            <a:endParaRPr lang="en-US" sz="2400" b="1" u="sng" dirty="0"/>
          </a:p>
          <a:p>
            <a:pPr>
              <a:lnSpc>
                <a:spcPct val="70000"/>
              </a:lnSpc>
            </a:pPr>
            <a:r>
              <a:rPr lang="en-US" sz="2000" dirty="0"/>
              <a:t>Provides high-level system overview.</a:t>
            </a: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/>
              <a:t>answers the question: What does the system do?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b="1" u="sng" dirty="0"/>
              <a:t>2)</a:t>
            </a:r>
            <a:r>
              <a:rPr lang="en-US" sz="2400" b="1" u="sng" dirty="0"/>
              <a:t>Logical architecture </a:t>
            </a:r>
            <a:endParaRPr lang="en-US" sz="2400" b="1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/>
              <a:t> </a:t>
            </a:r>
            <a:r>
              <a:rPr lang="en-US" sz="2000" dirty="0"/>
              <a:t>focuses on the relationships and interactions between system components, highlighting the functional flow of data and processes.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err="1"/>
              <a:t>Foccus</a:t>
            </a:r>
            <a:r>
              <a:rPr lang="en-US" sz="2000" dirty="0"/>
              <a:t> on questions like: "</a:t>
            </a:r>
            <a:r>
              <a:rPr lang="en-US" sz="2000" b="1" dirty="0"/>
              <a:t>How do the components interact?"</a:t>
            </a:r>
            <a:endParaRPr lang="en-US" sz="2000" b="1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400" b="1" u="sng" dirty="0"/>
              <a:t>3) Physical Architecture</a:t>
            </a:r>
            <a:endParaRPr lang="en-US" sz="2400" b="1" u="sng" dirty="0"/>
          </a:p>
          <a:p>
            <a:pPr>
              <a:lnSpc>
                <a:spcPct val="70000"/>
              </a:lnSpc>
            </a:pPr>
            <a:r>
              <a:rPr lang="en-US" sz="2000" dirty="0"/>
              <a:t>represents the system's actual implementation, covering hardware, software, and network configurations</a:t>
            </a:r>
            <a:r>
              <a:rPr lang="en-US" sz="2400" b="1" dirty="0"/>
              <a:t>.</a:t>
            </a:r>
            <a:endParaRPr lang="en-US" sz="2400" b="1" dirty="0"/>
          </a:p>
          <a:p>
            <a:pPr>
              <a:lnSpc>
                <a:spcPct val="70000"/>
              </a:lnSpc>
            </a:pPr>
            <a:r>
              <a:rPr lang="en-US" sz="2000" b="1" dirty="0"/>
              <a:t> </a:t>
            </a:r>
            <a:r>
              <a:rPr lang="en-US" sz="2000" dirty="0"/>
              <a:t>It answers </a:t>
            </a:r>
            <a:r>
              <a:rPr lang="en-US" sz="2000" b="1" dirty="0"/>
              <a:t>"How is the system physically implemented?“                                                                        </a:t>
            </a:r>
            <a:r>
              <a:rPr lang="en-US" sz="2000" b="1" dirty="0" err="1"/>
              <a:t>source:medium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</a:t>
            </a:r>
            <a:endParaRPr lang="en-GB" sz="2000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0AFDD5-844D-364D-8AEC-50CF4D36D55D}" type="slidenum">
              <a:rPr lang="en-GB" noProof="0" smtClean="0"/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8199120"/>
            <a:ext cx="1341120" cy="91440"/>
          </a:xfrm>
        </p:spPr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21433214">
            <a:off x="10528084" y="7823089"/>
            <a:ext cx="819358" cy="953707"/>
          </a:xfrm>
        </p:spPr>
        <p:txBody>
          <a:bodyPr/>
          <a:lstStyle/>
          <a:p>
            <a:pPr rtl="0"/>
            <a:endParaRPr lang="en-GB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/>
</ds:datastoreItem>
</file>

<file path=customXml/itemProps2.xml><?xml version="1.0" encoding="utf-8"?>
<ds:datastoreItem xmlns:ds="http://schemas.openxmlformats.org/officeDocument/2006/customXml" ds:itemID="{5FA78568-A730-4D3B-A489-FD854E91254A}">
  <ds:schemaRefs/>
</ds:datastoreItem>
</file>

<file path=customXml/itemProps3.xml><?xml version="1.0" encoding="utf-8"?>
<ds:datastoreItem xmlns:ds="http://schemas.openxmlformats.org/officeDocument/2006/customXml" ds:itemID="{61D9A46C-D3F3-4D45-B248-B831C6B5FC8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{80FE126A-C871-4AC9-B5CB-37EB76518D0D}tf11429527_win32</Template>
  <TotalTime>0</TotalTime>
  <Words>3574</Words>
  <Application>WPS Presentation</Application>
  <PresentationFormat>Widescreen</PresentationFormat>
  <Paragraphs>116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9" baseType="lpstr">
      <vt:lpstr>Arial</vt:lpstr>
      <vt:lpstr>SimSun</vt:lpstr>
      <vt:lpstr>Wingdings</vt:lpstr>
      <vt:lpstr>Karla</vt:lpstr>
      <vt:lpstr>Times New Roman</vt:lpstr>
      <vt:lpstr>DM Sans Medium</vt:lpstr>
      <vt:lpstr>Segoe Print</vt:lpstr>
      <vt:lpstr>Univers Condensed Light</vt:lpstr>
      <vt:lpstr>Microsoft YaHei</vt:lpstr>
      <vt:lpstr>Arial Unicode MS</vt:lpstr>
      <vt:lpstr>Century Gothic</vt:lpstr>
      <vt:lpstr>Calibri</vt:lpstr>
      <vt:lpstr>Arial Black</vt:lpstr>
      <vt:lpstr>Bahnschrift</vt:lpstr>
      <vt:lpstr>Bahnschrift Light</vt:lpstr>
      <vt:lpstr>Bahnschrift Light Condensed</vt:lpstr>
      <vt:lpstr>Malgun Gothic</vt:lpstr>
      <vt:lpstr>Microsoft Himalaya</vt:lpstr>
      <vt:lpstr>Microsoft JhengHei Light</vt:lpstr>
      <vt:lpstr>Microsoft JhengHei</vt:lpstr>
      <vt:lpstr>Palatino Linotype</vt:lpstr>
      <vt:lpstr>NSimSun</vt:lpstr>
      <vt:lpstr>Roboto</vt:lpstr>
      <vt:lpstr>PMingLiU-ExtB</vt:lpstr>
      <vt:lpstr>Segoe UI Emoji</vt:lpstr>
      <vt:lpstr>Segoe UI Black</vt:lpstr>
      <vt:lpstr>Segoe UI</vt:lpstr>
      <vt:lpstr>Segoe Script</vt:lpstr>
      <vt:lpstr>Segoe UI Historic</vt:lpstr>
      <vt:lpstr>Segoe UI Light</vt:lpstr>
      <vt:lpstr>Marlett</vt:lpstr>
      <vt:lpstr>Symbol</vt:lpstr>
      <vt:lpstr>Webdings</vt:lpstr>
      <vt:lpstr>Wingdings</vt:lpstr>
      <vt:lpstr>Yu Gothic UI Semibold</vt:lpstr>
      <vt:lpstr>Yu Gothic UI Light</vt:lpstr>
      <vt:lpstr>Yu Gothic UI</vt:lpstr>
      <vt:lpstr>Sans Serif Collection</vt:lpstr>
      <vt:lpstr>Segoe Fluent Icons</vt:lpstr>
      <vt:lpstr>Franklin Gothic Medium</vt:lpstr>
      <vt:lpstr>Comic Sans MS</vt:lpstr>
      <vt:lpstr>Univers Condensed Light (Body)</vt:lpstr>
      <vt:lpstr>Office Theme</vt:lpstr>
      <vt:lpstr>ARCITECTURE DIAGRAMS</vt:lpstr>
      <vt:lpstr>WHAT ARE ARCITECTURE DIAGRAMS? </vt:lpstr>
      <vt:lpstr>Types of Architecture Diagrams</vt:lpstr>
      <vt:lpstr>Real-life Example: Architecture Diagrams as City Maps</vt:lpstr>
      <vt:lpstr>Components for Architecture Diagrams</vt:lpstr>
      <vt:lpstr>How is an Architecture Diagram Helpful?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ARCITECTURE DIAGRAMS</dc:title>
  <dc:creator>adeeba maqbool</dc:creator>
  <cp:lastModifiedBy>Nimo</cp:lastModifiedBy>
  <cp:revision>25</cp:revision>
  <dcterms:created xsi:type="dcterms:W3CDTF">2025-01-08T12:15:00Z</dcterms:created>
  <dcterms:modified xsi:type="dcterms:W3CDTF">2025-01-09T07:19:58Z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DD422D79DD874B43BB76D21ABE84D3EC_13</vt:lpwstr>
  </property>
  <property fmtid="{D5CDD505-2E9C-101B-9397-08002B2CF9AE}" pid="4" name="KSOProductBuildVer">
    <vt:lpwstr>1033-12.2.0.19805</vt:lpwstr>
  </property>
</Properties>
</file>