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63E7-D5D1-466A-B3A4-239AADEEC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5BC5B-5948-4E00-9994-DCA5BC5A1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FB45D-678A-4E28-B1F1-B210FEF7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1510-ED52-432F-9702-CF735DAD1E7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65C36-3A2A-488A-8899-6C598C31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1877F-BE37-4B77-8FD9-7647C0D8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863A-303C-4597-8A43-D16ADCD8D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3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1FE8-10A5-46C2-A51D-14A8D677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ADC76-21E0-410C-A373-0A62CBD72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78713-290C-49BB-AF17-81FCA621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1510-ED52-432F-9702-CF735DAD1E7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AB840-A175-44DE-83A8-FEEA69B8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74C30-FF29-467D-9996-B0C84042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863A-303C-4597-8A43-D16ADCD8D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BB71CF-BBD9-4738-AD17-F8C892045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2DB3F-1F2F-4E45-8E4A-74E3FDF06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CA7BF-4631-455B-8709-4C05F6B5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1510-ED52-432F-9702-CF735DAD1E7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EA927-98E3-4E8F-956D-4C5770CC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81EA6-1C0A-4B71-90DA-1C24A5EC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863A-303C-4597-8A43-D16ADCD8D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9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C4C64-9A62-4256-8C56-D995613DC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0165E-6D5A-4F78-8FE1-E16ACFDF7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B3547-22B1-4650-A279-E9A2DC1CD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1510-ED52-432F-9702-CF735DAD1E7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74E28-7FB0-431E-BB09-83A84F26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A7513-2F08-4C69-9276-266C73DF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863A-303C-4597-8A43-D16ADCD8D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7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AA831-C276-4C81-A1F9-E70617AEC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2BBC9-CA4B-4C5C-BB19-DBC6A8941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924BE-60DF-4970-B3EC-7F6FDB3C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1510-ED52-432F-9702-CF735DAD1E7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F7330-B7F4-46C3-80C4-4DE7CD69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BC15C-47B2-480E-B5C7-4058AEEC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863A-303C-4597-8A43-D16ADCD8D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9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9F19-3ABE-44FC-9506-5B2230C5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B1313-4BB7-49B9-95BE-F4E843A43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5E21A-9A52-4805-B40D-F7DCA08AC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57972-AF3B-4003-AFD0-31537785A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1510-ED52-432F-9702-CF735DAD1E7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40CF8-DD03-4090-B2B0-6B2CC74C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E1D82-B99C-453F-8AA1-E5D18E2B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863A-303C-4597-8A43-D16ADCD8D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0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AE0C-8EA4-410C-A7AB-35EDECDF0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AD068-15A5-468B-84A5-B143D125C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D7215-1E16-4434-AD87-CFB094A39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B7586-9995-4444-8BCB-A5602D9FB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C4C61-20C7-4FFB-913D-2522B6E6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F86D0E-2022-4754-9F84-E987266EA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1510-ED52-432F-9702-CF735DAD1E7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D2D97-3F4C-4D9B-8B66-6EA069AD0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78499-651F-41F0-809B-72ABE64D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863A-303C-4597-8A43-D16ADCD8D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5EAE0-1A95-4C8C-84A9-40E1F5A4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5D1F2-FF8D-442C-9F6C-BD44A19D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1510-ED52-432F-9702-CF735DAD1E7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A8B6B-F946-4338-92F2-9F85368C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876D2-D02F-4C56-AC3D-C367CA78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863A-303C-4597-8A43-D16ADCD8D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7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04585-64C8-44ED-9700-88B7E1474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1510-ED52-432F-9702-CF735DAD1E7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78AC7-DB65-4FA7-920D-F0A5A3EB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389D2-4A34-4FF1-B295-97E86DFA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863A-303C-4597-8A43-D16ADCD8D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9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4A0E-8127-4C22-8846-8BBFC6EC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A8149-FAD1-4798-A750-7845DA3BF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70BF4-509E-49FB-B04B-BE0CA1C41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B45B2-E2B0-4EBD-9E87-837400965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1510-ED52-432F-9702-CF735DAD1E7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C4FE9-D722-40B3-9D85-AF3AC5F2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0B1B5-9837-42E9-BCA7-FC0DB7D2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863A-303C-4597-8A43-D16ADCD8D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E5BE-9F00-4F96-8C53-DE56DEE6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F2D27B-6D75-4FB1-949B-CE5B2E225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0CB4D-6C93-4D43-AEE2-A11E21101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3EC07-E956-4E8A-9648-36CC1079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1510-ED52-432F-9702-CF735DAD1E7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690B8-8E47-41EC-8CB2-42E664BB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BDB6A-96BD-4780-9575-5C49C9D0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863A-303C-4597-8A43-D16ADCD8D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E7487-19A8-4F22-B962-56555E565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0DB5A-7E0C-4769-A80E-DDD82D175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CDECB-4B64-4A1F-9C79-B5200661D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91510-ED52-432F-9702-CF735DAD1E7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DA95D-A451-4C14-AD08-683EB6517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6F405-65F5-46CA-A6CC-7ECC8DE3B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0863A-303C-4597-8A43-D16ADCD8D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2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igh speed train with motion blur effect">
            <a:extLst>
              <a:ext uri="{FF2B5EF4-FFF2-40B4-BE49-F238E27FC236}">
                <a16:creationId xmlns:a16="http://schemas.microsoft.com/office/drawing/2014/main" id="{FBBCC3EE-0223-426D-BFA3-EE6FA61474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C766FA-C6A1-440D-9CA7-F8D6BE961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0469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Bierstadt" panose="020B0004020202020204" pitchFamily="34" charset="0"/>
              </a:rPr>
              <a:t>Traffic Volume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70CC7-C3F9-4A06-AB75-D0D9A4829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318118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Presented by</a:t>
            </a:r>
          </a:p>
          <a:p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Navid Imran</a:t>
            </a:r>
          </a:p>
          <a:p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Hosneara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Ahmed</a:t>
            </a:r>
          </a:p>
        </p:txBody>
      </p:sp>
    </p:spTree>
    <p:extLst>
      <p:ext uri="{BB962C8B-B14F-4D97-AF65-F5344CB8AC3E}">
        <p14:creationId xmlns:p14="http://schemas.microsoft.com/office/powerpoint/2010/main" val="2561914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8604-2099-4126-A97F-A92B7147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16343-8A05-47B6-A672-0F61D4652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Goals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Data Cleaning and preparation</a:t>
            </a:r>
          </a:p>
          <a:p>
            <a:r>
              <a:rPr lang="en-US" dirty="0"/>
              <a:t>Current methods</a:t>
            </a:r>
          </a:p>
        </p:txBody>
      </p:sp>
    </p:spTree>
    <p:extLst>
      <p:ext uri="{BB962C8B-B14F-4D97-AF65-F5344CB8AC3E}">
        <p14:creationId xmlns:p14="http://schemas.microsoft.com/office/powerpoint/2010/main" val="355089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75EF1-16E4-41E7-AA7D-C5478284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A42BE-D491-4D04-9411-2BE588C7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Traffic congestion is an important and long-standing problem in transportation</a:t>
            </a:r>
          </a:p>
          <a:p>
            <a:r>
              <a:rPr lang="en-US" dirty="0"/>
              <a:t>It is estimated that 600 billion USD can be annually saved by avoiding congestion [1]</a:t>
            </a:r>
          </a:p>
          <a:p>
            <a:r>
              <a:rPr lang="en-US" dirty="0"/>
              <a:t>Traffic forecasting/prediction is key for efficient route planning and avoidance of congestion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ECC8D-D440-491C-BB9C-79C188E279E5}"/>
              </a:ext>
            </a:extLst>
          </p:cNvPr>
          <p:cNvSpPr txBox="1"/>
          <p:nvPr/>
        </p:nvSpPr>
        <p:spPr>
          <a:xfrm>
            <a:off x="1165752" y="5807090"/>
            <a:ext cx="10075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[1] http://www.nytimes.com/2011/05/13/technology/13data.html. last visited November 1, 2021.</a:t>
            </a:r>
          </a:p>
        </p:txBody>
      </p:sp>
    </p:spTree>
    <p:extLst>
      <p:ext uri="{BB962C8B-B14F-4D97-AF65-F5344CB8AC3E}">
        <p14:creationId xmlns:p14="http://schemas.microsoft.com/office/powerpoint/2010/main" val="356109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93D06-62AE-4F36-B317-F489323F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E6914-3F47-4093-981F-908EC7EC8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predict traffic flow volume based on the dataset</a:t>
            </a:r>
          </a:p>
          <a:p>
            <a:r>
              <a:rPr lang="en-US" dirty="0"/>
              <a:t>Evaluate the effect of environmental conditions (rain, snow etc.) and time of day on traffic forecasting</a:t>
            </a:r>
          </a:p>
        </p:txBody>
      </p:sp>
    </p:spTree>
    <p:extLst>
      <p:ext uri="{BB962C8B-B14F-4D97-AF65-F5344CB8AC3E}">
        <p14:creationId xmlns:p14="http://schemas.microsoft.com/office/powerpoint/2010/main" val="332522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05F1-D9E7-4DFE-9D58-0B8A866E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42E02-3302-491C-A723-584D71C29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0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32F5-B78A-4700-A3B9-8F5ECB29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52BCB-52A2-47E2-9483-6252F6F50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4534-EB0B-445C-838C-B1BCEC2D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BAD3A-53FF-4ADE-9FA5-BF582B8E1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9249"/>
          </a:xfrm>
        </p:spPr>
        <p:txBody>
          <a:bodyPr/>
          <a:lstStyle/>
          <a:p>
            <a:r>
              <a:rPr lang="en-US" dirty="0"/>
              <a:t>Decision tree (DT)</a:t>
            </a:r>
          </a:p>
          <a:p>
            <a:pPr lvl="1">
              <a:buFontTx/>
              <a:buChar char="-"/>
            </a:pPr>
            <a:r>
              <a:rPr lang="en-US" dirty="0"/>
              <a:t>A system was developed for detecting traffic flow time slots using K-means for clustering and DT for prediction [2].</a:t>
            </a:r>
          </a:p>
          <a:p>
            <a:pPr lvl="1">
              <a:buFontTx/>
              <a:buChar char="-"/>
            </a:pPr>
            <a:r>
              <a:rPr lang="en-US" dirty="0"/>
              <a:t>A DT based on C4.5 algorithm was developed in Weka to predict traffic volume in three classes, namely ‘small’, ‘medium’ and ‘large’ [3]</a:t>
            </a:r>
          </a:p>
          <a:p>
            <a:r>
              <a:rPr lang="en-US" dirty="0"/>
              <a:t>K-nearest neighbor (KNN)</a:t>
            </a:r>
          </a:p>
          <a:p>
            <a:pPr lvl="1">
              <a:buFontTx/>
              <a:buChar char="-"/>
            </a:pPr>
            <a:r>
              <a:rPr lang="en-US" dirty="0"/>
              <a:t>The KNN method was applied on the traffic dataset for traffic volume forecasting [3]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62D1D5-13BB-49EC-987B-1EE6EAD4217D}"/>
              </a:ext>
            </a:extLst>
          </p:cNvPr>
          <p:cNvSpPr txBox="1"/>
          <p:nvPr/>
        </p:nvSpPr>
        <p:spPr>
          <a:xfrm>
            <a:off x="1127464" y="5814874"/>
            <a:ext cx="9871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[2] </a:t>
            </a:r>
            <a:r>
              <a:rPr lang="en-US" sz="1200" b="0" i="0" dirty="0" err="1">
                <a:solidFill>
                  <a:srgbClr val="222222"/>
                </a:solidFill>
                <a:effectLst/>
              </a:rPr>
              <a:t>Muntean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, Maria </a:t>
            </a:r>
            <a:r>
              <a:rPr lang="en-US" sz="1200" b="0" i="0" dirty="0" err="1">
                <a:solidFill>
                  <a:srgbClr val="222222"/>
                </a:solidFill>
                <a:effectLst/>
              </a:rPr>
              <a:t>Viorela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. "Identifying Critical Traffic Flow Time Slots Using K-Means and Decision Trees." </a:t>
            </a:r>
            <a:r>
              <a:rPr lang="en-US" sz="1200" b="0" i="1" dirty="0">
                <a:solidFill>
                  <a:srgbClr val="222222"/>
                </a:solidFill>
                <a:effectLst/>
              </a:rPr>
              <a:t>2020 IEEE 10th International Conference on Intelligent Systems (IS)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. IEEE, 2020.</a:t>
            </a:r>
          </a:p>
          <a:p>
            <a:r>
              <a:rPr lang="en-US" sz="1200" dirty="0">
                <a:solidFill>
                  <a:srgbClr val="222222"/>
                </a:solidFill>
              </a:rPr>
              <a:t>[3] </a:t>
            </a:r>
            <a:r>
              <a:rPr lang="en-US" sz="1200" dirty="0" err="1">
                <a:solidFill>
                  <a:srgbClr val="222222"/>
                </a:solidFill>
              </a:rPr>
              <a:t>Khiewwan</a:t>
            </a:r>
            <a:r>
              <a:rPr lang="en-US" sz="1200" dirty="0">
                <a:solidFill>
                  <a:srgbClr val="222222"/>
                </a:solidFill>
              </a:rPr>
              <a:t>, </a:t>
            </a:r>
            <a:r>
              <a:rPr lang="en-US" sz="1200" dirty="0" err="1">
                <a:solidFill>
                  <a:srgbClr val="222222"/>
                </a:solidFill>
              </a:rPr>
              <a:t>Kanokwan</a:t>
            </a:r>
            <a:r>
              <a:rPr lang="en-US" sz="1200" dirty="0">
                <a:solidFill>
                  <a:srgbClr val="222222"/>
                </a:solidFill>
              </a:rPr>
              <a:t>, et al. "Application of Data Mining Techniques for Classification of Traffic Affecting Environments." Journal of Renewable Energy and Smart Grid Technology 15.1 (2020).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891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4534-EB0B-445C-838C-B1BCEC2D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methods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BAD3A-53FF-4ADE-9FA5-BF582B8E1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9249"/>
          </a:xfrm>
        </p:spPr>
        <p:txBody>
          <a:bodyPr/>
          <a:lstStyle/>
          <a:p>
            <a:r>
              <a:rPr lang="en-US" dirty="0"/>
              <a:t>ARIMA (</a:t>
            </a:r>
            <a:r>
              <a:rPr lang="en-US" dirty="0" err="1"/>
              <a:t>AutoRegressive</a:t>
            </a:r>
            <a:r>
              <a:rPr lang="en-US" dirty="0"/>
              <a:t> Integrated Moving Average)</a:t>
            </a:r>
          </a:p>
          <a:p>
            <a:pPr lvl="1">
              <a:buFontTx/>
              <a:buChar char="-"/>
            </a:pPr>
            <a:r>
              <a:rPr lang="en-US" dirty="0"/>
              <a:t>A hybrid forecasting model H-ARIMA was proposed to use recent traffic data to estimate future traffic condition</a:t>
            </a:r>
          </a:p>
          <a:p>
            <a:pPr lvl="1">
              <a:buFontTx/>
              <a:buChar char="-"/>
            </a:pPr>
            <a:r>
              <a:rPr lang="en-US" dirty="0"/>
              <a:t>An ensemble method was used using ARIMA-based models on random subsamples of data to improve prediction accuracy of traffic volume [5]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88E4E-50F5-4780-AAB3-695CA7AE3DA7}"/>
              </a:ext>
            </a:extLst>
          </p:cNvPr>
          <p:cNvSpPr txBox="1"/>
          <p:nvPr/>
        </p:nvSpPr>
        <p:spPr>
          <a:xfrm>
            <a:off x="1127464" y="5814874"/>
            <a:ext cx="9871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[4] 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Pan, Bei, </a:t>
            </a:r>
            <a:r>
              <a:rPr lang="en-US" sz="1200" b="0" i="0" dirty="0" err="1">
                <a:solidFill>
                  <a:srgbClr val="222222"/>
                </a:solidFill>
                <a:effectLst/>
              </a:rPr>
              <a:t>Ugur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</a:rPr>
              <a:t>Demiryurek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, and Cyrus </a:t>
            </a:r>
            <a:r>
              <a:rPr lang="en-US" sz="1200" b="0" i="0" dirty="0" err="1">
                <a:solidFill>
                  <a:srgbClr val="222222"/>
                </a:solidFill>
                <a:effectLst/>
              </a:rPr>
              <a:t>Shahabi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. "Utilizing real-world transportation data for accurate traffic prediction." </a:t>
            </a:r>
            <a:r>
              <a:rPr lang="en-US" sz="1200" b="0" i="1" dirty="0">
                <a:solidFill>
                  <a:srgbClr val="222222"/>
                </a:solidFill>
                <a:effectLst/>
              </a:rPr>
              <a:t>2012 IEEE 12th International Conference on Data Mining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. IEEE, 2012.</a:t>
            </a:r>
          </a:p>
          <a:p>
            <a:r>
              <a:rPr lang="en-US" sz="1200" dirty="0">
                <a:solidFill>
                  <a:srgbClr val="222222"/>
                </a:solidFill>
              </a:rPr>
              <a:t>[5] </a:t>
            </a:r>
            <a:r>
              <a:rPr lang="en-US" sz="1200" dirty="0" err="1">
                <a:solidFill>
                  <a:srgbClr val="222222"/>
                </a:solidFill>
              </a:rPr>
              <a:t>Shahriari</a:t>
            </a:r>
            <a:r>
              <a:rPr lang="en-US" sz="1200" dirty="0">
                <a:solidFill>
                  <a:srgbClr val="222222"/>
                </a:solidFill>
              </a:rPr>
              <a:t>, </a:t>
            </a:r>
            <a:r>
              <a:rPr lang="en-US" sz="1200" dirty="0" err="1">
                <a:solidFill>
                  <a:srgbClr val="222222"/>
                </a:solidFill>
              </a:rPr>
              <a:t>Siroos</a:t>
            </a:r>
            <a:r>
              <a:rPr lang="en-US" sz="1200" dirty="0">
                <a:solidFill>
                  <a:srgbClr val="222222"/>
                </a:solidFill>
              </a:rPr>
              <a:t>, et al. "Ensemble of ARIMA: combining parametric and bootstrapping technique for traffic flow prediction." </a:t>
            </a:r>
            <a:r>
              <a:rPr lang="en-US" sz="1200" dirty="0" err="1">
                <a:solidFill>
                  <a:srgbClr val="222222"/>
                </a:solidFill>
              </a:rPr>
              <a:t>Transportmetrica</a:t>
            </a:r>
            <a:r>
              <a:rPr lang="en-US" sz="1200" dirty="0">
                <a:solidFill>
                  <a:srgbClr val="222222"/>
                </a:solidFill>
              </a:rPr>
              <a:t> A: Transport Science 16.3 (2020): 1552-1573.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9130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4534-EB0B-445C-838C-B1BCEC2D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methods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BAD3A-53FF-4ADE-9FA5-BF582B8E1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8025"/>
          </a:xfrm>
        </p:spPr>
        <p:txBody>
          <a:bodyPr/>
          <a:lstStyle/>
          <a:p>
            <a:r>
              <a:rPr lang="en-US" dirty="0"/>
              <a:t>Neural Networks</a:t>
            </a:r>
          </a:p>
          <a:p>
            <a:pPr lvl="1">
              <a:buFontTx/>
              <a:buChar char="-"/>
            </a:pPr>
            <a:r>
              <a:rPr lang="en-US" dirty="0"/>
              <a:t>A recurrent neural network (RNN) and Long short-term memory (LSTM) was implemented using </a:t>
            </a:r>
            <a:r>
              <a:rPr lang="en-US" dirty="0" err="1"/>
              <a:t>Pytorch</a:t>
            </a:r>
            <a:r>
              <a:rPr lang="en-US" dirty="0"/>
              <a:t> for the traffic dataset and an RMSE of 320.09 was achieved using the RNN [6].</a:t>
            </a:r>
          </a:p>
          <a:p>
            <a:pPr lvl="1">
              <a:buFontTx/>
              <a:buChar char="-"/>
            </a:pPr>
            <a:r>
              <a:rPr lang="en-US" dirty="0"/>
              <a:t>A deep LSTM was used to project peak-hour traffic volume and other unique characteristics. 2 hidden LSTM layers and </a:t>
            </a:r>
            <a:r>
              <a:rPr lang="en-US" dirty="0" err="1"/>
              <a:t>RMSProp</a:t>
            </a:r>
            <a:r>
              <a:rPr lang="en-US" dirty="0"/>
              <a:t> optimizer was used to train the model [7].</a:t>
            </a:r>
          </a:p>
          <a:p>
            <a:pPr lvl="1">
              <a:buFontTx/>
              <a:buChar char="-"/>
            </a:pPr>
            <a:r>
              <a:rPr lang="en-US" dirty="0"/>
              <a:t>A </a:t>
            </a:r>
            <a:r>
              <a:rPr lang="en-US" dirty="0" err="1"/>
              <a:t>spatio</a:t>
            </a:r>
            <a:r>
              <a:rPr lang="en-US" dirty="0"/>
              <a:t>-temporal framework based on Convolutional RNN was introduced to estimate traffic flow speed [8].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D116C-AE5F-4946-8C2C-E1A9DB3C0167}"/>
              </a:ext>
            </a:extLst>
          </p:cNvPr>
          <p:cNvSpPr txBox="1"/>
          <p:nvPr/>
        </p:nvSpPr>
        <p:spPr>
          <a:xfrm>
            <a:off x="1160015" y="5663953"/>
            <a:ext cx="9871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[6] Zhao, J., Huang, F., </a:t>
            </a:r>
            <a:r>
              <a:rPr lang="en-US" sz="1200" dirty="0" err="1"/>
              <a:t>Lv</a:t>
            </a:r>
            <a:r>
              <a:rPr lang="en-US" sz="1200" dirty="0"/>
              <a:t>, J., Duan, Y., Qin, Z., Li, G., &amp; Tian, G. (2020, November). Do </a:t>
            </a:r>
            <a:r>
              <a:rPr lang="en-US" sz="1200" dirty="0" err="1"/>
              <a:t>rnn</a:t>
            </a:r>
            <a:r>
              <a:rPr lang="en-US" sz="1200" dirty="0"/>
              <a:t> and </a:t>
            </a:r>
            <a:r>
              <a:rPr lang="en-US" sz="1200" dirty="0" err="1"/>
              <a:t>lstm</a:t>
            </a:r>
            <a:r>
              <a:rPr lang="en-US" sz="1200" dirty="0"/>
              <a:t> have long memory?. In International Conference on Machine Learning (pp. 11365-11375). PMLR.</a:t>
            </a:r>
          </a:p>
          <a:p>
            <a:r>
              <a:rPr lang="en-US" sz="1200" dirty="0"/>
              <a:t>[7] Yu, Rose, et al. "Deep learning: A generic approach for extreme condition traffic forecasting." Proceedings of the 2017 SIAM international Conference on Data Mining. Society for Industrial and Applied Mathematics, 2017.</a:t>
            </a:r>
          </a:p>
          <a:p>
            <a:r>
              <a:rPr lang="en-US" sz="1200" dirty="0"/>
              <a:t>[8] Li, </a:t>
            </a:r>
            <a:r>
              <a:rPr lang="en-US" sz="1200" dirty="0" err="1"/>
              <a:t>Yaguang</a:t>
            </a:r>
            <a:r>
              <a:rPr lang="en-US" sz="1200" dirty="0"/>
              <a:t>, et al. "Diffusion convolutional recurrent neural network: Data-driven traffic forecasting." </a:t>
            </a:r>
            <a:r>
              <a:rPr lang="en-US" sz="1200" dirty="0" err="1"/>
              <a:t>arXiv</a:t>
            </a:r>
            <a:r>
              <a:rPr lang="en-US" sz="1200" dirty="0"/>
              <a:t> preprint arXiv:1707.01926 (2017).</a:t>
            </a:r>
          </a:p>
        </p:txBody>
      </p:sp>
    </p:spTree>
    <p:extLst>
      <p:ext uri="{BB962C8B-B14F-4D97-AF65-F5344CB8AC3E}">
        <p14:creationId xmlns:p14="http://schemas.microsoft.com/office/powerpoint/2010/main" val="91204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620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Bierstadt</vt:lpstr>
      <vt:lpstr>Calibri</vt:lpstr>
      <vt:lpstr>Calibri Light</vt:lpstr>
      <vt:lpstr>Office Theme</vt:lpstr>
      <vt:lpstr>Traffic Volume Prediction</vt:lpstr>
      <vt:lpstr>Outline</vt:lpstr>
      <vt:lpstr>Motivation</vt:lpstr>
      <vt:lpstr>Goal</vt:lpstr>
      <vt:lpstr>Data Analysis</vt:lpstr>
      <vt:lpstr>Data Cleaning and Preparation</vt:lpstr>
      <vt:lpstr>Current methods</vt:lpstr>
      <vt:lpstr>Current methods (cont’d)</vt:lpstr>
      <vt:lpstr>Current methods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Volume Prediction</dc:title>
  <dc:creator>navid mohammad imran (nimran)</dc:creator>
  <cp:lastModifiedBy>navid mohammad imran (nimran)</cp:lastModifiedBy>
  <cp:revision>25</cp:revision>
  <dcterms:created xsi:type="dcterms:W3CDTF">2021-11-02T19:31:44Z</dcterms:created>
  <dcterms:modified xsi:type="dcterms:W3CDTF">2021-11-03T06:12:12Z</dcterms:modified>
</cp:coreProperties>
</file>