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6" r:id="rId8"/>
    <p:sldId id="264" r:id="rId9"/>
    <p:sldId id="267" r:id="rId10"/>
    <p:sldId id="268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63E7-D5D1-466A-B3A4-239AADEE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BC5B-5948-4E00-9994-DCA5BC5A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B45D-678A-4E28-B1F1-B210FEF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5C36-3A2A-488A-8899-6C598C31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877F-BE37-4B77-8FD9-7647C0D8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1FE8-10A5-46C2-A51D-14A8D67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DC76-21E0-410C-A373-0A62CBD7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8713-290C-49BB-AF17-81FCA62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B840-A175-44DE-83A8-FEEA69B8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4C30-FF29-467D-9996-B0C8404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B71CF-BBD9-4738-AD17-F8C89204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DB3F-1F2F-4E45-8E4A-74E3FDF0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A7BF-4631-455B-8709-4C05F6B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A927-98E3-4E8F-956D-4C5770C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1EA6-1C0A-4B71-90DA-1C24A5EC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4C64-9A62-4256-8C56-D995613D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165E-6D5A-4F78-8FE1-E16ACFDF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3547-22B1-4650-A279-E9A2DC1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4E28-7FB0-431E-BB09-83A84F2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7513-2F08-4C69-9276-266C73D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A831-C276-4C81-A1F9-E70617AE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BBC9-CA4B-4C5C-BB19-DBC6A894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24BE-60DF-4970-B3EC-7F6FDB3C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7330-B7F4-46C3-80C4-4DE7CD69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C15C-47B2-480E-B5C7-4058AEE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F19-3ABE-44FC-9506-5B2230C5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1313-4BB7-49B9-95BE-F4E843A4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E21A-9A52-4805-B40D-F7DCA08A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7972-AF3B-4003-AFD0-3153778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0CF8-DD03-4090-B2B0-6B2CC74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1D82-B99C-453F-8AA1-E5D18E2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AE0C-8EA4-410C-A7AB-35EDECDF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D068-15A5-468B-84A5-B143D125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D7215-1E16-4434-AD87-CFB094A3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7586-9995-4444-8BCB-A5602D9F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4C61-20C7-4FFB-913D-2522B6E6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86D0E-2022-4754-9F84-E987266E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2D97-3F4C-4D9B-8B66-6EA069A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8499-651F-41F0-809B-72ABE64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EAE0-1A95-4C8C-84A9-40E1F5A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5D1F2-FF8D-442C-9F6C-BD44A19D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A8B6B-F946-4338-92F2-9F85368C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876D2-D02F-4C56-AC3D-C367CA7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4585-64C8-44ED-9700-88B7E147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78AC7-DB65-4FA7-920D-F0A5A3E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89D2-4A34-4FF1-B295-97E86DF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A0E-8127-4C22-8846-8BBFC6E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149-FAD1-4798-A750-7845DA3B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BF4-509E-49FB-B04B-BE0CA1C4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45B2-E2B0-4EBD-9E87-83740096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FE9-D722-40B3-9D85-AF3AC5F2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B1B5-9837-42E9-BCA7-FC0DB7D2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E5BE-9F00-4F96-8C53-DE56DEE6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2D27B-6D75-4FB1-949B-CE5B2E22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CB4D-6C93-4D43-AEE2-A11E2110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EC07-E956-4E8A-9648-36CC107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90B8-8E47-41EC-8CB2-42E664B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DB6A-96BD-4780-9575-5C49C9D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E7487-19A8-4F22-B962-56555E56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DB5A-7E0C-4769-A80E-DDD82D17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DECB-4B64-4A1F-9C79-B520066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1510-ED52-432F-9702-CF735DAD1E7E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A95D-A451-4C14-AD08-683EB651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F405-65F5-46CA-A6CC-7ECC8DE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FBBCC3EE-0223-426D-BFA3-EE6FA614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766FA-C6A1-440D-9CA7-F8D6BE96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69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ierstadt" panose="020B0004020202020204" pitchFamily="34" charset="0"/>
              </a:rPr>
              <a:t>Traffic Volume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0CC7-C3F9-4A06-AB75-D0D9A4829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31811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Presented by</a:t>
            </a:r>
          </a:p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Navid Imran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Hosneara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56191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BF1D-CE51-4421-85B0-0E83CEC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859BA-26E4-4925-A5FB-FE5CEDBC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09716" cy="4227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A6AA2-3297-4883-A92B-1EA50313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70" y="1690687"/>
            <a:ext cx="4856701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Decision tree (DT)</a:t>
            </a:r>
          </a:p>
          <a:p>
            <a:pPr lvl="1">
              <a:buFontTx/>
              <a:buChar char="-"/>
            </a:pPr>
            <a:r>
              <a:rPr lang="en-US" dirty="0"/>
              <a:t>A system was developed for detecting traffic flow time slots using K-means for clustering and DT for prediction [2].</a:t>
            </a:r>
          </a:p>
          <a:p>
            <a:pPr lvl="1">
              <a:buFontTx/>
              <a:buChar char="-"/>
            </a:pPr>
            <a:r>
              <a:rPr lang="en-US" dirty="0"/>
              <a:t>A DT based on C4.5 algorithm was developed in Weka to predict traffic volume in three classes, namely ‘small’, ‘medium’ and ‘large’ [3]</a:t>
            </a:r>
          </a:p>
          <a:p>
            <a:r>
              <a:rPr lang="en-US" dirty="0"/>
              <a:t>K-nearest neighbor (KNN)</a:t>
            </a:r>
          </a:p>
          <a:p>
            <a:pPr lvl="1">
              <a:buFontTx/>
              <a:buChar char="-"/>
            </a:pPr>
            <a:r>
              <a:rPr lang="en-US" dirty="0"/>
              <a:t>The KNN method was applied on the traffic dataset for traffic volume forecasting 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2D1D5-13BB-49EC-987B-1EE6EAD4217D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Muntean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Maria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Viorela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"Identifying Critical Traffic Flow Time Slots Using K-Means and Decision Trees."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2020 IEEE 10th International Conference on Intelligent Systems (IS)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2020.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[3] </a:t>
            </a:r>
            <a:r>
              <a:rPr lang="en-US" sz="1200" dirty="0" err="1">
                <a:solidFill>
                  <a:srgbClr val="222222"/>
                </a:solidFill>
              </a:rPr>
              <a:t>Khiewwan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Kanokwan</a:t>
            </a:r>
            <a:r>
              <a:rPr lang="en-US" sz="1200" dirty="0">
                <a:solidFill>
                  <a:srgbClr val="222222"/>
                </a:solidFill>
              </a:rPr>
              <a:t>, et al. "Application of Data Mining Techniques for Classification of Traffic Affecting Environments." Journal of Renewable Energy and Smart Grid Technology 15.1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89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ARIMA (</a:t>
            </a:r>
            <a:r>
              <a:rPr lang="en-US" dirty="0" err="1"/>
              <a:t>AutoRegressive</a:t>
            </a:r>
            <a:r>
              <a:rPr lang="en-US" dirty="0"/>
              <a:t> Integrated Moving Average)</a:t>
            </a:r>
          </a:p>
          <a:p>
            <a:pPr lvl="1">
              <a:buFontTx/>
              <a:buChar char="-"/>
            </a:pPr>
            <a:r>
              <a:rPr lang="en-US" dirty="0"/>
              <a:t>A hybrid forecasting model H-ARIMA was proposed to use recent traffic data to estimate future traffic condition</a:t>
            </a:r>
          </a:p>
          <a:p>
            <a:pPr lvl="1">
              <a:buFontTx/>
              <a:buChar char="-"/>
            </a:pPr>
            <a:r>
              <a:rPr lang="en-US" dirty="0"/>
              <a:t>An ensemble method was used using ARIMA-based models on random subsamples of data to improve prediction accuracy of traffic volume 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88E4E-50F5-4780-AAB3-695CA7AE3DA7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[4]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Pan, Bei,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Ugur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Demiryurek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and Cyrus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Shahabi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"Utilizing real-world transportation data for accurate traffic prediction."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2012 IEEE 12th International Conference on Data Mining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2012.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[5] </a:t>
            </a:r>
            <a:r>
              <a:rPr lang="en-US" sz="1200" dirty="0" err="1">
                <a:solidFill>
                  <a:srgbClr val="222222"/>
                </a:solidFill>
              </a:rPr>
              <a:t>Shahriari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Siroos</a:t>
            </a:r>
            <a:r>
              <a:rPr lang="en-US" sz="1200" dirty="0">
                <a:solidFill>
                  <a:srgbClr val="222222"/>
                </a:solidFill>
              </a:rPr>
              <a:t>, et al. "Ensemble of ARIMA: combining parametric and bootstrapping technique for traffic flow prediction." </a:t>
            </a:r>
            <a:r>
              <a:rPr lang="en-US" sz="1200" dirty="0" err="1">
                <a:solidFill>
                  <a:srgbClr val="222222"/>
                </a:solidFill>
              </a:rPr>
              <a:t>Transportmetrica</a:t>
            </a:r>
            <a:r>
              <a:rPr lang="en-US" sz="1200" dirty="0">
                <a:solidFill>
                  <a:srgbClr val="222222"/>
                </a:solidFill>
              </a:rPr>
              <a:t> A: Transport Science 16.3 (2020): 1552-1573.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13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025"/>
          </a:xfrm>
        </p:spPr>
        <p:txBody>
          <a:bodyPr/>
          <a:lstStyle/>
          <a:p>
            <a:r>
              <a:rPr lang="en-US" dirty="0"/>
              <a:t>Neural Networks</a:t>
            </a:r>
          </a:p>
          <a:p>
            <a:pPr lvl="1">
              <a:buFontTx/>
              <a:buChar char="-"/>
            </a:pPr>
            <a:r>
              <a:rPr lang="en-US" dirty="0"/>
              <a:t>A recurrent neural network (RNN) and Long short-term memory (LSTM) was implemented using </a:t>
            </a:r>
            <a:r>
              <a:rPr lang="en-US" dirty="0" err="1"/>
              <a:t>Pytorch</a:t>
            </a:r>
            <a:r>
              <a:rPr lang="en-US" dirty="0"/>
              <a:t> for the traffic dataset and an RMSE of 320.09 was achieved using the RNN [6].</a:t>
            </a:r>
          </a:p>
          <a:p>
            <a:pPr lvl="1">
              <a:buFontTx/>
              <a:buChar char="-"/>
            </a:pPr>
            <a:r>
              <a:rPr lang="en-US" dirty="0"/>
              <a:t>A deep LSTM was used to project peak-hour traffic volume and other unique characteristics. 2 hidden LSTM layers and </a:t>
            </a:r>
            <a:r>
              <a:rPr lang="en-US" dirty="0" err="1"/>
              <a:t>RMSProp</a:t>
            </a:r>
            <a:r>
              <a:rPr lang="en-US" dirty="0"/>
              <a:t> optimizer was used to train the model [7].</a:t>
            </a:r>
          </a:p>
          <a:p>
            <a:pPr lvl="1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spatio</a:t>
            </a:r>
            <a:r>
              <a:rPr lang="en-US" dirty="0"/>
              <a:t>-temporal framework based on Convolutional RNN was introduced to estimate traffic flow speed [8].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D116C-AE5F-4946-8C2C-E1A9DB3C0167}"/>
              </a:ext>
            </a:extLst>
          </p:cNvPr>
          <p:cNvSpPr txBox="1"/>
          <p:nvPr/>
        </p:nvSpPr>
        <p:spPr>
          <a:xfrm>
            <a:off x="1160015" y="5663953"/>
            <a:ext cx="987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[6] Zhao, J., Huang, F., </a:t>
            </a:r>
            <a:r>
              <a:rPr lang="en-US" sz="1200" dirty="0" err="1"/>
              <a:t>Lv</a:t>
            </a:r>
            <a:r>
              <a:rPr lang="en-US" sz="1200" dirty="0"/>
              <a:t>, J., Duan, Y., Qin, Z., Li, G., &amp; Tian, G. (2020, November). Do </a:t>
            </a:r>
            <a:r>
              <a:rPr lang="en-US" sz="1200" dirty="0" err="1"/>
              <a:t>rnn</a:t>
            </a:r>
            <a:r>
              <a:rPr lang="en-US" sz="1200" dirty="0"/>
              <a:t> and </a:t>
            </a:r>
            <a:r>
              <a:rPr lang="en-US" sz="1200" dirty="0" err="1"/>
              <a:t>lstm</a:t>
            </a:r>
            <a:r>
              <a:rPr lang="en-US" sz="1200" dirty="0"/>
              <a:t> have long memory?. In International Conference on Machine Learning (pp. 11365-11375). PMLR.</a:t>
            </a:r>
          </a:p>
          <a:p>
            <a:r>
              <a:rPr lang="en-US" sz="1200" dirty="0"/>
              <a:t>[7] Yu, Rose, et al. "Deep learning: A generic approach for extreme condition traffic forecasting." Proceedings of the 2017 SIAM international Conference on Data Mining. Society for Industrial and Applied Mathematics, 2017.</a:t>
            </a:r>
          </a:p>
          <a:p>
            <a:r>
              <a:rPr lang="en-US" sz="1200" dirty="0"/>
              <a:t>[8] Li, </a:t>
            </a:r>
            <a:r>
              <a:rPr lang="en-US" sz="1200" dirty="0" err="1"/>
              <a:t>Yaguang</a:t>
            </a:r>
            <a:r>
              <a:rPr lang="en-US" sz="1200" dirty="0"/>
              <a:t>, et al. "Diffusion convolutional recurrent neural network: Data-driven traffic forecasting." </a:t>
            </a:r>
            <a:r>
              <a:rPr lang="en-US" sz="1200" dirty="0" err="1"/>
              <a:t>arXiv</a:t>
            </a:r>
            <a:r>
              <a:rPr lang="en-US" sz="1200" dirty="0"/>
              <a:t> preprint arXiv:1707.01926 (2017).</a:t>
            </a:r>
          </a:p>
        </p:txBody>
      </p:sp>
    </p:spTree>
    <p:extLst>
      <p:ext uri="{BB962C8B-B14F-4D97-AF65-F5344CB8AC3E}">
        <p14:creationId xmlns:p14="http://schemas.microsoft.com/office/powerpoint/2010/main" val="9120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8604-2099-4126-A97F-A92B714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6343-8A05-47B6-A672-0F61D465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Cleaning and preparation</a:t>
            </a:r>
          </a:p>
          <a:p>
            <a:r>
              <a:rPr lang="en-US" dirty="0"/>
              <a:t>Current methods</a:t>
            </a:r>
          </a:p>
        </p:txBody>
      </p:sp>
    </p:spTree>
    <p:extLst>
      <p:ext uri="{BB962C8B-B14F-4D97-AF65-F5344CB8AC3E}">
        <p14:creationId xmlns:p14="http://schemas.microsoft.com/office/powerpoint/2010/main" val="35508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EF1-16E4-41E7-AA7D-C5478284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42BE-D491-4D04-9411-2BE588C7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congestion is an important and long-standing problem in transportation</a:t>
            </a:r>
          </a:p>
          <a:p>
            <a:r>
              <a:rPr lang="en-US" dirty="0"/>
              <a:t>It is estimated that 600 billion USD can be annually saved by avoiding congestion [1]</a:t>
            </a:r>
          </a:p>
          <a:p>
            <a:r>
              <a:rPr lang="en-US" dirty="0"/>
              <a:t>Traffic forecasting/prediction is key for efficient route planning and avoidance of congestion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ECC8D-D440-491C-BB9C-79C188E279E5}"/>
              </a:ext>
            </a:extLst>
          </p:cNvPr>
          <p:cNvSpPr txBox="1"/>
          <p:nvPr/>
        </p:nvSpPr>
        <p:spPr>
          <a:xfrm>
            <a:off x="1165752" y="5807090"/>
            <a:ext cx="100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http://www.nytimes.com/2011/05/13/technology/13data.html. last visited November 1, 2021.</a:t>
            </a:r>
          </a:p>
        </p:txBody>
      </p:sp>
    </p:spTree>
    <p:extLst>
      <p:ext uri="{BB962C8B-B14F-4D97-AF65-F5344CB8AC3E}">
        <p14:creationId xmlns:p14="http://schemas.microsoft.com/office/powerpoint/2010/main" val="35610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3D06-62AE-4F36-B317-F489323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6914-3F47-4093-981F-908EC7EC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traffic flow volume based on the dataset</a:t>
            </a:r>
          </a:p>
          <a:p>
            <a:r>
              <a:rPr lang="en-US" dirty="0"/>
              <a:t>Evaluate the effect of environmental conditions (rain, snow etc.) and time of day on traffic forecasting</a:t>
            </a:r>
          </a:p>
        </p:txBody>
      </p:sp>
    </p:spTree>
    <p:extLst>
      <p:ext uri="{BB962C8B-B14F-4D97-AF65-F5344CB8AC3E}">
        <p14:creationId xmlns:p14="http://schemas.microsoft.com/office/powerpoint/2010/main" val="33252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1B96-D363-47B8-81CA-19F49DAB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BA63-C174-467A-A1BD-993AEC19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Metro Interstate Traffic Volume</a:t>
            </a:r>
          </a:p>
          <a:p>
            <a:pPr lvl="1"/>
            <a:r>
              <a:rPr lang="en-US" dirty="0"/>
              <a:t>Hourly traffic volume along with weather and holiday features from 2012-2018 </a:t>
            </a:r>
          </a:p>
          <a:p>
            <a:pPr lvl="1"/>
            <a:r>
              <a:rPr lang="en-US" dirty="0"/>
              <a:t>48204 hourly instances of 9 attributes including traffic volume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77FC-D776-4352-999A-D60D77A3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6" y="3914453"/>
            <a:ext cx="8917575" cy="1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5F1-D9E7-4DFE-9D58-0B8A866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91724-3501-48C0-982B-3318CA8B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63" y="1417152"/>
            <a:ext cx="4912257" cy="2342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9ABEE-D7E6-41AE-A4C0-754A7F55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47" y="4320184"/>
            <a:ext cx="4775124" cy="1443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13F2A1-662C-4F2A-A736-95ABF7271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6354"/>
            <a:ext cx="5473047" cy="33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8C9A-CA74-416F-88A4-0AC09D0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DAB89-B8FC-48B8-A0BB-74484F3A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742" y="1545160"/>
            <a:ext cx="3544883" cy="2360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7DB56-0C66-4834-B069-01854256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07" y="1545160"/>
            <a:ext cx="4264009" cy="25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4CEEE-387D-4D8A-B392-D57A17BD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52" y="3895118"/>
            <a:ext cx="3931875" cy="29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32F5-B78A-4700-A3B9-8F5ECB2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467A7-4BCE-4C1B-B5AA-BD6AA74A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268"/>
            <a:ext cx="10515600" cy="1764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6DBFE-923E-4901-A7F0-E370096A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2" y="3628062"/>
            <a:ext cx="2818329" cy="204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06C46-0FEE-4589-AD70-B59B5DCC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01" y="3628062"/>
            <a:ext cx="2816989" cy="2075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CE8C7-7FAD-4AEC-A086-54EEABC2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90" y="3628061"/>
            <a:ext cx="2832737" cy="2166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897496-734B-424F-91DF-AC74271D3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680" y="3659603"/>
            <a:ext cx="2734116" cy="2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39CF-7EC4-403E-A890-80A5F97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A0E684-BB26-4568-9E32-26751716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Rain_1h: </a:t>
            </a:r>
            <a:r>
              <a:rPr lang="en-US" dirty="0" err="1"/>
              <a:t>No_rain</a:t>
            </a:r>
            <a:r>
              <a:rPr lang="en-US" dirty="0"/>
              <a:t>, light, moderate, heavy</a:t>
            </a:r>
          </a:p>
          <a:p>
            <a:r>
              <a:rPr lang="en-US" dirty="0"/>
              <a:t>Snow_1h: snow, </a:t>
            </a:r>
            <a:r>
              <a:rPr lang="en-US" dirty="0" err="1"/>
              <a:t>no_snow</a:t>
            </a:r>
            <a:endParaRPr lang="en-US" dirty="0"/>
          </a:p>
          <a:p>
            <a:r>
              <a:rPr lang="en-US" dirty="0"/>
              <a:t>Fog, haze, mist, thunderstorm: binary (0/1)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5ACD9-DC4F-4807-B733-CC802481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2" y="1825625"/>
            <a:ext cx="10590058" cy="17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690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Bierstadt</vt:lpstr>
      <vt:lpstr>Calibri</vt:lpstr>
      <vt:lpstr>Calibri Light</vt:lpstr>
      <vt:lpstr>Office Theme</vt:lpstr>
      <vt:lpstr>Traffic Volume Prediction</vt:lpstr>
      <vt:lpstr>Outline</vt:lpstr>
      <vt:lpstr>Motivation</vt:lpstr>
      <vt:lpstr>Goal</vt:lpstr>
      <vt:lpstr>Data Description</vt:lpstr>
      <vt:lpstr>Data Analysis</vt:lpstr>
      <vt:lpstr>Data Analysis (cont.)</vt:lpstr>
      <vt:lpstr>Data Preparation</vt:lpstr>
      <vt:lpstr>Feature Engineering</vt:lpstr>
      <vt:lpstr>Feature Engineering (cont.)</vt:lpstr>
      <vt:lpstr>Current methods</vt:lpstr>
      <vt:lpstr>Current methods (cont’d)</vt:lpstr>
      <vt:lpstr>Current methods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navid mohammad imran (nimran)</dc:creator>
  <cp:lastModifiedBy>Hosneara Ahmed (hahmed1)</cp:lastModifiedBy>
  <cp:revision>26</cp:revision>
  <dcterms:created xsi:type="dcterms:W3CDTF">2021-11-02T19:31:44Z</dcterms:created>
  <dcterms:modified xsi:type="dcterms:W3CDTF">2021-11-03T13:18:46Z</dcterms:modified>
</cp:coreProperties>
</file>