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4" r:id="rId2"/>
    <p:sldId id="257" r:id="rId3"/>
    <p:sldId id="258" r:id="rId4"/>
    <p:sldId id="260" r:id="rId5"/>
    <p:sldId id="266" r:id="rId6"/>
    <p:sldId id="265" r:id="rId7"/>
    <p:sldId id="268" r:id="rId8"/>
    <p:sldId id="267" r:id="rId9"/>
    <p:sldId id="272" r:id="rId10"/>
    <p:sldId id="271" r:id="rId11"/>
    <p:sldId id="263" r:id="rId12"/>
    <p:sldId id="26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 Chandra Das (ldas)" initials="LCD(" lastIdx="1" clrIdx="0">
    <p:extLst>
      <p:ext uri="{19B8F6BF-5375-455C-9EA6-DF929625EA0E}">
        <p15:presenceInfo xmlns:p15="http://schemas.microsoft.com/office/powerpoint/2012/main" userId="S::ldas@memphis.edu::59cc13d9-6de5-4ece-9c46-1796837aed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0"/>
    <p:restoredTop sz="94688"/>
  </p:normalViewPr>
  <p:slideViewPr>
    <p:cSldViewPr snapToGrid="0" snapToObjects="1">
      <p:cViewPr varScale="1">
        <p:scale>
          <a:sx n="85" d="100"/>
          <a:sy n="8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19C6-6710-1E47-8B26-3F09543A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BAF9-1F8E-2A4F-BD3F-79BC1A1E3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D4B5-CE91-B44E-A3E1-8853ACB6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EEC7-36A9-B844-9829-73F9D651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AC0A2-A380-B94B-8B66-187F895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05DD-2C39-864D-B1F0-2E2152ED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30BB5-9488-A240-8AEB-F2479A026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69FE-9C74-794B-BE3B-92AB77EE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1562-EAA7-8143-9BAC-F1ED385F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FA67-7920-4D4A-AA1B-65061A5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27ACA-9AC4-2A46-8532-74838CE46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884D5-C60F-EA48-B6B4-2A8FC2C50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6F58-1757-B543-BE05-3045B31B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93E3-B884-D749-86FD-458A2469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EB15-2962-9749-B36C-3B3413B0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21E-FA49-DE40-BCCC-CE8B4F22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EB16-4039-7247-BF8C-21224B35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4E8C-5563-8E45-913B-C6FFB109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F39E-234B-A741-B35D-C6A68E65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A2B0-DB29-1940-A090-DABB7EF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925-69F0-4243-AC70-E4951B0B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9138-AAD9-244E-8401-09EB96C6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9037-7C2A-4047-A78F-D6AC76DD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88AD-BD97-144F-8C03-26ED000C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C1B8-C6DA-E744-9362-B3ED35FC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B0E3-0E94-5342-A686-71BA4647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3763-4E5F-CE4C-8D44-CF35E393C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DAC60-0B32-674C-93AB-8568771D1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73E5F-69C2-EB41-B90E-BB00D570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84EA0-E9CD-BD41-8C4A-52715A95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9AED2-B948-504A-A145-1CD679BF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92F6-332E-A344-B5D0-AB08D07F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865C-D742-AE47-8D3A-A9B6C95C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DFC04-67AC-8A41-8B6A-4AD2A32B8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A533A-4B11-9840-B286-830B981A5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675D8-6429-DD4B-B12A-62CEDEFC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F3157-A3B6-C24C-9166-3A2509D9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A5BE-0173-EC4E-9697-FED1523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BFDDF-0DCE-5B4C-93CC-F9C9CBF1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C2A-E68D-6947-B526-83382B9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03C-CC9F-0C49-9955-884EAD16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0B6D8-0D6A-0E41-AB58-1C61BAFE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47BE6-C889-7244-A70F-044FA06F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614AF-3D4F-8C46-A29E-D99A9B63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9D08F-5200-5145-B67A-8581400E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0BC6-7CFE-9A43-B086-4A2AAFFA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2A89-2442-DE4E-88CD-7CB5E31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FF1C-B6AF-DB4E-903F-EBA68EE3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F1917-5E8F-4C47-BB79-C4E9A1FCC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8462-7F79-2A46-907B-D27815DF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2BF2-65E7-9247-8FA9-A0038F0E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9AF4-D7C9-C043-AE70-D69B20DC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E295-7AD5-7449-867B-35105A46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78318-0C9A-F247-9E1C-BE3FD8027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DF08-E17D-E94E-BAFC-2BB578F38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4A77D-C9E8-024E-8D54-76787905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D253-1751-364C-8362-940D1206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F8604-7C87-E54A-9B92-417089E3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1F3A8-D296-6E4B-8B15-A301A2A3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484B-28CA-4B49-87EF-C5503097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D687-666E-384D-93AA-8771CAA4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61D3-4019-904D-BACC-0A8C2ABA890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7ABE9-F651-D54F-A825-8CEFB66D1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2C18-6DF5-5B49-A723-5C1B5F18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628E-07C8-8F4D-A3E8-74C003B9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0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BE7-22C3-084A-AF56-E99B5D502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Impact of Custom Activation Function on Image Classification Tasks using Deep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37A01-426F-0944-8029-7B0B850C6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Navid</a:t>
            </a:r>
            <a:r>
              <a:rPr lang="en-US" dirty="0"/>
              <a:t> Imran, Sahil </a:t>
            </a:r>
            <a:r>
              <a:rPr lang="en-US" dirty="0" err="1"/>
              <a:t>Nowkhal</a:t>
            </a:r>
            <a:r>
              <a:rPr lang="en-US" dirty="0"/>
              <a:t>, Lokesh Das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Date: December 5, 2021</a:t>
            </a:r>
          </a:p>
        </p:txBody>
      </p:sp>
    </p:spTree>
    <p:extLst>
      <p:ext uri="{BB962C8B-B14F-4D97-AF65-F5344CB8AC3E}">
        <p14:creationId xmlns:p14="http://schemas.microsoft.com/office/powerpoint/2010/main" val="356414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CD9E-A89F-424E-9266-8441A237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Results(Summary)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23A4837-F05F-4548-BD58-15CCC9A975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4775547"/>
                  </p:ext>
                </p:extLst>
              </p:nvPr>
            </p:nvGraphicFramePr>
            <p:xfrm>
              <a:off x="981855" y="1963419"/>
              <a:ext cx="10515601" cy="39726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4580172">
                      <a:extLst>
                        <a:ext uri="{9D8B030D-6E8A-4147-A177-3AD203B41FA5}">
                          <a16:colId xmlns:a16="http://schemas.microsoft.com/office/drawing/2014/main" val="4013342062"/>
                        </a:ext>
                      </a:extLst>
                    </a:gridCol>
                    <a:gridCol w="1848462">
                      <a:extLst>
                        <a:ext uri="{9D8B030D-6E8A-4147-A177-3AD203B41FA5}">
                          <a16:colId xmlns:a16="http://schemas.microsoft.com/office/drawing/2014/main" val="2612649933"/>
                        </a:ext>
                      </a:extLst>
                    </a:gridCol>
                    <a:gridCol w="1424503">
                      <a:extLst>
                        <a:ext uri="{9D8B030D-6E8A-4147-A177-3AD203B41FA5}">
                          <a16:colId xmlns:a16="http://schemas.microsoft.com/office/drawing/2014/main" val="3803850809"/>
                        </a:ext>
                      </a:extLst>
                    </a:gridCol>
                    <a:gridCol w="1305795">
                      <a:extLst>
                        <a:ext uri="{9D8B030D-6E8A-4147-A177-3AD203B41FA5}">
                          <a16:colId xmlns:a16="http://schemas.microsoft.com/office/drawing/2014/main" val="966625193"/>
                        </a:ext>
                      </a:extLst>
                    </a:gridCol>
                    <a:gridCol w="1356669">
                      <a:extLst>
                        <a:ext uri="{9D8B030D-6E8A-4147-A177-3AD203B41FA5}">
                          <a16:colId xmlns:a16="http://schemas.microsoft.com/office/drawing/2014/main" val="2774625998"/>
                        </a:ext>
                      </a:extLst>
                    </a:gridCol>
                  </a:tblGrid>
                  <a:tr h="8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Training 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Testing 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Training 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Testing 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63743763"/>
                      </a:ext>
                    </a:extLst>
                  </a:tr>
                  <a:tr h="502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Transfer Learning (Fine-tuning)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99.98 %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94.27%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03268088"/>
                      </a:ext>
                    </a:extLst>
                  </a:tr>
                  <a:tr h="8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ResNet50 with custom activation(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/>
                                <m:t>𝛼</m:t>
                              </m:r>
                              <m:r>
                                <a:rPr lang="en-US" b="0" smtClean="0"/>
                                <m:t>=0.00001, </m:t>
                              </m:r>
                              <m:r>
                                <a:rPr lang="en-US" b="0" smtClean="0"/>
                                <m:t>𝛽</m:t>
                              </m:r>
                              <m:r>
                                <a:rPr lang="en-US" b="0" smtClean="0"/>
                                <m:t>=0.99995)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99.41%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86.98%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99308829"/>
                      </a:ext>
                    </a:extLst>
                  </a:tr>
                  <a:tr h="8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ResNet50 with custom activation(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/>
                                <m:t>𝛼</m:t>
                              </m:r>
                              <m:r>
                                <a:rPr lang="en-US" b="0" smtClean="0"/>
                                <m:t>=0.001, </m:t>
                              </m:r>
                              <m:r>
                                <a:rPr lang="en-US" b="0" smtClean="0"/>
                                <m:t>𝛽</m:t>
                              </m:r>
                              <m:r>
                                <a:rPr lang="en-US" b="0" smtClean="0"/>
                                <m:t>=0.95)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99.98%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94.83%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0.000782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0.3281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71241284"/>
                      </a:ext>
                    </a:extLst>
                  </a:tr>
                  <a:tr h="8675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ResNet50 with custom activation(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/>
                                <m:t>𝛼</m:t>
                              </m:r>
                              <m:r>
                                <a:rPr lang="en-US" b="0" smtClean="0"/>
                                <m:t>=0.0</m:t>
                              </m:r>
                              <m:r>
                                <a:rPr lang="en-US" b="0" smtClean="0"/>
                                <m:t>2</m:t>
                              </m:r>
                              <m:r>
                                <a:rPr lang="en-US" b="0" smtClean="0"/>
                                <m:t>, </m:t>
                              </m:r>
                              <m:r>
                                <a:rPr lang="en-US" b="0" smtClean="0"/>
                                <m:t>𝛽</m:t>
                              </m:r>
                              <m:r>
                                <a:rPr lang="en-US" b="0" smtClean="0"/>
                                <m:t>=0.90)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99.57%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93.53%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0.0151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88036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23A4837-F05F-4548-BD58-15CCC9A975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4775547"/>
                  </p:ext>
                </p:extLst>
              </p:nvPr>
            </p:nvGraphicFramePr>
            <p:xfrm>
              <a:off x="981855" y="1963419"/>
              <a:ext cx="10515601" cy="39726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4580172">
                      <a:extLst>
                        <a:ext uri="{9D8B030D-6E8A-4147-A177-3AD203B41FA5}">
                          <a16:colId xmlns:a16="http://schemas.microsoft.com/office/drawing/2014/main" val="4013342062"/>
                        </a:ext>
                      </a:extLst>
                    </a:gridCol>
                    <a:gridCol w="1848462">
                      <a:extLst>
                        <a:ext uri="{9D8B030D-6E8A-4147-A177-3AD203B41FA5}">
                          <a16:colId xmlns:a16="http://schemas.microsoft.com/office/drawing/2014/main" val="2612649933"/>
                        </a:ext>
                      </a:extLst>
                    </a:gridCol>
                    <a:gridCol w="1424503">
                      <a:extLst>
                        <a:ext uri="{9D8B030D-6E8A-4147-A177-3AD203B41FA5}">
                          <a16:colId xmlns:a16="http://schemas.microsoft.com/office/drawing/2014/main" val="3803850809"/>
                        </a:ext>
                      </a:extLst>
                    </a:gridCol>
                    <a:gridCol w="1305795">
                      <a:extLst>
                        <a:ext uri="{9D8B030D-6E8A-4147-A177-3AD203B41FA5}">
                          <a16:colId xmlns:a16="http://schemas.microsoft.com/office/drawing/2014/main" val="966625193"/>
                        </a:ext>
                      </a:extLst>
                    </a:gridCol>
                    <a:gridCol w="1356669">
                      <a:extLst>
                        <a:ext uri="{9D8B030D-6E8A-4147-A177-3AD203B41FA5}">
                          <a16:colId xmlns:a16="http://schemas.microsoft.com/office/drawing/2014/main" val="2774625998"/>
                        </a:ext>
                      </a:extLst>
                    </a:gridCol>
                  </a:tblGrid>
                  <a:tr h="8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Training 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Testing 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Training 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Testing Loss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63743763"/>
                      </a:ext>
                    </a:extLst>
                  </a:tr>
                  <a:tr h="502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Transfer Learning (Fine-tuning)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99.98 %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94.27%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03268088"/>
                      </a:ext>
                    </a:extLst>
                  </a:tr>
                  <a:tr h="867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7" t="-159420" r="-12991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99.41%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86.98%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99308829"/>
                      </a:ext>
                    </a:extLst>
                  </a:tr>
                  <a:tr h="867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7" t="-263235" r="-12991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99.98%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94.83%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0.000782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0.3281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71241284"/>
                      </a:ext>
                    </a:extLst>
                  </a:tr>
                  <a:tr h="867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7" t="-357971" r="-129917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99.57%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93.53%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0.0151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88036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243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04C-23C9-BE4E-B809-5C0653FE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40ED-C4E3-554C-818C-9A2BCE8B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writing our custom activation function in </a:t>
            </a:r>
            <a:r>
              <a:rPr lang="en-US" dirty="0" err="1"/>
              <a:t>Keras</a:t>
            </a:r>
            <a:r>
              <a:rPr lang="en-US" dirty="0"/>
              <a:t>, got many bugs regarding “</a:t>
            </a:r>
            <a:r>
              <a:rPr lang="en-US" b="1" dirty="0" err="1">
                <a:solidFill>
                  <a:srgbClr val="FF0000"/>
                </a:solidFill>
              </a:rPr>
              <a:t>get_custom_objects</a:t>
            </a:r>
            <a:r>
              <a:rPr lang="en-US" b="1" dirty="0"/>
              <a:t>”</a:t>
            </a:r>
          </a:p>
          <a:p>
            <a:r>
              <a:rPr lang="en-US" dirty="0"/>
              <a:t>Preprocessing and data augmentation of fruit-360 dataset was a bit time consuming</a:t>
            </a:r>
          </a:p>
          <a:p>
            <a:r>
              <a:rPr lang="en-US" dirty="0"/>
              <a:t>Training Deep Neural Network on Google </a:t>
            </a:r>
            <a:r>
              <a:rPr lang="en-US" dirty="0" err="1"/>
              <a:t>Colab</a:t>
            </a:r>
            <a:r>
              <a:rPr lang="en-US" dirty="0"/>
              <a:t> was very time consuming and tedious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44A-97F4-184F-9D54-948B5A26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9B28-0AEC-F04B-AF73-CCF89A43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new custom activation function </a:t>
            </a:r>
            <a:r>
              <a:rPr lang="en-US" b="1" dirty="0" err="1">
                <a:solidFill>
                  <a:srgbClr val="00B050"/>
                </a:solidFill>
              </a:rPr>
              <a:t>LReLu</a:t>
            </a:r>
            <a:r>
              <a:rPr lang="en-US" dirty="0"/>
              <a:t> followed by </a:t>
            </a:r>
            <a:r>
              <a:rPr lang="en-US" dirty="0" err="1"/>
              <a:t>Relu</a:t>
            </a:r>
            <a:r>
              <a:rPr lang="en-US" dirty="0"/>
              <a:t> and </a:t>
            </a:r>
            <a:r>
              <a:rPr lang="en-US" dirty="0" err="1"/>
              <a:t>LeakyReLu</a:t>
            </a:r>
            <a:r>
              <a:rPr lang="en-US" dirty="0"/>
              <a:t> activations</a:t>
            </a:r>
          </a:p>
          <a:p>
            <a:r>
              <a:rPr lang="en-US" dirty="0"/>
              <a:t>Developed ResNet50 from scratch with </a:t>
            </a:r>
            <a:r>
              <a:rPr lang="en-US" dirty="0" err="1"/>
              <a:t>LReLu</a:t>
            </a:r>
            <a:r>
              <a:rPr lang="en-US" dirty="0"/>
              <a:t> and trained on fruit-360 dataset</a:t>
            </a:r>
          </a:p>
          <a:p>
            <a:r>
              <a:rPr lang="en-US" dirty="0"/>
              <a:t>Our activation function has shown competitive performance in line with </a:t>
            </a:r>
            <a:r>
              <a:rPr lang="en-US" dirty="0" err="1"/>
              <a:t>ReLu</a:t>
            </a:r>
            <a:r>
              <a:rPr lang="en-US" dirty="0"/>
              <a:t> and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19748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0FD4-A01A-0740-B3F1-34AB41E9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DF6F-8C4C-0C4B-B6A7-03D7FAB50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Validate the effectiveness and performance of </a:t>
                </a:r>
                <a:r>
                  <a:rPr lang="en-US" dirty="0" err="1"/>
                  <a:t>LReLu</a:t>
                </a:r>
                <a:r>
                  <a:rPr lang="en-US" dirty="0"/>
                  <a:t> on other CNN architecture with more challenging datasets</a:t>
                </a:r>
              </a:p>
              <a:p>
                <a:r>
                  <a:rPr lang="en-US" dirty="0"/>
                  <a:t>Find optimal range of values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DF6F-8C4C-0C4B-B6A7-03D7FAB50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1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3DAA-D8C9-7645-9014-F35765FA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70CD-F486-214E-A34C-2CB66E35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has lots of practical applications in computer vision related tasks</a:t>
            </a:r>
          </a:p>
          <a:p>
            <a:r>
              <a:rPr lang="en-US" dirty="0"/>
              <a:t>Improving accuracy in classification tasks is one of the main challenges</a:t>
            </a:r>
          </a:p>
          <a:p>
            <a:r>
              <a:rPr lang="en-US" dirty="0"/>
              <a:t>Different architectures, training methods and optimization procedures have been used</a:t>
            </a:r>
          </a:p>
          <a:p>
            <a:r>
              <a:rPr lang="en-US" dirty="0"/>
              <a:t>Existing CNN architectures </a:t>
            </a:r>
            <a:r>
              <a:rPr lang="en-US" dirty="0">
                <a:solidFill>
                  <a:srgbClr val="FF0000"/>
                </a:solidFill>
              </a:rPr>
              <a:t>do not guarantee better </a:t>
            </a:r>
            <a:r>
              <a:rPr lang="en-US" dirty="0"/>
              <a:t>accuracy on all datasets.</a:t>
            </a:r>
          </a:p>
        </p:txBody>
      </p:sp>
    </p:spTree>
    <p:extLst>
      <p:ext uri="{BB962C8B-B14F-4D97-AF65-F5344CB8AC3E}">
        <p14:creationId xmlns:p14="http://schemas.microsoft.com/office/powerpoint/2010/main" val="27053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6043-001C-8F41-932F-45158EF2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89B1-D406-1448-9CDC-09E166E9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our own activation activation function which will perform same or better compared to existing ones.</a:t>
            </a:r>
          </a:p>
          <a:p>
            <a:r>
              <a:rPr lang="en-US" dirty="0"/>
              <a:t>Find the optimal parameters for the proposed activation function on studied dataset.</a:t>
            </a:r>
          </a:p>
          <a:p>
            <a:r>
              <a:rPr lang="en-US" dirty="0"/>
              <a:t>Compare the performance of ResNet50 with custom activation with transfer learning (fine-tuning) of ResNet50.</a:t>
            </a:r>
          </a:p>
        </p:txBody>
      </p:sp>
    </p:spTree>
    <p:extLst>
      <p:ext uri="{BB962C8B-B14F-4D97-AF65-F5344CB8AC3E}">
        <p14:creationId xmlns:p14="http://schemas.microsoft.com/office/powerpoint/2010/main" val="277541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293-CECA-8F40-9C7C-724A412C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04EB-30FD-2C42-91DF-B3262E1D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necessary packages and libraries</a:t>
            </a:r>
          </a:p>
          <a:p>
            <a:r>
              <a:rPr lang="en-US" dirty="0"/>
              <a:t>Load dataset, </a:t>
            </a:r>
            <a:r>
              <a:rPr lang="en-US" dirty="0" err="1"/>
              <a:t>preprossed</a:t>
            </a:r>
            <a:r>
              <a:rPr lang="en-US" dirty="0"/>
              <a:t> and divide into training, testing, and validation sets</a:t>
            </a:r>
          </a:p>
          <a:p>
            <a:r>
              <a:rPr lang="en-US" dirty="0"/>
              <a:t>Load pretrained model weights for transfer learning</a:t>
            </a:r>
          </a:p>
          <a:p>
            <a:r>
              <a:rPr lang="en-US" dirty="0"/>
              <a:t>Alternatively build model layer by layer for regular ResNet50</a:t>
            </a:r>
          </a:p>
          <a:p>
            <a:r>
              <a:rPr lang="en-US" dirty="0"/>
              <a:t>Freeze some layers of the pretrained model and compile the model</a:t>
            </a:r>
          </a:p>
          <a:p>
            <a:r>
              <a:rPr lang="en-US" dirty="0"/>
              <a:t>Perform data augmentation if needed</a:t>
            </a:r>
          </a:p>
          <a:p>
            <a:r>
              <a:rPr lang="en-US" dirty="0"/>
              <a:t>Train the model with specified number of epochs and other parameters</a:t>
            </a:r>
          </a:p>
          <a:p>
            <a:r>
              <a:rPr lang="en-US" dirty="0"/>
              <a:t>Save the model for future predictions</a:t>
            </a:r>
          </a:p>
          <a:p>
            <a:r>
              <a:rPr lang="en-US" dirty="0"/>
              <a:t>Evaluate the model for loss and accuracy</a:t>
            </a:r>
          </a:p>
          <a:p>
            <a:r>
              <a:rPr lang="en-US" dirty="0"/>
              <a:t>Make predictions for the test data and compare with original</a:t>
            </a:r>
          </a:p>
        </p:txBody>
      </p:sp>
    </p:spTree>
    <p:extLst>
      <p:ext uri="{BB962C8B-B14F-4D97-AF65-F5344CB8AC3E}">
        <p14:creationId xmlns:p14="http://schemas.microsoft.com/office/powerpoint/2010/main" val="154372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B7CB-4001-9B41-8A90-CE500B0E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4539-E5D1-0F4C-8BE2-1E6C24FE9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Deep Neural Network has more than one hidden layers</a:t>
            </a:r>
          </a:p>
          <a:p>
            <a:r>
              <a:rPr lang="en-US" dirty="0"/>
              <a:t>Deep CNN performs convolutional operation with kernels</a:t>
            </a:r>
          </a:p>
          <a:p>
            <a:r>
              <a:rPr lang="en-US" dirty="0"/>
              <a:t>Subsampling is used to reduce the feature map sizes</a:t>
            </a:r>
          </a:p>
          <a:p>
            <a:r>
              <a:rPr lang="en-US" dirty="0"/>
              <a:t>Flatten feature maps to the fully-connected layers</a:t>
            </a:r>
          </a:p>
          <a:p>
            <a:r>
              <a:rPr lang="en-US" dirty="0"/>
              <a:t>Output layer do the classification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6AFF7-E1DC-5345-A9FC-3FAB40C8C2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7067"/>
            <a:ext cx="5181600" cy="27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9F68-80E4-2F47-81D3-6D40419E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51E4-7889-8640-8D4B-2DB63D31B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ResNet</a:t>
            </a:r>
            <a:r>
              <a:rPr lang="en-US" dirty="0">
                <a:ea typeface="+mn-lt"/>
                <a:cs typeface="+mn-lt"/>
              </a:rPr>
              <a:t> can handle a very large number of layers, yet avoid the vanishing gradient problem and the degradation problem using skip-connection</a:t>
            </a:r>
          </a:p>
          <a:p>
            <a:r>
              <a:rPr lang="en-US" dirty="0">
                <a:cs typeface="Calibri"/>
              </a:rPr>
              <a:t>With the network depth increasing, accuracy get 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saturated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degrades </a:t>
            </a:r>
            <a:r>
              <a:rPr lang="en-US" dirty="0">
                <a:cs typeface="Calibri"/>
              </a:rPr>
              <a:t>rapidly</a:t>
            </a:r>
          </a:p>
          <a:p>
            <a:r>
              <a:rPr lang="en-US" dirty="0">
                <a:cs typeface="Calibri"/>
              </a:rPr>
              <a:t>Resnet solves this with identity mapping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C4CB1-8075-B643-B4A7-79FAC99B35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91062" y="1825625"/>
            <a:ext cx="1343875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F8EB2B-BA35-B74F-8EFC-FA9D4F83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12" y="2023621"/>
            <a:ext cx="3782951" cy="22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E52E-437B-944A-A513-103B3296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CAFCC-F466-ED45-A088-56FEFA1B31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627914" cy="4351338"/>
              </a:xfrm>
            </p:spPr>
            <p:txBody>
              <a:bodyPr/>
              <a:lstStyle/>
              <a:p>
                <a:r>
                  <a:rPr lang="en-US" dirty="0"/>
                  <a:t>A custom activation function ‘</a:t>
                </a:r>
                <a:r>
                  <a:rPr lang="en-US" i="1" dirty="0" err="1"/>
                  <a:t>LReLu</a:t>
                </a:r>
                <a:r>
                  <a:rPr lang="en-US" dirty="0"/>
                  <a:t>’ was developed to address the vanishing and exploding gradient problem of </a:t>
                </a:r>
                <a:r>
                  <a:rPr lang="en-US" dirty="0" err="1"/>
                  <a:t>ReLu</a:t>
                </a:r>
                <a:endParaRPr lang="en-US" dirty="0"/>
              </a:p>
              <a:p>
                <a:r>
                  <a:rPr lang="en-US" dirty="0"/>
                  <a:t>Two custom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was introduced to develop </a:t>
                </a:r>
                <a:r>
                  <a:rPr lang="en-US" i="1" dirty="0" err="1"/>
                  <a:t>LReLu</a:t>
                </a:r>
                <a:r>
                  <a:rPr lang="en-US" dirty="0"/>
                  <a:t> where initially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Different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was used to produce multiple models for training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CAFCC-F466-ED45-A088-56FEFA1B3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627914" cy="4351338"/>
              </a:xfrm>
              <a:blipFill>
                <a:blip r:embed="rId2"/>
                <a:stretch>
                  <a:fillRect l="-2027" t="-2326" r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0357D8-5756-074F-B400-38DD370E64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775" y="1825625"/>
            <a:ext cx="5088449" cy="4351338"/>
          </a:xfrm>
        </p:spPr>
      </p:pic>
    </p:spTree>
    <p:extLst>
      <p:ext uri="{BB962C8B-B14F-4D97-AF65-F5344CB8AC3E}">
        <p14:creationId xmlns:p14="http://schemas.microsoft.com/office/powerpoint/2010/main" val="285730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F3ED-21D9-C642-B123-3DE93049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1E9B-F2B5-3646-9D39-A0C9654E2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transfer learning, ResNet50 with pre-trained ‘</a:t>
            </a:r>
            <a:r>
              <a:rPr lang="en-US" dirty="0" err="1"/>
              <a:t>Imagenet</a:t>
            </a:r>
            <a:r>
              <a:rPr lang="en-US" dirty="0"/>
              <a:t>’ weights was used</a:t>
            </a:r>
          </a:p>
          <a:p>
            <a:r>
              <a:rPr lang="en-US" dirty="0"/>
              <a:t>Fine-tuned last 3 layers of ResNet50 with added dense and global average pooling layers</a:t>
            </a:r>
          </a:p>
          <a:p>
            <a:r>
              <a:rPr lang="en-US" dirty="0"/>
              <a:t>The model was trained with Google </a:t>
            </a:r>
            <a:r>
              <a:rPr lang="en-US" dirty="0" err="1"/>
              <a:t>colab</a:t>
            </a:r>
            <a:r>
              <a:rPr lang="en-US" dirty="0"/>
              <a:t> pro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740944-1CB1-004F-B82C-9CE521450A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8198217"/>
              </p:ext>
            </p:extLst>
          </p:nvPr>
        </p:nvGraphicFramePr>
        <p:xfrm>
          <a:off x="6364515" y="1914887"/>
          <a:ext cx="5181600" cy="165562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20000"/>
                    <a:lumOff val="80000"/>
                  </a:schemeClr>
                </a:solidFill>
                <a:tableStyleId>{72833802-FEF1-4C79-8D5D-14CF1EAF98D9}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5646976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06150959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1701644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26490682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09310408"/>
                    </a:ext>
                  </a:extLst>
                </a:gridCol>
              </a:tblGrid>
              <a:tr h="973899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Classes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180277"/>
                  </a:ext>
                </a:extLst>
              </a:tr>
              <a:tr h="681728">
                <a:tc>
                  <a:txBody>
                    <a:bodyPr/>
                    <a:lstStyle/>
                    <a:p>
                      <a:r>
                        <a:rPr lang="en-US" dirty="0"/>
                        <a:t>Fruit-360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67,692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22,688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90,483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9655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80E283F-BBCE-8047-8678-09C25E94B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204346"/>
              </p:ext>
            </p:extLst>
          </p:nvPr>
        </p:nvGraphicFramePr>
        <p:xfrm>
          <a:off x="6364515" y="3982403"/>
          <a:ext cx="5181600" cy="2194560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20000"/>
                    <a:lumOff val="80000"/>
                  </a:schemeClr>
                </a:solidFill>
                <a:tableStyleId>{72833802-FEF1-4C79-8D5D-14CF1EAF98D9}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5591758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47063777"/>
                    </a:ext>
                  </a:extLst>
                </a:gridCol>
              </a:tblGrid>
              <a:tr h="361111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0278"/>
                  </a:ext>
                </a:extLst>
              </a:tr>
              <a:tr h="361111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256/512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39542"/>
                  </a:ext>
                </a:extLst>
              </a:tr>
              <a:tr h="361111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7228"/>
                  </a:ext>
                </a:extLst>
              </a:tr>
              <a:tr h="361111"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14013"/>
                  </a:ext>
                </a:extLst>
              </a:tr>
              <a:tr h="361111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</a:t>
                      </a:r>
                      <a:r>
                        <a:rPr lang="en-US" dirty="0" err="1"/>
                        <a:t>Crossentropy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16586"/>
                  </a:ext>
                </a:extLst>
              </a:tr>
              <a:tr h="361111">
                <a:tc>
                  <a:txBody>
                    <a:bodyPr/>
                    <a:lstStyle/>
                    <a:p>
                      <a:r>
                        <a:rPr lang="en-US" dirty="0"/>
                        <a:t>Number of Epoch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1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B874-ED1F-AC43-95E3-557035AF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Results(Transfer Learning &amp; </a:t>
            </a:r>
            <a:r>
              <a:rPr lang="en-US" dirty="0" err="1"/>
              <a:t>LReLu</a:t>
            </a:r>
            <a:r>
              <a:rPr lang="en-US" dirty="0"/>
              <a:t>)</a:t>
            </a: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52E4075E-09D8-4249-9DC6-886B117846D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19" y="1699715"/>
            <a:ext cx="3342939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D7536-9392-484A-8801-D2B9D1400C0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43" y="1630728"/>
            <a:ext cx="3342939" cy="2286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E5ADCB0-7552-FF4E-B7AB-0C236C9A9D2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31559" y="4309667"/>
            <a:ext cx="36576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C4CEA-C904-5F45-ABB0-EEBBBAE8C618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82" y="4324657"/>
            <a:ext cx="36576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4E2F8-5FFE-7C40-BCC1-7C3F412FAA0E}"/>
              </a:ext>
            </a:extLst>
          </p:cNvPr>
          <p:cNvSpPr txBox="1"/>
          <p:nvPr/>
        </p:nvSpPr>
        <p:spPr>
          <a:xfrm>
            <a:off x="2528341" y="3955325"/>
            <a:ext cx="713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Training/Testing accuracy for Resnet50 Transfer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7452-E8AF-5A46-A651-EDBE9439C818}"/>
              </a:ext>
            </a:extLst>
          </p:cNvPr>
          <p:cNvSpPr txBox="1"/>
          <p:nvPr/>
        </p:nvSpPr>
        <p:spPr>
          <a:xfrm>
            <a:off x="2528341" y="6518069"/>
            <a:ext cx="713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Training/Testing accuracy for Resnet50 with </a:t>
            </a:r>
            <a:r>
              <a:rPr lang="en-US" dirty="0" err="1"/>
              <a:t>LReLu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{13888D5C-7E86-FB42-8E05-D8F9F54A56D8}tf10001072</Template>
  <TotalTime>289</TotalTime>
  <Words>638</Words>
  <Application>Microsoft Macintosh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Impact of Custom Activation Function on Image Classification Tasks using Deep CNN</vt:lpstr>
      <vt:lpstr>Motivation</vt:lpstr>
      <vt:lpstr>Objectives</vt:lpstr>
      <vt:lpstr>Methodology</vt:lpstr>
      <vt:lpstr>Deep Learning Architecture</vt:lpstr>
      <vt:lpstr>Deep Learning Architecture (contd.)</vt:lpstr>
      <vt:lpstr>Research Contribution</vt:lpstr>
      <vt:lpstr>Experimental Setup</vt:lpstr>
      <vt:lpstr>Results(Transfer Learning &amp; LReLu)</vt:lpstr>
      <vt:lpstr>Results(Summary)</vt:lpstr>
      <vt:lpstr>Challenges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 Activation Functions on Image Classification Tasks using Deep CNN</dc:title>
  <dc:creator>navid mohammad imran (nimran)</dc:creator>
  <cp:lastModifiedBy>Lokesh Chandra Das (ldas)</cp:lastModifiedBy>
  <cp:revision>42</cp:revision>
  <dcterms:created xsi:type="dcterms:W3CDTF">2021-12-05T19:10:18Z</dcterms:created>
  <dcterms:modified xsi:type="dcterms:W3CDTF">2021-12-06T04:46:03Z</dcterms:modified>
</cp:coreProperties>
</file>