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8288000" cy="10287000"/>
  <p:notesSz cx="18288000" cy="10287000"/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8FA56"/>
    <a:srgbClr val="004AAC"/>
    <a:srgbClr val="296AB8"/>
    <a:srgbClr val="388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75" d="100"/>
          <a:sy n="75" d="100"/>
        </p:scale>
        <p:origin x="396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294"/>
    </p:cViewPr>
  </p:sorterViewPr>
  <p:notesViewPr>
    <p:cSldViewPr>
      <p:cViewPr varScale="1">
        <p:scale>
          <a:sx n="50" d="100"/>
          <a:sy n="50" d="100"/>
        </p:scale>
        <p:origin x="11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41DD-EC4D-4B2B-86FD-B8129AC28EEF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74392-E3F5-47D1-9419-9D348917AF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48589-B668-472D-8906-10CF3789CE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0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74392-E3F5-47D1-9419-9D348917AF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371657D0-573C-40FA-9729-C2F71286AD0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AA-7F3B-47CF-ABCC-9570F6B333C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7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06BF-4F51-4EB5-B941-EC48D9B7FF07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2F5A-8EBE-4093-B4A1-1EA4D82246D7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85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E3CF-BAA2-4FAE-A228-7BED30A74C6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F775-8860-48A2-B236-682991400369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C904-D59C-42B1-88F5-D896B44DCA7B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77EF-FC37-45A8-A16E-2031D6E84285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82AB-40EF-40A2-A927-4FAAFE83539D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C1-35F6-44B9-AC18-FDC88DBC37D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1367-5EEB-4991-B6D3-8BF0801492FE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B418-DAF3-4ABF-839D-EC60E8A5FAF6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157C-E1BA-43A2-8C9B-88EC505FBB0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ECDC-67F7-48C3-95A2-521638B62B24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2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B6D5-4CD5-40FD-BD30-603F7ACE88C2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1353-F626-4310-AB00-4B748C2C6BDB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0005-7309-42AE-9898-4788930DAAD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52CB-3350-4F23-BA10-F8D6F0A745A1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ydario.com/diabetes-advancement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features/factfiles/diabetes/en/#:~:text=Fact%209%3A%20Diabetes%20is%20an,overall%20risk%20of%20dying%20prematurely" TargetMode="External"/><Relationship Id="rId2" Type="http://schemas.openxmlformats.org/officeDocument/2006/relationships/hyperlink" Target="http://mydario.com/diabetes-advancemen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ho.int/features/factfiles/diabetes/en/#:~:text=Fact%209%3A%20Diabetes%20is%20an,overall%20risk%20of%20dying%20prematurel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352224"/>
            <a:ext cx="179832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38" algn="ctr">
              <a:spcBef>
                <a:spcPts val="100"/>
              </a:spcBef>
            </a:pPr>
            <a:r>
              <a:rPr sz="6000" b="1" spc="80" dirty="0">
                <a:solidFill>
                  <a:srgbClr val="296AB8"/>
                </a:solidFill>
              </a:rPr>
              <a:t>Final </a:t>
            </a:r>
            <a:r>
              <a:rPr sz="6000" b="1" spc="125" dirty="0">
                <a:solidFill>
                  <a:srgbClr val="296AB8"/>
                </a:solidFill>
              </a:rPr>
              <a:t>Year </a:t>
            </a:r>
            <a:r>
              <a:rPr sz="6000" b="1" spc="105" dirty="0">
                <a:solidFill>
                  <a:srgbClr val="296AB8"/>
                </a:solidFill>
              </a:rPr>
              <a:t>Project </a:t>
            </a:r>
            <a:r>
              <a:rPr sz="6000" b="1" spc="45" dirty="0">
                <a:solidFill>
                  <a:srgbClr val="296AB8"/>
                </a:solidFill>
              </a:rPr>
              <a:t>Proposal </a:t>
            </a:r>
            <a:r>
              <a:rPr sz="6000" b="1" spc="111" dirty="0">
                <a:solidFill>
                  <a:srgbClr val="296AB8"/>
                </a:solidFill>
              </a:rPr>
              <a:t>Defense</a:t>
            </a:r>
            <a:r>
              <a:rPr sz="6000" b="1" spc="-825" dirty="0">
                <a:solidFill>
                  <a:srgbClr val="296AB8"/>
                </a:solidFill>
              </a:rPr>
              <a:t> </a:t>
            </a:r>
            <a:r>
              <a:rPr sz="6000" b="1" spc="164" dirty="0">
                <a:solidFill>
                  <a:srgbClr val="296AB8"/>
                </a:solidFill>
              </a:rPr>
              <a:t>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8800" y="3314700"/>
            <a:ext cx="14935200" cy="1440137"/>
          </a:xfrm>
          <a:prstGeom prst="rect">
            <a:avLst/>
          </a:prstGeom>
        </p:spPr>
        <p:txBody>
          <a:bodyPr vert="horz" wrap="square" lIns="0" tIns="115569" rIns="0" bIns="0" rtlCol="0">
            <a:spAutoFit/>
          </a:bodyPr>
          <a:lstStyle/>
          <a:p>
            <a:pPr algn="ctr">
              <a:spcBef>
                <a:spcPts val="911"/>
              </a:spcBef>
            </a:pPr>
            <a:r>
              <a:rPr sz="4300" b="1" spc="105" dirty="0" smtClean="0">
                <a:solidFill>
                  <a:srgbClr val="0070C0"/>
                </a:solidFill>
                <a:latin typeface="Arial"/>
                <a:cs typeface="Arial"/>
              </a:rPr>
              <a:t>Non-Invasive</a:t>
            </a:r>
            <a:r>
              <a:rPr lang="en-US" sz="4300" b="1" spc="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300" b="1" spc="161" dirty="0" smtClean="0">
                <a:solidFill>
                  <a:srgbClr val="0070C0"/>
                </a:solidFill>
                <a:latin typeface="Arial"/>
                <a:cs typeface="Arial"/>
              </a:rPr>
              <a:t>Mobile </a:t>
            </a:r>
            <a:r>
              <a:rPr sz="4300" b="1" spc="11" dirty="0">
                <a:solidFill>
                  <a:srgbClr val="0070C0"/>
                </a:solidFill>
                <a:latin typeface="Arial"/>
                <a:cs typeface="Arial"/>
              </a:rPr>
              <a:t>Blood </a:t>
            </a:r>
            <a:r>
              <a:rPr lang="en-US" sz="4300" b="1" spc="-2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4300" b="1" spc="-20" dirty="0" smtClean="0">
                <a:solidFill>
                  <a:srgbClr val="0070C0"/>
                </a:solidFill>
                <a:latin typeface="Arial"/>
                <a:cs typeface="Arial"/>
              </a:rPr>
              <a:t>lucose </a:t>
            </a:r>
            <a:r>
              <a:rPr sz="4300" b="1" spc="-20" dirty="0">
                <a:solidFill>
                  <a:srgbClr val="0070C0"/>
                </a:solidFill>
                <a:latin typeface="Arial"/>
                <a:cs typeface="Arial"/>
              </a:rPr>
              <a:t>Spikes </a:t>
            </a:r>
            <a:r>
              <a:rPr sz="4300" b="1" spc="164" dirty="0">
                <a:solidFill>
                  <a:srgbClr val="0070C0"/>
                </a:solidFill>
                <a:latin typeface="Arial"/>
                <a:cs typeface="Arial"/>
              </a:rPr>
              <a:t>Monitoring</a:t>
            </a:r>
            <a:r>
              <a:rPr sz="4300" b="1" spc="-5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300" b="1" spc="45" dirty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sz="43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9258300"/>
            <a:ext cx="16916400" cy="66108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1]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Latest Advancements in Diabetes and Looking Towards the </a:t>
            </a:r>
            <a:r>
              <a:rPr lang="en-US" dirty="0" smtClean="0">
                <a:solidFill>
                  <a:schemeClr val="bg1"/>
                </a:solidFill>
              </a:rPr>
              <a:t>Future,” Accessed on: Nov. 11, 2020. [Online]. available :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://mydario.com/diabetes-advancements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Department of Electrical Engineering, FET, International Islamic University </a:t>
            </a:r>
            <a:r>
              <a:rPr lang="en-US" dirty="0" smtClean="0">
                <a:solidFill>
                  <a:schemeClr val="bg1"/>
                </a:solidFill>
              </a:rPr>
              <a:t>Islamabad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571500"/>
            <a:ext cx="14858997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Hardware Modules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17" y="9182100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398" y="8452268"/>
            <a:ext cx="114300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i="1" dirty="0"/>
              <a:t>Figure 3. Hardware Modules of Blood Glucose Monitoring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943100"/>
            <a:ext cx="13182601" cy="6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495301"/>
            <a:ext cx="14858997" cy="158591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Application Areas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003" y="1790700"/>
            <a:ext cx="11307197" cy="2743200"/>
          </a:xfrm>
        </p:spPr>
        <p:txBody>
          <a:bodyPr>
            <a:normAutofit/>
          </a:bodyPr>
          <a:lstStyle/>
          <a:p>
            <a:pPr marL="1028700" indent="-57150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Clinical procedure for Safer Patient Care</a:t>
            </a:r>
          </a:p>
          <a:p>
            <a:pPr marL="10287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 Self Testing</a:t>
            </a:r>
          </a:p>
          <a:p>
            <a:pPr marL="1028700" indent="-571500">
              <a:buFont typeface="Wingdings" panose="05000000000000000000" pitchFamily="2" charset="2"/>
              <a:buChar char="ü"/>
            </a:pPr>
            <a:r>
              <a:rPr lang="en-US" dirty="0" smtClean="0"/>
              <a:t> Used at any Place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23003" y="9258300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003" y="4762500"/>
            <a:ext cx="11764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Scope</a:t>
            </a:r>
          </a:p>
          <a:p>
            <a:endParaRPr lang="en-US" sz="5400" b="1" dirty="0">
              <a:solidFill>
                <a:srgbClr val="0070C0"/>
              </a:solidFill>
            </a:endParaRPr>
          </a:p>
          <a:p>
            <a:pPr marL="742950" indent="-285750"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600" dirty="0" smtClean="0"/>
              <a:t>Non </a:t>
            </a:r>
            <a:r>
              <a:rPr lang="en-US" sz="3600" dirty="0"/>
              <a:t>Invasive </a:t>
            </a:r>
            <a:r>
              <a:rPr lang="en-US" sz="3600" dirty="0" smtClean="0"/>
              <a:t>Detection</a:t>
            </a:r>
            <a:endParaRPr lang="en-US" sz="3600" dirty="0"/>
          </a:p>
          <a:p>
            <a:pPr marL="1028700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Without </a:t>
            </a:r>
            <a:r>
              <a:rPr lang="en-US" sz="3600" dirty="0"/>
              <a:t>clinically and commercially viable product</a:t>
            </a:r>
          </a:p>
          <a:p>
            <a:pPr marL="1028700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Different </a:t>
            </a:r>
            <a:r>
              <a:rPr lang="en-US" sz="3600" dirty="0"/>
              <a:t>techniques</a:t>
            </a:r>
          </a:p>
          <a:p>
            <a:pPr marL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495299"/>
            <a:ext cx="14858997" cy="1562103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Time and cost Analysis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117" y="1562100"/>
            <a:ext cx="14061283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3100" i="1" dirty="0" smtClean="0"/>
          </a:p>
          <a:p>
            <a:pPr marL="0" indent="0" algn="ctr">
              <a:buNone/>
            </a:pPr>
            <a:r>
              <a:rPr lang="en-US" sz="2400" i="1" dirty="0" smtClean="0"/>
              <a:t>Table </a:t>
            </a:r>
            <a:r>
              <a:rPr lang="en-US" sz="2400" i="1" dirty="0"/>
              <a:t>1. Timeline of Proposed Project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17" y="9182100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29" t="4346" r="541" b="2899"/>
          <a:stretch/>
        </p:blipFill>
        <p:spPr>
          <a:xfrm>
            <a:off x="2286000" y="1700216"/>
            <a:ext cx="12420600" cy="4052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117" y="6498772"/>
            <a:ext cx="133552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4AAC"/>
                </a:solidFill>
              </a:rPr>
              <a:t>Cost </a:t>
            </a:r>
            <a:r>
              <a:rPr lang="en-US" sz="5400" b="1" dirty="0" smtClean="0">
                <a:solidFill>
                  <a:srgbClr val="004AAC"/>
                </a:solidFill>
              </a:rPr>
              <a:t>Analysis</a:t>
            </a:r>
            <a:endParaRPr lang="en-US" sz="5400" b="1" dirty="0">
              <a:solidFill>
                <a:srgbClr val="004AAC"/>
              </a:solidFill>
            </a:endParaRPr>
          </a:p>
          <a:p>
            <a:pPr marL="80486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600" dirty="0" smtClean="0"/>
              <a:t>Cost </a:t>
            </a:r>
            <a:r>
              <a:rPr lang="en-US" sz="3600" dirty="0"/>
              <a:t>of project will be 20k to 30k. </a:t>
            </a:r>
          </a:p>
          <a:p>
            <a:pPr marL="804862" indent="-457200">
              <a:buFont typeface="Wingdings" panose="05000000000000000000" pitchFamily="2" charset="2"/>
              <a:buChar char="ü"/>
            </a:pPr>
            <a:r>
              <a:rPr lang="en-US" sz="3600" dirty="0" smtClean="0"/>
              <a:t> Try </a:t>
            </a:r>
            <a:r>
              <a:rPr lang="en-US" sz="3600" dirty="0"/>
              <a:t>to make it as cheap as possible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64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99" y="522514"/>
            <a:ext cx="14630401" cy="1496786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References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14500"/>
            <a:ext cx="14401800" cy="647700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400" dirty="0"/>
              <a:t>[1] “Latest Advancements in Diabetes and Looking Towards the Future,” Accessed on: Nov. 11, 2020. [Online]. </a:t>
            </a:r>
            <a:r>
              <a:rPr lang="en-US" sz="2400" dirty="0" smtClean="0"/>
              <a:t>Available </a:t>
            </a:r>
            <a:r>
              <a:rPr lang="en-US" sz="2400" dirty="0"/>
              <a:t>: </a:t>
            </a:r>
            <a:r>
              <a:rPr lang="en-US" sz="2400" u="sng" dirty="0" smtClean="0"/>
              <a:t>htt</a:t>
            </a:r>
            <a:r>
              <a:rPr lang="en-US" sz="2400" u="sng" dirty="0" smtClean="0">
                <a:hlinkClick r:id="rId2"/>
              </a:rPr>
              <a:t>p</a:t>
            </a:r>
            <a:r>
              <a:rPr lang="en-US" sz="2400" u="sng" dirty="0">
                <a:hlinkClick r:id="rId2"/>
              </a:rPr>
              <a:t>://</a:t>
            </a:r>
            <a:r>
              <a:rPr lang="en-US" sz="2400" u="sng" dirty="0" smtClean="0">
                <a:hlinkClick r:id="rId2"/>
              </a:rPr>
              <a:t>mydario.com/diabetes-advancements/</a:t>
            </a:r>
            <a:endParaRPr lang="en-US" sz="2400" u="sng" dirty="0" smtClean="0"/>
          </a:p>
          <a:p>
            <a:pPr marL="0" lvl="1" indent="0">
              <a:buNone/>
            </a:pPr>
            <a:r>
              <a:rPr lang="en-US" sz="2400" dirty="0"/>
              <a:t>[2]  </a:t>
            </a:r>
            <a:r>
              <a:rPr lang="en-US" sz="2400" dirty="0" smtClean="0"/>
              <a:t>“</a:t>
            </a:r>
            <a:r>
              <a:rPr lang="en-US" sz="2400" b="1" dirty="0" smtClean="0"/>
              <a:t>Diabetes </a:t>
            </a:r>
            <a:r>
              <a:rPr lang="en-US" sz="2400" b="1" dirty="0"/>
              <a:t>Research Network (DRN</a:t>
            </a:r>
            <a:r>
              <a:rPr lang="en-US" sz="2400" b="1" dirty="0" smtClean="0"/>
              <a:t>)</a:t>
            </a:r>
            <a:r>
              <a:rPr lang="en-US" sz="2400" dirty="0" smtClean="0"/>
              <a:t>,” </a:t>
            </a:r>
            <a:r>
              <a:rPr lang="en-US" sz="2400" dirty="0"/>
              <a:t>Accessed on: Nov. 12, 2020. [Online]. </a:t>
            </a:r>
            <a:r>
              <a:rPr lang="en-US" sz="2400" dirty="0" smtClean="0"/>
              <a:t>Available: </a:t>
            </a:r>
            <a:r>
              <a:rPr lang="en-US" sz="2400" u="sng" dirty="0" smtClean="0">
                <a:solidFill>
                  <a:srgbClr val="B8FA56"/>
                </a:solidFill>
              </a:rPr>
              <a:t>https</a:t>
            </a:r>
            <a:r>
              <a:rPr lang="en-US" sz="2400" u="sng" dirty="0">
                <a:solidFill>
                  <a:srgbClr val="B8FA56"/>
                </a:solidFill>
              </a:rPr>
              <a:t>://</a:t>
            </a:r>
            <a:r>
              <a:rPr lang="en-US" sz="2400" u="sng" dirty="0" smtClean="0">
                <a:solidFill>
                  <a:srgbClr val="B8FA56"/>
                </a:solidFill>
              </a:rPr>
              <a:t>www.diabetes.co.uk/research/diabetes-research-network.html</a:t>
            </a:r>
            <a:endParaRPr lang="en-US" sz="2200" b="1" u="sng" dirty="0" smtClean="0">
              <a:solidFill>
                <a:srgbClr val="B8FA56"/>
              </a:solidFill>
            </a:endParaRPr>
          </a:p>
          <a:p>
            <a:pPr marL="0" lvl="1" indent="0">
              <a:buNone/>
            </a:pPr>
            <a:r>
              <a:rPr lang="en-US" sz="2200" b="1" dirty="0" smtClean="0"/>
              <a:t>[3] “</a:t>
            </a:r>
            <a:r>
              <a:rPr lang="en-US" sz="2200" dirty="0" smtClean="0"/>
              <a:t>10 </a:t>
            </a:r>
            <a:r>
              <a:rPr lang="en-US" sz="2200" dirty="0"/>
              <a:t>facts on </a:t>
            </a:r>
            <a:r>
              <a:rPr lang="en-US" sz="2200" dirty="0" smtClean="0"/>
              <a:t>diabetes,”</a:t>
            </a:r>
            <a:r>
              <a:rPr lang="en-US" sz="2200" dirty="0"/>
              <a:t> </a:t>
            </a:r>
            <a:r>
              <a:rPr lang="en-US" sz="2200" dirty="0" smtClean="0"/>
              <a:t>Nov , 2020. Accessed </a:t>
            </a:r>
            <a:r>
              <a:rPr lang="en-US" sz="2200" dirty="0"/>
              <a:t>on: Nov. </a:t>
            </a:r>
            <a:r>
              <a:rPr lang="en-US" sz="2200" dirty="0" smtClean="0"/>
              <a:t>11, 2020.</a:t>
            </a:r>
            <a:r>
              <a:rPr lang="en-US" sz="2200" dirty="0"/>
              <a:t> [Online</a:t>
            </a:r>
            <a:r>
              <a:rPr lang="en-US" sz="2200" dirty="0" smtClean="0"/>
              <a:t>]. Available</a:t>
            </a:r>
            <a:r>
              <a:rPr lang="en-US" sz="2200" dirty="0"/>
              <a:t>: 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://www.who.int/features/factfiles/diabetes/en/#:~:</a:t>
            </a:r>
            <a:r>
              <a:rPr lang="en-US" sz="2200" dirty="0" smtClean="0">
                <a:hlinkClick r:id="rId3"/>
              </a:rPr>
              <a:t>text=Fact%209%3A%20Diabetes%20is%20an,overall%20risk%20of%20dying%20prematurely</a:t>
            </a:r>
            <a:endParaRPr lang="en-US" sz="2200" dirty="0"/>
          </a:p>
          <a:p>
            <a:pPr marL="0" lvl="1" indent="0">
              <a:buNone/>
            </a:pPr>
            <a:r>
              <a:rPr lang="en-US" sz="2400" b="1" dirty="0" smtClean="0"/>
              <a:t>[4] Abu </a:t>
            </a:r>
            <a:r>
              <a:rPr lang="en-US" sz="2400" b="1" dirty="0"/>
              <a:t>Asaduzzaman, Soumyashree Samadarsinee, and Kishore K. Chidella,  " Simulating Multisensor Noninvasive Blood Glucose Monitoring Systems ", Wichita State University Wichita, Kansas, USA, pp.3, </a:t>
            </a:r>
            <a:r>
              <a:rPr lang="en-US" sz="2400" b="1" dirty="0" smtClean="0"/>
              <a:t>2016</a:t>
            </a:r>
          </a:p>
          <a:p>
            <a:pPr marL="0" lvl="1" indent="0">
              <a:buNone/>
            </a:pPr>
            <a:r>
              <a:rPr lang="en-US" sz="2200" dirty="0" smtClean="0"/>
              <a:t>[5] </a:t>
            </a:r>
            <a:r>
              <a:rPr lang="en-US" sz="2200" dirty="0"/>
              <a:t>R.A. Buda and M. </a:t>
            </a:r>
            <a:r>
              <a:rPr lang="en-US" sz="2200" dirty="0" err="1"/>
              <a:t>Mohd</a:t>
            </a:r>
            <a:r>
              <a:rPr lang="en-US" sz="2200" dirty="0"/>
              <a:t>. </a:t>
            </a:r>
            <a:r>
              <a:rPr lang="en-US" sz="2200" dirty="0" err="1"/>
              <a:t>Addi</a:t>
            </a:r>
            <a:r>
              <a:rPr lang="en-US" sz="2200" dirty="0"/>
              <a:t>, “</a:t>
            </a:r>
            <a:r>
              <a:rPr lang="it-IT" sz="2200" dirty="0"/>
              <a:t>A Portable Non-Invasive Blood Glucose Monitoring Device</a:t>
            </a:r>
            <a:r>
              <a:rPr lang="en-US" sz="2200" dirty="0"/>
              <a:t> ”,  IEEE Conference on Biomedical Engineering and Sciences, pp no. 2-5, </a:t>
            </a:r>
            <a:r>
              <a:rPr lang="en-US" sz="2200" dirty="0" smtClean="0"/>
              <a:t>2014</a:t>
            </a:r>
            <a:endParaRPr lang="en-US" sz="2200" b="1" dirty="0" smtClean="0"/>
          </a:p>
          <a:p>
            <a:pPr marL="0" lvl="1" indent="0">
              <a:buNone/>
            </a:pPr>
            <a:r>
              <a:rPr lang="en-US" sz="2200" b="1" dirty="0" smtClean="0"/>
              <a:t>[6] Fundamentals of FTIR Analysis, </a:t>
            </a:r>
            <a:r>
              <a:rPr lang="en-US" sz="2200" dirty="0" smtClean="0"/>
              <a:t>"ABC's </a:t>
            </a:r>
            <a:r>
              <a:rPr lang="en-US" sz="2200" dirty="0"/>
              <a:t>of Photoacoustic </a:t>
            </a:r>
            <a:r>
              <a:rPr lang="en-US" sz="2200" dirty="0" smtClean="0"/>
              <a:t>Spectroscopy”, </a:t>
            </a:r>
            <a:r>
              <a:rPr lang="en-US" sz="2200" dirty="0"/>
              <a:t>available on-line at:</a:t>
            </a:r>
            <a:r>
              <a:rPr lang="en-US" sz="2200" dirty="0" smtClean="0"/>
              <a:t> </a:t>
            </a:r>
            <a:r>
              <a:rPr lang="en-US" sz="2200" dirty="0"/>
              <a:t>https://</a:t>
            </a:r>
            <a:r>
              <a:rPr lang="en-US" sz="2200" dirty="0" smtClean="0"/>
              <a:t>www.shimadzu.com/an/service-support/technical-support/analysis-basics/ftirtalk/talk7.html, (accessed on 10/15/2020)</a:t>
            </a:r>
          </a:p>
          <a:p>
            <a:pPr marL="0" lvl="1" indent="0">
              <a:buNone/>
            </a:pPr>
            <a:endParaRPr lang="en-US" sz="2200" dirty="0" smtClean="0"/>
          </a:p>
          <a:p>
            <a:pPr marL="0" lvl="1" indent="0">
              <a:buNone/>
            </a:pPr>
            <a:endParaRPr lang="en-US" sz="2200" dirty="0" smtClean="0"/>
          </a:p>
          <a:p>
            <a:pPr marL="0" lvl="1" indent="0">
              <a:buNone/>
            </a:pPr>
            <a:endParaRPr lang="en-US" sz="2200" dirty="0" smtClean="0"/>
          </a:p>
          <a:p>
            <a:pPr marL="0" lvl="1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4999" y="9029700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</p:spTree>
    <p:extLst>
      <p:ext uri="{BB962C8B-B14F-4D97-AF65-F5344CB8AC3E}">
        <p14:creationId xmlns:p14="http://schemas.microsoft.com/office/powerpoint/2010/main" val="286408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6464" y="9105900"/>
            <a:ext cx="90725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27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1" y="190501"/>
            <a:ext cx="14747080" cy="1981199"/>
          </a:xfrm>
        </p:spPr>
        <p:txBody>
          <a:bodyPr/>
          <a:lstStyle/>
          <a:p>
            <a:r>
              <a:rPr lang="en-US" b="1" dirty="0" smtClean="0">
                <a:solidFill>
                  <a:srgbClr val="004AAC"/>
                </a:solidFill>
              </a:rPr>
              <a:t>Do You Know??</a:t>
            </a:r>
            <a:endParaRPr lang="en-US" b="1" dirty="0">
              <a:solidFill>
                <a:srgbClr val="004AA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3485" y="9029700"/>
            <a:ext cx="16067314" cy="700088"/>
          </a:xfrm>
        </p:spPr>
        <p:txBody>
          <a:bodyPr/>
          <a:lstStyle/>
          <a:p>
            <a:pPr marL="0" lvl="1"/>
            <a:r>
              <a:rPr lang="en-US" sz="1580" b="1" dirty="0" smtClean="0"/>
              <a:t>[3] “</a:t>
            </a:r>
            <a:r>
              <a:rPr lang="en-US" sz="1580" dirty="0" smtClean="0"/>
              <a:t>10 </a:t>
            </a:r>
            <a:r>
              <a:rPr lang="en-US" sz="1580" dirty="0"/>
              <a:t>facts on diabetes,” Nov , 2020. Accessed on: Nov. 11, 2020. [Online]. Available: </a:t>
            </a:r>
            <a:r>
              <a:rPr lang="en-US" sz="1580" dirty="0">
                <a:hlinkClick r:id="rId2"/>
              </a:rPr>
              <a:t>https://www.who.int/features/factfiles/diabetes/en/#:~:</a:t>
            </a:r>
            <a:r>
              <a:rPr lang="en-US" sz="1580" dirty="0" smtClean="0">
                <a:hlinkClick r:id="rId2"/>
              </a:rPr>
              <a:t>text=Fact%209%3A%20Diabetes%20is%20an,overall%20risk%20of%20dying%20prematurely</a:t>
            </a:r>
            <a:endParaRPr lang="en-US" sz="158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Department of Electrical Engineering, FET, International Islamic University Islamabad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5" y="1714500"/>
            <a:ext cx="14695716" cy="6934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565" y="8417866"/>
            <a:ext cx="93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6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24459-D93D-43D7-9008-5487BEA5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12573000" cy="1600200"/>
          </a:xfrm>
        </p:spPr>
        <p:txBody>
          <a:bodyPr>
            <a:normAutofit/>
          </a:bodyPr>
          <a:lstStyle/>
          <a:p>
            <a:pPr marL="19050">
              <a:spcBef>
                <a:spcPts val="150"/>
              </a:spcBef>
            </a:pPr>
            <a:r>
              <a:rPr lang="en-US" b="1" spc="-8" dirty="0">
                <a:solidFill>
                  <a:srgbClr val="296AB8"/>
                </a:solidFill>
              </a:rPr>
              <a:t>Presentation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AD533D-934E-4AE8-BC6A-6437F979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12590145" cy="7429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Project </a:t>
            </a: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Design Methodology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Block </a:t>
            </a:r>
            <a:r>
              <a:rPr lang="en-US" dirty="0" smtClean="0"/>
              <a:t>Diagram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Hardware Modules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Application Areas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Time and cost Analysis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057400" y="9471660"/>
            <a:ext cx="97536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Department of Electrical Engineering, FET, International Islamic University Islamabad</a:t>
            </a:r>
          </a:p>
        </p:txBody>
      </p:sp>
    </p:spTree>
    <p:extLst>
      <p:ext uri="{BB962C8B-B14F-4D97-AF65-F5344CB8AC3E}">
        <p14:creationId xmlns:p14="http://schemas.microsoft.com/office/powerpoint/2010/main" val="25236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571501"/>
            <a:ext cx="14858998" cy="1371599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Introduction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43100"/>
            <a:ext cx="14285118" cy="5486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Non Invasive </a:t>
            </a:r>
            <a:r>
              <a:rPr lang="en-US" dirty="0"/>
              <a:t>G</a:t>
            </a:r>
            <a:r>
              <a:rPr lang="en-US" dirty="0" smtClean="0"/>
              <a:t>lucose meter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Get rid of </a:t>
            </a:r>
            <a:r>
              <a:rPr lang="en-US" dirty="0"/>
              <a:t>T</a:t>
            </a:r>
            <a:r>
              <a:rPr lang="en-US" dirty="0" smtClean="0"/>
              <a:t>est strips(common invasive technique)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Smart Device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Technique of non invasive method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199" y="9105900"/>
            <a:ext cx="9089883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</p:spTree>
    <p:extLst>
      <p:ext uri="{BB962C8B-B14F-4D97-AF65-F5344CB8AC3E}">
        <p14:creationId xmlns:p14="http://schemas.microsoft.com/office/powerpoint/2010/main" val="56207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647701"/>
            <a:ext cx="14858999" cy="1295399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Literature review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43101"/>
            <a:ext cx="136398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4AAC"/>
                </a:solidFill>
              </a:rPr>
              <a:t>Techniques: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Optical Coherence Tomography</a:t>
            </a:r>
            <a:r>
              <a:rPr lang="en-US" sz="2000" dirty="0" smtClean="0"/>
              <a:t> [4]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Fluoresce </a:t>
            </a:r>
            <a:r>
              <a:rPr lang="en-US" sz="2000" dirty="0" smtClean="0"/>
              <a:t>[4]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Optical polarimetry </a:t>
            </a:r>
            <a:r>
              <a:rPr lang="en-US" sz="2000" dirty="0" smtClean="0"/>
              <a:t>[4]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MIR Spectroscopy </a:t>
            </a:r>
            <a:r>
              <a:rPr lang="en-US" sz="2000" dirty="0" smtClean="0"/>
              <a:t>[4]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NIR Spectroscopy </a:t>
            </a:r>
            <a:r>
              <a:rPr lang="en-US" sz="2100" dirty="0" smtClean="0"/>
              <a:t>[4], [</a:t>
            </a:r>
            <a:r>
              <a:rPr lang="en-US" sz="2000" dirty="0" smtClean="0"/>
              <a:t>5]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Raman Spectroscopy </a:t>
            </a:r>
            <a:r>
              <a:rPr lang="en-US" sz="2000" dirty="0" smtClean="0"/>
              <a:t>[4]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Photoacoustic Spectroscopy PAS </a:t>
            </a:r>
            <a:r>
              <a:rPr lang="en-US" sz="2000" dirty="0" smtClean="0"/>
              <a:t>[4], [6]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4999" y="9182100"/>
            <a:ext cx="9166083" cy="547688"/>
          </a:xfrm>
        </p:spPr>
        <p:txBody>
          <a:bodyPr/>
          <a:lstStyle/>
          <a:p>
            <a:r>
              <a:rPr lang="en-US" dirty="0" smtClean="0"/>
              <a:t>Department of Electrical Engineering, FET, International Islamic University Islamabad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5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571501"/>
            <a:ext cx="14858997" cy="1447799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Problem Statement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19301"/>
            <a:ext cx="14285118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Test strip method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Painful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Non-Compliance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Expensive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Not Always Accurate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Cause Infection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19" y="8915399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</p:spTree>
    <p:extLst>
      <p:ext uri="{BB962C8B-B14F-4D97-AF65-F5344CB8AC3E}">
        <p14:creationId xmlns:p14="http://schemas.microsoft.com/office/powerpoint/2010/main" val="380029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571501"/>
            <a:ext cx="14858997" cy="1219199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Objectives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790701"/>
            <a:ext cx="12377645" cy="640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Accuracy and Economical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Mobile App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Patient’s Information Retrieval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Portable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Recommend Insulin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Diet Plan &amp; Workout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20" y="8870157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</p:spTree>
    <p:extLst>
      <p:ext uri="{BB962C8B-B14F-4D97-AF65-F5344CB8AC3E}">
        <p14:creationId xmlns:p14="http://schemas.microsoft.com/office/powerpoint/2010/main" val="191721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495300"/>
            <a:ext cx="14858997" cy="1371600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Design Methodology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20" y="9055476"/>
            <a:ext cx="9358964" cy="547688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Islamabad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9193" y="8079165"/>
            <a:ext cx="105754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i="1" dirty="0"/>
              <a:t>Figure 1. Design Methodology of Blood Glucose Monitoring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1866900"/>
            <a:ext cx="11299371" cy="62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9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571500"/>
            <a:ext cx="14858997" cy="1295400"/>
          </a:xfrm>
        </p:spPr>
        <p:txBody>
          <a:bodyPr/>
          <a:lstStyle/>
          <a:p>
            <a:r>
              <a:rPr lang="en-US" b="1" dirty="0" smtClean="0">
                <a:solidFill>
                  <a:srgbClr val="296AB8"/>
                </a:solidFill>
              </a:rPr>
              <a:t>Block Diagram</a:t>
            </a:r>
            <a:endParaRPr lang="en-US" b="1" dirty="0">
              <a:solidFill>
                <a:srgbClr val="296A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12117" y="9029700"/>
            <a:ext cx="14859000" cy="914400"/>
          </a:xfrm>
        </p:spPr>
        <p:txBody>
          <a:bodyPr/>
          <a:lstStyle/>
          <a:p>
            <a:r>
              <a:rPr lang="en-US" dirty="0"/>
              <a:t>Department of Electrical Engineering, FET, International Islamic University </a:t>
            </a:r>
            <a:r>
              <a:rPr lang="en-US" dirty="0" smtClean="0"/>
              <a:t>Islamabad</a:t>
            </a:r>
          </a:p>
          <a:p>
            <a:pPr marL="0" lvl="1"/>
            <a:r>
              <a:rPr lang="en-US" sz="1600" dirty="0" smtClean="0"/>
              <a:t>[4] </a:t>
            </a:r>
            <a:r>
              <a:rPr lang="en-US" sz="1580" b="1" dirty="0"/>
              <a:t>Abu </a:t>
            </a:r>
            <a:r>
              <a:rPr lang="en-US" sz="1580" b="1" dirty="0" err="1"/>
              <a:t>Asaduzzaman</a:t>
            </a:r>
            <a:r>
              <a:rPr lang="en-US" sz="1580" b="1" dirty="0"/>
              <a:t>, </a:t>
            </a:r>
            <a:r>
              <a:rPr lang="en-US" sz="1580" b="1" dirty="0" err="1"/>
              <a:t>Soumyashree</a:t>
            </a:r>
            <a:r>
              <a:rPr lang="en-US" sz="1580" b="1" dirty="0"/>
              <a:t> </a:t>
            </a:r>
            <a:r>
              <a:rPr lang="en-US" sz="1580" b="1" dirty="0" err="1"/>
              <a:t>Samadarsinee</a:t>
            </a:r>
            <a:r>
              <a:rPr lang="en-US" sz="1580" b="1" dirty="0"/>
              <a:t>, and Kishore K. </a:t>
            </a:r>
            <a:r>
              <a:rPr lang="en-US" sz="1580" b="1" dirty="0" err="1"/>
              <a:t>Chidella</a:t>
            </a:r>
            <a:r>
              <a:rPr lang="en-US" sz="1580" b="1" dirty="0"/>
              <a:t>,  " Simulating </a:t>
            </a:r>
            <a:r>
              <a:rPr lang="en-US" sz="1580" b="1" dirty="0" err="1"/>
              <a:t>Multisensor</a:t>
            </a:r>
            <a:r>
              <a:rPr lang="en-US" sz="1580" b="1" dirty="0"/>
              <a:t> Noninvasive Blood Glucose Monitoring Systems ", Wichita State University Wichita, Kansas, USA, pp.3, 2016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95499"/>
            <a:ext cx="11887200" cy="54748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6719" y="7570330"/>
            <a:ext cx="98743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i="1" dirty="0"/>
              <a:t>Figure 2. Blocked Diagram of Blood Glucose Monitor 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73200" y="7331821"/>
            <a:ext cx="66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683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</TotalTime>
  <Words>478</Words>
  <Application>Microsoft Office PowerPoint</Application>
  <PresentationFormat>Custom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Wingdings</vt:lpstr>
      <vt:lpstr>Circuit</vt:lpstr>
      <vt:lpstr>Final Year Project Proposal Defense Presentation</vt:lpstr>
      <vt:lpstr>Do You Know??</vt:lpstr>
      <vt:lpstr>Presentation Flow</vt:lpstr>
      <vt:lpstr>Introduction</vt:lpstr>
      <vt:lpstr>Literature review</vt:lpstr>
      <vt:lpstr>Problem Statement</vt:lpstr>
      <vt:lpstr>Objectives</vt:lpstr>
      <vt:lpstr>Design Methodology</vt:lpstr>
      <vt:lpstr>Block Diagram</vt:lpstr>
      <vt:lpstr>Hardware Modules</vt:lpstr>
      <vt:lpstr>Application Areas</vt:lpstr>
      <vt:lpstr>Time and cost Analysis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dc:creator>Abdul moiz</dc:creator>
  <cp:keywords>DAENZ3ShjBE,BAD37G9fcaU</cp:keywords>
  <cp:lastModifiedBy>DELL</cp:lastModifiedBy>
  <cp:revision>26</cp:revision>
  <dcterms:created xsi:type="dcterms:W3CDTF">2020-11-13T16:51:05Z</dcterms:created>
  <dcterms:modified xsi:type="dcterms:W3CDTF">2024-10-14T07:49:23Z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2020-11-13T00:00:00Z</vt:filetime>
  </property>
  <property fmtid="{D5CDD505-2E9C-101B-9397-08002B2CF9AE}" pid="3" name="Creator">
    <vt:lpwstr>Canva</vt:lpwstr>
  </property>
  <property fmtid="{D5CDD505-2E9C-101B-9397-08002B2CF9AE}" pid="4" name="LastSaved">
    <vt:filetime>2020-11-13T00:00:00Z</vt:filetime>
  </property>
</Properties>
</file>