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8" r:id="rId4"/>
    <p:sldId id="257" r:id="rId5"/>
    <p:sldId id="265" r:id="rId6"/>
    <p:sldId id="266" r:id="rId7"/>
    <p:sldId id="259" r:id="rId8"/>
    <p:sldId id="260" r:id="rId9"/>
    <p:sldId id="269" r:id="rId10"/>
    <p:sldId id="262" r:id="rId11"/>
    <p:sldId id="270" r:id="rId12"/>
    <p:sldId id="264" r:id="rId13"/>
    <p:sldId id="267" r:id="rId14"/>
    <p:sldId id="268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60F31-0167-961E-1D4B-D5CCAF9EBAEC}" v="14" dt="2021-12-09T23:59:41.251"/>
    <p1510:client id="{12206174-E3E8-20C1-03C8-9FC8980B7E3D}" v="1" dt="2021-12-09T02:46:21.110"/>
    <p1510:client id="{5A5BC27E-3350-9107-CF7F-EFA7B0051FFD}" v="45" dt="2021-12-09T03:00:43.968"/>
    <p1510:client id="{8FAF03E0-5A6D-DE48-9A35-68246A546E68}" v="183" dt="2021-12-10T01:56:49.608"/>
    <p1510:client id="{96C8F79F-C8CE-6DC8-9F46-D0736A33C8EB}" v="15" dt="2021-12-09T03:03:20.799"/>
    <p1510:client id="{A75C3967-3733-C248-8FF3-168E392F424C}" v="1373" dt="2021-12-09T03:12:10.747"/>
    <p1510:client id="{B21B9A47-43F7-24FB-F421-41CFA5748A0B}" v="159" dt="2021-12-09T02:45:46.864"/>
    <p1510:client id="{CF78E821-8F00-3A6E-AD1A-EA51A610813F}" v="70" dt="2021-12-09T21:35:10.559"/>
    <p1510:client id="{F6784D5A-E498-499B-B85B-CC9FAD8DB1E5}" v="303" dt="2021-12-10T01:14:3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2383E-F16C-4CCF-9FAE-10EC048DDD8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FE999-471D-4DD8-8D30-964C279D6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FE999-471D-4DD8-8D30-964C279D60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98F-3B3D-3F43-8E73-AE48644DF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Predicting Sales Price of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C01F4-7126-FA4B-A4CD-31996C2B4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Thalia Rahim, </a:t>
            </a:r>
            <a:r>
              <a:rPr lang="en-US" err="1"/>
              <a:t>Nimrit</a:t>
            </a:r>
            <a:r>
              <a:rPr lang="en-US"/>
              <a:t> Cheema, Ben Rafael</a:t>
            </a:r>
          </a:p>
        </p:txBody>
      </p:sp>
    </p:spTree>
    <p:extLst>
      <p:ext uri="{BB962C8B-B14F-4D97-AF65-F5344CB8AC3E}">
        <p14:creationId xmlns:p14="http://schemas.microsoft.com/office/powerpoint/2010/main" val="31947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558A-8011-8A48-BA05-6C890CAB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Ridge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3EAAFCE-2771-470F-8435-9F9926C281B9}"/>
              </a:ext>
            </a:extLst>
          </p:cNvPr>
          <p:cNvSpPr txBox="1">
            <a:spLocks/>
          </p:cNvSpPr>
          <p:nvPr/>
        </p:nvSpPr>
        <p:spPr>
          <a:xfrm>
            <a:off x="1290421" y="1944902"/>
            <a:ext cx="33174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Again predicted Sales Price against all the variables of the dataset in order to see how ridge compares to our lasso model</a:t>
            </a:r>
          </a:p>
          <a:p>
            <a:r>
              <a:rPr lang="en-US" dirty="0"/>
              <a:t>Test RMSE: 176,660.7</a:t>
            </a:r>
          </a:p>
          <a:p>
            <a:r>
              <a:rPr lang="en-US" dirty="0"/>
              <a:t>Train RMSE: 103,094.2</a:t>
            </a:r>
          </a:p>
          <a:p>
            <a:r>
              <a:rPr lang="en-US" dirty="0"/>
              <a:t>Virtually the same results as lasso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FDD862-7D24-46A3-9893-A49C73D38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875" y="3639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DB2AFD61-A833-4DC5-80C5-BC8FA3312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217" y="1792517"/>
            <a:ext cx="4885619" cy="3997325"/>
          </a:xfrm>
        </p:spPr>
      </p:pic>
    </p:spTree>
    <p:extLst>
      <p:ext uri="{BB962C8B-B14F-4D97-AF65-F5344CB8AC3E}">
        <p14:creationId xmlns:p14="http://schemas.microsoft.com/office/powerpoint/2010/main" val="418870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555F26C-66B0-45B2-839C-2561145AC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29" y="642956"/>
            <a:ext cx="9399793" cy="5241907"/>
          </a:xfrm>
        </p:spPr>
      </p:pic>
    </p:spTree>
    <p:extLst>
      <p:ext uri="{BB962C8B-B14F-4D97-AF65-F5344CB8AC3E}">
        <p14:creationId xmlns:p14="http://schemas.microsoft.com/office/powerpoint/2010/main" val="396377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A46F-3B4D-42D0-A5C8-6B7C8EA1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F8B2-2D45-4408-9E33-FCDBBC44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016840" cy="3997828"/>
          </a:xfrm>
        </p:spPr>
        <p:txBody>
          <a:bodyPr>
            <a:normAutofit fontScale="92500"/>
          </a:bodyPr>
          <a:lstStyle/>
          <a:p>
            <a:pPr marL="344170" indent="-344170"/>
            <a:r>
              <a:rPr lang="en-US" sz="1600" dirty="0"/>
              <a:t>Predicted sales price against the six variables that remained using lambda.1se of our lasso model</a:t>
            </a:r>
            <a:endParaRPr lang="en-US" dirty="0"/>
          </a:p>
          <a:p>
            <a:pPr marL="795020" lvl="1" indent="-337820"/>
            <a:r>
              <a:rPr lang="en-US" sz="1600" dirty="0" err="1"/>
              <a:t>NeighborhoodBuver</a:t>
            </a:r>
            <a:r>
              <a:rPr lang="en-US" sz="1600" dirty="0"/>
              <a:t>, </a:t>
            </a:r>
            <a:r>
              <a:rPr lang="en-US" sz="1600" dirty="0" err="1"/>
              <a:t>OverallQual</a:t>
            </a:r>
            <a:r>
              <a:rPr lang="en-US" sz="1600" dirty="0"/>
              <a:t>, </a:t>
            </a:r>
            <a:r>
              <a:rPr lang="en-US" sz="1600" dirty="0" err="1"/>
              <a:t>YearRemodAdd</a:t>
            </a:r>
            <a:r>
              <a:rPr lang="en-US" sz="1600" dirty="0"/>
              <a:t>, </a:t>
            </a:r>
            <a:r>
              <a:rPr lang="en-US" sz="1600" dirty="0" err="1"/>
              <a:t>KitchenQualTA</a:t>
            </a:r>
            <a:r>
              <a:rPr lang="en-US" sz="1600" dirty="0"/>
              <a:t> (typical/average), </a:t>
            </a:r>
            <a:r>
              <a:rPr lang="en-US" sz="1600" dirty="0" err="1"/>
              <a:t>GarageCars</a:t>
            </a:r>
            <a:r>
              <a:rPr lang="en-US" sz="1600" dirty="0"/>
              <a:t>, </a:t>
            </a:r>
            <a:r>
              <a:rPr lang="en-US" sz="1600" dirty="0" err="1"/>
              <a:t>TotalSqFt</a:t>
            </a:r>
            <a:endParaRPr lang="en-US" sz="1600" dirty="0">
              <a:cs typeface="Arial" panose="020B0604020202020204"/>
            </a:endParaRPr>
          </a:p>
          <a:p>
            <a:pPr marL="344170" indent="-344170"/>
            <a:r>
              <a:rPr lang="en-US" sz="1800" dirty="0"/>
              <a:t>R^2 of 0.74</a:t>
            </a:r>
            <a:endParaRPr lang="en-US" sz="1800" dirty="0">
              <a:cs typeface="Arial"/>
            </a:endParaRPr>
          </a:p>
          <a:p>
            <a:pPr marL="795020" lvl="1" indent="-337820"/>
            <a:endParaRPr lang="en-US" sz="1600" dirty="0">
              <a:cs typeface="Arial" panose="020B0604020202020204"/>
            </a:endParaRPr>
          </a:p>
          <a:p>
            <a:pPr marL="795020" lvl="1" indent="-337820"/>
            <a:endParaRPr lang="en-US" sz="1600" dirty="0">
              <a:cs typeface="Arial" panose="020B060402020202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E2C4933D-1259-478A-9130-797A123A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362848"/>
            <a:ext cx="5303975" cy="6131763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00ACD83-DDC8-4B8D-8B22-7C1DDCFA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65" y="1326401"/>
            <a:ext cx="9937569" cy="49269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3495D-D463-4F27-B442-92A407960CA2}"/>
              </a:ext>
            </a:extLst>
          </p:cNvPr>
          <p:cNvSpPr txBox="1"/>
          <p:nvPr/>
        </p:nvSpPr>
        <p:spPr>
          <a:xfrm>
            <a:off x="2551259" y="395534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Predicted vs True Sales Price</a:t>
            </a:r>
          </a:p>
        </p:txBody>
      </p:sp>
    </p:spTree>
    <p:extLst>
      <p:ext uri="{BB962C8B-B14F-4D97-AF65-F5344CB8AC3E}">
        <p14:creationId xmlns:p14="http://schemas.microsoft.com/office/powerpoint/2010/main" val="324107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CB-D188-3C49-AACD-A6881C5B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26721"/>
            <a:ext cx="7958331" cy="1005840"/>
          </a:xfrm>
        </p:spPr>
        <p:txBody>
          <a:bodyPr/>
          <a:lstStyle/>
          <a:p>
            <a:pPr algn="l"/>
            <a:r>
              <a:rPr lang="en-US"/>
              <a:t>Comparing Models-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54C3-BBC0-D147-AE5E-2175F6C2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2784445"/>
            <a:ext cx="8802299" cy="4545995"/>
          </a:xfrm>
        </p:spPr>
        <p:txBody>
          <a:bodyPr>
            <a:normAutofit/>
          </a:bodyPr>
          <a:lstStyle/>
          <a:p>
            <a:r>
              <a:rPr lang="en-US" dirty="0"/>
              <a:t>Lasso :</a:t>
            </a:r>
          </a:p>
          <a:p>
            <a:pPr lvl="1"/>
            <a:r>
              <a:rPr lang="en-US" dirty="0"/>
              <a:t>Test RMSE: 175,894.3</a:t>
            </a:r>
          </a:p>
          <a:p>
            <a:pPr lvl="1"/>
            <a:r>
              <a:rPr lang="en-US" dirty="0"/>
              <a:t>Train RMSE: 101,024.2</a:t>
            </a:r>
          </a:p>
          <a:p>
            <a:r>
              <a:rPr lang="en-US" dirty="0"/>
              <a:t>Ridge:</a:t>
            </a:r>
          </a:p>
          <a:p>
            <a:pPr lvl="1"/>
            <a:r>
              <a:rPr lang="en-US" dirty="0"/>
              <a:t>Test RMSE: 176,660.7</a:t>
            </a:r>
          </a:p>
          <a:p>
            <a:pPr lvl="1"/>
            <a:r>
              <a:rPr lang="en-US" dirty="0"/>
              <a:t>Train RMSE: 103,094.2</a:t>
            </a:r>
          </a:p>
          <a:p>
            <a:r>
              <a:rPr lang="en-US" dirty="0"/>
              <a:t>Linear:</a:t>
            </a:r>
          </a:p>
          <a:p>
            <a:pPr lvl="1"/>
            <a:r>
              <a:rPr lang="en-US" dirty="0"/>
              <a:t>Test RMSE: 171,877.4</a:t>
            </a:r>
          </a:p>
          <a:p>
            <a:pPr lvl="1"/>
            <a:r>
              <a:rPr lang="en-US" dirty="0"/>
              <a:t>Train RMSE: 95,731.07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27F-CE64-D24C-926C-5EA1E91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Conclusion/Limitations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3A71-BF67-7E40-B614-79C29FA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pPr marL="344170" indent="-344170"/>
            <a:r>
              <a:rPr lang="en-US"/>
              <a:t>Linear model would be the most adequate model given the R2 of 0.74 and lower RMSE values</a:t>
            </a:r>
          </a:p>
          <a:p>
            <a:pPr marL="344170" indent="-344170"/>
            <a:r>
              <a:rPr lang="en-US"/>
              <a:t>Limitations: missing meaningful variables in dataset such number of bedrooms, mean income in neighborhood, school district, population, tax brackets, </a:t>
            </a:r>
            <a:r>
              <a:rPr lang="en-US" err="1"/>
              <a:t>etc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/>
              <a:t>Year this data is based off of is unknown, making it hard to determine whether the current housing market relates to our findings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70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3AD2-46B1-4E3F-B2F5-5106A908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545" y="1276261"/>
            <a:ext cx="779654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3600">
                <a:cs typeface="Arial"/>
              </a:rPr>
              <a:t>https://github.com/nimritcheema/MGSC-310-Final-Project</a:t>
            </a:r>
          </a:p>
        </p:txBody>
      </p:sp>
    </p:spTree>
    <p:extLst>
      <p:ext uri="{BB962C8B-B14F-4D97-AF65-F5344CB8AC3E}">
        <p14:creationId xmlns:p14="http://schemas.microsoft.com/office/powerpoint/2010/main" val="31969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3AD2-46B1-4E3F-B2F5-5106A908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545" y="1206988"/>
            <a:ext cx="779654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3600">
                <a:ea typeface="+mn-lt"/>
                <a:cs typeface="+mn-lt"/>
              </a:rPr>
              <a:t> Thanks for listening! Questions?</a:t>
            </a:r>
            <a:endParaRPr lang="en-US" sz="36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695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2B2F-FDB6-E649-965B-5425E898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BB5E-7B63-B44D-B81F-19AB8111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539240"/>
            <a:ext cx="9305219" cy="4510704"/>
          </a:xfrm>
        </p:spPr>
        <p:txBody>
          <a:bodyPr>
            <a:normAutofit/>
          </a:bodyPr>
          <a:lstStyle/>
          <a:p>
            <a:pPr marL="344170" indent="-344170"/>
            <a:endParaRPr lang="en-US">
              <a:cs typeface="Arial" panose="020B0604020202020204"/>
            </a:endParaRPr>
          </a:p>
          <a:p>
            <a:pPr marL="344170" indent="-344170"/>
            <a:r>
              <a:rPr lang="en-US"/>
              <a:t>Housing prices are inevitably dictated by high income areas, school districts, major metropolitan area etc., but there are other factors that contribute to the listing price of a home that is not related to income or neighborhood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We wanted to further examine how characteristics of a house affect the sale price in order to find how to predict a house’s value in the future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Our overall goal while building our models was to determine the most impactful factors in deciding the selling price of a home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2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AA18-4AE5-6843-8D23-21EB225D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16760"/>
            <a:ext cx="7958331" cy="854314"/>
          </a:xfrm>
        </p:spPr>
        <p:txBody>
          <a:bodyPr/>
          <a:lstStyle/>
          <a:p>
            <a:pPr algn="l"/>
            <a:r>
              <a:rPr lang="en-US"/>
              <a:t>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DE03-DBAA-3B47-B3D2-0C43BDBA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64" y="1338139"/>
            <a:ext cx="3054485" cy="5276669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err="1"/>
              <a:t>SalesPrice</a:t>
            </a:r>
            <a:r>
              <a:rPr lang="en-US"/>
              <a:t> (our Y)</a:t>
            </a:r>
          </a:p>
          <a:p>
            <a:pPr marL="344170" indent="-344170"/>
            <a:r>
              <a:rPr lang="en-US" err="1"/>
              <a:t>MSZoning</a:t>
            </a:r>
            <a:r>
              <a:rPr lang="en-US"/>
              <a:t>- zoning classification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 err="1"/>
              <a:t>LotFrontage</a:t>
            </a:r>
            <a:r>
              <a:rPr lang="en-US"/>
              <a:t>-linear ft of street connected to property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LotArea</a:t>
            </a:r>
            <a:r>
              <a:rPr lang="en-US"/>
              <a:t>- lot size in sq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GrLivArea</a:t>
            </a:r>
            <a:r>
              <a:rPr lang="en-US"/>
              <a:t>- 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LotShape</a:t>
            </a:r>
            <a:r>
              <a:rPr lang="en-US"/>
              <a:t>-general shape of property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LotConfig</a:t>
            </a:r>
            <a:r>
              <a:rPr lang="en-US"/>
              <a:t>- lot configuration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Neighborhood- names of neighborhood</a:t>
            </a:r>
            <a:endParaRPr lang="en-US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8C511-FAC1-AA4F-AF43-A406FB5C8BA4}"/>
              </a:ext>
            </a:extLst>
          </p:cNvPr>
          <p:cNvSpPr txBox="1">
            <a:spLocks/>
          </p:cNvSpPr>
          <p:nvPr/>
        </p:nvSpPr>
        <p:spPr>
          <a:xfrm>
            <a:off x="4361009" y="1264570"/>
            <a:ext cx="3054485" cy="527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Condition1- proximity to various conditions</a:t>
            </a:r>
          </a:p>
          <a:p>
            <a:r>
              <a:rPr lang="en-US" err="1"/>
              <a:t>BldgType</a:t>
            </a:r>
            <a:r>
              <a:rPr lang="en-US"/>
              <a:t>- type of building</a:t>
            </a:r>
          </a:p>
          <a:p>
            <a:r>
              <a:rPr lang="en-US" err="1"/>
              <a:t>HouseStyle</a:t>
            </a:r>
            <a:r>
              <a:rPr lang="en-US"/>
              <a:t>- style of building</a:t>
            </a:r>
          </a:p>
          <a:p>
            <a:r>
              <a:rPr lang="en-US"/>
              <a:t>Pool</a:t>
            </a:r>
          </a:p>
          <a:p>
            <a:r>
              <a:rPr lang="en-US" err="1"/>
              <a:t>OverallQuality</a:t>
            </a:r>
            <a:r>
              <a:rPr lang="en-US"/>
              <a:t>- rates material and finish of house 1-10</a:t>
            </a:r>
          </a:p>
          <a:p>
            <a:r>
              <a:rPr lang="en-US" err="1"/>
              <a:t>YearBuilt</a:t>
            </a:r>
            <a:endParaRPr lang="en-US"/>
          </a:p>
          <a:p>
            <a:r>
              <a:rPr lang="en-US" err="1"/>
              <a:t>YearRemodeled</a:t>
            </a:r>
            <a:endParaRPr lang="en-US"/>
          </a:p>
          <a:p>
            <a:r>
              <a:rPr lang="en-US" err="1"/>
              <a:t>FullBath</a:t>
            </a:r>
            <a:r>
              <a:rPr lang="en-US"/>
              <a:t>- number of full baths</a:t>
            </a:r>
          </a:p>
          <a:p>
            <a:r>
              <a:rPr lang="en-US" err="1"/>
              <a:t>KitchenAbvGr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46FC6-DB41-0A4E-91A2-46CD00534D43}"/>
              </a:ext>
            </a:extLst>
          </p:cNvPr>
          <p:cNvSpPr txBox="1">
            <a:spLocks/>
          </p:cNvSpPr>
          <p:nvPr/>
        </p:nvSpPr>
        <p:spPr>
          <a:xfrm>
            <a:off x="7989653" y="1171074"/>
            <a:ext cx="3054485" cy="5194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600" err="1"/>
              <a:t>KitchenQual</a:t>
            </a:r>
            <a:r>
              <a:rPr lang="en-US" sz="1600"/>
              <a:t>- kitchen quality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Fireplaces- number of fireplaces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GarageCars</a:t>
            </a:r>
            <a:endParaRPr lang="en-US" sz="1600" err="1"/>
          </a:p>
          <a:p>
            <a:pPr marL="344170" indent="-344170"/>
            <a:r>
              <a:rPr lang="en-US" sz="1600" err="1">
                <a:cs typeface="Arial"/>
              </a:rPr>
              <a:t>GarageArea</a:t>
            </a:r>
            <a:endParaRPr lang="en-US" sz="1600" err="1"/>
          </a:p>
          <a:p>
            <a:pPr marL="344170" indent="-344170"/>
            <a:r>
              <a:rPr lang="en-US" sz="1600" err="1">
                <a:ea typeface="+mn-lt"/>
                <a:cs typeface="+mn-lt"/>
              </a:rPr>
              <a:t>OpenPorchSF</a:t>
            </a:r>
            <a:r>
              <a:rPr lang="en-US" sz="1600">
                <a:ea typeface="+mn-lt"/>
                <a:cs typeface="+mn-lt"/>
              </a:rPr>
              <a:t>-  open porch area SF</a:t>
            </a:r>
            <a:endParaRPr lang="en-US" sz="1600"/>
          </a:p>
          <a:p>
            <a:pPr marL="344170" indent="-344170"/>
            <a:r>
              <a:rPr lang="en-US" sz="1600" err="1"/>
              <a:t>MiscVal</a:t>
            </a:r>
            <a:r>
              <a:rPr lang="en-US" sz="1600"/>
              <a:t>- </a:t>
            </a:r>
            <a:r>
              <a:rPr lang="en-US" sz="1600" err="1"/>
              <a:t>misc</a:t>
            </a:r>
            <a:r>
              <a:rPr lang="en-US" sz="1600"/>
              <a:t> features (elevator shed, tennis court, </a:t>
            </a:r>
            <a:r>
              <a:rPr lang="en-US" sz="1600" err="1"/>
              <a:t>etc</a:t>
            </a:r>
            <a:r>
              <a:rPr lang="en-US" sz="1600"/>
              <a:t>)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Furnished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TotalSqFt</a:t>
            </a:r>
            <a:endParaRPr lang="en-US" sz="16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07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FC4E-8518-1544-B7C3-9CCBA330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F60-207F-394B-930A-DD13DE8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052" y="1666753"/>
            <a:ext cx="9132425" cy="4687747"/>
          </a:xfrm>
        </p:spPr>
        <p:txBody>
          <a:bodyPr>
            <a:normAutofit/>
          </a:bodyPr>
          <a:lstStyle/>
          <a:p>
            <a:r>
              <a:rPr lang="en-US"/>
              <a:t>Renamed y-variable to “</a:t>
            </a:r>
            <a:r>
              <a:rPr lang="en-US" err="1"/>
              <a:t>SalesPrice</a:t>
            </a:r>
            <a:r>
              <a:rPr lang="en-US"/>
              <a:t>”</a:t>
            </a:r>
          </a:p>
          <a:p>
            <a:r>
              <a:rPr lang="en-US"/>
              <a:t>Since most of our variables are categorical, we transformed them to factors using </a:t>
            </a:r>
            <a:r>
              <a:rPr lang="en-US" err="1"/>
              <a:t>as.factor</a:t>
            </a:r>
            <a:r>
              <a:rPr lang="en-US"/>
              <a:t>()</a:t>
            </a:r>
          </a:p>
          <a:p>
            <a:r>
              <a:rPr lang="en-US"/>
              <a:t>Created new column, </a:t>
            </a:r>
            <a:r>
              <a:rPr lang="en-US" err="1"/>
              <a:t>TotalSqFt</a:t>
            </a:r>
            <a:endParaRPr lang="en-US"/>
          </a:p>
          <a:p>
            <a:r>
              <a:rPr lang="en-US" err="1"/>
              <a:t>TotalSqFt</a:t>
            </a:r>
            <a:r>
              <a:rPr lang="en-US"/>
              <a:t> = 1stFlrSF + 2ndFlrSF + </a:t>
            </a:r>
            <a:r>
              <a:rPr lang="en-US" err="1"/>
              <a:t>TotalBsmtSF</a:t>
            </a:r>
            <a:r>
              <a:rPr lang="en-US"/>
              <a:t> </a:t>
            </a:r>
          </a:p>
          <a:p>
            <a:r>
              <a:rPr lang="en-US"/>
              <a:t>Identified lots of perfect collinearity issues-</a:t>
            </a:r>
          </a:p>
          <a:p>
            <a:pPr lvl="1"/>
            <a:r>
              <a:rPr lang="en-US"/>
              <a:t>-BsmtFinSF1, BsmtFinSF2, 1stFlrSF, 2ndFlrSF, </a:t>
            </a:r>
            <a:r>
              <a:rPr lang="en-US" err="1"/>
              <a:t>TotalBsmtSF</a:t>
            </a:r>
            <a:endParaRPr lang="en-US"/>
          </a:p>
          <a:p>
            <a:r>
              <a:rPr lang="en-US"/>
              <a:t>Removed BsmtFinSF1 and BsmtFinSF2 columns because they equal </a:t>
            </a:r>
            <a:r>
              <a:rPr lang="en-US" err="1"/>
              <a:t>TotalBsmtSF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796C79E-ED34-41B1-984C-282ADB18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709" y="292594"/>
            <a:ext cx="10164582" cy="6272812"/>
          </a:xfrm>
        </p:spPr>
      </p:pic>
    </p:spTree>
    <p:extLst>
      <p:ext uri="{BB962C8B-B14F-4D97-AF65-F5344CB8AC3E}">
        <p14:creationId xmlns:p14="http://schemas.microsoft.com/office/powerpoint/2010/main" val="13426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DB051CF0-3A63-4EC5-9879-9A27EEC0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224" y="316712"/>
            <a:ext cx="9921786" cy="6122976"/>
          </a:xfrm>
        </p:spPr>
      </p:pic>
    </p:spTree>
    <p:extLst>
      <p:ext uri="{BB962C8B-B14F-4D97-AF65-F5344CB8AC3E}">
        <p14:creationId xmlns:p14="http://schemas.microsoft.com/office/powerpoint/2010/main" val="412620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D64B6-8945-2D45-ABAD-7FE850F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738388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300662-2A22-4994-861B-143A3019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25" y="1044556"/>
            <a:ext cx="3317493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/>
              <a:t>Predicted Sales Price against all the variables of the dataset in order to see which ones lasso classifies as important</a:t>
            </a:r>
            <a:endParaRPr lang="en-US" dirty="0"/>
          </a:p>
          <a:p>
            <a:pPr marL="344170" indent="-344170"/>
            <a:r>
              <a:rPr lang="en-US" sz="1800" dirty="0"/>
              <a:t>Chose to use lambda.1se in order to have a parsimonious model with only 11 variables</a:t>
            </a:r>
            <a:endParaRPr lang="en-US" sz="1800" dirty="0"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4B557C1-092A-4DB5-9BCD-8182A6561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7269C46-5865-4248-8132-841FE2CF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655" y="1277002"/>
            <a:ext cx="502990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DA9-0015-D14A-913A-97DC7959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82" y="633207"/>
            <a:ext cx="8012470" cy="756807"/>
          </a:xfrm>
        </p:spPr>
        <p:txBody>
          <a:bodyPr/>
          <a:lstStyle/>
          <a:p>
            <a:pPr algn="l"/>
            <a:r>
              <a:rPr lang="en-US" dirty="0"/>
              <a:t>Lasso Coefficients: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0011E-E39F-FA45-9496-7409B5D9B832}"/>
              </a:ext>
            </a:extLst>
          </p:cNvPr>
          <p:cNvSpPr txBox="1"/>
          <p:nvPr/>
        </p:nvSpPr>
        <p:spPr>
          <a:xfrm>
            <a:off x="1152556" y="1441739"/>
            <a:ext cx="7697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NeighborhoodBuver</a:t>
            </a:r>
            <a:r>
              <a:rPr lang="en-US" sz="2000" dirty="0"/>
              <a:t> (base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NeighborhoodEnstol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NeighborhoodTodon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PoolNo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KitchenQualEx</a:t>
            </a:r>
            <a:r>
              <a:rPr lang="en-US" sz="2000" dirty="0"/>
              <a:t>(excellent) (base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GarageArea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OverallQual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YearRemodAdd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KitchenQualTA</a:t>
            </a:r>
            <a:r>
              <a:rPr lang="en-US" sz="2000" dirty="0"/>
              <a:t> (typical/average)	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GarageCars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TotalSqFt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 RMSE: 175,894.3</a:t>
            </a:r>
          </a:p>
          <a:p>
            <a:r>
              <a:rPr lang="en-US" sz="2000" dirty="0"/>
              <a:t>Train RMSE: 101,024.2</a:t>
            </a:r>
          </a:p>
          <a:p>
            <a:endParaRPr lang="en-US" sz="2000" dirty="0"/>
          </a:p>
          <a:p>
            <a:r>
              <a:rPr lang="en-US" sz="2000" dirty="0"/>
              <a:t>- Model is underfit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F3BACE6-D456-4AEF-82A1-43366D24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17" y="1441739"/>
            <a:ext cx="2573624" cy="44046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C01958-A825-4896-89DC-917E1C60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792" y="1875498"/>
            <a:ext cx="2789208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5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20562A-A4EB-43A9-9574-76DDFC6E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19" y="623585"/>
            <a:ext cx="9634762" cy="4678301"/>
          </a:xfrm>
        </p:spPr>
      </p:pic>
    </p:spTree>
    <p:extLst>
      <p:ext uri="{BB962C8B-B14F-4D97-AF65-F5344CB8AC3E}">
        <p14:creationId xmlns:p14="http://schemas.microsoft.com/office/powerpoint/2010/main" val="2576617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Macintosh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MS Shell Dlg 2</vt:lpstr>
      <vt:lpstr>Wingdings</vt:lpstr>
      <vt:lpstr>Wingdings 3</vt:lpstr>
      <vt:lpstr>Madison</vt:lpstr>
      <vt:lpstr>Predicting Sales Price of Homes</vt:lpstr>
      <vt:lpstr>Motivation</vt:lpstr>
      <vt:lpstr>Variables:</vt:lpstr>
      <vt:lpstr>Dataset Cleaning</vt:lpstr>
      <vt:lpstr>PowerPoint Presentation</vt:lpstr>
      <vt:lpstr>PowerPoint Presentation</vt:lpstr>
      <vt:lpstr>Lasso</vt:lpstr>
      <vt:lpstr>Lasso Coefficients:</vt:lpstr>
      <vt:lpstr>PowerPoint Presentation</vt:lpstr>
      <vt:lpstr>Ridge</vt:lpstr>
      <vt:lpstr>PowerPoint Presentation</vt:lpstr>
      <vt:lpstr>Linear Model</vt:lpstr>
      <vt:lpstr>PowerPoint Presentation</vt:lpstr>
      <vt:lpstr>Comparing Models-</vt:lpstr>
      <vt:lpstr>Conclusion/Limitations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Price of Homes</dc:title>
  <dc:creator>Rahim, Thalia (Student)</dc:creator>
  <cp:lastModifiedBy>Cheema, Nimrit (Student)</cp:lastModifiedBy>
  <cp:revision>2</cp:revision>
  <dcterms:created xsi:type="dcterms:W3CDTF">2021-12-08T02:16:45Z</dcterms:created>
  <dcterms:modified xsi:type="dcterms:W3CDTF">2021-12-10T01:56:49Z</dcterms:modified>
</cp:coreProperties>
</file>