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matic SC"/>
      <p:regular r:id="rId15"/>
      <p:bold r:id="rId16"/>
    </p:embeddedFont>
    <p:embeddedFont>
      <p:font typeface="Source Code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regular.fntdata"/><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b0ed62886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b0ed62886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0ed62886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0ed62886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You may have heard of recent news (rather, debates and vitriol), around the subject of the right-to-life. But we are not here to talk about that. We’re here to talk about the right to die, specifically on one’s own terms. Specifically by shark.</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But before we get to that, some context: the right to voluntarily end one’s life through medical assistance, also known as euthanasia, has been a highly contested subject since the mid-1800s. Indeed, the debate itself was nearly euthanized by a number of institutional opponents in the 1900s, who claimed that legalizing euthanasia would put society on a slippery slope and lead to unacceptable consequences. On the other hand, proponents state, among other arguments, that that people have a right to self-determination, and thus should be allowed to choose their own fate.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The debate still rages on, with little progress made in favor of ‚active‘ euthanasia (that is, the intentional hastening of death and not just the removal of life support services). There are a handful of places in the world that allow it, for example Belgium, Canada, and Colombia. However, despite its legality, there are still sometimes criteria that the patient must meet in order to be considered as a candidate for Euthanasia, and this can certainly remove some of the dignity that is often the keystone of this decision among patients.</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This was our problem statement. Our hypothesis, that geographical location and time of year are strong predictors of shark attack, helped guide us towards out end-of-life solution, which removes the need for myriad medical and mental health checks, and maintains the dignity that patients seek, and even adds a bit of adventure for people who want to go out with a bang (or for people like me, who prefer to abstain from scary adventures until our sunset years, when the fear of dying will be much less of an inhibitor). That is: death by shark. From this we plan to develop an app, using real historical shark attack data, that lets our users see where they can pass by, to pass on.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I will now pass the mic to Johannes who will describe how we </a:t>
            </a:r>
            <a:r>
              <a:rPr lang="en" sz="1000">
                <a:solidFill>
                  <a:schemeClr val="dk1"/>
                </a:solidFill>
              </a:rPr>
              <a:t>treated the data.</a:t>
            </a:r>
            <a:endParaRPr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0ed62886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0ed62886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0ed62886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0ed62886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Looking more granularly at the data, we saw that different US states had different shark attack rates. Unsurprisingly, those closest to the water showed a strong correlation with shark attacks. At the top of the list was Florida - at first we thought, maybe we can build our MVP here, since it seems that this is the place with the greatest shark activity; however, as we know, correlation does not imply causation - we also considered that there are a lot of stupid people living in Florida, which could be skewing our interpretations. In fact, the ‚Florida Man Theory‘ is somewhat corroborated by the fact that though Florida has the highest number of shark attacks, the fatality rate is only 4% compared to 12% in Hawaii, which had the second highest incident rate in our US dataset. Moreover, the interest in Hawaii was strengthened by the fact that this state boasted the most consistent number of shark attacks all year round. This means our clients don’t have to wait until a certain season to close the chapter on the autumn of their life. Plus…it’s Hawaii, and you don’t need really any data to conclude that it’s a much nicer place than Florida.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0ed62886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0ed62886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So, this is where we’ll start. And as we develop further, we will focus on localizing suggestions for clients who live outside of, or are unable to travel to, Hawaii. Phase two will involve one of the bigger markets for euthanasia, and for sharks: that is, Australia. Of course this depends on the satisfaction of our customers in Hawaii, which may require a bit of speculation. However we feel confident that we will be able to find a product/market fit and are looking forward to serving both clients and sharks as we develop this idea.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0fd79ea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0fd79ea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So, this is where we’ll start. And as we develop further, we will focus on localizing suggestions for clients who live outside of, or are unable to travel to, Hawaii. Phase two will involve one of the bigger markets for euthanasia, and for sharks: that is, Australia. Of course this depends on the satisfaction of our customers in Hawaii, which may require a bit of speculation. However we feel confident that we will be able to find a product/market fit and are looking forward to serving both clients and sharks as we develop this idea.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0fd79ea2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0fd79ea2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0ed62886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0ed62886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669500"/>
            <a:ext cx="4344300" cy="2295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Dignittack</a:t>
            </a:r>
            <a:endParaRPr/>
          </a:p>
          <a:p>
            <a:pPr indent="0" lvl="0" marL="0" rtl="0" algn="l">
              <a:spcBef>
                <a:spcPts val="0"/>
              </a:spcBef>
              <a:spcAft>
                <a:spcPts val="0"/>
              </a:spcAft>
              <a:buNone/>
            </a:pPr>
            <a:r>
              <a:rPr lang="en" sz="2100">
                <a:latin typeface="Source Code Pro"/>
                <a:ea typeface="Source Code Pro"/>
                <a:cs typeface="Source Code Pro"/>
                <a:sym typeface="Source Code Pro"/>
              </a:rPr>
              <a:t>Assisted Dying by Shark</a:t>
            </a:r>
            <a:endParaRPr sz="2100"/>
          </a:p>
        </p:txBody>
      </p:sp>
      <p:sp>
        <p:nvSpPr>
          <p:cNvPr id="57" name="Google Shape;57;p13"/>
          <p:cNvSpPr txBox="1"/>
          <p:nvPr>
            <p:ph idx="1" type="subTitle"/>
          </p:nvPr>
        </p:nvSpPr>
        <p:spPr>
          <a:xfrm>
            <a:off x="311700" y="3738000"/>
            <a:ext cx="8520600" cy="1044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Co-Founders: </a:t>
            </a:r>
            <a:r>
              <a:rPr lang="en" sz="1800"/>
              <a:t>Flora, Jill, Johannes, Nimrod</a:t>
            </a:r>
            <a:endParaRPr sz="1800"/>
          </a:p>
        </p:txBody>
      </p:sp>
      <p:pic>
        <p:nvPicPr>
          <p:cNvPr id="58" name="Google Shape;58;p13"/>
          <p:cNvPicPr preferRelativeResize="0"/>
          <p:nvPr/>
        </p:nvPicPr>
        <p:blipFill>
          <a:blip r:embed="rId3">
            <a:alphaModFix/>
          </a:blip>
          <a:stretch>
            <a:fillRect/>
          </a:stretch>
        </p:blipFill>
        <p:spPr>
          <a:xfrm>
            <a:off x="4865175" y="810100"/>
            <a:ext cx="3967126" cy="223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Overview</a:t>
            </a:r>
            <a:endParaRPr/>
          </a:p>
        </p:txBody>
      </p:sp>
      <p:sp>
        <p:nvSpPr>
          <p:cNvPr id="64" name="Google Shape;64;p14"/>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Shark Attacks</a:t>
            </a:r>
            <a:endParaRPr/>
          </a:p>
        </p:txBody>
      </p:sp>
      <p:sp>
        <p:nvSpPr>
          <p:cNvPr id="65" name="Google Shape;65;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en"/>
              <a:t>Examine </a:t>
            </a:r>
            <a:r>
              <a:rPr b="1" lang="en"/>
              <a:t>Shark Attack dataset</a:t>
            </a:r>
            <a:endParaRPr b="1"/>
          </a:p>
          <a:p>
            <a:pPr indent="-342900" lvl="0" marL="457200" rtl="0" algn="l">
              <a:spcBef>
                <a:spcPts val="0"/>
              </a:spcBef>
              <a:spcAft>
                <a:spcPts val="0"/>
              </a:spcAft>
              <a:buSzPts val="1800"/>
              <a:buAutoNum type="arabicPeriod"/>
            </a:pPr>
            <a:r>
              <a:rPr lang="en"/>
              <a:t>Come up with </a:t>
            </a:r>
            <a:r>
              <a:rPr b="1" lang="en"/>
              <a:t>Business Case</a:t>
            </a:r>
            <a:endParaRPr/>
          </a:p>
          <a:p>
            <a:pPr indent="-342900" lvl="0" marL="457200" rtl="0" algn="l">
              <a:spcBef>
                <a:spcPts val="0"/>
              </a:spcBef>
              <a:spcAft>
                <a:spcPts val="0"/>
              </a:spcAft>
              <a:buSzPts val="1800"/>
              <a:buAutoNum type="arabicPeriod"/>
            </a:pPr>
            <a:r>
              <a:rPr lang="en"/>
              <a:t>Define </a:t>
            </a:r>
            <a:r>
              <a:rPr b="1" lang="en"/>
              <a:t>hypotheses</a:t>
            </a:r>
            <a:endParaRPr/>
          </a:p>
          <a:p>
            <a:pPr indent="-342900" lvl="0" marL="457200" rtl="0" algn="l">
              <a:spcBef>
                <a:spcPts val="0"/>
              </a:spcBef>
              <a:spcAft>
                <a:spcPts val="0"/>
              </a:spcAft>
              <a:buSzPts val="1800"/>
              <a:buAutoNum type="arabicPeriod"/>
            </a:pPr>
            <a:r>
              <a:rPr b="1" lang="en"/>
              <a:t>Clean, transform, explore, analyze</a:t>
            </a:r>
            <a:r>
              <a:rPr lang="en"/>
              <a:t> the data</a:t>
            </a:r>
            <a:endParaRPr b="1"/>
          </a:p>
          <a:p>
            <a:pPr indent="-342900" lvl="0" marL="457200" rtl="0" algn="l">
              <a:spcBef>
                <a:spcPts val="0"/>
              </a:spcBef>
              <a:spcAft>
                <a:spcPts val="0"/>
              </a:spcAft>
              <a:buSzPts val="1800"/>
              <a:buAutoNum type="arabicPeriod"/>
            </a:pPr>
            <a:r>
              <a:rPr b="1" lang="en"/>
              <a:t>MVP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Framing the product</a:t>
            </a:r>
            <a:endParaRPr/>
          </a:p>
        </p:txBody>
      </p:sp>
      <p:sp>
        <p:nvSpPr>
          <p:cNvPr id="71" name="Google Shape;71;p15"/>
          <p:cNvSpPr txBox="1"/>
          <p:nvPr>
            <p:ph idx="1" type="body"/>
          </p:nvPr>
        </p:nvSpPr>
        <p:spPr>
          <a:xfrm>
            <a:off x="311700" y="1228675"/>
            <a:ext cx="3999900" cy="16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Problem statement</a:t>
            </a:r>
            <a:r>
              <a:rPr lang="en"/>
              <a:t>:</a:t>
            </a:r>
            <a:endParaRPr/>
          </a:p>
          <a:p>
            <a:pPr indent="-317500" lvl="0" marL="457200" rtl="0" algn="l">
              <a:spcBef>
                <a:spcPts val="1200"/>
              </a:spcBef>
              <a:spcAft>
                <a:spcPts val="0"/>
              </a:spcAft>
              <a:buSzPts val="1400"/>
              <a:buChar char="-"/>
            </a:pPr>
            <a:r>
              <a:rPr lang="en"/>
              <a:t>Euthansia is, to this day, widely illegal and socially unaccepted.</a:t>
            </a:r>
            <a:endParaRPr/>
          </a:p>
        </p:txBody>
      </p:sp>
      <p:sp>
        <p:nvSpPr>
          <p:cNvPr id="72" name="Google Shape;72;p15"/>
          <p:cNvSpPr txBox="1"/>
          <p:nvPr>
            <p:ph idx="2" type="body"/>
          </p:nvPr>
        </p:nvSpPr>
        <p:spPr>
          <a:xfrm>
            <a:off x="4832400" y="1228675"/>
            <a:ext cx="3999900" cy="16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Hypothesis:</a:t>
            </a:r>
            <a:endParaRPr/>
          </a:p>
          <a:p>
            <a:pPr indent="-317500" lvl="0" marL="457200" rtl="0" algn="l">
              <a:spcBef>
                <a:spcPts val="1200"/>
              </a:spcBef>
              <a:spcAft>
                <a:spcPts val="0"/>
              </a:spcAft>
              <a:buSzPts val="1400"/>
              <a:buChar char="-"/>
            </a:pPr>
            <a:r>
              <a:rPr lang="en"/>
              <a:t>Geographical location and time of year are strong predictors of shark attacks.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and Transforming the data</a:t>
            </a:r>
            <a:endParaRPr/>
          </a:p>
        </p:txBody>
      </p:sp>
      <p:sp>
        <p:nvSpPr>
          <p:cNvPr id="78" name="Google Shape;78;p16"/>
          <p:cNvSpPr txBox="1"/>
          <p:nvPr>
            <p:ph idx="1" type="body"/>
          </p:nvPr>
        </p:nvSpPr>
        <p:spPr>
          <a:xfrm>
            <a:off x="311700" y="1228675"/>
            <a:ext cx="83784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Clean:</a:t>
            </a:r>
            <a:endParaRPr/>
          </a:p>
          <a:p>
            <a:pPr indent="-317500" lvl="1" marL="914400" rtl="0" algn="l">
              <a:spcBef>
                <a:spcPts val="0"/>
              </a:spcBef>
              <a:spcAft>
                <a:spcPts val="0"/>
              </a:spcAft>
              <a:buSzPts val="1400"/>
              <a:buChar char="○"/>
            </a:pPr>
            <a:r>
              <a:rPr lang="en"/>
              <a:t>First and </a:t>
            </a:r>
            <a:r>
              <a:rPr lang="en"/>
              <a:t>foremost</a:t>
            </a:r>
            <a:r>
              <a:rPr lang="en"/>
              <a:t>: dropna</a:t>
            </a:r>
            <a:endParaRPr/>
          </a:p>
          <a:p>
            <a:pPr indent="-317500" lvl="2" marL="1371600" rtl="0" algn="l">
              <a:spcBef>
                <a:spcPts val="0"/>
              </a:spcBef>
              <a:spcAft>
                <a:spcPts val="0"/>
              </a:spcAft>
              <a:buSzPts val="1400"/>
              <a:buChar char="■"/>
            </a:pPr>
            <a:r>
              <a:rPr lang="en"/>
              <a:t>Columns: Empty columns after Species</a:t>
            </a:r>
            <a:endParaRPr/>
          </a:p>
          <a:p>
            <a:pPr indent="-317500" lvl="2" marL="1371600" rtl="0" algn="l">
              <a:spcBef>
                <a:spcPts val="0"/>
              </a:spcBef>
              <a:spcAft>
                <a:spcPts val="0"/>
              </a:spcAft>
              <a:buSzPts val="1400"/>
              <a:buChar char="■"/>
            </a:pPr>
            <a:r>
              <a:rPr lang="en"/>
              <a:t>Rows: subset = Country, State, Location</a:t>
            </a:r>
            <a:endParaRPr/>
          </a:p>
          <a:p>
            <a:pPr indent="-317500" lvl="1" marL="914400" rtl="0" algn="l">
              <a:spcBef>
                <a:spcPts val="0"/>
              </a:spcBef>
              <a:spcAft>
                <a:spcPts val="0"/>
              </a:spcAft>
              <a:buSzPts val="1400"/>
              <a:buChar char="○"/>
            </a:pPr>
            <a:r>
              <a:rPr lang="en"/>
              <a:t>Fillna </a:t>
            </a:r>
            <a:endParaRPr/>
          </a:p>
          <a:p>
            <a:pPr indent="-342900" lvl="0" marL="457200" rtl="0" algn="l">
              <a:spcBef>
                <a:spcPts val="0"/>
              </a:spcBef>
              <a:spcAft>
                <a:spcPts val="0"/>
              </a:spcAft>
              <a:buSzPts val="1800"/>
              <a:buChar char="●"/>
            </a:pPr>
            <a:r>
              <a:rPr lang="en"/>
              <a:t>Transform:</a:t>
            </a:r>
            <a:endParaRPr/>
          </a:p>
          <a:p>
            <a:pPr indent="-317500" lvl="1" marL="914400" rtl="0" algn="l">
              <a:spcBef>
                <a:spcPts val="0"/>
              </a:spcBef>
              <a:spcAft>
                <a:spcPts val="0"/>
              </a:spcAft>
              <a:buSzPts val="1400"/>
              <a:buChar char="○"/>
            </a:pPr>
            <a:r>
              <a:rPr lang="en"/>
              <a:t>Transform state names, activity names, dates</a:t>
            </a:r>
            <a:endParaRPr/>
          </a:p>
          <a:p>
            <a:pPr indent="-317500" lvl="1" marL="914400" rtl="0" algn="l">
              <a:spcBef>
                <a:spcPts val="0"/>
              </a:spcBef>
              <a:spcAft>
                <a:spcPts val="0"/>
              </a:spcAft>
              <a:buSzPts val="1400"/>
              <a:buChar char="○"/>
            </a:pPr>
            <a:r>
              <a:rPr lang="en"/>
              <a:t>if/else functions to create new categories: </a:t>
            </a:r>
            <a:r>
              <a:rPr lang="en"/>
              <a:t>activity</a:t>
            </a:r>
            <a:r>
              <a:rPr lang="en"/>
              <a:t>, shark species</a:t>
            </a:r>
            <a:endParaRPr/>
          </a:p>
          <a:p>
            <a:pPr indent="-317500" lvl="1" marL="914400" rtl="0" algn="l">
              <a:spcBef>
                <a:spcPts val="0"/>
              </a:spcBef>
              <a:spcAft>
                <a:spcPts val="0"/>
              </a:spcAft>
              <a:buSzPts val="1400"/>
              <a:buChar char="○"/>
            </a:pPr>
            <a:r>
              <a:rPr lang="en"/>
              <a:t>Create function file</a:t>
            </a:r>
            <a:endParaRPr/>
          </a:p>
        </p:txBody>
      </p:sp>
      <p:pic>
        <p:nvPicPr>
          <p:cNvPr id="79" name="Google Shape;79;p16"/>
          <p:cNvPicPr preferRelativeResize="0"/>
          <p:nvPr/>
        </p:nvPicPr>
        <p:blipFill>
          <a:blip r:embed="rId3">
            <a:alphaModFix/>
          </a:blip>
          <a:stretch>
            <a:fillRect/>
          </a:stretch>
        </p:blipFill>
        <p:spPr>
          <a:xfrm>
            <a:off x="423800" y="3812099"/>
            <a:ext cx="8296402" cy="850700"/>
          </a:xfrm>
          <a:prstGeom prst="rect">
            <a:avLst/>
          </a:prstGeom>
          <a:noFill/>
          <a:ln>
            <a:noFill/>
          </a:ln>
        </p:spPr>
      </p:pic>
      <p:sp>
        <p:nvSpPr>
          <p:cNvPr id="80" name="Google Shape;80;p16"/>
          <p:cNvSpPr txBox="1"/>
          <p:nvPr/>
        </p:nvSpPr>
        <p:spPr>
          <a:xfrm>
            <a:off x="360025" y="4586600"/>
            <a:ext cx="53190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Source Code Pro"/>
                <a:ea typeface="Source Code Pro"/>
                <a:cs typeface="Source Code Pro"/>
                <a:sym typeface="Source Code Pro"/>
              </a:rPr>
              <a:t>Johannes had a lot of fun</a:t>
            </a:r>
            <a:endParaRPr sz="1300">
              <a:solidFill>
                <a:schemeClr val="dk2"/>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4392229" y="2685000"/>
            <a:ext cx="3673045" cy="2306101"/>
          </a:xfrm>
          <a:prstGeom prst="rect">
            <a:avLst/>
          </a:prstGeom>
          <a:noFill/>
          <a:ln cap="flat" cmpd="sng" w="9525">
            <a:solidFill>
              <a:schemeClr val="dk2"/>
            </a:solidFill>
            <a:prstDash val="solid"/>
            <a:round/>
            <a:headEnd len="sm" w="sm" type="none"/>
            <a:tailEnd len="sm" w="sm" type="none"/>
          </a:ln>
        </p:spPr>
      </p:pic>
      <p:sp>
        <p:nvSpPr>
          <p:cNvPr id="86" name="Google Shape;86;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and Analyzing the data</a:t>
            </a:r>
            <a:endParaRPr/>
          </a:p>
        </p:txBody>
      </p:sp>
      <p:sp>
        <p:nvSpPr>
          <p:cNvPr id="87" name="Google Shape;87;p17"/>
          <p:cNvSpPr txBox="1"/>
          <p:nvPr>
            <p:ph idx="1" type="body"/>
          </p:nvPr>
        </p:nvSpPr>
        <p:spPr>
          <a:xfrm>
            <a:off x="311700" y="1228675"/>
            <a:ext cx="3567900" cy="334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Explore</a:t>
            </a:r>
            <a:r>
              <a:rPr lang="en"/>
              <a:t>:</a:t>
            </a:r>
            <a:endParaRPr/>
          </a:p>
          <a:p>
            <a:pPr indent="-317500" lvl="1" marL="914400" rtl="0" algn="l">
              <a:spcBef>
                <a:spcPts val="0"/>
              </a:spcBef>
              <a:spcAft>
                <a:spcPts val="0"/>
              </a:spcAft>
              <a:buSzPts val="1400"/>
              <a:buChar char="○"/>
            </a:pPr>
            <a:r>
              <a:rPr lang="en"/>
              <a:t>Top countries with shark attacks</a:t>
            </a:r>
            <a:endParaRPr/>
          </a:p>
          <a:p>
            <a:pPr indent="-317500" lvl="1" marL="914400" rtl="0" algn="l">
              <a:spcBef>
                <a:spcPts val="0"/>
              </a:spcBef>
              <a:spcAft>
                <a:spcPts val="0"/>
              </a:spcAft>
              <a:buSzPts val="1400"/>
              <a:buChar char="○"/>
            </a:pPr>
            <a:r>
              <a:rPr lang="en"/>
              <a:t>Explore shark attacks by state in USA</a:t>
            </a:r>
            <a:endParaRPr/>
          </a:p>
          <a:p>
            <a:pPr indent="-342900" lvl="0" marL="457200" rtl="0" algn="l">
              <a:spcBef>
                <a:spcPts val="0"/>
              </a:spcBef>
              <a:spcAft>
                <a:spcPts val="0"/>
              </a:spcAft>
              <a:buSzPts val="1800"/>
              <a:buChar char="●"/>
            </a:pPr>
            <a:r>
              <a:rPr lang="en"/>
              <a:t>Analyze:</a:t>
            </a:r>
            <a:endParaRPr/>
          </a:p>
          <a:p>
            <a:pPr indent="-317500" lvl="1" marL="914400" rtl="0" algn="l">
              <a:spcBef>
                <a:spcPts val="0"/>
              </a:spcBef>
              <a:spcAft>
                <a:spcPts val="0"/>
              </a:spcAft>
              <a:buSzPts val="1400"/>
              <a:buChar char="○"/>
            </a:pPr>
            <a:r>
              <a:rPr lang="en"/>
              <a:t>Amount of shark attacks by time of year and location</a:t>
            </a:r>
            <a:endParaRPr/>
          </a:p>
          <a:p>
            <a:pPr indent="-317500" lvl="1" marL="914400" rtl="0" algn="l">
              <a:spcBef>
                <a:spcPts val="0"/>
              </a:spcBef>
              <a:spcAft>
                <a:spcPts val="0"/>
              </a:spcAft>
              <a:buSzPts val="1400"/>
              <a:buChar char="○"/>
            </a:pPr>
            <a:r>
              <a:rPr lang="en"/>
              <a:t>Amount of shark attacks by activity</a:t>
            </a:r>
            <a:endParaRPr/>
          </a:p>
          <a:p>
            <a:pPr indent="-317500" lvl="1" marL="914400" rtl="0" algn="l">
              <a:spcBef>
                <a:spcPts val="0"/>
              </a:spcBef>
              <a:spcAft>
                <a:spcPts val="0"/>
              </a:spcAft>
              <a:buSzPts val="1400"/>
              <a:buChar char="○"/>
            </a:pPr>
            <a:r>
              <a:rPr lang="en"/>
              <a:t>Florida vs. Hawaii: Injury vs. fatality</a:t>
            </a:r>
            <a:endParaRPr/>
          </a:p>
        </p:txBody>
      </p:sp>
      <p:pic>
        <p:nvPicPr>
          <p:cNvPr id="88" name="Google Shape;88;p17"/>
          <p:cNvPicPr preferRelativeResize="0"/>
          <p:nvPr/>
        </p:nvPicPr>
        <p:blipFill>
          <a:blip r:embed="rId4">
            <a:alphaModFix/>
          </a:blip>
          <a:stretch>
            <a:fillRect/>
          </a:stretch>
        </p:blipFill>
        <p:spPr>
          <a:xfrm>
            <a:off x="3811575" y="1017650"/>
            <a:ext cx="2058476" cy="1634675"/>
          </a:xfrm>
          <a:prstGeom prst="rect">
            <a:avLst/>
          </a:prstGeom>
          <a:noFill/>
          <a:ln cap="flat" cmpd="sng" w="9525">
            <a:solidFill>
              <a:schemeClr val="dk2"/>
            </a:solidFill>
            <a:prstDash val="solid"/>
            <a:round/>
            <a:headEnd len="sm" w="sm" type="none"/>
            <a:tailEnd len="sm" w="sm" type="none"/>
          </a:ln>
        </p:spPr>
      </p:pic>
      <p:pic>
        <p:nvPicPr>
          <p:cNvPr id="89" name="Google Shape;89;p17"/>
          <p:cNvPicPr preferRelativeResize="0"/>
          <p:nvPr/>
        </p:nvPicPr>
        <p:blipFill>
          <a:blip r:embed="rId5">
            <a:alphaModFix/>
          </a:blip>
          <a:stretch>
            <a:fillRect/>
          </a:stretch>
        </p:blipFill>
        <p:spPr>
          <a:xfrm>
            <a:off x="6014478" y="1017650"/>
            <a:ext cx="2913024" cy="1634675"/>
          </a:xfrm>
          <a:prstGeom prst="rect">
            <a:avLst/>
          </a:prstGeom>
          <a:noFill/>
          <a:ln cap="flat" cmpd="sng" w="9525">
            <a:solidFill>
              <a:schemeClr val="dk2"/>
            </a:solidFill>
            <a:prstDash val="solid"/>
            <a:round/>
            <a:headEnd len="sm" w="sm" type="none"/>
            <a:tailEnd len="sm" w="sm" type="none"/>
          </a:ln>
        </p:spPr>
      </p:pic>
      <p:sp>
        <p:nvSpPr>
          <p:cNvPr id="90" name="Google Shape;90;p17"/>
          <p:cNvSpPr/>
          <p:nvPr/>
        </p:nvSpPr>
        <p:spPr>
          <a:xfrm>
            <a:off x="3597500" y="1305675"/>
            <a:ext cx="1900800" cy="2031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1" name="Google Shape;91;p17"/>
          <p:cNvSpPr/>
          <p:nvPr/>
        </p:nvSpPr>
        <p:spPr>
          <a:xfrm>
            <a:off x="6214675" y="1305675"/>
            <a:ext cx="1272600" cy="1563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grpSp>
        <p:nvGrpSpPr>
          <p:cNvPr id="92" name="Google Shape;92;p17"/>
          <p:cNvGrpSpPr/>
          <p:nvPr/>
        </p:nvGrpSpPr>
        <p:grpSpPr>
          <a:xfrm>
            <a:off x="7619849" y="1880049"/>
            <a:ext cx="1365226" cy="999026"/>
            <a:chOff x="7962000" y="2060700"/>
            <a:chExt cx="1272700" cy="979725"/>
          </a:xfrm>
        </p:grpSpPr>
        <p:pic>
          <p:nvPicPr>
            <p:cNvPr id="93" name="Google Shape;93;p17"/>
            <p:cNvPicPr preferRelativeResize="0"/>
            <p:nvPr/>
          </p:nvPicPr>
          <p:blipFill rotWithShape="1">
            <a:blip r:embed="rId6">
              <a:alphaModFix/>
            </a:blip>
            <a:srcRect b="0" l="11032" r="0" t="0"/>
            <a:stretch/>
          </p:blipFill>
          <p:spPr>
            <a:xfrm>
              <a:off x="7962000" y="2239425"/>
              <a:ext cx="1272600" cy="801000"/>
            </a:xfrm>
            <a:prstGeom prst="rect">
              <a:avLst/>
            </a:prstGeom>
            <a:noFill/>
            <a:ln cap="flat" cmpd="sng" w="9525">
              <a:solidFill>
                <a:schemeClr val="dk2"/>
              </a:solidFill>
              <a:prstDash val="solid"/>
              <a:round/>
              <a:headEnd len="sm" w="sm" type="none"/>
              <a:tailEnd len="sm" w="sm" type="none"/>
            </a:ln>
          </p:spPr>
        </p:pic>
        <p:sp>
          <p:nvSpPr>
            <p:cNvPr id="94" name="Google Shape;94;p17"/>
            <p:cNvSpPr txBox="1"/>
            <p:nvPr/>
          </p:nvSpPr>
          <p:spPr>
            <a:xfrm>
              <a:off x="7962100" y="2060700"/>
              <a:ext cx="1272600" cy="203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Source Code Pro"/>
                  <a:ea typeface="Source Code Pro"/>
                  <a:cs typeface="Source Code Pro"/>
                  <a:sym typeface="Source Code Pro"/>
                </a:rPr>
                <a:t>Fatality rate</a:t>
              </a:r>
              <a:endParaRPr sz="800">
                <a:latin typeface="Source Code Pro"/>
                <a:ea typeface="Source Code Pro"/>
                <a:cs typeface="Source Code Pro"/>
                <a:sym typeface="Source Code Pro"/>
              </a:endParaRPr>
            </a:p>
          </p:txBody>
        </p:sp>
      </p:grpSp>
      <p:sp>
        <p:nvSpPr>
          <p:cNvPr id="95" name="Google Shape;95;p17"/>
          <p:cNvSpPr/>
          <p:nvPr/>
        </p:nvSpPr>
        <p:spPr>
          <a:xfrm>
            <a:off x="8187225" y="2246200"/>
            <a:ext cx="867000" cy="6327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311700" y="1228675"/>
            <a:ext cx="79017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Cleaning</a:t>
            </a:r>
            <a:r>
              <a:rPr lang="en"/>
              <a:t>:</a:t>
            </a:r>
            <a:endParaRPr/>
          </a:p>
          <a:p>
            <a:pPr indent="-317500" lvl="1" marL="914400" rtl="0" algn="l">
              <a:spcBef>
                <a:spcPts val="0"/>
              </a:spcBef>
              <a:spcAft>
                <a:spcPts val="0"/>
              </a:spcAft>
              <a:buSzPts val="1400"/>
              <a:buChar char="○"/>
            </a:pPr>
            <a:r>
              <a:rPr lang="en"/>
              <a:t>Time constraints: what do we care to clean? Which columns to prioritize?</a:t>
            </a:r>
            <a:endParaRPr/>
          </a:p>
          <a:p>
            <a:pPr indent="-342900" lvl="0" marL="457200" rtl="0" algn="l">
              <a:spcBef>
                <a:spcPts val="0"/>
              </a:spcBef>
              <a:spcAft>
                <a:spcPts val="0"/>
              </a:spcAft>
              <a:buSzPts val="1800"/>
              <a:buChar char="●"/>
            </a:pPr>
            <a:r>
              <a:rPr lang="en"/>
              <a:t>Transforming:</a:t>
            </a:r>
            <a:endParaRPr/>
          </a:p>
          <a:p>
            <a:pPr indent="-317500" lvl="1" marL="914400" rtl="0" algn="l">
              <a:spcBef>
                <a:spcPts val="0"/>
              </a:spcBef>
              <a:spcAft>
                <a:spcPts val="0"/>
              </a:spcAft>
              <a:buSzPts val="1400"/>
              <a:buChar char="○"/>
            </a:pPr>
            <a:r>
              <a:rPr lang="en"/>
              <a:t>How do we transform a column where values vary so vastly? E.g. Date</a:t>
            </a:r>
            <a:endParaRPr/>
          </a:p>
          <a:p>
            <a:pPr indent="-317500" lvl="2" marL="1371600" rtl="0" algn="l">
              <a:spcBef>
                <a:spcPts val="0"/>
              </a:spcBef>
              <a:spcAft>
                <a:spcPts val="0"/>
              </a:spcAft>
              <a:buSzPts val="1400"/>
              <a:buChar char="■"/>
            </a:pPr>
            <a:r>
              <a:rPr lang="en"/>
              <a:t>Time spent : ( </a:t>
            </a:r>
            <a:endParaRPr/>
          </a:p>
          <a:p>
            <a:pPr indent="-317500" lvl="1" marL="914400" rtl="0" algn="l">
              <a:spcBef>
                <a:spcPts val="0"/>
              </a:spcBef>
              <a:spcAft>
                <a:spcPts val="0"/>
              </a:spcAft>
              <a:buSzPts val="1400"/>
              <a:buChar char="○"/>
            </a:pPr>
            <a:r>
              <a:rPr lang="en"/>
              <a:t>Functions in a .py file in colab </a:t>
            </a:r>
            <a:r>
              <a:rPr lang="en"/>
              <a:t>👎</a:t>
            </a:r>
            <a:endParaRPr/>
          </a:p>
          <a:p>
            <a:pPr indent="-342900" lvl="0" marL="457200" rtl="0" algn="l">
              <a:spcBef>
                <a:spcPts val="0"/>
              </a:spcBef>
              <a:spcAft>
                <a:spcPts val="0"/>
              </a:spcAft>
              <a:buSzPts val="1800"/>
              <a:buChar char="●"/>
            </a:pPr>
            <a:r>
              <a:rPr lang="en"/>
              <a:t>Analyzing:</a:t>
            </a:r>
            <a:endParaRPr/>
          </a:p>
          <a:p>
            <a:pPr indent="-317500" lvl="1" marL="914400" rtl="0" algn="l">
              <a:spcBef>
                <a:spcPts val="0"/>
              </a:spcBef>
              <a:spcAft>
                <a:spcPts val="0"/>
              </a:spcAft>
              <a:buSzPts val="1400"/>
              <a:buChar char="○"/>
            </a:pPr>
            <a:r>
              <a:rPr lang="en"/>
              <a:t>export/import .csv file</a:t>
            </a:r>
            <a:endParaRPr/>
          </a:p>
          <a:p>
            <a:pPr indent="-317500" lvl="1" marL="914400" rtl="0" algn="l">
              <a:spcBef>
                <a:spcPts val="0"/>
              </a:spcBef>
              <a:spcAft>
                <a:spcPts val="0"/>
              </a:spcAft>
              <a:buSzPts val="1400"/>
              <a:buChar char="○"/>
            </a:pPr>
            <a:r>
              <a:rPr lang="en"/>
              <a:t>Time: clean locations for beach-specific data</a:t>
            </a:r>
            <a:endParaRPr/>
          </a:p>
        </p:txBody>
      </p:sp>
      <p:sp>
        <p:nvSpPr>
          <p:cNvPr id="101" name="Google Shape;101;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Obstacles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7" name="Google Shape;107;p19"/>
          <p:cNvSpPr txBox="1"/>
          <p:nvPr>
            <p:ph idx="1" type="body"/>
          </p:nvPr>
        </p:nvSpPr>
        <p:spPr>
          <a:xfrm>
            <a:off x="311700" y="1228675"/>
            <a:ext cx="79017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is just the beginning!..for us, not our clients.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ctrTitle"/>
          </p:nvPr>
        </p:nvSpPr>
        <p:spPr>
          <a:xfrm>
            <a:off x="618450" y="637225"/>
            <a:ext cx="7907100" cy="2295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sz="2100"/>
          </a:p>
        </p:txBody>
      </p:sp>
      <p:sp>
        <p:nvSpPr>
          <p:cNvPr id="113" name="Google Shape;113;p20"/>
          <p:cNvSpPr txBox="1"/>
          <p:nvPr>
            <p:ph idx="1" type="subTitle"/>
          </p:nvPr>
        </p:nvSpPr>
        <p:spPr>
          <a:xfrm>
            <a:off x="311700" y="3738000"/>
            <a:ext cx="8520600" cy="104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800"/>
              <a:t>Flora, Jill, Johannes, Nimrod</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1"/>
          <p:cNvPicPr preferRelativeResize="0"/>
          <p:nvPr/>
        </p:nvPicPr>
        <p:blipFill>
          <a:blip r:embed="rId3">
            <a:alphaModFix/>
          </a:blip>
          <a:stretch>
            <a:fillRect/>
          </a:stretch>
        </p:blipFill>
        <p:spPr>
          <a:xfrm>
            <a:off x="2097451" y="-126700"/>
            <a:ext cx="4805499"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