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503" r:id="rId2"/>
    <p:sldId id="257" r:id="rId3"/>
    <p:sldId id="488" r:id="rId4"/>
    <p:sldId id="490" r:id="rId5"/>
    <p:sldId id="491" r:id="rId6"/>
    <p:sldId id="493" r:id="rId7"/>
    <p:sldId id="494" r:id="rId8"/>
    <p:sldId id="510" r:id="rId9"/>
    <p:sldId id="447" r:id="rId10"/>
    <p:sldId id="448" r:id="rId11"/>
    <p:sldId id="453" r:id="rId12"/>
    <p:sldId id="504" r:id="rId13"/>
    <p:sldId id="505" r:id="rId14"/>
    <p:sldId id="506" r:id="rId15"/>
    <p:sldId id="507" r:id="rId16"/>
    <p:sldId id="516" r:id="rId17"/>
    <p:sldId id="51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29141"/>
    <a:srgbClr val="3A3AB9"/>
    <a:srgbClr val="FFFFCC"/>
    <a:srgbClr val="34F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8" autoAdjust="0"/>
    <p:restoredTop sz="95214" autoAdjust="0"/>
  </p:normalViewPr>
  <p:slideViewPr>
    <p:cSldViewPr>
      <p:cViewPr varScale="1">
        <p:scale>
          <a:sx n="121" d="100"/>
          <a:sy n="121" d="100"/>
        </p:scale>
        <p:origin x="106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BBE4AA0F-F983-944E-91F3-98CE4F2CF23F}" type="datetimeFigureOut">
              <a:rPr lang="en-US" smtClean="0"/>
              <a:t>12/18/2022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BA80759-9216-2E46-B389-D89401DBCE79}" type="slidenum">
              <a:rPr lang="en-US" smtClean="0"/>
              <a:t>‹#›</a:t>
            </a:fld>
            <a:endParaRPr lang="en-US"/>
          </a:p>
        </p:txBody>
      </p:sp>
    </p:spTree>
    <p:extLst>
      <p:ext uri="{BB962C8B-B14F-4D97-AF65-F5344CB8AC3E}">
        <p14:creationId xmlns:p14="http://schemas.microsoft.com/office/powerpoint/2010/main" val="7703060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3331CC4-6DE1-461B-BAD8-94766A386169}" type="datetimeFigureOut">
              <a:rPr lang="en-US" smtClean="0"/>
              <a:pPr/>
              <a:t>12/18/2022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87BB5AC-D178-423F-A3A2-EEAC88F1DCA7}" type="slidenum">
              <a:rPr lang="en-US" smtClean="0"/>
              <a:pPr/>
              <a:t>‹#›</a:t>
            </a:fld>
            <a:endParaRPr lang="en-US"/>
          </a:p>
        </p:txBody>
      </p:sp>
    </p:spTree>
    <p:extLst>
      <p:ext uri="{BB962C8B-B14F-4D97-AF65-F5344CB8AC3E}">
        <p14:creationId xmlns:p14="http://schemas.microsoft.com/office/powerpoint/2010/main" val="2855185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itchFamily="34" charset="0"/>
              <a:buChar char="•"/>
            </a:pPr>
            <a:r>
              <a:rPr lang="he-IL" dirty="0"/>
              <a:t>הגדרת</a:t>
            </a:r>
            <a:r>
              <a:rPr lang="he-IL" baseline="0" dirty="0"/>
              <a:t> ה-</a:t>
            </a:r>
            <a:r>
              <a:rPr lang="en-US" baseline="0" dirty="0" err="1"/>
              <a:t>typedef</a:t>
            </a:r>
            <a:r>
              <a:rPr lang="he-IL" baseline="0" dirty="0"/>
              <a:t> בתוקף רק אחרי סופה. לכן השם </a:t>
            </a:r>
            <a:r>
              <a:rPr lang="en-US" baseline="0" dirty="0"/>
              <a:t>Node</a:t>
            </a:r>
            <a:r>
              <a:rPr lang="he-IL" baseline="0" dirty="0"/>
              <a:t> עבור </a:t>
            </a:r>
            <a:r>
              <a:rPr lang="en-US" baseline="0" dirty="0" err="1"/>
              <a:t>struct</a:t>
            </a:r>
            <a:r>
              <a:rPr lang="en-US" baseline="0" dirty="0"/>
              <a:t> node*</a:t>
            </a:r>
            <a:r>
              <a:rPr lang="he-IL" baseline="0" dirty="0"/>
              <a:t> אינו מוגדר עדיין באמצע הגדרת המבנה.</a:t>
            </a:r>
          </a:p>
          <a:p>
            <a:pPr marL="171450" indent="-171450" algn="r" rtl="1">
              <a:buFont typeface="Arial" pitchFamily="34" charset="0"/>
              <a:buChar char="•"/>
            </a:pPr>
            <a:r>
              <a:rPr lang="he-IL" baseline="0" dirty="0"/>
              <a:t>חייבים להקצות דינאמית את כל הרשימה מאחר ומספר הצמתים אינו ידוע, לא ניתן להקצות על המחסנית כמות לא חסומה של משתנים. (אמנם ניתן להיכנס לפונקציה ושוב ושוב כדי לקבל עוד עותקים של משתנה מקומי, אך לא נוכל לצאת מהן.</a:t>
            </a:r>
          </a:p>
          <a:p>
            <a:pPr marL="171450" lvl="0" indent="-171450" algn="r" rtl="1">
              <a:buFont typeface="Arial" pitchFamily="34" charset="0"/>
              <a:buChar char="•"/>
            </a:pPr>
            <a:r>
              <a:rPr lang="he-IL" baseline="0" dirty="0"/>
              <a:t>אם לא נשתמש במשתנה </a:t>
            </a:r>
            <a:r>
              <a:rPr lang="en-US" baseline="0" dirty="0" err="1"/>
              <a:t>tmp</a:t>
            </a:r>
            <a:r>
              <a:rPr lang="he-IL" baseline="0" dirty="0"/>
              <a:t> נאלץ לשחרר את </a:t>
            </a:r>
            <a:r>
              <a:rPr lang="en-US" baseline="0" dirty="0" err="1"/>
              <a:t>ptr</a:t>
            </a:r>
            <a:r>
              <a:rPr lang="he-IL" baseline="0" dirty="0"/>
              <a:t> לפני שנקרא ממנו את המצביע </a:t>
            </a:r>
            <a:r>
              <a:rPr lang="en-US" baseline="0" dirty="0"/>
              <a:t>next</a:t>
            </a:r>
            <a:r>
              <a:rPr lang="he-IL" baseline="0" dirty="0"/>
              <a:t> וכזכור אסור לגשת למשתנה אחרי ששוחרר כי ההתנהגות לא מוגדרת.</a:t>
            </a:r>
          </a:p>
          <a:p>
            <a:pPr marL="171450" lvl="0" indent="-171450" algn="r" rtl="1">
              <a:buFont typeface="Arial" pitchFamily="34" charset="0"/>
              <a:buChar char="•"/>
            </a:pPr>
            <a:r>
              <a:rPr lang="he-IL" baseline="0" dirty="0"/>
              <a:t>ניתן לכתוב בקלות את הקוד בעזרת רקורסיה, זאת מאחר וניתן לשנות את הסדר ברקורסיה בקלות:</a:t>
            </a:r>
          </a:p>
          <a:p>
            <a:pPr algn="l" rtl="0"/>
            <a:r>
              <a:rPr lang="en-US" b="1" dirty="0">
                <a:solidFill>
                  <a:srgbClr val="7F0055"/>
                </a:solidFill>
                <a:ea typeface="Times New Roman"/>
                <a:cs typeface="Consolas" pitchFamily="49" charset="0"/>
              </a:rPr>
              <a:t>void</a:t>
            </a:r>
            <a:r>
              <a:rPr lang="en-US" dirty="0">
                <a:solidFill>
                  <a:srgbClr val="000000"/>
                </a:solidFill>
                <a:ea typeface="Times New Roman"/>
                <a:cs typeface="Consolas" pitchFamily="49" charset="0"/>
              </a:rPr>
              <a:t> </a:t>
            </a:r>
            <a:r>
              <a:rPr lang="en-US" b="1" dirty="0" err="1">
                <a:solidFill>
                  <a:srgbClr val="000000"/>
                </a:solidFill>
                <a:ea typeface="Times New Roman"/>
                <a:cs typeface="Consolas" pitchFamily="49" charset="0"/>
              </a:rPr>
              <a:t>destroyList</a:t>
            </a:r>
            <a:r>
              <a:rPr lang="en-US" dirty="0">
                <a:solidFill>
                  <a:srgbClr val="000000"/>
                </a:solidFill>
                <a:ea typeface="Times New Roman"/>
                <a:cs typeface="Consolas" pitchFamily="49" charset="0"/>
              </a:rPr>
              <a:t>(</a:t>
            </a:r>
            <a:r>
              <a:rPr lang="en-US" dirty="0">
                <a:solidFill>
                  <a:srgbClr val="005032"/>
                </a:solidFill>
                <a:ea typeface="Times New Roman"/>
                <a:cs typeface="Consolas" pitchFamily="49" charset="0"/>
              </a:rPr>
              <a:t>Node</a:t>
            </a:r>
            <a:r>
              <a:rPr lang="en-US" dirty="0">
                <a:solidFill>
                  <a:srgbClr val="000000"/>
                </a:solidFill>
                <a:ea typeface="Times New Roman"/>
                <a:cs typeface="Consolas" pitchFamily="49" charset="0"/>
              </a:rPr>
              <a:t> </a:t>
            </a:r>
            <a:r>
              <a:rPr lang="en-US" dirty="0" err="1">
                <a:solidFill>
                  <a:srgbClr val="000000"/>
                </a:solidFill>
                <a:ea typeface="Times New Roman"/>
                <a:cs typeface="Consolas" pitchFamily="49" charset="0"/>
              </a:rPr>
              <a:t>ptr</a:t>
            </a:r>
            <a:r>
              <a:rPr lang="en-US" dirty="0">
                <a:solidFill>
                  <a:srgbClr val="000000"/>
                </a:solidFill>
                <a:ea typeface="Times New Roman"/>
                <a:cs typeface="Consolas" pitchFamily="49" charset="0"/>
              </a:rPr>
              <a:t>) {</a:t>
            </a:r>
            <a:endParaRPr lang="en-US" sz="1800" dirty="0">
              <a:ea typeface="Times New Roman"/>
              <a:cs typeface="Consolas" pitchFamily="49" charset="0"/>
            </a:endParaRPr>
          </a:p>
          <a:p>
            <a:pPr algn="l" rtl="0"/>
            <a:r>
              <a:rPr lang="en-US" dirty="0">
                <a:solidFill>
                  <a:srgbClr val="000000"/>
                </a:solidFill>
                <a:ea typeface="Times New Roman"/>
                <a:cs typeface="Consolas" pitchFamily="49" charset="0"/>
              </a:rPr>
              <a:t>	</a:t>
            </a:r>
            <a:r>
              <a:rPr lang="en-US" b="1" dirty="0">
                <a:solidFill>
                  <a:srgbClr val="7F0055"/>
                </a:solidFill>
                <a:ea typeface="Times New Roman"/>
                <a:cs typeface="Consolas" pitchFamily="49" charset="0"/>
              </a:rPr>
              <a:t>if</a:t>
            </a:r>
            <a:r>
              <a:rPr lang="en-US" dirty="0">
                <a:solidFill>
                  <a:srgbClr val="000000"/>
                </a:solidFill>
                <a:ea typeface="Times New Roman"/>
                <a:cs typeface="Consolas" pitchFamily="49" charset="0"/>
              </a:rPr>
              <a:t>(!</a:t>
            </a:r>
            <a:r>
              <a:rPr lang="en-US" dirty="0" err="1">
                <a:solidFill>
                  <a:srgbClr val="000000"/>
                </a:solidFill>
                <a:ea typeface="Times New Roman"/>
                <a:cs typeface="Consolas" pitchFamily="49" charset="0"/>
              </a:rPr>
              <a:t>ptr</a:t>
            </a:r>
            <a:r>
              <a:rPr lang="en-US" dirty="0">
                <a:solidFill>
                  <a:srgbClr val="000000"/>
                </a:solidFill>
                <a:ea typeface="Times New Roman"/>
                <a:cs typeface="Consolas" pitchFamily="49" charset="0"/>
              </a:rPr>
              <a:t>) {</a:t>
            </a:r>
          </a:p>
          <a:p>
            <a:pPr algn="l" rtl="0"/>
            <a:r>
              <a:rPr lang="en-US" dirty="0">
                <a:solidFill>
                  <a:srgbClr val="000000"/>
                </a:solidFill>
                <a:ea typeface="Times New Roman"/>
                <a:cs typeface="Consolas" pitchFamily="49" charset="0"/>
              </a:rPr>
              <a:t>		return;</a:t>
            </a:r>
          </a:p>
          <a:p>
            <a:pPr algn="l" rtl="0"/>
            <a:r>
              <a:rPr lang="en-US" sz="1800" dirty="0">
                <a:solidFill>
                  <a:srgbClr val="000000"/>
                </a:solidFill>
                <a:ea typeface="Times New Roman"/>
                <a:cs typeface="Consolas" pitchFamily="49" charset="0"/>
              </a:rPr>
              <a:t>	}</a:t>
            </a:r>
          </a:p>
          <a:p>
            <a:pPr algn="l" rtl="0"/>
            <a:r>
              <a:rPr lang="en-US" sz="1800" dirty="0">
                <a:solidFill>
                  <a:srgbClr val="000000"/>
                </a:solidFill>
                <a:ea typeface="Times New Roman"/>
                <a:cs typeface="Consolas" pitchFamily="49" charset="0"/>
              </a:rPr>
              <a:t>	</a:t>
            </a:r>
            <a:r>
              <a:rPr lang="en-US" sz="1800" dirty="0" err="1">
                <a:solidFill>
                  <a:srgbClr val="000000"/>
                </a:solidFill>
                <a:ea typeface="Times New Roman"/>
                <a:cs typeface="Consolas" pitchFamily="49" charset="0"/>
              </a:rPr>
              <a:t>destroyList</a:t>
            </a:r>
            <a:r>
              <a:rPr lang="en-US" sz="1800" dirty="0">
                <a:solidFill>
                  <a:srgbClr val="000000"/>
                </a:solidFill>
                <a:ea typeface="Times New Roman"/>
                <a:cs typeface="Consolas" pitchFamily="49" charset="0"/>
              </a:rPr>
              <a:t>(</a:t>
            </a:r>
            <a:r>
              <a:rPr lang="en-US" sz="1800" dirty="0" err="1">
                <a:solidFill>
                  <a:srgbClr val="000000"/>
                </a:solidFill>
                <a:ea typeface="Times New Roman"/>
                <a:cs typeface="Consolas" pitchFamily="49" charset="0"/>
              </a:rPr>
              <a:t>ptr</a:t>
            </a:r>
            <a:r>
              <a:rPr lang="en-US" sz="1800" dirty="0">
                <a:solidFill>
                  <a:srgbClr val="000000"/>
                </a:solidFill>
                <a:ea typeface="Times New Roman"/>
                <a:cs typeface="Consolas" pitchFamily="49" charset="0"/>
              </a:rPr>
              <a:t>-&gt;next);</a:t>
            </a:r>
            <a:endParaRPr lang="en-US" sz="1800" dirty="0">
              <a:ea typeface="Times New Roman"/>
              <a:cs typeface="Consolas" pitchFamily="49" charset="0"/>
            </a:endParaRPr>
          </a:p>
          <a:p>
            <a:pPr algn="l" rtl="0"/>
            <a:r>
              <a:rPr lang="en-US" dirty="0">
                <a:solidFill>
                  <a:srgbClr val="000000"/>
                </a:solidFill>
                <a:ea typeface="Times New Roman"/>
                <a:cs typeface="Consolas" pitchFamily="49" charset="0"/>
              </a:rPr>
              <a:t>	</a:t>
            </a:r>
            <a:r>
              <a:rPr lang="en-US" b="1" dirty="0">
                <a:solidFill>
                  <a:srgbClr val="642880"/>
                </a:solidFill>
                <a:ea typeface="Times New Roman"/>
                <a:cs typeface="Consolas" pitchFamily="49" charset="0"/>
              </a:rPr>
              <a:t>free</a:t>
            </a:r>
            <a:r>
              <a:rPr lang="en-US" dirty="0">
                <a:solidFill>
                  <a:srgbClr val="000000"/>
                </a:solidFill>
                <a:ea typeface="Times New Roman"/>
                <a:cs typeface="Consolas" pitchFamily="49" charset="0"/>
              </a:rPr>
              <a:t>(</a:t>
            </a:r>
            <a:r>
              <a:rPr lang="en-US" dirty="0" err="1">
                <a:solidFill>
                  <a:srgbClr val="000000"/>
                </a:solidFill>
                <a:ea typeface="Times New Roman"/>
                <a:cs typeface="Consolas" pitchFamily="49" charset="0"/>
              </a:rPr>
              <a:t>ptr</a:t>
            </a:r>
            <a:r>
              <a:rPr lang="en-US" dirty="0">
                <a:solidFill>
                  <a:srgbClr val="000000"/>
                </a:solidFill>
                <a:ea typeface="Times New Roman"/>
                <a:cs typeface="Consolas" pitchFamily="49" charset="0"/>
              </a:rPr>
              <a:t>);</a:t>
            </a:r>
            <a:endParaRPr lang="en-US" sz="1800" dirty="0">
              <a:ea typeface="Times New Roman"/>
              <a:cs typeface="Consolas" pitchFamily="49" charset="0"/>
            </a:endParaRPr>
          </a:p>
          <a:p>
            <a:pPr algn="l" rtl="0"/>
            <a:r>
              <a:rPr lang="en-US" dirty="0">
                <a:solidFill>
                  <a:srgbClr val="000000"/>
                </a:solidFill>
                <a:ea typeface="Times New Roman"/>
                <a:cs typeface="Consolas" pitchFamily="49" charset="0"/>
              </a:rPr>
              <a:t>}</a:t>
            </a:r>
            <a:endParaRPr lang="en-US" sz="1800" dirty="0">
              <a:ea typeface="Times New Roman"/>
              <a:cs typeface="Consolas" pitchFamily="49" charset="0"/>
            </a:endParaRPr>
          </a:p>
          <a:p>
            <a:pPr marL="0" lvl="0" indent="0" algn="l" rtl="0">
              <a:buFont typeface="Arial"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587BB5AC-D178-423F-A3A2-EEAC88F1DCA7}" type="slidenum">
              <a:rPr lang="en-US" smtClean="0"/>
              <a:pPr/>
              <a:t>7</a:t>
            </a:fld>
            <a:endParaRPr lang="en-US"/>
          </a:p>
        </p:txBody>
      </p:sp>
    </p:spTree>
    <p:extLst>
      <p:ext uri="{BB962C8B-B14F-4D97-AF65-F5344CB8AC3E}">
        <p14:creationId xmlns:p14="http://schemas.microsoft.com/office/powerpoint/2010/main" val="190478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29/12/2014</a:t>
            </a:r>
          </a:p>
        </p:txBody>
      </p:sp>
      <p:sp>
        <p:nvSpPr>
          <p:cNvPr id="5" name="Footer Placeholder 4"/>
          <p:cNvSpPr>
            <a:spLocks noGrp="1"/>
          </p:cNvSpPr>
          <p:nvPr>
            <p:ph type="ftr" sz="quarter" idx="11"/>
          </p:nvPr>
        </p:nvSpPr>
        <p:spPr/>
        <p:txBody>
          <a:bodyPr/>
          <a:lstStyle/>
          <a:p>
            <a:r>
              <a:rPr lang="he-IL"/>
              <a:t>מת"מ סתיו 2014-15</a:t>
            </a:r>
            <a:endParaRPr lang="en-US"/>
          </a:p>
        </p:txBody>
      </p:sp>
      <p:sp>
        <p:nvSpPr>
          <p:cNvPr id="6" name="Slide Number Placeholder 5"/>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414765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29/12/2014</a:t>
            </a:r>
          </a:p>
        </p:txBody>
      </p:sp>
      <p:sp>
        <p:nvSpPr>
          <p:cNvPr id="5" name="Footer Placeholder 4"/>
          <p:cNvSpPr>
            <a:spLocks noGrp="1"/>
          </p:cNvSpPr>
          <p:nvPr>
            <p:ph type="ftr" sz="quarter" idx="11"/>
          </p:nvPr>
        </p:nvSpPr>
        <p:spPr/>
        <p:txBody>
          <a:bodyPr/>
          <a:lstStyle/>
          <a:p>
            <a:r>
              <a:rPr lang="he-IL"/>
              <a:t>מת"מ סתיו 2014-15</a:t>
            </a:r>
            <a:endParaRPr lang="en-US"/>
          </a:p>
        </p:txBody>
      </p:sp>
      <p:sp>
        <p:nvSpPr>
          <p:cNvPr id="6" name="Slide Number Placeholder 5"/>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41494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29/12/2014</a:t>
            </a:r>
          </a:p>
        </p:txBody>
      </p:sp>
      <p:sp>
        <p:nvSpPr>
          <p:cNvPr id="5" name="Footer Placeholder 4"/>
          <p:cNvSpPr>
            <a:spLocks noGrp="1"/>
          </p:cNvSpPr>
          <p:nvPr>
            <p:ph type="ftr" sz="quarter" idx="11"/>
          </p:nvPr>
        </p:nvSpPr>
        <p:spPr/>
        <p:txBody>
          <a:bodyPr/>
          <a:lstStyle/>
          <a:p>
            <a:r>
              <a:rPr lang="he-IL"/>
              <a:t>מת"מ סתיו 2014-15</a:t>
            </a:r>
            <a:endParaRPr lang="en-US"/>
          </a:p>
        </p:txBody>
      </p:sp>
      <p:sp>
        <p:nvSpPr>
          <p:cNvPr id="6" name="Slide Number Placeholder 5"/>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248361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29/12/2014</a:t>
            </a:r>
          </a:p>
        </p:txBody>
      </p:sp>
      <p:sp>
        <p:nvSpPr>
          <p:cNvPr id="5" name="Footer Placeholder 4"/>
          <p:cNvSpPr>
            <a:spLocks noGrp="1"/>
          </p:cNvSpPr>
          <p:nvPr>
            <p:ph type="ftr" sz="quarter" idx="11"/>
          </p:nvPr>
        </p:nvSpPr>
        <p:spPr/>
        <p:txBody>
          <a:bodyPr/>
          <a:lstStyle/>
          <a:p>
            <a:r>
              <a:rPr lang="he-IL"/>
              <a:t>מת"מ סתיו 2014-15</a:t>
            </a:r>
            <a:endParaRPr lang="en-US"/>
          </a:p>
        </p:txBody>
      </p:sp>
      <p:sp>
        <p:nvSpPr>
          <p:cNvPr id="6" name="Slide Number Placeholder 5"/>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16915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29/12/2014</a:t>
            </a:r>
          </a:p>
        </p:txBody>
      </p:sp>
      <p:sp>
        <p:nvSpPr>
          <p:cNvPr id="5" name="Footer Placeholder 4"/>
          <p:cNvSpPr>
            <a:spLocks noGrp="1"/>
          </p:cNvSpPr>
          <p:nvPr>
            <p:ph type="ftr" sz="quarter" idx="11"/>
          </p:nvPr>
        </p:nvSpPr>
        <p:spPr/>
        <p:txBody>
          <a:bodyPr/>
          <a:lstStyle/>
          <a:p>
            <a:r>
              <a:rPr lang="he-IL"/>
              <a:t>מת"מ סתיו 2014-15</a:t>
            </a:r>
            <a:endParaRPr lang="en-US"/>
          </a:p>
        </p:txBody>
      </p:sp>
      <p:sp>
        <p:nvSpPr>
          <p:cNvPr id="6" name="Slide Number Placeholder 5"/>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360030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29/12/2014</a:t>
            </a:r>
          </a:p>
        </p:txBody>
      </p:sp>
      <p:sp>
        <p:nvSpPr>
          <p:cNvPr id="6" name="Footer Placeholder 5"/>
          <p:cNvSpPr>
            <a:spLocks noGrp="1"/>
          </p:cNvSpPr>
          <p:nvPr>
            <p:ph type="ftr" sz="quarter" idx="11"/>
          </p:nvPr>
        </p:nvSpPr>
        <p:spPr/>
        <p:txBody>
          <a:bodyPr/>
          <a:lstStyle/>
          <a:p>
            <a:r>
              <a:rPr lang="he-IL"/>
              <a:t>מת"מ סתיו 2014-15</a:t>
            </a:r>
            <a:endParaRPr lang="en-US"/>
          </a:p>
        </p:txBody>
      </p:sp>
      <p:sp>
        <p:nvSpPr>
          <p:cNvPr id="7" name="Slide Number Placeholder 6"/>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355268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29/12/2014</a:t>
            </a:r>
          </a:p>
        </p:txBody>
      </p:sp>
      <p:sp>
        <p:nvSpPr>
          <p:cNvPr id="8" name="Footer Placeholder 7"/>
          <p:cNvSpPr>
            <a:spLocks noGrp="1"/>
          </p:cNvSpPr>
          <p:nvPr>
            <p:ph type="ftr" sz="quarter" idx="11"/>
          </p:nvPr>
        </p:nvSpPr>
        <p:spPr/>
        <p:txBody>
          <a:bodyPr/>
          <a:lstStyle/>
          <a:p>
            <a:r>
              <a:rPr lang="he-IL"/>
              <a:t>מת"מ סתיו 2014-15</a:t>
            </a:r>
            <a:endParaRPr lang="en-US"/>
          </a:p>
        </p:txBody>
      </p:sp>
      <p:sp>
        <p:nvSpPr>
          <p:cNvPr id="9" name="Slide Number Placeholder 8"/>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222190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29/12/2014</a:t>
            </a:r>
          </a:p>
        </p:txBody>
      </p:sp>
      <p:sp>
        <p:nvSpPr>
          <p:cNvPr id="4" name="Footer Placeholder 3"/>
          <p:cNvSpPr>
            <a:spLocks noGrp="1"/>
          </p:cNvSpPr>
          <p:nvPr>
            <p:ph type="ftr" sz="quarter" idx="11"/>
          </p:nvPr>
        </p:nvSpPr>
        <p:spPr/>
        <p:txBody>
          <a:bodyPr/>
          <a:lstStyle/>
          <a:p>
            <a:r>
              <a:rPr lang="he-IL"/>
              <a:t>מת"מ סתיו 2014-15</a:t>
            </a:r>
            <a:endParaRPr lang="en-US"/>
          </a:p>
        </p:txBody>
      </p:sp>
      <p:sp>
        <p:nvSpPr>
          <p:cNvPr id="5" name="Slide Number Placeholder 4"/>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124364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29/12/2014</a:t>
            </a:r>
          </a:p>
        </p:txBody>
      </p:sp>
      <p:sp>
        <p:nvSpPr>
          <p:cNvPr id="3" name="Footer Placeholder 2"/>
          <p:cNvSpPr>
            <a:spLocks noGrp="1"/>
          </p:cNvSpPr>
          <p:nvPr>
            <p:ph type="ftr" sz="quarter" idx="11"/>
          </p:nvPr>
        </p:nvSpPr>
        <p:spPr/>
        <p:txBody>
          <a:bodyPr/>
          <a:lstStyle/>
          <a:p>
            <a:r>
              <a:rPr lang="he-IL"/>
              <a:t>מת"מ סתיו 2014-15</a:t>
            </a:r>
            <a:endParaRPr lang="en-US"/>
          </a:p>
        </p:txBody>
      </p:sp>
      <p:sp>
        <p:nvSpPr>
          <p:cNvPr id="4" name="Slide Number Placeholder 3"/>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356494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29/12/2014</a:t>
            </a:r>
          </a:p>
        </p:txBody>
      </p:sp>
      <p:sp>
        <p:nvSpPr>
          <p:cNvPr id="6" name="Footer Placeholder 5"/>
          <p:cNvSpPr>
            <a:spLocks noGrp="1"/>
          </p:cNvSpPr>
          <p:nvPr>
            <p:ph type="ftr" sz="quarter" idx="11"/>
          </p:nvPr>
        </p:nvSpPr>
        <p:spPr/>
        <p:txBody>
          <a:bodyPr/>
          <a:lstStyle/>
          <a:p>
            <a:r>
              <a:rPr lang="he-IL"/>
              <a:t>מת"מ סתיו 2014-15</a:t>
            </a:r>
            <a:endParaRPr lang="en-US"/>
          </a:p>
        </p:txBody>
      </p:sp>
      <p:sp>
        <p:nvSpPr>
          <p:cNvPr id="7" name="Slide Number Placeholder 6"/>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11145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29/12/2014</a:t>
            </a:r>
          </a:p>
        </p:txBody>
      </p:sp>
      <p:sp>
        <p:nvSpPr>
          <p:cNvPr id="6" name="Footer Placeholder 5"/>
          <p:cNvSpPr>
            <a:spLocks noGrp="1"/>
          </p:cNvSpPr>
          <p:nvPr>
            <p:ph type="ftr" sz="quarter" idx="11"/>
          </p:nvPr>
        </p:nvSpPr>
        <p:spPr/>
        <p:txBody>
          <a:bodyPr/>
          <a:lstStyle/>
          <a:p>
            <a:r>
              <a:rPr lang="he-IL"/>
              <a:t>מת"מ סתיו 2014-15</a:t>
            </a:r>
            <a:endParaRPr lang="en-US"/>
          </a:p>
        </p:txBody>
      </p:sp>
      <p:sp>
        <p:nvSpPr>
          <p:cNvPr id="7" name="Slide Number Placeholder 6"/>
          <p:cNvSpPr>
            <a:spLocks noGrp="1"/>
          </p:cNvSpPr>
          <p:nvPr>
            <p:ph type="sldNum" sz="quarter" idx="12"/>
          </p:nvPr>
        </p:nvSpPr>
        <p:spPr/>
        <p:txBody>
          <a:bodyPr/>
          <a:lstStyle/>
          <a:p>
            <a:fld id="{206488DE-1A49-4169-B8B5-470AD478361C}" type="slidenum">
              <a:rPr lang="en-US" smtClean="0"/>
              <a:pPr/>
              <a:t>‹#›</a:t>
            </a:fld>
            <a:endParaRPr lang="en-US"/>
          </a:p>
        </p:txBody>
      </p:sp>
    </p:spTree>
    <p:extLst>
      <p:ext uri="{BB962C8B-B14F-4D97-AF65-F5344CB8AC3E}">
        <p14:creationId xmlns:p14="http://schemas.microsoft.com/office/powerpoint/2010/main" val="396357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29/12/2014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e-IL"/>
              <a:t>מת"מ סתיו 2014-15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88DE-1A49-4169-B8B5-470AD478361C}" type="slidenum">
              <a:rPr lang="en-US" smtClean="0"/>
              <a:pPr/>
              <a:t>‹#›</a:t>
            </a:fld>
            <a:endParaRPr lang="en-US"/>
          </a:p>
        </p:txBody>
      </p:sp>
    </p:spTree>
    <p:extLst>
      <p:ext uri="{BB962C8B-B14F-4D97-AF65-F5344CB8AC3E}">
        <p14:creationId xmlns:p14="http://schemas.microsoft.com/office/powerpoint/2010/main" val="168448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1470025"/>
          </a:xfrm>
        </p:spPr>
        <p:txBody>
          <a:bodyPr/>
          <a:lstStyle/>
          <a:p>
            <a:pPr rtl="1"/>
            <a:r>
              <a:rPr lang="he-IL" dirty="0"/>
              <a:t>מבוא לתכנות מערכות</a:t>
            </a:r>
            <a:br>
              <a:rPr lang="he-IL" dirty="0"/>
            </a:br>
            <a:r>
              <a:rPr lang="he-IL"/>
              <a:t>תרגול 9</a:t>
            </a:r>
            <a:endParaRPr lang="en-US" dirty="0"/>
          </a:p>
        </p:txBody>
      </p:sp>
      <p:sp>
        <p:nvSpPr>
          <p:cNvPr id="3" name="Subtitle 2"/>
          <p:cNvSpPr>
            <a:spLocks noGrp="1"/>
          </p:cNvSpPr>
          <p:nvPr>
            <p:ph type="subTitle" idx="1"/>
          </p:nvPr>
        </p:nvSpPr>
        <p:spPr>
          <a:xfrm>
            <a:off x="1167151" y="4797152"/>
            <a:ext cx="6800800" cy="936104"/>
          </a:xfrm>
        </p:spPr>
        <p:txBody>
          <a:bodyPr>
            <a:normAutofit/>
          </a:bodyPr>
          <a:lstStyle/>
          <a:p>
            <a:pPr rtl="1"/>
            <a:r>
              <a:rPr lang="he-IL" dirty="0"/>
              <a:t>החוג למדעי המחשב</a:t>
            </a:r>
            <a:endParaRPr lang="en-US" dirty="0"/>
          </a:p>
        </p:txBody>
      </p:sp>
      <p:sp>
        <p:nvSpPr>
          <p:cNvPr id="4" name="Rectangle 3"/>
          <p:cNvSpPr/>
          <p:nvPr/>
        </p:nvSpPr>
        <p:spPr>
          <a:xfrm>
            <a:off x="0" y="2467935"/>
            <a:ext cx="9144000" cy="2677656"/>
          </a:xfrm>
          <a:prstGeom prst="rect">
            <a:avLst/>
          </a:prstGeom>
        </p:spPr>
        <p:txBody>
          <a:bodyPr wrap="square">
            <a:spAutoFit/>
          </a:bodyPr>
          <a:lstStyle/>
          <a:p>
            <a:pPr algn="ctr"/>
            <a:r>
              <a:rPr lang="en-US" sz="4000" b="1" dirty="0">
                <a:solidFill>
                  <a:srgbClr val="008000"/>
                </a:solidFill>
              </a:rPr>
              <a:t>Stacks, Linked Lists</a:t>
            </a:r>
            <a:br>
              <a:rPr lang="en-US" sz="4000" b="1" dirty="0">
                <a:solidFill>
                  <a:srgbClr val="008000"/>
                </a:solidFill>
              </a:rPr>
            </a:br>
            <a:endParaRPr lang="he-IL" sz="3200" b="1" dirty="0">
              <a:solidFill>
                <a:srgbClr val="002060"/>
              </a:solidFill>
            </a:endParaRPr>
          </a:p>
          <a:p>
            <a:pPr algn="ctr" rtl="1"/>
            <a:r>
              <a:rPr lang="he-IL" sz="3200" b="1" dirty="0">
                <a:solidFill>
                  <a:srgbClr val="002060"/>
                </a:solidFill>
              </a:rPr>
              <a:t>שקפים: דר׳ עפר שיר, </a:t>
            </a:r>
            <a:br>
              <a:rPr lang="en-US" sz="3200" b="1" dirty="0">
                <a:solidFill>
                  <a:srgbClr val="002060"/>
                </a:solidFill>
              </a:rPr>
            </a:br>
            <a:r>
              <a:rPr lang="he-IL" sz="3200" b="1" dirty="0">
                <a:solidFill>
                  <a:srgbClr val="002060"/>
                </a:solidFill>
              </a:rPr>
              <a:t>עודכן ע״י איתי שרון, שלמה חורי</a:t>
            </a:r>
          </a:p>
          <a:p>
            <a:pPr algn="ctr"/>
            <a:endParaRPr lang="he-IL" sz="3200" b="1" i="1" u="sng" dirty="0">
              <a:solidFill>
                <a:srgbClr val="0070C0"/>
              </a:solidFill>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8337" y="5301208"/>
            <a:ext cx="2924175" cy="1428750"/>
          </a:xfrm>
          <a:prstGeom prst="rect">
            <a:avLst/>
          </a:prstGeom>
        </p:spPr>
      </p:pic>
    </p:spTree>
    <p:extLst>
      <p:ext uri="{BB962C8B-B14F-4D97-AF65-F5344CB8AC3E}">
        <p14:creationId xmlns:p14="http://schemas.microsoft.com/office/powerpoint/2010/main" val="81375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L</a:t>
            </a:r>
            <a:r>
              <a:rPr lang="en-US" sz="4800" dirty="0">
                <a:latin typeface="Times New Roman" pitchFamily="18" charset="0"/>
                <a:cs typeface="Times New Roman" pitchFamily="18" charset="0"/>
              </a:rPr>
              <a:t>ast </a:t>
            </a:r>
            <a:r>
              <a:rPr lang="en-US" sz="4800" b="1" dirty="0">
                <a:latin typeface="Times New Roman" pitchFamily="18" charset="0"/>
                <a:cs typeface="Times New Roman" pitchFamily="18" charset="0"/>
              </a:rPr>
              <a:t>I</a:t>
            </a:r>
            <a:r>
              <a:rPr lang="en-US" sz="4800" dirty="0">
                <a:latin typeface="Times New Roman" pitchFamily="18" charset="0"/>
                <a:cs typeface="Times New Roman" pitchFamily="18" charset="0"/>
              </a:rPr>
              <a:t>n </a:t>
            </a:r>
            <a:r>
              <a:rPr lang="en-US" sz="4800" b="1" dirty="0">
                <a:latin typeface="Times New Roman" pitchFamily="18" charset="0"/>
                <a:cs typeface="Times New Roman" pitchFamily="18" charset="0"/>
              </a:rPr>
              <a:t>F</a:t>
            </a:r>
            <a:r>
              <a:rPr lang="en-US" sz="4800" dirty="0">
                <a:latin typeface="Times New Roman" pitchFamily="18" charset="0"/>
                <a:cs typeface="Times New Roman" pitchFamily="18" charset="0"/>
              </a:rPr>
              <a:t>irst </a:t>
            </a:r>
            <a:r>
              <a:rPr lang="en-US" sz="4800" b="1" dirty="0">
                <a:latin typeface="Times New Roman" pitchFamily="18" charset="0"/>
                <a:cs typeface="Times New Roman" pitchFamily="18" charset="0"/>
              </a:rPr>
              <a:t>O</a:t>
            </a:r>
            <a:r>
              <a:rPr lang="en-US" sz="4800" dirty="0">
                <a:latin typeface="Times New Roman" pitchFamily="18" charset="0"/>
                <a:cs typeface="Times New Roman" pitchFamily="18" charset="0"/>
              </a:rPr>
              <a:t>ut</a:t>
            </a:r>
          </a:p>
        </p:txBody>
      </p:sp>
      <p:sp>
        <p:nvSpPr>
          <p:cNvPr id="6" name="Slide Number Placeholder 5"/>
          <p:cNvSpPr>
            <a:spLocks noGrp="1"/>
          </p:cNvSpPr>
          <p:nvPr>
            <p:ph type="sldNum" sz="quarter" idx="12"/>
          </p:nvPr>
        </p:nvSpPr>
        <p:spPr/>
        <p:txBody>
          <a:bodyPr/>
          <a:lstStyle/>
          <a:p>
            <a:fld id="{206488DE-1A49-4169-B8B5-470AD478361C}" type="slidenum">
              <a:rPr lang="en-US" smtClean="0"/>
              <a:pPr/>
              <a:t>10</a:t>
            </a:fld>
            <a:endParaRPr lang="en-US"/>
          </a:p>
        </p:txBody>
      </p:sp>
      <p:grpSp>
        <p:nvGrpSpPr>
          <p:cNvPr id="50" name="Group 49"/>
          <p:cNvGrpSpPr/>
          <p:nvPr/>
        </p:nvGrpSpPr>
        <p:grpSpPr>
          <a:xfrm>
            <a:off x="611560" y="2204864"/>
            <a:ext cx="8307174" cy="2664296"/>
            <a:chOff x="611560" y="2204864"/>
            <a:chExt cx="8307174" cy="2664296"/>
          </a:xfrm>
        </p:grpSpPr>
        <p:sp>
          <p:nvSpPr>
            <p:cNvPr id="9" name="Rectangle 8"/>
            <p:cNvSpPr>
              <a:spLocks noChangeArrowheads="1"/>
            </p:cNvSpPr>
            <p:nvPr/>
          </p:nvSpPr>
          <p:spPr bwMode="auto">
            <a:xfrm>
              <a:off x="2170584" y="2473324"/>
              <a:ext cx="457200" cy="239583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kumimoji="1" lang="zh-TW" altLang="zh-TW" sz="2800" dirty="0">
                <a:ea typeface="新細明體" pitchFamily="18" charset="-120"/>
                <a:cs typeface="Times New Roman" pitchFamily="18" charset="0"/>
              </a:endParaRPr>
            </a:p>
            <a:p>
              <a:pPr algn="ctr"/>
              <a:endParaRPr kumimoji="1" lang="zh-TW" altLang="zh-TW" sz="2800" dirty="0">
                <a:ea typeface="新細明體" pitchFamily="18" charset="-120"/>
                <a:cs typeface="Times New Roman" pitchFamily="18" charset="0"/>
              </a:endParaRPr>
            </a:p>
            <a:p>
              <a:pPr algn="ctr"/>
              <a:endParaRPr kumimoji="1" lang="zh-TW" altLang="zh-TW" sz="2800" dirty="0">
                <a:ea typeface="新細明體" pitchFamily="18" charset="-120"/>
                <a:cs typeface="Times New Roman" pitchFamily="18" charset="0"/>
              </a:endParaRPr>
            </a:p>
            <a:p>
              <a:pPr algn="ctr"/>
              <a:r>
                <a:rPr kumimoji="1" lang="en-US" altLang="zh-TW" sz="2800" dirty="0">
                  <a:ea typeface="新細明體" pitchFamily="18" charset="-120"/>
                  <a:cs typeface="Times New Roman" pitchFamily="18" charset="0"/>
                </a:rPr>
                <a:t>B</a:t>
              </a:r>
            </a:p>
            <a:p>
              <a:pPr algn="ctr"/>
              <a:r>
                <a:rPr kumimoji="1" lang="en-US" altLang="zh-TW" sz="2800" dirty="0">
                  <a:ea typeface="新細明體" pitchFamily="18" charset="-120"/>
                  <a:cs typeface="Times New Roman" pitchFamily="18" charset="0"/>
                </a:rPr>
                <a:t>A</a:t>
              </a:r>
            </a:p>
          </p:txBody>
        </p:sp>
        <p:sp>
          <p:nvSpPr>
            <p:cNvPr id="10" name="Rectangle 9"/>
            <p:cNvSpPr>
              <a:spLocks noChangeArrowheads="1"/>
            </p:cNvSpPr>
            <p:nvPr/>
          </p:nvSpPr>
          <p:spPr bwMode="auto">
            <a:xfrm>
              <a:off x="4860032" y="2473324"/>
              <a:ext cx="457200" cy="239206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kumimoji="1" lang="zh-TW" altLang="zh-TW" sz="2800" dirty="0">
                <a:ea typeface="新細明體" pitchFamily="18" charset="-120"/>
                <a:cs typeface="Times New Roman" pitchFamily="18" charset="0"/>
              </a:endParaRPr>
            </a:p>
            <a:p>
              <a:pPr algn="ctr"/>
              <a:r>
                <a:rPr kumimoji="1" lang="en-US" altLang="zh-TW" sz="2800" dirty="0">
                  <a:ea typeface="新細明體" pitchFamily="18" charset="-120"/>
                  <a:cs typeface="Times New Roman" pitchFamily="18" charset="0"/>
                </a:rPr>
                <a:t>D</a:t>
              </a:r>
            </a:p>
            <a:p>
              <a:pPr algn="ctr"/>
              <a:r>
                <a:rPr kumimoji="1" lang="en-US" altLang="zh-TW" sz="2800" dirty="0">
                  <a:ea typeface="新細明體" pitchFamily="18" charset="-120"/>
                  <a:cs typeface="Times New Roman" pitchFamily="18" charset="0"/>
                </a:rPr>
                <a:t>C</a:t>
              </a:r>
            </a:p>
            <a:p>
              <a:pPr algn="ctr"/>
              <a:r>
                <a:rPr kumimoji="1" lang="en-US" altLang="zh-TW" sz="2800" dirty="0">
                  <a:ea typeface="新細明體" pitchFamily="18" charset="-120"/>
                  <a:cs typeface="Times New Roman" pitchFamily="18" charset="0"/>
                </a:rPr>
                <a:t>B</a:t>
              </a:r>
            </a:p>
            <a:p>
              <a:pPr algn="ctr"/>
              <a:r>
                <a:rPr kumimoji="1" lang="en-US" altLang="zh-TW" sz="2800" dirty="0">
                  <a:ea typeface="新細明體" pitchFamily="18" charset="-120"/>
                  <a:cs typeface="Times New Roman" pitchFamily="18" charset="0"/>
                </a:rPr>
                <a:t>A</a:t>
              </a:r>
            </a:p>
          </p:txBody>
        </p:sp>
        <p:sp>
          <p:nvSpPr>
            <p:cNvPr id="11" name="Rectangle 10"/>
            <p:cNvSpPr>
              <a:spLocks noChangeArrowheads="1"/>
            </p:cNvSpPr>
            <p:nvPr/>
          </p:nvSpPr>
          <p:spPr bwMode="auto">
            <a:xfrm>
              <a:off x="3462536" y="2473324"/>
              <a:ext cx="533400" cy="239583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kumimoji="1" lang="zh-TW" altLang="zh-TW" sz="2800" dirty="0">
                <a:ea typeface="新細明體" pitchFamily="18" charset="-120"/>
                <a:cs typeface="Times New Roman" pitchFamily="18" charset="0"/>
              </a:endParaRPr>
            </a:p>
            <a:p>
              <a:pPr algn="ctr"/>
              <a:endParaRPr kumimoji="1" lang="zh-TW" altLang="zh-TW" sz="2800" dirty="0">
                <a:ea typeface="新細明體" pitchFamily="18" charset="-120"/>
                <a:cs typeface="Times New Roman" pitchFamily="18" charset="0"/>
              </a:endParaRPr>
            </a:p>
            <a:p>
              <a:pPr algn="ctr"/>
              <a:r>
                <a:rPr kumimoji="1" lang="en-US" altLang="zh-TW" sz="2800" dirty="0">
                  <a:ea typeface="新細明體" pitchFamily="18" charset="-120"/>
                  <a:cs typeface="Times New Roman" pitchFamily="18" charset="0"/>
                </a:rPr>
                <a:t>C</a:t>
              </a:r>
            </a:p>
            <a:p>
              <a:pPr algn="ctr"/>
              <a:r>
                <a:rPr kumimoji="1" lang="en-US" altLang="zh-TW" sz="2800" dirty="0">
                  <a:ea typeface="新細明體" pitchFamily="18" charset="-120"/>
                  <a:cs typeface="Times New Roman" pitchFamily="18" charset="0"/>
                </a:rPr>
                <a:t>B</a:t>
              </a:r>
            </a:p>
            <a:p>
              <a:pPr algn="ctr"/>
              <a:r>
                <a:rPr kumimoji="1" lang="en-US" altLang="zh-TW" sz="2800" dirty="0">
                  <a:ea typeface="新細明體" pitchFamily="18" charset="-120"/>
                  <a:cs typeface="Times New Roman" pitchFamily="18" charset="0"/>
                </a:rPr>
                <a:t>A</a:t>
              </a:r>
            </a:p>
          </p:txBody>
        </p:sp>
        <p:sp>
          <p:nvSpPr>
            <p:cNvPr id="12" name="Rectangle 11"/>
            <p:cNvSpPr>
              <a:spLocks noChangeArrowheads="1"/>
            </p:cNvSpPr>
            <p:nvPr/>
          </p:nvSpPr>
          <p:spPr bwMode="auto">
            <a:xfrm>
              <a:off x="7565272" y="2473324"/>
              <a:ext cx="457200" cy="239206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kumimoji="1" lang="zh-TW" altLang="zh-TW" sz="2800">
                <a:ea typeface="新細明體" pitchFamily="18" charset="-120"/>
                <a:cs typeface="Times New Roman" pitchFamily="18" charset="0"/>
              </a:endParaRPr>
            </a:p>
            <a:p>
              <a:pPr algn="ctr"/>
              <a:r>
                <a:rPr kumimoji="1" lang="en-US" altLang="zh-TW" sz="2800">
                  <a:ea typeface="新細明體" pitchFamily="18" charset="-120"/>
                  <a:cs typeface="Times New Roman" pitchFamily="18" charset="0"/>
                </a:rPr>
                <a:t>D</a:t>
              </a:r>
            </a:p>
            <a:p>
              <a:pPr algn="ctr"/>
              <a:r>
                <a:rPr kumimoji="1" lang="en-US" altLang="zh-TW" sz="2800">
                  <a:ea typeface="新細明體" pitchFamily="18" charset="-120"/>
                  <a:cs typeface="Times New Roman" pitchFamily="18" charset="0"/>
                </a:rPr>
                <a:t>C</a:t>
              </a:r>
            </a:p>
            <a:p>
              <a:pPr algn="ctr"/>
              <a:r>
                <a:rPr kumimoji="1" lang="en-US" altLang="zh-TW" sz="2800">
                  <a:ea typeface="新細明體" pitchFamily="18" charset="-120"/>
                  <a:cs typeface="Times New Roman" pitchFamily="18" charset="0"/>
                </a:rPr>
                <a:t>B</a:t>
              </a:r>
            </a:p>
            <a:p>
              <a:pPr algn="ctr"/>
              <a:r>
                <a:rPr kumimoji="1" lang="en-US" altLang="zh-TW" sz="2800">
                  <a:ea typeface="新細明體" pitchFamily="18" charset="-120"/>
                  <a:cs typeface="Times New Roman" pitchFamily="18" charset="0"/>
                </a:rPr>
                <a:t>A</a:t>
              </a:r>
            </a:p>
          </p:txBody>
        </p:sp>
        <p:sp>
          <p:nvSpPr>
            <p:cNvPr id="13" name="Rectangle 12"/>
            <p:cNvSpPr>
              <a:spLocks noChangeArrowheads="1"/>
            </p:cNvSpPr>
            <p:nvPr/>
          </p:nvSpPr>
          <p:spPr bwMode="auto">
            <a:xfrm>
              <a:off x="6228184" y="2473323"/>
              <a:ext cx="457200" cy="239206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kumimoji="1" lang="en-US" altLang="zh-TW" sz="2800" dirty="0">
                  <a:ea typeface="新細明體" pitchFamily="18" charset="-120"/>
                  <a:cs typeface="Times New Roman" pitchFamily="18" charset="0"/>
                </a:rPr>
                <a:t>E</a:t>
              </a:r>
            </a:p>
            <a:p>
              <a:pPr algn="ctr"/>
              <a:r>
                <a:rPr kumimoji="1" lang="en-US" altLang="zh-TW" sz="2800" dirty="0">
                  <a:ea typeface="新細明體" pitchFamily="18" charset="-120"/>
                  <a:cs typeface="Times New Roman" pitchFamily="18" charset="0"/>
                </a:rPr>
                <a:t>D</a:t>
              </a:r>
            </a:p>
            <a:p>
              <a:pPr algn="ctr"/>
              <a:r>
                <a:rPr kumimoji="1" lang="en-US" altLang="zh-TW" sz="2800" dirty="0">
                  <a:ea typeface="新細明體" pitchFamily="18" charset="-120"/>
                  <a:cs typeface="Times New Roman" pitchFamily="18" charset="0"/>
                </a:rPr>
                <a:t>C</a:t>
              </a:r>
            </a:p>
            <a:p>
              <a:pPr algn="ctr"/>
              <a:r>
                <a:rPr kumimoji="1" lang="en-US" altLang="zh-TW" sz="2800" dirty="0">
                  <a:ea typeface="新細明體" pitchFamily="18" charset="-120"/>
                  <a:cs typeface="Times New Roman" pitchFamily="18" charset="0"/>
                </a:rPr>
                <a:t>B</a:t>
              </a:r>
            </a:p>
            <a:p>
              <a:pPr algn="ctr"/>
              <a:r>
                <a:rPr kumimoji="1" lang="en-US" altLang="zh-TW" sz="2800" dirty="0">
                  <a:ea typeface="新細明體" pitchFamily="18" charset="-120"/>
                  <a:cs typeface="Times New Roman" pitchFamily="18" charset="0"/>
                </a:rPr>
                <a:t>A</a:t>
              </a:r>
            </a:p>
          </p:txBody>
        </p:sp>
        <p:grpSp>
          <p:nvGrpSpPr>
            <p:cNvPr id="32" name="Group 31"/>
            <p:cNvGrpSpPr/>
            <p:nvPr/>
          </p:nvGrpSpPr>
          <p:grpSpPr>
            <a:xfrm>
              <a:off x="1305386" y="4273932"/>
              <a:ext cx="863054" cy="523220"/>
              <a:chOff x="1836738" y="3861048"/>
              <a:chExt cx="863054" cy="523220"/>
            </a:xfrm>
          </p:grpSpPr>
          <p:sp>
            <p:nvSpPr>
              <p:cNvPr id="14" name="Line 11"/>
              <p:cNvSpPr>
                <a:spLocks noChangeShapeType="1"/>
              </p:cNvSpPr>
              <p:nvPr/>
            </p:nvSpPr>
            <p:spPr bwMode="auto">
              <a:xfrm flipH="1">
                <a:off x="1836738" y="4149725"/>
                <a:ext cx="358998" cy="0"/>
              </a:xfrm>
              <a:prstGeom prst="line">
                <a:avLst/>
              </a:prstGeom>
              <a:noFill/>
              <a:ln w="25400">
                <a:solidFill>
                  <a:srgbClr val="C0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sp>
            <p:nvSpPr>
              <p:cNvPr id="15" name="Text Box 12"/>
              <p:cNvSpPr txBox="1">
                <a:spLocks noChangeArrowheads="1"/>
              </p:cNvSpPr>
              <p:nvPr/>
            </p:nvSpPr>
            <p:spPr bwMode="auto">
              <a:xfrm>
                <a:off x="2056667" y="3861048"/>
                <a:ext cx="643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kumimoji="1" lang="en-US" altLang="zh-TW" sz="2800" i="1" dirty="0">
                    <a:solidFill>
                      <a:srgbClr val="C00000"/>
                    </a:solidFill>
                    <a:ea typeface="新細明體" pitchFamily="18" charset="-120"/>
                    <a:cs typeface="Times New Roman" pitchFamily="18" charset="0"/>
                  </a:rPr>
                  <a:t>top</a:t>
                </a:r>
              </a:p>
            </p:txBody>
          </p:sp>
        </p:grpSp>
        <p:sp>
          <p:nvSpPr>
            <p:cNvPr id="16" name="Line 13"/>
            <p:cNvSpPr>
              <a:spLocks noChangeShapeType="1"/>
            </p:cNvSpPr>
            <p:nvPr/>
          </p:nvSpPr>
          <p:spPr bwMode="auto">
            <a:xfrm>
              <a:off x="1303338" y="2473325"/>
              <a:ext cx="457200"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grpSp>
          <p:nvGrpSpPr>
            <p:cNvPr id="33" name="Group 32"/>
            <p:cNvGrpSpPr/>
            <p:nvPr/>
          </p:nvGrpSpPr>
          <p:grpSpPr>
            <a:xfrm>
              <a:off x="2641432" y="3861048"/>
              <a:ext cx="863054" cy="523220"/>
              <a:chOff x="1836738" y="3861048"/>
              <a:chExt cx="863054" cy="523220"/>
            </a:xfrm>
          </p:grpSpPr>
          <p:sp>
            <p:nvSpPr>
              <p:cNvPr id="34" name="Line 11"/>
              <p:cNvSpPr>
                <a:spLocks noChangeShapeType="1"/>
              </p:cNvSpPr>
              <p:nvPr/>
            </p:nvSpPr>
            <p:spPr bwMode="auto">
              <a:xfrm flipH="1">
                <a:off x="1836738" y="4149725"/>
                <a:ext cx="358998" cy="0"/>
              </a:xfrm>
              <a:prstGeom prst="line">
                <a:avLst/>
              </a:prstGeom>
              <a:noFill/>
              <a:ln w="25400">
                <a:solidFill>
                  <a:srgbClr val="C0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sp>
            <p:nvSpPr>
              <p:cNvPr id="35" name="Text Box 12"/>
              <p:cNvSpPr txBox="1">
                <a:spLocks noChangeArrowheads="1"/>
              </p:cNvSpPr>
              <p:nvPr/>
            </p:nvSpPr>
            <p:spPr bwMode="auto">
              <a:xfrm>
                <a:off x="2056667" y="3861048"/>
                <a:ext cx="643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kumimoji="1" lang="en-US" altLang="zh-TW" sz="2800" i="1" dirty="0">
                    <a:solidFill>
                      <a:srgbClr val="C00000"/>
                    </a:solidFill>
                    <a:ea typeface="新細明體" pitchFamily="18" charset="-120"/>
                    <a:cs typeface="Times New Roman" pitchFamily="18" charset="0"/>
                  </a:rPr>
                  <a:t>top</a:t>
                </a:r>
              </a:p>
            </p:txBody>
          </p:sp>
        </p:grpSp>
        <p:grpSp>
          <p:nvGrpSpPr>
            <p:cNvPr id="36" name="Group 35"/>
            <p:cNvGrpSpPr/>
            <p:nvPr/>
          </p:nvGrpSpPr>
          <p:grpSpPr>
            <a:xfrm>
              <a:off x="3995936" y="3429000"/>
              <a:ext cx="863054" cy="523220"/>
              <a:chOff x="1836738" y="3861048"/>
              <a:chExt cx="863054" cy="523220"/>
            </a:xfrm>
          </p:grpSpPr>
          <p:sp>
            <p:nvSpPr>
              <p:cNvPr id="37" name="Line 11"/>
              <p:cNvSpPr>
                <a:spLocks noChangeShapeType="1"/>
              </p:cNvSpPr>
              <p:nvPr/>
            </p:nvSpPr>
            <p:spPr bwMode="auto">
              <a:xfrm flipH="1">
                <a:off x="1836738" y="4149725"/>
                <a:ext cx="358998" cy="0"/>
              </a:xfrm>
              <a:prstGeom prst="line">
                <a:avLst/>
              </a:prstGeom>
              <a:noFill/>
              <a:ln w="25400">
                <a:solidFill>
                  <a:srgbClr val="C0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sp>
            <p:nvSpPr>
              <p:cNvPr id="38" name="Text Box 12"/>
              <p:cNvSpPr txBox="1">
                <a:spLocks noChangeArrowheads="1"/>
              </p:cNvSpPr>
              <p:nvPr/>
            </p:nvSpPr>
            <p:spPr bwMode="auto">
              <a:xfrm>
                <a:off x="2056667" y="3861048"/>
                <a:ext cx="643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kumimoji="1" lang="en-US" altLang="zh-TW" sz="2800" i="1" dirty="0">
                    <a:solidFill>
                      <a:srgbClr val="C00000"/>
                    </a:solidFill>
                    <a:ea typeface="新細明體" pitchFamily="18" charset="-120"/>
                    <a:cs typeface="Times New Roman" pitchFamily="18" charset="0"/>
                  </a:rPr>
                  <a:t>top</a:t>
                </a:r>
              </a:p>
            </p:txBody>
          </p:sp>
        </p:grpSp>
        <p:grpSp>
          <p:nvGrpSpPr>
            <p:cNvPr id="39" name="Group 38"/>
            <p:cNvGrpSpPr/>
            <p:nvPr/>
          </p:nvGrpSpPr>
          <p:grpSpPr>
            <a:xfrm>
              <a:off x="5351482" y="2977788"/>
              <a:ext cx="863054" cy="523220"/>
              <a:chOff x="1836738" y="3861048"/>
              <a:chExt cx="863054" cy="523220"/>
            </a:xfrm>
          </p:grpSpPr>
          <p:sp>
            <p:nvSpPr>
              <p:cNvPr id="40" name="Line 11"/>
              <p:cNvSpPr>
                <a:spLocks noChangeShapeType="1"/>
              </p:cNvSpPr>
              <p:nvPr/>
            </p:nvSpPr>
            <p:spPr bwMode="auto">
              <a:xfrm flipH="1">
                <a:off x="1836738" y="4149725"/>
                <a:ext cx="358998" cy="0"/>
              </a:xfrm>
              <a:prstGeom prst="line">
                <a:avLst/>
              </a:prstGeom>
              <a:noFill/>
              <a:ln w="25400">
                <a:solidFill>
                  <a:srgbClr val="C0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sp>
            <p:nvSpPr>
              <p:cNvPr id="41" name="Text Box 12"/>
              <p:cNvSpPr txBox="1">
                <a:spLocks noChangeArrowheads="1"/>
              </p:cNvSpPr>
              <p:nvPr/>
            </p:nvSpPr>
            <p:spPr bwMode="auto">
              <a:xfrm>
                <a:off x="2056667" y="3861048"/>
                <a:ext cx="643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kumimoji="1" lang="en-US" altLang="zh-TW" sz="2800" i="1" dirty="0">
                    <a:solidFill>
                      <a:srgbClr val="C00000"/>
                    </a:solidFill>
                    <a:ea typeface="新細明體" pitchFamily="18" charset="-120"/>
                    <a:cs typeface="Times New Roman" pitchFamily="18" charset="0"/>
                  </a:rPr>
                  <a:t>top</a:t>
                </a:r>
              </a:p>
            </p:txBody>
          </p:sp>
        </p:grpSp>
        <p:sp>
          <p:nvSpPr>
            <p:cNvPr id="42" name="Rectangle 41"/>
            <p:cNvSpPr>
              <a:spLocks noChangeArrowheads="1"/>
            </p:cNvSpPr>
            <p:nvPr/>
          </p:nvSpPr>
          <p:spPr bwMode="auto">
            <a:xfrm>
              <a:off x="827584" y="2489128"/>
              <a:ext cx="457200" cy="23762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kumimoji="1" lang="zh-TW" altLang="zh-TW" sz="2800" dirty="0">
                <a:ea typeface="新細明體" pitchFamily="18" charset="-120"/>
                <a:cs typeface="Times New Roman" pitchFamily="18" charset="0"/>
              </a:endParaRPr>
            </a:p>
            <a:p>
              <a:pPr algn="ctr"/>
              <a:endParaRPr kumimoji="1" lang="zh-TW" altLang="zh-TW" sz="2800" dirty="0">
                <a:ea typeface="新細明體" pitchFamily="18" charset="-120"/>
                <a:cs typeface="Times New Roman" pitchFamily="18" charset="0"/>
              </a:endParaRPr>
            </a:p>
            <a:p>
              <a:pPr algn="ctr"/>
              <a:endParaRPr kumimoji="1" lang="zh-TW" altLang="zh-TW" sz="2800" dirty="0">
                <a:ea typeface="新細明體" pitchFamily="18" charset="-120"/>
                <a:cs typeface="Times New Roman" pitchFamily="18" charset="0"/>
              </a:endParaRPr>
            </a:p>
            <a:p>
              <a:pPr algn="ctr"/>
              <a:endParaRPr kumimoji="1" lang="en-US" altLang="zh-TW" sz="2800" dirty="0">
                <a:ea typeface="新細明體" pitchFamily="18" charset="-120"/>
                <a:cs typeface="Times New Roman" pitchFamily="18" charset="0"/>
              </a:endParaRPr>
            </a:p>
            <a:p>
              <a:pPr algn="ctr"/>
              <a:r>
                <a:rPr kumimoji="1" lang="en-US" altLang="zh-TW" sz="2800" dirty="0">
                  <a:ea typeface="新細明體" pitchFamily="18" charset="-120"/>
                  <a:cs typeface="Times New Roman" pitchFamily="18" charset="0"/>
                </a:rPr>
                <a:t>A</a:t>
              </a:r>
            </a:p>
          </p:txBody>
        </p:sp>
        <p:grpSp>
          <p:nvGrpSpPr>
            <p:cNvPr id="43" name="Group 42"/>
            <p:cNvGrpSpPr/>
            <p:nvPr/>
          </p:nvGrpSpPr>
          <p:grpSpPr>
            <a:xfrm>
              <a:off x="6719634" y="2564904"/>
              <a:ext cx="863054" cy="523220"/>
              <a:chOff x="1836738" y="3861048"/>
              <a:chExt cx="863054" cy="523220"/>
            </a:xfrm>
          </p:grpSpPr>
          <p:sp>
            <p:nvSpPr>
              <p:cNvPr id="44" name="Line 11"/>
              <p:cNvSpPr>
                <a:spLocks noChangeShapeType="1"/>
              </p:cNvSpPr>
              <p:nvPr/>
            </p:nvSpPr>
            <p:spPr bwMode="auto">
              <a:xfrm flipH="1">
                <a:off x="1836738" y="4149725"/>
                <a:ext cx="358998" cy="0"/>
              </a:xfrm>
              <a:prstGeom prst="line">
                <a:avLst/>
              </a:prstGeom>
              <a:noFill/>
              <a:ln w="25400">
                <a:solidFill>
                  <a:srgbClr val="C0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sp>
            <p:nvSpPr>
              <p:cNvPr id="45" name="Text Box 12"/>
              <p:cNvSpPr txBox="1">
                <a:spLocks noChangeArrowheads="1"/>
              </p:cNvSpPr>
              <p:nvPr/>
            </p:nvSpPr>
            <p:spPr bwMode="auto">
              <a:xfrm>
                <a:off x="2056667" y="3861048"/>
                <a:ext cx="643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kumimoji="1" lang="en-US" altLang="zh-TW" sz="2800" i="1" dirty="0">
                    <a:solidFill>
                      <a:srgbClr val="C00000"/>
                    </a:solidFill>
                    <a:ea typeface="新細明體" pitchFamily="18" charset="-120"/>
                    <a:cs typeface="Times New Roman" pitchFamily="18" charset="0"/>
                  </a:rPr>
                  <a:t>top</a:t>
                </a:r>
              </a:p>
            </p:txBody>
          </p:sp>
        </p:grpSp>
        <p:grpSp>
          <p:nvGrpSpPr>
            <p:cNvPr id="46" name="Group 45"/>
            <p:cNvGrpSpPr/>
            <p:nvPr/>
          </p:nvGrpSpPr>
          <p:grpSpPr>
            <a:xfrm>
              <a:off x="8055680" y="2950492"/>
              <a:ext cx="863054" cy="523220"/>
              <a:chOff x="1836738" y="3861048"/>
              <a:chExt cx="863054" cy="523220"/>
            </a:xfrm>
          </p:grpSpPr>
          <p:sp>
            <p:nvSpPr>
              <p:cNvPr id="47" name="Line 11"/>
              <p:cNvSpPr>
                <a:spLocks noChangeShapeType="1"/>
              </p:cNvSpPr>
              <p:nvPr/>
            </p:nvSpPr>
            <p:spPr bwMode="auto">
              <a:xfrm flipH="1">
                <a:off x="1836738" y="4149725"/>
                <a:ext cx="358998" cy="0"/>
              </a:xfrm>
              <a:prstGeom prst="line">
                <a:avLst/>
              </a:prstGeom>
              <a:noFill/>
              <a:ln w="25400">
                <a:solidFill>
                  <a:srgbClr val="C0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800">
                  <a:cs typeface="Times New Roman" pitchFamily="18" charset="0"/>
                </a:endParaRPr>
              </a:p>
            </p:txBody>
          </p:sp>
          <p:sp>
            <p:nvSpPr>
              <p:cNvPr id="48" name="Text Box 12"/>
              <p:cNvSpPr txBox="1">
                <a:spLocks noChangeArrowheads="1"/>
              </p:cNvSpPr>
              <p:nvPr/>
            </p:nvSpPr>
            <p:spPr bwMode="auto">
              <a:xfrm>
                <a:off x="2056667" y="3861048"/>
                <a:ext cx="643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kumimoji="1" lang="en-US" altLang="zh-TW" sz="2800" i="1" dirty="0">
                    <a:solidFill>
                      <a:srgbClr val="C00000"/>
                    </a:solidFill>
                    <a:ea typeface="新細明體" pitchFamily="18" charset="-120"/>
                    <a:cs typeface="Times New Roman" pitchFamily="18" charset="0"/>
                  </a:rPr>
                  <a:t>top</a:t>
                </a:r>
              </a:p>
            </p:txBody>
          </p:sp>
        </p:grpSp>
        <p:sp>
          <p:nvSpPr>
            <p:cNvPr id="49" name="Rectangle 48"/>
            <p:cNvSpPr/>
            <p:nvPr/>
          </p:nvSpPr>
          <p:spPr>
            <a:xfrm>
              <a:off x="611560" y="2204864"/>
              <a:ext cx="7664049"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132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149080"/>
            <a:ext cx="4211960" cy="1864766"/>
          </a:xfrm>
          <a:prstGeom prst="rect">
            <a:avLst/>
          </a:prstGeom>
        </p:spPr>
      </p:pic>
      <p:sp>
        <p:nvSpPr>
          <p:cNvPr id="2" name="Title 1"/>
          <p:cNvSpPr>
            <a:spLocks noGrp="1"/>
          </p:cNvSpPr>
          <p:nvPr>
            <p:ph type="title"/>
          </p:nvPr>
        </p:nvSpPr>
        <p:spPr>
          <a:xfrm>
            <a:off x="457200" y="17328"/>
            <a:ext cx="8229600" cy="1143000"/>
          </a:xfrm>
        </p:spPr>
        <p:txBody>
          <a:bodyPr/>
          <a:lstStyle/>
          <a:p>
            <a:pPr rtl="1"/>
            <a:r>
              <a:rPr lang="he-IL" dirty="0"/>
              <a:t>שימושים במחסנית</a:t>
            </a:r>
            <a:endParaRPr lang="en-US" dirty="0"/>
          </a:p>
        </p:txBody>
      </p:sp>
      <p:sp>
        <p:nvSpPr>
          <p:cNvPr id="3" name="Content Placeholder 2"/>
          <p:cNvSpPr>
            <a:spLocks noGrp="1"/>
          </p:cNvSpPr>
          <p:nvPr>
            <p:ph idx="1"/>
          </p:nvPr>
        </p:nvSpPr>
        <p:spPr>
          <a:xfrm>
            <a:off x="457200" y="1052736"/>
            <a:ext cx="8229600" cy="5073427"/>
          </a:xfrm>
        </p:spPr>
        <p:txBody>
          <a:bodyPr/>
          <a:lstStyle/>
          <a:p>
            <a:pPr algn="r" rtl="1"/>
            <a:r>
              <a:rPr lang="he-IL" dirty="0"/>
              <a:t>קומפיילר: עיבוד טקסטואלי </a:t>
            </a:r>
          </a:p>
          <a:p>
            <a:pPr lvl="1" algn="r" rtl="1"/>
            <a:r>
              <a:rPr lang="he-IL" dirty="0"/>
              <a:t>בדיקת נכונות של פתיחת/סגירת סוגריים</a:t>
            </a:r>
          </a:p>
          <a:p>
            <a:pPr algn="r" rtl="1"/>
            <a:endParaRPr lang="he-IL" dirty="0"/>
          </a:p>
          <a:p>
            <a:pPr algn="r" rtl="1"/>
            <a:r>
              <a:rPr lang="he-IL" dirty="0"/>
              <a:t>מערכת הפעלה: הרצת תכנית </a:t>
            </a:r>
            <a:r>
              <a:rPr lang="en-US" dirty="0"/>
              <a:t>-</a:t>
            </a:r>
            <a:r>
              <a:rPr lang="he-IL" dirty="0"/>
              <a:t> </a:t>
            </a:r>
            <a:r>
              <a:rPr lang="en-US" dirty="0">
                <a:latin typeface="Times New Roman" panose="02020603050405020304" pitchFamily="18" charset="0"/>
                <a:cs typeface="Times New Roman" panose="02020603050405020304" pitchFamily="18" charset="0"/>
              </a:rPr>
              <a:t>Call Stack</a:t>
            </a:r>
            <a:endParaRPr lang="he-IL" dirty="0">
              <a:latin typeface="Times New Roman" panose="02020603050405020304" pitchFamily="18" charset="0"/>
              <a:cs typeface="Times New Roman" panose="02020603050405020304" pitchFamily="18" charset="0"/>
            </a:endParaRPr>
          </a:p>
          <a:p>
            <a:pPr algn="r" rtl="1"/>
            <a:endParaRPr lang="he-IL" dirty="0"/>
          </a:p>
          <a:p>
            <a:pPr algn="r" rtl="1"/>
            <a:r>
              <a:rPr lang="he-IL" dirty="0"/>
              <a:t>פיתרון בעיות מתמטיות</a:t>
            </a:r>
          </a:p>
          <a:p>
            <a:pPr lvl="1" algn="r" rtl="1"/>
            <a:r>
              <a:rPr lang="he-IL" dirty="0"/>
              <a:t>מגדלי האנוי</a:t>
            </a:r>
          </a:p>
        </p:txBody>
      </p:sp>
      <p:sp>
        <p:nvSpPr>
          <p:cNvPr id="6" name="Slide Number Placeholder 5"/>
          <p:cNvSpPr>
            <a:spLocks noGrp="1"/>
          </p:cNvSpPr>
          <p:nvPr>
            <p:ph type="sldNum" sz="quarter" idx="12"/>
          </p:nvPr>
        </p:nvSpPr>
        <p:spPr/>
        <p:txBody>
          <a:bodyPr/>
          <a:lstStyle/>
          <a:p>
            <a:fld id="{206488DE-1A49-4169-B8B5-470AD478361C}" type="slidenum">
              <a:rPr lang="en-US" smtClean="0"/>
              <a:pPr/>
              <a:t>11</a:t>
            </a:fld>
            <a:endParaRPr lang="en-US"/>
          </a:p>
        </p:txBody>
      </p:sp>
    </p:spTree>
    <p:extLst>
      <p:ext uri="{BB962C8B-B14F-4D97-AF65-F5344CB8AC3E}">
        <p14:creationId xmlns:p14="http://schemas.microsoft.com/office/powerpoint/2010/main" val="296219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ממשק אפשרי של מחסנית </a:t>
            </a:r>
            <a:r>
              <a:rPr lang="en-US" dirty="0"/>
              <a:t>int</a:t>
            </a:r>
          </a:p>
        </p:txBody>
      </p:sp>
      <p:sp>
        <p:nvSpPr>
          <p:cNvPr id="4" name="Slide Number Placeholder 3"/>
          <p:cNvSpPr>
            <a:spLocks noGrp="1"/>
          </p:cNvSpPr>
          <p:nvPr>
            <p:ph type="sldNum" sz="quarter" idx="12"/>
          </p:nvPr>
        </p:nvSpPr>
        <p:spPr/>
        <p:txBody>
          <a:bodyPr/>
          <a:lstStyle/>
          <a:p>
            <a:fld id="{206488DE-1A49-4169-B8B5-470AD478361C}" type="slidenum">
              <a:rPr lang="en-US" smtClean="0"/>
              <a:pPr/>
              <a:t>12</a:t>
            </a:fld>
            <a:endParaRPr lang="en-US"/>
          </a:p>
        </p:txBody>
      </p:sp>
      <p:sp>
        <p:nvSpPr>
          <p:cNvPr id="5" name="Content Placeholder 2"/>
          <p:cNvSpPr txBox="1">
            <a:spLocks/>
          </p:cNvSpPr>
          <p:nvPr/>
        </p:nvSpPr>
        <p:spPr>
          <a:xfrm>
            <a:off x="372008" y="1268760"/>
            <a:ext cx="8448464" cy="5314602"/>
          </a:xfrm>
          <a:prstGeom prst="rect">
            <a:avLst/>
          </a:prstGeom>
          <a:solidFill>
            <a:srgbClr val="FFFFCC"/>
          </a:solidFill>
          <a:ln w="25400">
            <a:solidFill>
              <a:schemeClr val="dk1">
                <a:shade val="95000"/>
                <a:satMod val="105000"/>
              </a:schemeClr>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solidFill>
                  <a:srgbClr val="7030A0"/>
                </a:solidFill>
                <a:latin typeface="Courier New" pitchFamily="49" charset="0"/>
                <a:cs typeface="Courier New" pitchFamily="49" charset="0"/>
              </a:rPr>
              <a:t>#</a:t>
            </a:r>
            <a:r>
              <a:rPr lang="en-US" sz="2000" b="1" dirty="0" err="1">
                <a:solidFill>
                  <a:srgbClr val="7030A0"/>
                </a:solidFill>
                <a:latin typeface="Courier New" pitchFamily="49" charset="0"/>
                <a:cs typeface="Courier New" pitchFamily="49" charset="0"/>
              </a:rPr>
              <a:t>ifndef</a:t>
            </a:r>
            <a:r>
              <a:rPr lang="en-US" sz="2000" b="1" dirty="0">
                <a:solidFill>
                  <a:srgbClr val="7030A0"/>
                </a:solidFill>
                <a:latin typeface="Courier New" pitchFamily="49" charset="0"/>
                <a:cs typeface="Courier New" pitchFamily="49" charset="0"/>
              </a:rPr>
              <a:t> STACK_H</a:t>
            </a:r>
          </a:p>
          <a:p>
            <a:pPr marL="0" indent="0">
              <a:buNone/>
            </a:pPr>
            <a:r>
              <a:rPr lang="en-US" sz="2000" b="1" dirty="0">
                <a:solidFill>
                  <a:srgbClr val="7030A0"/>
                </a:solidFill>
                <a:latin typeface="Courier New" pitchFamily="49" charset="0"/>
                <a:cs typeface="Courier New" pitchFamily="49" charset="0"/>
              </a:rPr>
              <a:t>#define STACK_H</a:t>
            </a:r>
          </a:p>
          <a:p>
            <a:pPr marL="0" indent="0">
              <a:buNone/>
            </a:pPr>
            <a:r>
              <a:rPr lang="en-US" sz="2000" b="1" dirty="0">
                <a:solidFill>
                  <a:srgbClr val="7030A0"/>
                </a:solidFill>
                <a:latin typeface="Courier New" pitchFamily="49" charset="0"/>
                <a:cs typeface="Courier New" pitchFamily="49" charset="0"/>
              </a:rPr>
              <a:t>#include &lt;</a:t>
            </a:r>
            <a:r>
              <a:rPr lang="en-US" sz="2000" b="1" dirty="0" err="1">
                <a:solidFill>
                  <a:srgbClr val="7030A0"/>
                </a:solidFill>
                <a:latin typeface="Courier New" pitchFamily="49" charset="0"/>
                <a:cs typeface="Courier New" pitchFamily="49" charset="0"/>
              </a:rPr>
              <a:t>stdbool.h</a:t>
            </a:r>
            <a:r>
              <a:rPr lang="en-US" sz="2000" b="1" dirty="0">
                <a:solidFill>
                  <a:srgbClr val="7030A0"/>
                </a:solidFill>
                <a:latin typeface="Courier New" pitchFamily="49" charset="0"/>
                <a:cs typeface="Courier New" pitchFamily="49" charset="0"/>
              </a:rPr>
              <a:t>&gt;</a:t>
            </a:r>
          </a:p>
          <a:p>
            <a:pPr marL="0" indent="0">
              <a:buNone/>
            </a:pPr>
            <a:r>
              <a:rPr lang="en-US" sz="2000" b="1" dirty="0">
                <a:solidFill>
                  <a:srgbClr val="7030A0"/>
                </a:solidFill>
                <a:latin typeface="Courier New" pitchFamily="49" charset="0"/>
                <a:cs typeface="Courier New" pitchFamily="49" charset="0"/>
              </a:rPr>
              <a:t>#define	 MAX_STACK_SIZE	1024</a:t>
            </a:r>
          </a:p>
          <a:p>
            <a:pPr marL="0" indent="0">
              <a:buNone/>
            </a:pPr>
            <a:r>
              <a:rPr lang="en-US" sz="2000" b="1" dirty="0">
                <a:solidFill>
                  <a:srgbClr val="0000FF"/>
                </a:solidFill>
                <a:latin typeface="Courier New" pitchFamily="49" charset="0"/>
                <a:cs typeface="Courier New" pitchFamily="49" charset="0"/>
              </a:rPr>
              <a:t>typedef struct </a:t>
            </a:r>
            <a:r>
              <a:rPr lang="en-US" sz="2000" b="1" dirty="0">
                <a:latin typeface="Courier New" pitchFamily="49" charset="0"/>
                <a:cs typeface="Courier New" pitchFamily="49" charset="0"/>
              </a:rPr>
              <a:t>{</a:t>
            </a:r>
          </a:p>
          <a:p>
            <a:pPr marL="0" indent="0">
              <a:buNone/>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data[</a:t>
            </a:r>
            <a:r>
              <a:rPr lang="en-US" sz="2000" b="1" dirty="0">
                <a:solidFill>
                  <a:srgbClr val="7030A0"/>
                </a:solidFill>
                <a:latin typeface="Courier New" pitchFamily="49" charset="0"/>
                <a:cs typeface="Courier New" pitchFamily="49" charset="0"/>
              </a:rPr>
              <a:t>MAX_STACK_SIZE</a:t>
            </a:r>
            <a:r>
              <a:rPr lang="en-US" sz="2000" b="1" dirty="0">
                <a:latin typeface="Courier New" pitchFamily="49" charset="0"/>
                <a:cs typeface="Courier New" pitchFamily="49" charset="0"/>
              </a:rPr>
              <a:t>];</a:t>
            </a:r>
          </a:p>
          <a:p>
            <a:pPr marL="0" indent="0">
              <a:buNone/>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head;</a:t>
            </a:r>
          </a:p>
          <a:p>
            <a:pPr marL="0" indent="0">
              <a:buNone/>
            </a:pPr>
            <a:r>
              <a:rPr lang="en-US" sz="2000" b="1" dirty="0">
                <a:latin typeface="Courier New" pitchFamily="49" charset="0"/>
                <a:cs typeface="Courier New" pitchFamily="49" charset="0"/>
              </a:rPr>
              <a:t>} Stack;</a:t>
            </a:r>
          </a:p>
          <a:p>
            <a:pPr marL="0" indent="0">
              <a:buNone/>
            </a:pPr>
            <a:endParaRPr lang="en-US" sz="2000" b="1"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Stack*			</a:t>
            </a:r>
            <a:r>
              <a:rPr lang="en-US" sz="2000" b="1" dirty="0" err="1">
                <a:latin typeface="Courier New" pitchFamily="49" charset="0"/>
                <a:cs typeface="Courier New" pitchFamily="49" charset="0"/>
              </a:rPr>
              <a:t>StackCreate</a:t>
            </a:r>
            <a:r>
              <a:rPr lang="en-US" sz="2000" b="1" dirty="0">
                <a:latin typeface="Courier New" pitchFamily="49" charset="0"/>
                <a:cs typeface="Courier New" pitchFamily="49" charset="0"/>
              </a:rPr>
              <a:t>();</a:t>
            </a:r>
            <a:endParaRPr lang="he-IL" sz="2000" b="1" dirty="0">
              <a:latin typeface="Courier New" pitchFamily="49" charset="0"/>
              <a:cs typeface="Courier New" pitchFamily="49" charset="0"/>
            </a:endParaRPr>
          </a:p>
          <a:p>
            <a:pPr marL="0" indent="0">
              <a:buNone/>
            </a:pP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StackDestroy</a:t>
            </a:r>
            <a:r>
              <a:rPr lang="en-US" sz="2000" b="1" dirty="0">
                <a:latin typeface="Courier New" pitchFamily="49" charset="0"/>
                <a:cs typeface="Courier New" pitchFamily="49" charset="0"/>
              </a:rPr>
              <a:t>(Stack*);</a:t>
            </a:r>
            <a:endParaRPr lang="en-US" sz="2000" b="1" dirty="0">
              <a:solidFill>
                <a:srgbClr val="0000FF"/>
              </a:solidFill>
              <a:latin typeface="Courier New" pitchFamily="49" charset="0"/>
              <a:cs typeface="Courier New" pitchFamily="49" charset="0"/>
            </a:endParaRPr>
          </a:p>
          <a:p>
            <a:pPr marL="0" indent="0">
              <a:buNone/>
            </a:pP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push(Stack*, </a:t>
            </a: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a:t>
            </a:r>
          </a:p>
          <a:p>
            <a:pPr marL="0" indent="0">
              <a:buNone/>
            </a:pPr>
            <a:r>
              <a:rPr lang="en-US" sz="2000" b="1" dirty="0">
                <a:solidFill>
                  <a:srgbClr val="0000FF"/>
                </a:solidFill>
                <a:latin typeface="Courier New" pitchFamily="49" charset="0"/>
                <a:cs typeface="Courier New" pitchFamily="49" charset="0"/>
              </a:rPr>
              <a:t>int   </a:t>
            </a:r>
            <a:r>
              <a:rPr lang="en-US" sz="2000" b="1" dirty="0">
                <a:latin typeface="Courier New" pitchFamily="49" charset="0"/>
                <a:cs typeface="Courier New" pitchFamily="49" charset="0"/>
              </a:rPr>
              <a:t>			pop(Stack*); </a:t>
            </a:r>
          </a:p>
          <a:p>
            <a:pPr marL="0" indent="0">
              <a:buNone/>
            </a:pPr>
            <a:r>
              <a:rPr lang="en-US" sz="2000" b="1" dirty="0">
                <a:latin typeface="Courier New" pitchFamily="49" charset="0"/>
                <a:cs typeface="Courier New" pitchFamily="49" charset="0"/>
              </a:rPr>
              <a:t>bool			</a:t>
            </a:r>
            <a:r>
              <a:rPr lang="en-US" sz="2000" b="1" dirty="0" err="1">
                <a:latin typeface="Courier New" pitchFamily="49" charset="0"/>
                <a:cs typeface="Courier New" pitchFamily="49" charset="0"/>
              </a:rPr>
              <a:t>isEmpty</a:t>
            </a:r>
            <a:r>
              <a:rPr lang="en-US" sz="2000" b="1" dirty="0">
                <a:latin typeface="Courier New" pitchFamily="49" charset="0"/>
                <a:cs typeface="Courier New" pitchFamily="49" charset="0"/>
              </a:rPr>
              <a:t>(Stack*);</a:t>
            </a:r>
          </a:p>
          <a:p>
            <a:pPr marL="0" indent="0">
              <a:buNone/>
            </a:pPr>
            <a:r>
              <a:rPr lang="en-US" sz="2000" b="1" dirty="0">
                <a:latin typeface="Courier New" pitchFamily="49" charset="0"/>
                <a:cs typeface="Courier New" pitchFamily="49" charset="0"/>
              </a:rPr>
              <a:t>bool			</a:t>
            </a:r>
            <a:r>
              <a:rPr lang="en-US" sz="2000" b="1" dirty="0" err="1">
                <a:latin typeface="Courier New" pitchFamily="49" charset="0"/>
                <a:cs typeface="Courier New" pitchFamily="49" charset="0"/>
              </a:rPr>
              <a:t>isFull</a:t>
            </a:r>
            <a:r>
              <a:rPr lang="en-US" sz="2000" b="1" dirty="0">
                <a:latin typeface="Courier New" pitchFamily="49" charset="0"/>
                <a:cs typeface="Courier New" pitchFamily="49" charset="0"/>
              </a:rPr>
              <a:t>(Stack*);</a:t>
            </a:r>
          </a:p>
          <a:p>
            <a:pPr marL="0" indent="0">
              <a:buNone/>
            </a:pPr>
            <a:r>
              <a:rPr lang="en-US" sz="2000" b="1" dirty="0">
                <a:solidFill>
                  <a:srgbClr val="7030A0"/>
                </a:solidFill>
                <a:latin typeface="Courier New" pitchFamily="49" charset="0"/>
                <a:cs typeface="Courier New" pitchFamily="49" charset="0"/>
              </a:rPr>
              <a:t>#endif</a:t>
            </a:r>
            <a:endParaRPr lang="he-IL" sz="2000" b="1" dirty="0">
              <a:solidFill>
                <a:srgbClr val="7030A0"/>
              </a:solidFill>
              <a:latin typeface="Courier New" pitchFamily="49" charset="0"/>
              <a:cs typeface="Courier New" pitchFamily="49" charset="0"/>
            </a:endParaRPr>
          </a:p>
        </p:txBody>
      </p:sp>
    </p:spTree>
    <p:extLst>
      <p:ext uri="{BB962C8B-B14F-4D97-AF65-F5344CB8AC3E}">
        <p14:creationId xmlns:p14="http://schemas.microsoft.com/office/powerpoint/2010/main" val="34959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מימוש אפשרי של מחסנית </a:t>
            </a:r>
            <a:r>
              <a:rPr lang="en-US" dirty="0"/>
              <a:t>int</a:t>
            </a:r>
          </a:p>
        </p:txBody>
      </p:sp>
      <p:sp>
        <p:nvSpPr>
          <p:cNvPr id="4" name="Slide Number Placeholder 3"/>
          <p:cNvSpPr>
            <a:spLocks noGrp="1"/>
          </p:cNvSpPr>
          <p:nvPr>
            <p:ph type="sldNum" sz="quarter" idx="12"/>
          </p:nvPr>
        </p:nvSpPr>
        <p:spPr/>
        <p:txBody>
          <a:bodyPr/>
          <a:lstStyle/>
          <a:p>
            <a:fld id="{206488DE-1A49-4169-B8B5-470AD478361C}" type="slidenum">
              <a:rPr lang="en-US" smtClean="0"/>
              <a:pPr/>
              <a:t>13</a:t>
            </a:fld>
            <a:endParaRPr lang="en-US"/>
          </a:p>
        </p:txBody>
      </p:sp>
      <p:sp>
        <p:nvSpPr>
          <p:cNvPr id="5" name="Content Placeholder 2"/>
          <p:cNvSpPr txBox="1">
            <a:spLocks/>
          </p:cNvSpPr>
          <p:nvPr/>
        </p:nvSpPr>
        <p:spPr>
          <a:xfrm>
            <a:off x="372008" y="1268760"/>
            <a:ext cx="8448464" cy="5314602"/>
          </a:xfrm>
          <a:prstGeom prst="rect">
            <a:avLst/>
          </a:prstGeom>
          <a:solidFill>
            <a:srgbClr val="FFFFCC"/>
          </a:solidFill>
          <a:ln w="25400">
            <a:solidFill>
              <a:schemeClr val="dk1">
                <a:shade val="95000"/>
                <a:satMod val="10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solidFill>
                  <a:srgbClr val="7030A0"/>
                </a:solidFill>
                <a:latin typeface="Courier New" pitchFamily="49" charset="0"/>
                <a:cs typeface="Courier New" pitchFamily="49" charset="0"/>
              </a:rPr>
              <a:t>#include "</a:t>
            </a:r>
            <a:r>
              <a:rPr lang="en-US" sz="1800" b="1" dirty="0" err="1">
                <a:solidFill>
                  <a:srgbClr val="7030A0"/>
                </a:solidFill>
                <a:latin typeface="Courier New" pitchFamily="49" charset="0"/>
                <a:cs typeface="Courier New" pitchFamily="49" charset="0"/>
              </a:rPr>
              <a:t>Stack.h</a:t>
            </a:r>
            <a:r>
              <a:rPr lang="en-US" sz="1800" b="1" dirty="0">
                <a:solidFill>
                  <a:srgbClr val="7030A0"/>
                </a:solidFill>
                <a:latin typeface="Courier New" pitchFamily="49" charset="0"/>
                <a:cs typeface="Courier New" pitchFamily="49" charset="0"/>
              </a:rPr>
              <a:t>"</a:t>
            </a:r>
            <a:endParaRPr lang="he-IL" sz="1800" b="1" dirty="0">
              <a:solidFill>
                <a:srgbClr val="7030A0"/>
              </a:solidFill>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Stack* </a:t>
            </a:r>
            <a:r>
              <a:rPr lang="en-US" sz="1800" b="1" dirty="0" err="1">
                <a:solidFill>
                  <a:srgbClr val="029141"/>
                </a:solidFill>
                <a:latin typeface="Courier New" pitchFamily="49" charset="0"/>
                <a:cs typeface="Courier New" pitchFamily="49" charset="0"/>
              </a:rPr>
              <a:t>StackCreate</a:t>
            </a: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   Stack* s = </a:t>
            </a:r>
            <a:r>
              <a:rPr lang="en-US" sz="1800" b="1" dirty="0" err="1">
                <a:solidFill>
                  <a:srgbClr val="029141"/>
                </a:solidFill>
                <a:latin typeface="Courier New" pitchFamily="49" charset="0"/>
                <a:cs typeface="Courier New" pitchFamily="49" charset="0"/>
              </a:rPr>
              <a:t>calloc</a:t>
            </a:r>
            <a:r>
              <a:rPr lang="en-US" sz="1800" b="1" dirty="0">
                <a:latin typeface="Courier New" pitchFamily="49" charset="0"/>
                <a:cs typeface="Courier New" pitchFamily="49" charset="0"/>
              </a:rPr>
              <a:t>(</a:t>
            </a:r>
            <a:r>
              <a:rPr lang="en-US" sz="1800" b="1" dirty="0" err="1">
                <a:solidFill>
                  <a:srgbClr val="0000FF"/>
                </a:solidFill>
                <a:latin typeface="Courier New" pitchFamily="49" charset="0"/>
                <a:cs typeface="Courier New" pitchFamily="49" charset="0"/>
              </a:rPr>
              <a:t>sizeof</a:t>
            </a:r>
            <a:r>
              <a:rPr lang="en-US" sz="1800" b="1" dirty="0">
                <a:latin typeface="Courier New" pitchFamily="49" charset="0"/>
                <a:cs typeface="Courier New" pitchFamily="49" charset="0"/>
              </a:rPr>
              <a:t>(Stack), 1);</a:t>
            </a:r>
          </a:p>
          <a:p>
            <a:pPr marL="0" indent="0">
              <a:buNone/>
            </a:pP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if</a:t>
            </a:r>
            <a:r>
              <a:rPr lang="en-US" sz="1800" b="1" dirty="0">
                <a:latin typeface="Courier New" pitchFamily="49" charset="0"/>
                <a:cs typeface="Courier New" pitchFamily="49" charset="0"/>
              </a:rPr>
              <a:t>(!s) {</a:t>
            </a:r>
          </a:p>
          <a:p>
            <a:pPr marL="0" indent="0">
              <a:buNone/>
            </a:pPr>
            <a:r>
              <a:rPr lang="en-US" sz="1800" b="1" dirty="0">
                <a:latin typeface="Courier New" pitchFamily="49" charset="0"/>
                <a:cs typeface="Courier New" pitchFamily="49" charset="0"/>
              </a:rPr>
              <a:t>      </a:t>
            </a:r>
            <a:r>
              <a:rPr lang="en-US" sz="1800" b="1" dirty="0" err="1">
                <a:solidFill>
                  <a:srgbClr val="029141"/>
                </a:solidFill>
                <a:latin typeface="Courier New" pitchFamily="49" charset="0"/>
                <a:cs typeface="Courier New" pitchFamily="49" charset="0"/>
              </a:rPr>
              <a:t>fprintf</a:t>
            </a:r>
            <a:r>
              <a:rPr lang="en-US" sz="1800" b="1" dirty="0">
                <a:latin typeface="Courier New" pitchFamily="49" charset="0"/>
                <a:cs typeface="Courier New" pitchFamily="49" charset="0"/>
              </a:rPr>
              <a:t>(stderr, </a:t>
            </a:r>
            <a:r>
              <a:rPr lang="en-US" sz="1800" b="1" dirty="0">
                <a:solidFill>
                  <a:srgbClr val="7030A0"/>
                </a:solidFill>
                <a:latin typeface="Courier New" pitchFamily="49" charset="0"/>
                <a:cs typeface="Courier New" pitchFamily="49" charset="0"/>
              </a:rPr>
              <a:t>"%s, %d: memory allocation failed\n"</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a:solidFill>
                  <a:srgbClr val="7030A0"/>
                </a:solidFill>
                <a:latin typeface="Courier New" pitchFamily="49" charset="0"/>
                <a:cs typeface="Courier New" pitchFamily="49" charset="0"/>
              </a:rPr>
              <a:t>__FILE__</a:t>
            </a:r>
            <a:r>
              <a:rPr lang="en-US" sz="1800" b="1" dirty="0">
                <a:latin typeface="Courier New" pitchFamily="49" charset="0"/>
                <a:cs typeface="Courier New" pitchFamily="49" charset="0"/>
              </a:rPr>
              <a:t>, </a:t>
            </a:r>
            <a:r>
              <a:rPr lang="en-US" sz="1800" b="1" dirty="0">
                <a:solidFill>
                  <a:srgbClr val="7030A0"/>
                </a:solidFill>
                <a:latin typeface="Courier New" pitchFamily="49" charset="0"/>
                <a:cs typeface="Courier New" pitchFamily="49" charset="0"/>
              </a:rPr>
              <a:t>__LINE__</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a:solidFill>
                  <a:srgbClr val="029141"/>
                </a:solidFill>
                <a:latin typeface="Courier New" pitchFamily="49" charset="0"/>
                <a:cs typeface="Courier New" pitchFamily="49" charset="0"/>
              </a:rPr>
              <a:t>exit</a:t>
            </a:r>
            <a:r>
              <a:rPr lang="en-US" sz="1800" b="1" dirty="0">
                <a:latin typeface="Courier New" pitchFamily="49" charset="0"/>
                <a:cs typeface="Courier New" pitchFamily="49" charset="0"/>
              </a:rPr>
              <a:t>(-1);</a:t>
            </a:r>
          </a:p>
          <a:p>
            <a:pPr marL="0" indent="0">
              <a:buNone/>
            </a:pP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   s-&gt;head = -1</a:t>
            </a:r>
          </a:p>
          <a:p>
            <a:pPr marL="0" indent="0">
              <a:buNone/>
            </a:pP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return</a:t>
            </a:r>
            <a:r>
              <a:rPr lang="en-US" sz="1800" b="1" dirty="0">
                <a:latin typeface="Courier New" pitchFamily="49" charset="0"/>
                <a:cs typeface="Courier New" pitchFamily="49" charset="0"/>
              </a:rPr>
              <a:t> s;</a:t>
            </a:r>
          </a:p>
          <a:p>
            <a:pPr marL="0" indent="0">
              <a:buNone/>
            </a:pPr>
            <a:r>
              <a:rPr lang="en-US" sz="1800" b="1" dirty="0">
                <a:latin typeface="Courier New" pitchFamily="49" charset="0"/>
                <a:cs typeface="Courier New" pitchFamily="49" charset="0"/>
              </a:rPr>
              <a:t>}</a:t>
            </a:r>
            <a:endParaRPr lang="he-IL" sz="1800" b="1" dirty="0">
              <a:latin typeface="Courier New" pitchFamily="49" charset="0"/>
              <a:cs typeface="Courier New" pitchFamily="49" charset="0"/>
            </a:endParaRPr>
          </a:p>
          <a:p>
            <a:pPr marL="0" indent="0">
              <a:buNone/>
            </a:pPr>
            <a:r>
              <a:rPr lang="en-US" sz="1800" b="1" dirty="0">
                <a:solidFill>
                  <a:srgbClr val="0000FF"/>
                </a:solidFill>
                <a:latin typeface="Courier New" pitchFamily="49" charset="0"/>
                <a:cs typeface="Courier New" pitchFamily="49" charset="0"/>
              </a:rPr>
              <a:t>void</a:t>
            </a:r>
            <a:r>
              <a:rPr lang="en-US" sz="1800" b="1" dirty="0">
                <a:latin typeface="Courier New" pitchFamily="49" charset="0"/>
                <a:cs typeface="Courier New" pitchFamily="49" charset="0"/>
              </a:rPr>
              <a:t> </a:t>
            </a:r>
            <a:r>
              <a:rPr lang="en-US" sz="1800" b="1" dirty="0" err="1">
                <a:solidFill>
                  <a:srgbClr val="029141"/>
                </a:solidFill>
                <a:latin typeface="Courier New" pitchFamily="49" charset="0"/>
                <a:cs typeface="Courier New" pitchFamily="49" charset="0"/>
              </a:rPr>
              <a:t>StackDestroy</a:t>
            </a:r>
            <a:r>
              <a:rPr lang="en-US" sz="1800" b="1" dirty="0">
                <a:latin typeface="Courier New" pitchFamily="49" charset="0"/>
                <a:cs typeface="Courier New" pitchFamily="49" charset="0"/>
              </a:rPr>
              <a:t>(Stack* s) {</a:t>
            </a:r>
          </a:p>
          <a:p>
            <a:pPr marL="0" indent="0">
              <a:buNone/>
            </a:pPr>
            <a:r>
              <a:rPr lang="en-US" sz="1800" b="1" dirty="0">
                <a:latin typeface="Courier New" pitchFamily="49" charset="0"/>
                <a:cs typeface="Courier New" pitchFamily="49" charset="0"/>
              </a:rPr>
              <a:t>   </a:t>
            </a:r>
            <a:r>
              <a:rPr lang="en-US" sz="1800" b="1" dirty="0">
                <a:solidFill>
                  <a:srgbClr val="029141"/>
                </a:solidFill>
                <a:latin typeface="Courier New" pitchFamily="49" charset="0"/>
                <a:cs typeface="Courier New" pitchFamily="49" charset="0"/>
              </a:rPr>
              <a:t>free</a:t>
            </a:r>
            <a:r>
              <a:rPr lang="en-US" sz="1800" b="1" dirty="0">
                <a:latin typeface="Courier New" pitchFamily="49" charset="0"/>
                <a:cs typeface="Courier New" pitchFamily="49" charset="0"/>
              </a:rPr>
              <a:t>(s);</a:t>
            </a:r>
          </a:p>
          <a:p>
            <a:pPr marL="0" indent="0">
              <a:buNone/>
            </a:pPr>
            <a:r>
              <a:rPr lang="en-US" sz="1800" b="1" dirty="0">
                <a:latin typeface="Courier New" pitchFamily="49" charset="0"/>
                <a:cs typeface="Courier New" pitchFamily="49" charset="0"/>
              </a:rPr>
              <a:t>}</a:t>
            </a:r>
          </a:p>
        </p:txBody>
      </p:sp>
    </p:spTree>
    <p:extLst>
      <p:ext uri="{BB962C8B-B14F-4D97-AF65-F5344CB8AC3E}">
        <p14:creationId xmlns:p14="http://schemas.microsoft.com/office/powerpoint/2010/main" val="50986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מימוש אפשרי של מחסנית </a:t>
            </a:r>
            <a:r>
              <a:rPr lang="en-US" dirty="0"/>
              <a:t>int</a:t>
            </a:r>
          </a:p>
        </p:txBody>
      </p:sp>
      <p:sp>
        <p:nvSpPr>
          <p:cNvPr id="4" name="Slide Number Placeholder 3"/>
          <p:cNvSpPr>
            <a:spLocks noGrp="1"/>
          </p:cNvSpPr>
          <p:nvPr>
            <p:ph type="sldNum" sz="quarter" idx="12"/>
          </p:nvPr>
        </p:nvSpPr>
        <p:spPr/>
        <p:txBody>
          <a:bodyPr/>
          <a:lstStyle/>
          <a:p>
            <a:fld id="{206488DE-1A49-4169-B8B5-470AD478361C}" type="slidenum">
              <a:rPr lang="en-US" smtClean="0"/>
              <a:pPr/>
              <a:t>14</a:t>
            </a:fld>
            <a:endParaRPr lang="en-US"/>
          </a:p>
        </p:txBody>
      </p:sp>
      <p:sp>
        <p:nvSpPr>
          <p:cNvPr id="5" name="Content Placeholder 2"/>
          <p:cNvSpPr txBox="1">
            <a:spLocks/>
          </p:cNvSpPr>
          <p:nvPr/>
        </p:nvSpPr>
        <p:spPr>
          <a:xfrm>
            <a:off x="372008" y="1268760"/>
            <a:ext cx="8448464" cy="5314602"/>
          </a:xfrm>
          <a:prstGeom prst="rect">
            <a:avLst/>
          </a:prstGeom>
          <a:solidFill>
            <a:srgbClr val="FFFFCC"/>
          </a:solidFill>
          <a:ln w="25400">
            <a:solidFill>
              <a:schemeClr val="dk1">
                <a:shade val="95000"/>
                <a:satMod val="10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solidFill>
                  <a:srgbClr val="0000FF"/>
                </a:solidFill>
                <a:latin typeface="Courier New" pitchFamily="49" charset="0"/>
                <a:cs typeface="Courier New" pitchFamily="49" charset="0"/>
              </a:rPr>
              <a:t>void</a:t>
            </a:r>
            <a:r>
              <a:rPr lang="en-US" sz="1800" b="1" dirty="0">
                <a:latin typeface="Courier New" pitchFamily="49" charset="0"/>
                <a:cs typeface="Courier New" pitchFamily="49" charset="0"/>
              </a:rPr>
              <a:t> push(Stack* s, </a:t>
            </a:r>
            <a:r>
              <a:rPr lang="en-US" sz="1800" b="1" dirty="0">
                <a:solidFill>
                  <a:srgbClr val="0000FF"/>
                </a:solidFill>
                <a:latin typeface="Courier New" pitchFamily="49" charset="0"/>
                <a:cs typeface="Courier New" pitchFamily="49" charset="0"/>
              </a:rPr>
              <a:t>int</a:t>
            </a:r>
            <a:r>
              <a:rPr lang="en-US" sz="1800" b="1" dirty="0">
                <a:latin typeface="Courier New" pitchFamily="49" charset="0"/>
                <a:cs typeface="Courier New" pitchFamily="49" charset="0"/>
              </a:rPr>
              <a:t> item) {</a:t>
            </a:r>
          </a:p>
          <a:p>
            <a:pPr marL="0" indent="0">
              <a:buNone/>
            </a:pPr>
            <a:r>
              <a:rPr lang="en-US" sz="1800" b="1" dirty="0">
                <a:solidFill>
                  <a:srgbClr val="0000FF"/>
                </a:solidFill>
                <a:latin typeface="Courier New" pitchFamily="49" charset="0"/>
                <a:cs typeface="Courier New" pitchFamily="49" charset="0"/>
              </a:rPr>
              <a:t>   if</a:t>
            </a:r>
            <a:r>
              <a:rPr lang="en-US" sz="1800" b="1" dirty="0">
                <a:latin typeface="Courier New" pitchFamily="49" charset="0"/>
                <a:cs typeface="Courier New" pitchFamily="49" charset="0"/>
              </a:rPr>
              <a:t>(</a:t>
            </a:r>
            <a:r>
              <a:rPr lang="en-US" sz="1800" b="1" dirty="0" err="1">
                <a:solidFill>
                  <a:srgbClr val="029141"/>
                </a:solidFill>
                <a:latin typeface="Courier New" pitchFamily="49" charset="0"/>
                <a:cs typeface="Courier New" pitchFamily="49" charset="0"/>
              </a:rPr>
              <a:t>isFull</a:t>
            </a:r>
            <a:r>
              <a:rPr lang="en-US" sz="1800" b="1" dirty="0">
                <a:latin typeface="Courier New" pitchFamily="49" charset="0"/>
                <a:cs typeface="Courier New" pitchFamily="49" charset="0"/>
              </a:rPr>
              <a:t>(s))</a:t>
            </a:r>
          </a:p>
          <a:p>
            <a:pPr marL="0" indent="0">
              <a:buNone/>
            </a:pPr>
            <a:r>
              <a:rPr lang="en-US" sz="1800" b="1" dirty="0">
                <a:solidFill>
                  <a:srgbClr val="0000FF"/>
                </a:solidFill>
                <a:latin typeface="Courier New" pitchFamily="49" charset="0"/>
                <a:cs typeface="Courier New" pitchFamily="49" charset="0"/>
              </a:rPr>
              <a:t>      return</a:t>
            </a:r>
            <a:r>
              <a:rPr lang="en-US" sz="1800" b="1" dirty="0">
                <a:latin typeface="Courier New" pitchFamily="49" charset="0"/>
                <a:cs typeface="Courier New" pitchFamily="49" charset="0"/>
              </a:rPr>
              <a:t>;         </a:t>
            </a:r>
            <a:r>
              <a:rPr lang="en-US" sz="1800" dirty="0">
                <a:solidFill>
                  <a:srgbClr val="7030A0"/>
                </a:solidFill>
                <a:latin typeface="Courier New" pitchFamily="49" charset="0"/>
                <a:cs typeface="Courier New" pitchFamily="49" charset="0"/>
              </a:rPr>
              <a:t>// Should we terminate the program?</a:t>
            </a: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s-&gt;data[++(s-&gt;head)] = item;</a:t>
            </a:r>
          </a:p>
          <a:p>
            <a:pPr marL="0" indent="0">
              <a:buNone/>
            </a:pPr>
            <a:r>
              <a:rPr lang="en-US" sz="1800" b="1" dirty="0">
                <a:latin typeface="Courier New" pitchFamily="49" charset="0"/>
                <a:cs typeface="Courier New" pitchFamily="49" charset="0"/>
              </a:rPr>
              <a:t>}</a:t>
            </a:r>
            <a:endParaRPr lang="he-IL" sz="1800" b="1" dirty="0">
              <a:latin typeface="Courier New" pitchFamily="49" charset="0"/>
              <a:cs typeface="Courier New" pitchFamily="49" charset="0"/>
            </a:endParaRPr>
          </a:p>
          <a:p>
            <a:pPr marL="0" indent="0">
              <a:buNone/>
            </a:pPr>
            <a:r>
              <a:rPr lang="en-US" sz="1800" b="1" dirty="0">
                <a:solidFill>
                  <a:srgbClr val="0000FF"/>
                </a:solidFill>
                <a:latin typeface="Courier New" pitchFamily="49" charset="0"/>
                <a:cs typeface="Courier New" pitchFamily="49" charset="0"/>
              </a:rPr>
              <a:t>int</a:t>
            </a:r>
            <a:r>
              <a:rPr lang="en-US" sz="1800" b="1" dirty="0">
                <a:latin typeface="Courier New" pitchFamily="49" charset="0"/>
                <a:cs typeface="Courier New" pitchFamily="49" charset="0"/>
              </a:rPr>
              <a:t> pop(Stack* s) {</a:t>
            </a:r>
          </a:p>
          <a:p>
            <a:pPr marL="0" indent="0">
              <a:buNone/>
            </a:pP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if</a:t>
            </a:r>
            <a:r>
              <a:rPr lang="en-US" sz="1800" b="1" dirty="0">
                <a:latin typeface="Courier New" pitchFamily="49" charset="0"/>
                <a:cs typeface="Courier New" pitchFamily="49" charset="0"/>
              </a:rPr>
              <a:t>(</a:t>
            </a:r>
            <a:r>
              <a:rPr lang="en-US" sz="1800" b="1" dirty="0" err="1">
                <a:solidFill>
                  <a:srgbClr val="029141"/>
                </a:solidFill>
                <a:latin typeface="Courier New" pitchFamily="49" charset="0"/>
                <a:cs typeface="Courier New" pitchFamily="49" charset="0"/>
              </a:rPr>
              <a:t>isEmpty</a:t>
            </a:r>
            <a:r>
              <a:rPr lang="en-US" sz="1800" b="1" dirty="0">
                <a:latin typeface="Courier New" pitchFamily="49" charset="0"/>
                <a:cs typeface="Courier New" pitchFamily="49" charset="0"/>
              </a:rPr>
              <a:t>(s))</a:t>
            </a:r>
          </a:p>
          <a:p>
            <a:pPr marL="0" indent="0">
              <a:buNone/>
            </a:pPr>
            <a:r>
              <a:rPr lang="en-US" sz="1800" b="1" dirty="0">
                <a:solidFill>
                  <a:srgbClr val="0000FF"/>
                </a:solidFill>
                <a:latin typeface="Courier New" pitchFamily="49" charset="0"/>
                <a:cs typeface="Courier New" pitchFamily="49" charset="0"/>
              </a:rPr>
              <a:t>      return </a:t>
            </a:r>
            <a:r>
              <a:rPr lang="en-US" sz="1800" b="1" dirty="0">
                <a:latin typeface="Courier New" pitchFamily="49" charset="0"/>
                <a:cs typeface="Courier New" pitchFamily="49" charset="0"/>
              </a:rPr>
              <a:t>-1;      </a:t>
            </a:r>
            <a:r>
              <a:rPr lang="en-US" sz="1800" dirty="0">
                <a:solidFill>
                  <a:srgbClr val="7030A0"/>
                </a:solidFill>
                <a:latin typeface="Courier New" pitchFamily="49" charset="0"/>
                <a:cs typeface="Courier New" pitchFamily="49" charset="0"/>
              </a:rPr>
              <a:t>// Is this a good value?</a:t>
            </a:r>
          </a:p>
          <a:p>
            <a:pPr marL="0" indent="0">
              <a:buNone/>
            </a:pP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return </a:t>
            </a:r>
            <a:r>
              <a:rPr lang="en-US" sz="1800" b="1" dirty="0">
                <a:latin typeface="Courier New" pitchFamily="49" charset="0"/>
                <a:cs typeface="Courier New" pitchFamily="49" charset="0"/>
              </a:rPr>
              <a:t>s-&gt;data[(s-&gt;head)--];</a:t>
            </a:r>
          </a:p>
          <a:p>
            <a:pPr marL="0" indent="0">
              <a:buNone/>
            </a:pPr>
            <a:r>
              <a:rPr lang="en-US" sz="1800" b="1" dirty="0">
                <a:latin typeface="Courier New" pitchFamily="49" charset="0"/>
                <a:cs typeface="Courier New" pitchFamily="49" charset="0"/>
              </a:rPr>
              <a:t>}</a:t>
            </a:r>
            <a:endParaRPr lang="he-IL"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bool </a:t>
            </a:r>
            <a:r>
              <a:rPr lang="en-US" sz="1800" b="1" dirty="0" err="1">
                <a:solidFill>
                  <a:srgbClr val="029141"/>
                </a:solidFill>
                <a:latin typeface="Courier New" pitchFamily="49" charset="0"/>
                <a:cs typeface="Courier New" pitchFamily="49" charset="0"/>
              </a:rPr>
              <a:t>isFull</a:t>
            </a:r>
            <a:r>
              <a:rPr lang="en-US" sz="1800" b="1" dirty="0">
                <a:latin typeface="Courier New" pitchFamily="49" charset="0"/>
                <a:cs typeface="Courier New" pitchFamily="49" charset="0"/>
              </a:rPr>
              <a:t>(Stack* s) {</a:t>
            </a:r>
          </a:p>
          <a:p>
            <a:pPr marL="0" indent="0">
              <a:buNone/>
            </a:pP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return</a:t>
            </a:r>
            <a:r>
              <a:rPr lang="en-US" sz="1800" b="1" dirty="0">
                <a:latin typeface="Courier New" pitchFamily="49" charset="0"/>
                <a:cs typeface="Courier New" pitchFamily="49" charset="0"/>
              </a:rPr>
              <a:t> (s-&gt;head == </a:t>
            </a:r>
            <a:r>
              <a:rPr lang="en-US" sz="1800" b="1" dirty="0">
                <a:solidFill>
                  <a:srgbClr val="7030A0"/>
                </a:solidFill>
                <a:latin typeface="Courier New" pitchFamily="49" charset="0"/>
                <a:cs typeface="Courier New" pitchFamily="49" charset="0"/>
              </a:rPr>
              <a:t>MAX_STACK_SIZE</a:t>
            </a:r>
            <a:r>
              <a:rPr lang="en-US" sz="1800" b="1" dirty="0">
                <a:latin typeface="Courier New" pitchFamily="49" charset="0"/>
                <a:cs typeface="Courier New" pitchFamily="49" charset="0"/>
              </a:rPr>
              <a:t>-1);</a:t>
            </a:r>
          </a:p>
          <a:p>
            <a:pPr marL="0" indent="0">
              <a:buNone/>
            </a:pPr>
            <a:r>
              <a:rPr lang="en-US" sz="1800" b="1" dirty="0">
                <a:latin typeface="Courier New" pitchFamily="49" charset="0"/>
                <a:cs typeface="Courier New" pitchFamily="49" charset="0"/>
              </a:rPr>
              <a:t>}</a:t>
            </a:r>
            <a:endParaRPr lang="he-IL"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bool </a:t>
            </a:r>
            <a:r>
              <a:rPr lang="en-US" sz="1800" b="1" dirty="0" err="1">
                <a:solidFill>
                  <a:srgbClr val="029141"/>
                </a:solidFill>
                <a:latin typeface="Courier New" pitchFamily="49" charset="0"/>
                <a:cs typeface="Courier New" pitchFamily="49" charset="0"/>
              </a:rPr>
              <a:t>isEmpty</a:t>
            </a:r>
            <a:r>
              <a:rPr lang="en-US" sz="1800" b="1" dirty="0">
                <a:latin typeface="Courier New" pitchFamily="49" charset="0"/>
                <a:cs typeface="Courier New" pitchFamily="49" charset="0"/>
              </a:rPr>
              <a:t>(Stack* s) {</a:t>
            </a:r>
          </a:p>
          <a:p>
            <a:pPr marL="0" indent="0">
              <a:buNone/>
            </a:pP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return</a:t>
            </a:r>
            <a:r>
              <a:rPr lang="en-US" sz="1800" b="1" dirty="0">
                <a:latin typeface="Courier New" pitchFamily="49" charset="0"/>
                <a:cs typeface="Courier New" pitchFamily="49" charset="0"/>
              </a:rPr>
              <a:t> (s-&gt;head == -1);</a:t>
            </a:r>
          </a:p>
          <a:p>
            <a:pPr marL="0" indent="0">
              <a:buNone/>
            </a:pPr>
            <a:r>
              <a:rPr lang="en-US" sz="1800" b="1" dirty="0">
                <a:latin typeface="Courier New" pitchFamily="49" charset="0"/>
                <a:cs typeface="Courier New" pitchFamily="49" charset="0"/>
              </a:rPr>
              <a:t>}</a:t>
            </a:r>
          </a:p>
          <a:p>
            <a:pPr marL="0" indent="0">
              <a:buNone/>
            </a:pPr>
            <a:endParaRPr lang="he-IL" sz="1800" b="1" dirty="0">
              <a:solidFill>
                <a:srgbClr val="7030A0"/>
              </a:solidFill>
              <a:latin typeface="Courier New" pitchFamily="49" charset="0"/>
              <a:cs typeface="Courier New" pitchFamily="49" charset="0"/>
            </a:endParaRPr>
          </a:p>
        </p:txBody>
      </p:sp>
    </p:spTree>
    <p:extLst>
      <p:ext uri="{BB962C8B-B14F-4D97-AF65-F5344CB8AC3E}">
        <p14:creationId xmlns:p14="http://schemas.microsoft.com/office/powerpoint/2010/main" val="347005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שימוש במחסנית </a:t>
            </a:r>
            <a:r>
              <a:rPr lang="en-US" dirty="0"/>
              <a:t>int</a:t>
            </a:r>
          </a:p>
        </p:txBody>
      </p:sp>
      <p:sp>
        <p:nvSpPr>
          <p:cNvPr id="4" name="Slide Number Placeholder 3"/>
          <p:cNvSpPr>
            <a:spLocks noGrp="1"/>
          </p:cNvSpPr>
          <p:nvPr>
            <p:ph type="sldNum" sz="quarter" idx="12"/>
          </p:nvPr>
        </p:nvSpPr>
        <p:spPr/>
        <p:txBody>
          <a:bodyPr/>
          <a:lstStyle/>
          <a:p>
            <a:fld id="{206488DE-1A49-4169-B8B5-470AD478361C}" type="slidenum">
              <a:rPr lang="en-US" smtClean="0"/>
              <a:pPr/>
              <a:t>15</a:t>
            </a:fld>
            <a:endParaRPr lang="en-US"/>
          </a:p>
        </p:txBody>
      </p:sp>
      <p:sp>
        <p:nvSpPr>
          <p:cNvPr id="5" name="Content Placeholder 2"/>
          <p:cNvSpPr txBox="1">
            <a:spLocks/>
          </p:cNvSpPr>
          <p:nvPr/>
        </p:nvSpPr>
        <p:spPr>
          <a:xfrm>
            <a:off x="372008" y="1268760"/>
            <a:ext cx="8448464" cy="5314602"/>
          </a:xfrm>
          <a:prstGeom prst="rect">
            <a:avLst/>
          </a:prstGeom>
          <a:solidFill>
            <a:srgbClr val="FFFFCC"/>
          </a:solidFill>
          <a:ln w="25400">
            <a:solidFill>
              <a:schemeClr val="dk1">
                <a:shade val="95000"/>
                <a:satMod val="10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solidFill>
                  <a:srgbClr val="7030A0"/>
                </a:solidFill>
                <a:latin typeface="Courier New" pitchFamily="49" charset="0"/>
                <a:cs typeface="Courier New" pitchFamily="49" charset="0"/>
              </a:rPr>
              <a:t>#include &lt;</a:t>
            </a:r>
            <a:r>
              <a:rPr lang="en-US" sz="2000" b="1" dirty="0" err="1">
                <a:solidFill>
                  <a:srgbClr val="7030A0"/>
                </a:solidFill>
                <a:latin typeface="Courier New" pitchFamily="49" charset="0"/>
                <a:cs typeface="Courier New" pitchFamily="49" charset="0"/>
              </a:rPr>
              <a:t>stdio.h</a:t>
            </a:r>
            <a:r>
              <a:rPr lang="en-US" sz="2000" b="1" dirty="0">
                <a:solidFill>
                  <a:srgbClr val="7030A0"/>
                </a:solidFill>
                <a:latin typeface="Courier New" pitchFamily="49" charset="0"/>
                <a:cs typeface="Courier New" pitchFamily="49" charset="0"/>
              </a:rPr>
              <a:t>&gt;</a:t>
            </a:r>
          </a:p>
          <a:p>
            <a:pPr marL="0" indent="0">
              <a:buNone/>
            </a:pPr>
            <a:r>
              <a:rPr lang="en-US" sz="2000" b="1" dirty="0">
                <a:solidFill>
                  <a:srgbClr val="7030A0"/>
                </a:solidFill>
                <a:latin typeface="Courier New" pitchFamily="49" charset="0"/>
                <a:cs typeface="Courier New" pitchFamily="49" charset="0"/>
              </a:rPr>
              <a:t>#include "</a:t>
            </a:r>
            <a:r>
              <a:rPr lang="en-US" sz="2000" b="1" dirty="0" err="1">
                <a:solidFill>
                  <a:srgbClr val="7030A0"/>
                </a:solidFill>
                <a:latin typeface="Courier New" pitchFamily="49" charset="0"/>
                <a:cs typeface="Courier New" pitchFamily="49" charset="0"/>
              </a:rPr>
              <a:t>Stack.h</a:t>
            </a:r>
            <a:r>
              <a:rPr lang="en-US" sz="2000" b="1" dirty="0">
                <a:solidFill>
                  <a:srgbClr val="7030A0"/>
                </a:solidFill>
                <a:latin typeface="Courier New" pitchFamily="49" charset="0"/>
                <a:cs typeface="Courier New" pitchFamily="49" charset="0"/>
              </a:rPr>
              <a:t>"</a:t>
            </a:r>
          </a:p>
          <a:p>
            <a:pPr marL="0" indent="0">
              <a:buNone/>
            </a:pPr>
            <a:endParaRPr lang="en-US" sz="2000" b="1" dirty="0">
              <a:solidFill>
                <a:srgbClr val="0000FF"/>
              </a:solidFill>
              <a:latin typeface="Courier New" pitchFamily="49" charset="0"/>
              <a:cs typeface="Courier New" pitchFamily="49" charset="0"/>
            </a:endParaRPr>
          </a:p>
          <a:p>
            <a:pPr marL="0" indent="0">
              <a:buNone/>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a:solidFill>
                  <a:srgbClr val="029141"/>
                </a:solidFill>
                <a:latin typeface="Courier New" pitchFamily="49" charset="0"/>
                <a:cs typeface="Courier New" pitchFamily="49" charset="0"/>
              </a:rPr>
              <a:t>main</a:t>
            </a:r>
            <a:r>
              <a:rPr lang="en-US" sz="2000" b="1" dirty="0">
                <a:latin typeface="Courier New" pitchFamily="49" charset="0"/>
                <a:cs typeface="Courier New" pitchFamily="49" charset="0"/>
              </a:rPr>
              <a:t>() {</a:t>
            </a:r>
          </a:p>
          <a:p>
            <a:pPr marL="0" indent="0">
              <a:buNone/>
            </a:pPr>
            <a:r>
              <a:rPr lang="en-US" sz="2000" b="1" dirty="0">
                <a:latin typeface="Courier New" pitchFamily="49" charset="0"/>
                <a:cs typeface="Courier New" pitchFamily="49" charset="0"/>
              </a:rPr>
              <a:t>   Stack* s = </a:t>
            </a:r>
            <a:r>
              <a:rPr lang="en-US" sz="2000" b="1" dirty="0" err="1">
                <a:latin typeface="Courier New" pitchFamily="49" charset="0"/>
                <a:cs typeface="Courier New" pitchFamily="49" charset="0"/>
              </a:rPr>
              <a:t>StackCreate</a:t>
            </a:r>
            <a:r>
              <a:rPr lang="en-US" sz="2000" b="1" dirty="0">
                <a:latin typeface="Courier New" pitchFamily="49" charset="0"/>
                <a:cs typeface="Courier New" pitchFamily="49" charset="0"/>
              </a:rPr>
              <a:t>();</a:t>
            </a:r>
          </a:p>
          <a:p>
            <a:pPr marL="0" indent="0">
              <a:buNone/>
            </a:pPr>
            <a:r>
              <a:rPr lang="en-US" sz="2000" b="1" dirty="0">
                <a:solidFill>
                  <a:srgbClr val="0000FF"/>
                </a:solidFill>
                <a:latin typeface="Courier New" pitchFamily="49" charset="0"/>
                <a:cs typeface="Courier New" pitchFamily="49" charset="0"/>
              </a:rPr>
              <a:t>   for</a:t>
            </a:r>
            <a:r>
              <a:rPr lang="en-US" sz="2000" b="1" dirty="0">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&lt;10;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marL="0" indent="0">
              <a:buNone/>
            </a:pPr>
            <a:r>
              <a:rPr lang="en-US" sz="2000" b="1" dirty="0">
                <a:solidFill>
                  <a:srgbClr val="029141"/>
                </a:solidFill>
                <a:latin typeface="Courier New" pitchFamily="49" charset="0"/>
                <a:cs typeface="Courier New" pitchFamily="49" charset="0"/>
              </a:rPr>
              <a:t>      </a:t>
            </a:r>
            <a:r>
              <a:rPr lang="en-US" sz="2000" b="1" dirty="0" err="1">
                <a:solidFill>
                  <a:srgbClr val="029141"/>
                </a:solidFill>
                <a:latin typeface="Courier New" pitchFamily="49" charset="0"/>
                <a:cs typeface="Courier New" pitchFamily="49" charset="0"/>
              </a:rPr>
              <a:t>StackPush</a:t>
            </a:r>
            <a:r>
              <a:rPr lang="en-US" sz="2000" b="1" dirty="0">
                <a:latin typeface="Courier New" pitchFamily="49" charset="0"/>
                <a:cs typeface="Courier New" pitchFamily="49" charset="0"/>
              </a:rPr>
              <a:t>(s,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marL="0" indent="0">
              <a:buNone/>
            </a:pPr>
            <a:r>
              <a:rPr lang="en-US" sz="2000" b="1" dirty="0">
                <a:solidFill>
                  <a:srgbClr val="0000FF"/>
                </a:solidFill>
                <a:latin typeface="Courier New" pitchFamily="49" charset="0"/>
                <a:cs typeface="Courier New" pitchFamily="49" charset="0"/>
              </a:rPr>
              <a:t>   while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isEmpty</a:t>
            </a:r>
            <a:r>
              <a:rPr lang="en-US" sz="2000" b="1" dirty="0">
                <a:latin typeface="Courier New" pitchFamily="49" charset="0"/>
                <a:cs typeface="Courier New" pitchFamily="49" charset="0"/>
              </a:rPr>
              <a:t>(s))</a:t>
            </a:r>
          </a:p>
          <a:p>
            <a:pPr marL="0" indent="0">
              <a:buNone/>
            </a:pPr>
            <a:r>
              <a:rPr lang="en-US" sz="2000" b="1" dirty="0">
                <a:latin typeface="Courier New" pitchFamily="49" charset="0"/>
                <a:cs typeface="Courier New" pitchFamily="49" charset="0"/>
              </a:rPr>
              <a:t>      </a:t>
            </a:r>
            <a:r>
              <a:rPr lang="en-US" sz="2000" b="1" dirty="0" err="1">
                <a:solidFill>
                  <a:srgbClr val="029141"/>
                </a:solidFill>
                <a:latin typeface="Courier New" pitchFamily="49" charset="0"/>
                <a:cs typeface="Courier New" pitchFamily="49" charset="0"/>
              </a:rPr>
              <a:t>printf</a:t>
            </a:r>
            <a:r>
              <a:rPr lang="en-US" sz="2000" b="1" dirty="0">
                <a:latin typeface="Courier New" pitchFamily="49" charset="0"/>
                <a:cs typeface="Courier New" pitchFamily="49" charset="0"/>
              </a:rPr>
              <a:t>("%d\n", </a:t>
            </a:r>
            <a:r>
              <a:rPr lang="en-US" sz="2000" b="1" dirty="0" err="1">
                <a:latin typeface="Courier New" pitchFamily="49" charset="0"/>
                <a:cs typeface="Courier New" pitchFamily="49" charset="0"/>
              </a:rPr>
              <a:t>StackPop</a:t>
            </a:r>
            <a:r>
              <a:rPr lang="en-US" sz="2000" b="1" dirty="0">
                <a:latin typeface="Courier New" pitchFamily="49" charset="0"/>
                <a:cs typeface="Courier New" pitchFamily="49" charset="0"/>
              </a:rPr>
              <a:t>(s));</a:t>
            </a:r>
          </a:p>
          <a:p>
            <a:pPr marL="0" indent="0">
              <a:buNone/>
            </a:pPr>
            <a:endParaRPr lang="en-US" sz="2000" b="1"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   </a:t>
            </a:r>
            <a:r>
              <a:rPr lang="en-US" sz="2000" b="1" dirty="0" err="1">
                <a:solidFill>
                  <a:srgbClr val="029141"/>
                </a:solidFill>
                <a:latin typeface="Courier New" pitchFamily="49" charset="0"/>
                <a:cs typeface="Courier New" pitchFamily="49" charset="0"/>
              </a:rPr>
              <a:t>StackDestroy</a:t>
            </a:r>
            <a:r>
              <a:rPr lang="en-US" sz="2000" b="1" dirty="0">
                <a:latin typeface="Courier New" pitchFamily="49" charset="0"/>
                <a:cs typeface="Courier New" pitchFamily="49" charset="0"/>
              </a:rPr>
              <a:t>(s);</a:t>
            </a:r>
          </a:p>
          <a:p>
            <a:pPr marL="0" indent="0">
              <a:buNone/>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0;</a:t>
            </a:r>
          </a:p>
          <a:p>
            <a:pPr marL="0" indent="0">
              <a:buNone/>
            </a:pPr>
            <a:r>
              <a:rPr lang="en-US" sz="2000" b="1" dirty="0">
                <a:latin typeface="Courier New" pitchFamily="49" charset="0"/>
                <a:cs typeface="Courier New" pitchFamily="49" charset="0"/>
              </a:rPr>
              <a:t>}</a:t>
            </a:r>
          </a:p>
          <a:p>
            <a:pPr marL="0" indent="0">
              <a:buNone/>
            </a:pPr>
            <a:endParaRPr lang="he-IL" sz="2000" b="1" dirty="0">
              <a:solidFill>
                <a:srgbClr val="7030A0"/>
              </a:solidFill>
              <a:latin typeface="Courier New" pitchFamily="49" charset="0"/>
              <a:cs typeface="Courier New" pitchFamily="49" charset="0"/>
            </a:endParaRPr>
          </a:p>
        </p:txBody>
      </p:sp>
    </p:spTree>
    <p:extLst>
      <p:ext uri="{BB962C8B-B14F-4D97-AF65-F5344CB8AC3E}">
        <p14:creationId xmlns:p14="http://schemas.microsoft.com/office/powerpoint/2010/main" val="358257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A364-3709-429F-970F-CC99469C50D9}"/>
              </a:ext>
            </a:extLst>
          </p:cNvPr>
          <p:cNvSpPr>
            <a:spLocks noGrp="1"/>
          </p:cNvSpPr>
          <p:nvPr>
            <p:ph type="title"/>
          </p:nvPr>
        </p:nvSpPr>
        <p:spPr/>
        <p:txBody>
          <a:bodyPr/>
          <a:lstStyle/>
          <a:p>
            <a:r>
              <a:rPr lang="he-IL" dirty="0"/>
              <a:t>שאלה</a:t>
            </a:r>
            <a:endParaRPr lang="en-IL" dirty="0"/>
          </a:p>
        </p:txBody>
      </p:sp>
      <p:sp>
        <p:nvSpPr>
          <p:cNvPr id="3" name="Content Placeholder 2">
            <a:extLst>
              <a:ext uri="{FF2B5EF4-FFF2-40B4-BE49-F238E27FC236}">
                <a16:creationId xmlns:a16="http://schemas.microsoft.com/office/drawing/2014/main" id="{0ED5E38A-B140-40B7-B7EA-90B70CC660EF}"/>
              </a:ext>
            </a:extLst>
          </p:cNvPr>
          <p:cNvSpPr>
            <a:spLocks noGrp="1"/>
          </p:cNvSpPr>
          <p:nvPr>
            <p:ph idx="1"/>
          </p:nvPr>
        </p:nvSpPr>
        <p:spPr/>
        <p:txBody>
          <a:bodyPr>
            <a:normAutofit lnSpcReduction="10000"/>
          </a:bodyPr>
          <a:lstStyle/>
          <a:p>
            <a:pPr marL="0" indent="0" algn="r" rtl="1">
              <a:buNone/>
            </a:pPr>
            <a:r>
              <a:rPr lang="he-IL" dirty="0"/>
              <a:t>כתבו פונקציה המקבלת מחרוזת, ומחזירה </a:t>
            </a:r>
            <a:r>
              <a:rPr lang="en-US" dirty="0"/>
              <a:t>true</a:t>
            </a:r>
            <a:r>
              <a:rPr lang="he-IL" dirty="0"/>
              <a:t> אם היא:</a:t>
            </a:r>
          </a:p>
          <a:p>
            <a:pPr marL="514350" indent="-514350" algn="r" rtl="1">
              <a:buFont typeface="+mj-lt"/>
              <a:buAutoNum type="arabicPeriod"/>
            </a:pPr>
            <a:r>
              <a:rPr lang="he-IL" dirty="0"/>
              <a:t>כוללת רק את התווים '(', ')', '[', ']', ו-</a:t>
            </a:r>
            <a:r>
              <a:rPr lang="en-US" dirty="0"/>
              <a:t>white space</a:t>
            </a:r>
            <a:endParaRPr lang="he-IL" dirty="0"/>
          </a:p>
          <a:p>
            <a:pPr marL="514350" indent="-514350" algn="r" rtl="1">
              <a:buFont typeface="+mj-lt"/>
              <a:buAutoNum type="arabicPeriod"/>
            </a:pPr>
            <a:r>
              <a:rPr lang="he-IL" dirty="0"/>
              <a:t>הסוגריים מאוזנים, כלומר לכל פתח יש סגור מתאים בסדר המקובל</a:t>
            </a:r>
          </a:p>
          <a:p>
            <a:pPr marL="514350" indent="-514350" algn="r" rtl="1">
              <a:buFont typeface="+mj-lt"/>
              <a:buAutoNum type="arabicPeriod"/>
            </a:pPr>
            <a:endParaRPr lang="he-IL" dirty="0"/>
          </a:p>
          <a:p>
            <a:pPr marL="0" indent="0" algn="r" rtl="1">
              <a:buNone/>
            </a:pPr>
            <a:r>
              <a:rPr lang="he-IL" dirty="0"/>
              <a:t>דוגמאות עבורן יש להחזיר </a:t>
            </a:r>
            <a:r>
              <a:rPr lang="en-US" dirty="0"/>
              <a:t>true</a:t>
            </a:r>
            <a:r>
              <a:rPr lang="he-IL" dirty="0"/>
              <a:t>:</a:t>
            </a:r>
          </a:p>
          <a:p>
            <a:pPr marL="0" indent="0" algn="l">
              <a:buNone/>
            </a:pPr>
            <a:r>
              <a:rPr lang="en-US" dirty="0"/>
              <a:t>"", "()", "([])", "()[]"</a:t>
            </a:r>
          </a:p>
          <a:p>
            <a:pPr marL="0" indent="0" algn="r" rtl="1">
              <a:buNone/>
            </a:pPr>
            <a:r>
              <a:rPr lang="he-IL" dirty="0"/>
              <a:t>דוגמאות עבורן יש להחזיר </a:t>
            </a:r>
            <a:r>
              <a:rPr lang="en-US" dirty="0"/>
              <a:t>false</a:t>
            </a:r>
            <a:r>
              <a:rPr lang="he-IL" dirty="0"/>
              <a:t>:</a:t>
            </a:r>
          </a:p>
          <a:p>
            <a:pPr marL="0" indent="0" algn="l">
              <a:buNone/>
            </a:pPr>
            <a:r>
              <a:rPr lang="en-US" dirty="0"/>
              <a:t>"(", ")(", "(]", "hello"</a:t>
            </a:r>
            <a:endParaRPr lang="en-IL" dirty="0"/>
          </a:p>
        </p:txBody>
      </p:sp>
      <p:sp>
        <p:nvSpPr>
          <p:cNvPr id="4" name="Slide Number Placeholder 3">
            <a:extLst>
              <a:ext uri="{FF2B5EF4-FFF2-40B4-BE49-F238E27FC236}">
                <a16:creationId xmlns:a16="http://schemas.microsoft.com/office/drawing/2014/main" id="{B5AB23D7-1426-42E0-BCF6-BC1708B0DF04}"/>
              </a:ext>
            </a:extLst>
          </p:cNvPr>
          <p:cNvSpPr>
            <a:spLocks noGrp="1"/>
          </p:cNvSpPr>
          <p:nvPr>
            <p:ph type="sldNum" sz="quarter" idx="12"/>
          </p:nvPr>
        </p:nvSpPr>
        <p:spPr/>
        <p:txBody>
          <a:bodyPr/>
          <a:lstStyle/>
          <a:p>
            <a:fld id="{206488DE-1A49-4169-B8B5-470AD478361C}" type="slidenum">
              <a:rPr lang="en-US" smtClean="0"/>
              <a:pPr/>
              <a:t>16</a:t>
            </a:fld>
            <a:endParaRPr lang="en-US"/>
          </a:p>
        </p:txBody>
      </p:sp>
    </p:spTree>
    <p:extLst>
      <p:ext uri="{BB962C8B-B14F-4D97-AF65-F5344CB8AC3E}">
        <p14:creationId xmlns:p14="http://schemas.microsoft.com/office/powerpoint/2010/main" val="9256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CF0D-4D7A-4D84-BF50-B24DD1FA7757}"/>
              </a:ext>
            </a:extLst>
          </p:cNvPr>
          <p:cNvSpPr>
            <a:spLocks noGrp="1"/>
          </p:cNvSpPr>
          <p:nvPr>
            <p:ph type="title"/>
          </p:nvPr>
        </p:nvSpPr>
        <p:spPr/>
        <p:txBody>
          <a:bodyPr/>
          <a:lstStyle/>
          <a:p>
            <a:pPr algn="r"/>
            <a:r>
              <a:rPr lang="he-IL" dirty="0"/>
              <a:t>פתרון</a:t>
            </a:r>
            <a:endParaRPr lang="en-IL" dirty="0"/>
          </a:p>
        </p:txBody>
      </p:sp>
      <p:sp>
        <p:nvSpPr>
          <p:cNvPr id="4" name="Slide Number Placeholder 3">
            <a:extLst>
              <a:ext uri="{FF2B5EF4-FFF2-40B4-BE49-F238E27FC236}">
                <a16:creationId xmlns:a16="http://schemas.microsoft.com/office/drawing/2014/main" id="{A0956C1A-8D38-45EF-A143-2B3E1DD503F3}"/>
              </a:ext>
            </a:extLst>
          </p:cNvPr>
          <p:cNvSpPr>
            <a:spLocks noGrp="1"/>
          </p:cNvSpPr>
          <p:nvPr>
            <p:ph type="sldNum" sz="quarter" idx="12"/>
          </p:nvPr>
        </p:nvSpPr>
        <p:spPr/>
        <p:txBody>
          <a:bodyPr/>
          <a:lstStyle/>
          <a:p>
            <a:fld id="{206488DE-1A49-4169-B8B5-470AD478361C}" type="slidenum">
              <a:rPr lang="en-US" smtClean="0"/>
              <a:pPr/>
              <a:t>17</a:t>
            </a:fld>
            <a:endParaRPr lang="en-US"/>
          </a:p>
        </p:txBody>
      </p:sp>
      <p:sp>
        <p:nvSpPr>
          <p:cNvPr id="5" name="Rectangle 1">
            <a:extLst>
              <a:ext uri="{FF2B5EF4-FFF2-40B4-BE49-F238E27FC236}">
                <a16:creationId xmlns:a16="http://schemas.microsoft.com/office/drawing/2014/main" id="{58BC2B83-E02D-4DB2-98F9-10416A7A3DD8}"/>
              </a:ext>
            </a:extLst>
          </p:cNvPr>
          <p:cNvSpPr>
            <a:spLocks noChangeArrowheads="1"/>
          </p:cNvSpPr>
          <p:nvPr/>
        </p:nvSpPr>
        <p:spPr bwMode="auto">
          <a:xfrm>
            <a:off x="179512" y="351116"/>
            <a:ext cx="6876256" cy="63401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400" b="0" i="0" u="none" strike="noStrike" cap="none" normalizeH="0" baseline="0" dirty="0">
                <a:ln>
                  <a:noFill/>
                </a:ln>
                <a:solidFill>
                  <a:srgbClr val="908B25"/>
                </a:solidFill>
                <a:effectLst/>
                <a:latin typeface="JetBrains Mono"/>
              </a:rPr>
              <a:t>bool </a:t>
            </a:r>
            <a:r>
              <a:rPr kumimoji="0" lang="en-IL" altLang="en-IL" sz="1400" b="0" i="0" u="none" strike="noStrike" cap="none" normalizeH="0" baseline="0" dirty="0" err="1">
                <a:ln>
                  <a:noFill/>
                </a:ln>
                <a:solidFill>
                  <a:srgbClr val="FFC66D"/>
                </a:solidFill>
                <a:effectLst/>
                <a:latin typeface="JetBrains Mono"/>
              </a:rPr>
              <a:t>check_paren</a:t>
            </a:r>
            <a:r>
              <a:rPr kumimoji="0" lang="en-IL" altLang="en-IL" sz="1400" b="0" i="0" u="none" strike="noStrike" cap="none" normalizeH="0" baseline="0" dirty="0">
                <a:ln>
                  <a:noFill/>
                </a:ln>
                <a:solidFill>
                  <a:srgbClr val="A9B7C6"/>
                </a:solidFill>
                <a:effectLst/>
                <a:latin typeface="JetBrains Mono"/>
              </a:rPr>
              <a:t>(</a:t>
            </a:r>
            <a:r>
              <a:rPr kumimoji="0" lang="en-IL" altLang="en-IL" sz="1400" b="0" i="0" u="none" strike="noStrike" cap="none" normalizeH="0" baseline="0" dirty="0">
                <a:ln>
                  <a:noFill/>
                </a:ln>
                <a:solidFill>
                  <a:srgbClr val="CC7832"/>
                </a:solidFill>
                <a:effectLst/>
                <a:latin typeface="JetBrains Mono"/>
              </a:rPr>
              <a:t>const char </a:t>
            </a:r>
            <a:r>
              <a:rPr kumimoji="0" lang="en-IL" altLang="en-IL" sz="1400" b="0" i="0" u="none" strike="noStrike" cap="none" normalizeH="0" baseline="0" dirty="0">
                <a:ln>
                  <a:noFill/>
                </a:ln>
                <a:solidFill>
                  <a:srgbClr val="A9B7C6"/>
                </a:solidFill>
                <a:effectLst/>
                <a:latin typeface="JetBrains Mono"/>
              </a:rPr>
              <a:t>*s) {</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char </a:t>
            </a:r>
            <a:r>
              <a:rPr kumimoji="0" lang="en-IL" altLang="en-IL" sz="1400" b="0" i="0" u="none" strike="noStrike" cap="none" normalizeH="0" baseline="0" dirty="0">
                <a:ln>
                  <a:noFill/>
                </a:ln>
                <a:solidFill>
                  <a:srgbClr val="A9B7C6"/>
                </a:solidFill>
                <a:effectLst/>
                <a:latin typeface="JetBrains Mono"/>
              </a:rPr>
              <a:t>stack[</a:t>
            </a:r>
            <a:r>
              <a:rPr kumimoji="0" lang="en-IL" altLang="en-IL" sz="1400" b="0" i="0" u="none" strike="noStrike" cap="none" normalizeH="0" baseline="0" dirty="0" err="1">
                <a:ln>
                  <a:noFill/>
                </a:ln>
                <a:solidFill>
                  <a:srgbClr val="A9B7C6"/>
                </a:solidFill>
                <a:effectLst/>
                <a:latin typeface="JetBrains Mono"/>
              </a:rPr>
              <a:t>strlen</a:t>
            </a:r>
            <a:r>
              <a:rPr kumimoji="0" lang="en-IL" altLang="en-IL" sz="1400" b="0" i="0" u="none" strike="noStrike" cap="none" normalizeH="0" baseline="0" dirty="0">
                <a:ln>
                  <a:noFill/>
                </a:ln>
                <a:solidFill>
                  <a:srgbClr val="A9B7C6"/>
                </a:solidFill>
                <a:effectLst/>
                <a:latin typeface="JetBrains Mono"/>
              </a:rPr>
              <a:t>(s)]</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int </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897BB"/>
                </a:solidFill>
                <a:effectLst/>
                <a:latin typeface="JetBrains Mono"/>
              </a:rPr>
              <a:t>0</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while </a:t>
            </a:r>
            <a:r>
              <a:rPr kumimoji="0" lang="en-IL" altLang="en-IL" sz="1400" b="0" i="0" u="none" strike="noStrike" cap="none" normalizeH="0" baseline="0" dirty="0">
                <a:ln>
                  <a:noFill/>
                </a:ln>
                <a:solidFill>
                  <a:srgbClr val="A9B7C6"/>
                </a:solidFill>
                <a:effectLst/>
                <a:latin typeface="JetBrains Mono"/>
              </a:rPr>
              <a:t>(*s) {</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switch </a:t>
            </a:r>
            <a:r>
              <a:rPr kumimoji="0" lang="en-IL" altLang="en-IL" sz="1400" b="0" i="0" u="none" strike="noStrike" cap="none" normalizeH="0" baseline="0" dirty="0">
                <a:ln>
                  <a:noFill/>
                </a:ln>
                <a:solidFill>
                  <a:srgbClr val="A9B7C6"/>
                </a:solidFill>
                <a:effectLst/>
                <a:latin typeface="JetBrains Mono"/>
              </a:rPr>
              <a:t>(*s++) {</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case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stack[</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break;</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case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stack[</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break;</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case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if </a:t>
            </a:r>
            <a:r>
              <a:rPr kumimoji="0" lang="en-IL" altLang="en-IL" sz="1400" b="0" i="0" u="none" strike="noStrike" cap="none" normalizeH="0" baseline="0" dirty="0">
                <a:ln>
                  <a:noFill/>
                </a:ln>
                <a:solidFill>
                  <a:srgbClr val="A9B7C6"/>
                </a:solidFill>
                <a:effectLst/>
                <a:latin typeface="JetBrains Mono"/>
              </a:rPr>
              <a:t>(</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897BB"/>
                </a:solidFill>
                <a:effectLst/>
                <a:latin typeface="JetBrains Mono"/>
              </a:rPr>
              <a:t>0 </a:t>
            </a:r>
            <a:r>
              <a:rPr kumimoji="0" lang="en-IL" altLang="en-IL" sz="1400" b="0" i="0" u="none" strike="noStrike" cap="none" normalizeH="0" baseline="0" dirty="0">
                <a:ln>
                  <a:noFill/>
                </a:ln>
                <a:solidFill>
                  <a:srgbClr val="A9B7C6"/>
                </a:solidFill>
                <a:effectLst/>
                <a:latin typeface="JetBrains Mono"/>
              </a:rPr>
              <a:t>|| stack[--</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return </a:t>
            </a:r>
            <a:r>
              <a:rPr kumimoji="0" lang="en-IL" altLang="en-IL" sz="1400" b="0" i="0" u="none" strike="noStrike" cap="none" normalizeH="0" baseline="0" dirty="0">
                <a:ln>
                  <a:noFill/>
                </a:ln>
                <a:solidFill>
                  <a:srgbClr val="908B25"/>
                </a:solidFill>
                <a:effectLst/>
                <a:latin typeface="JetBrains Mono"/>
              </a:rPr>
              <a:t>false</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break;</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case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if </a:t>
            </a:r>
            <a:r>
              <a:rPr kumimoji="0" lang="en-IL" altLang="en-IL" sz="1400" b="0" i="0" u="none" strike="noStrike" cap="none" normalizeH="0" baseline="0" dirty="0">
                <a:ln>
                  <a:noFill/>
                </a:ln>
                <a:solidFill>
                  <a:srgbClr val="A9B7C6"/>
                </a:solidFill>
                <a:effectLst/>
                <a:latin typeface="JetBrains Mono"/>
              </a:rPr>
              <a:t>(</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897BB"/>
                </a:solidFill>
                <a:effectLst/>
                <a:latin typeface="JetBrains Mono"/>
              </a:rPr>
              <a:t>0 </a:t>
            </a:r>
            <a:r>
              <a:rPr kumimoji="0" lang="en-IL" altLang="en-IL" sz="1400" b="0" i="0" u="none" strike="noStrike" cap="none" normalizeH="0" baseline="0" dirty="0">
                <a:ln>
                  <a:noFill/>
                </a:ln>
                <a:solidFill>
                  <a:srgbClr val="A9B7C6"/>
                </a:solidFill>
                <a:effectLst/>
                <a:latin typeface="JetBrains Mono"/>
              </a:rPr>
              <a:t>|| stack[--</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return </a:t>
            </a:r>
            <a:r>
              <a:rPr kumimoji="0" lang="en-IL" altLang="en-IL" sz="1400" b="0" i="0" u="none" strike="noStrike" cap="none" normalizeH="0" baseline="0" dirty="0">
                <a:ln>
                  <a:noFill/>
                </a:ln>
                <a:solidFill>
                  <a:srgbClr val="908B25"/>
                </a:solidFill>
                <a:effectLst/>
                <a:latin typeface="JetBrains Mono"/>
              </a:rPr>
              <a:t>false</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break;</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case </a:t>
            </a:r>
            <a:r>
              <a:rPr kumimoji="0" lang="en-IL" altLang="en-IL" sz="1400" b="0" i="0" u="none" strike="noStrike" cap="none" normalizeH="0" baseline="0" dirty="0">
                <a:ln>
                  <a:noFill/>
                </a:ln>
                <a:solidFill>
                  <a:srgbClr val="6A8759"/>
                </a:solidFill>
                <a:effectLst/>
                <a:latin typeface="JetBrains Mono"/>
              </a:rPr>
              <a:t>' '</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case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CC7832"/>
                </a:solidFill>
                <a:effectLst/>
                <a:latin typeface="JetBrains Mono"/>
              </a:rPr>
              <a:t>\t</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case </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CC7832"/>
                </a:solidFill>
                <a:effectLst/>
                <a:latin typeface="JetBrains Mono"/>
              </a:rPr>
              <a:t>\n</a:t>
            </a:r>
            <a:r>
              <a:rPr kumimoji="0" lang="en-IL" altLang="en-IL" sz="1400" b="0" i="0" u="none" strike="noStrike" cap="none" normalizeH="0" baseline="0" dirty="0">
                <a:ln>
                  <a:noFill/>
                </a:ln>
                <a:solidFill>
                  <a:srgbClr val="6A8759"/>
                </a:solidFill>
                <a:effectLst/>
                <a:latin typeface="JetBrains Mono"/>
              </a:rPr>
              <a: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break;   </a:t>
            </a:r>
            <a:r>
              <a:rPr kumimoji="0" lang="en-IL" altLang="en-IL" sz="1400" b="0" i="0" u="none" strike="noStrike" cap="none" normalizeH="0" baseline="0" dirty="0">
                <a:ln>
                  <a:noFill/>
                </a:ln>
                <a:solidFill>
                  <a:srgbClr val="808080"/>
                </a:solidFill>
                <a:effectLst/>
                <a:latin typeface="JetBrains Mono"/>
              </a:rPr>
              <a:t>// ignore white space</a:t>
            </a:r>
            <a:br>
              <a:rPr kumimoji="0" lang="en-IL" altLang="en-IL" sz="1400" b="0" i="0" u="none" strike="noStrike" cap="none" normalizeH="0" baseline="0" dirty="0">
                <a:ln>
                  <a:noFill/>
                </a:ln>
                <a:solidFill>
                  <a:srgbClr val="808080"/>
                </a:solidFill>
                <a:effectLst/>
                <a:latin typeface="JetBrains Mono"/>
              </a:rPr>
            </a:br>
            <a:r>
              <a:rPr kumimoji="0" lang="en-IL" altLang="en-IL" sz="1400" b="0" i="0" u="none" strike="noStrike" cap="none" normalizeH="0" baseline="0" dirty="0">
                <a:ln>
                  <a:noFill/>
                </a:ln>
                <a:solidFill>
                  <a:srgbClr val="808080"/>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default</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return </a:t>
            </a:r>
            <a:r>
              <a:rPr kumimoji="0" lang="en-IL" altLang="en-IL" sz="1400" b="0" i="0" u="none" strike="noStrike" cap="none" normalizeH="0" baseline="0" dirty="0">
                <a:ln>
                  <a:noFill/>
                </a:ln>
                <a:solidFill>
                  <a:srgbClr val="908B25"/>
                </a:solidFill>
                <a:effectLst/>
                <a:latin typeface="JetBrains Mono"/>
              </a:rPr>
              <a:t>false</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CC7832"/>
                </a:solidFill>
                <a:effectLst/>
                <a:latin typeface="JetBrains Mono"/>
              </a:rPr>
              <a:t>        </a:t>
            </a:r>
            <a:r>
              <a:rPr kumimoji="0" lang="en-IL" altLang="en-IL" sz="1400" b="0" i="0" u="none" strike="noStrike" cap="none" normalizeH="0" baseline="0" dirty="0">
                <a:ln>
                  <a:noFill/>
                </a:ln>
                <a:solidFill>
                  <a:srgbClr val="A9B7C6"/>
                </a:solidFill>
                <a:effectLst/>
                <a:latin typeface="JetBrains Mono"/>
              </a:rPr>
              <a:t>}</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br>
              <a:rPr kumimoji="0" lang="en-IL" altLang="en-IL" sz="1400" b="0" i="0" u="none" strike="noStrike" cap="none" normalizeH="0" baseline="0" dirty="0">
                <a:ln>
                  <a:noFill/>
                </a:ln>
                <a:solidFill>
                  <a:srgbClr val="A9B7C6"/>
                </a:solidFill>
                <a:effectLst/>
                <a:latin typeface="JetBrains Mono"/>
              </a:rPr>
            </a:br>
            <a:r>
              <a:rPr kumimoji="0" lang="en-IL" altLang="en-IL" sz="1400" b="0" i="0" u="none" strike="noStrike" cap="none" normalizeH="0" baseline="0" dirty="0">
                <a:ln>
                  <a:noFill/>
                </a:ln>
                <a:solidFill>
                  <a:srgbClr val="A9B7C6"/>
                </a:solidFill>
                <a:effectLst/>
                <a:latin typeface="JetBrains Mono"/>
              </a:rPr>
              <a:t>    </a:t>
            </a:r>
            <a:r>
              <a:rPr kumimoji="0" lang="en-IL" altLang="en-IL" sz="1400" b="0" i="0" u="none" strike="noStrike" cap="none" normalizeH="0" baseline="0" dirty="0">
                <a:ln>
                  <a:noFill/>
                </a:ln>
                <a:solidFill>
                  <a:srgbClr val="CC7832"/>
                </a:solidFill>
                <a:effectLst/>
                <a:latin typeface="JetBrains Mono"/>
              </a:rPr>
              <a:t>return </a:t>
            </a:r>
            <a:r>
              <a:rPr kumimoji="0" lang="en-IL" altLang="en-IL" sz="1400" b="0" i="0" u="none" strike="noStrike" cap="none" normalizeH="0" baseline="0" dirty="0">
                <a:ln>
                  <a:noFill/>
                </a:ln>
                <a:solidFill>
                  <a:srgbClr val="A9B7C6"/>
                </a:solidFill>
                <a:effectLst/>
                <a:latin typeface="JetBrains Mono"/>
              </a:rPr>
              <a:t>(</a:t>
            </a:r>
            <a:r>
              <a:rPr kumimoji="0" lang="en-IL" altLang="en-IL" sz="1400" b="0" i="0" u="none" strike="noStrike" cap="none" normalizeH="0" baseline="0" dirty="0" err="1">
                <a:ln>
                  <a:noFill/>
                </a:ln>
                <a:solidFill>
                  <a:srgbClr val="A9B7C6"/>
                </a:solidFill>
                <a:effectLst/>
                <a:latin typeface="JetBrains Mono"/>
              </a:rPr>
              <a:t>stack_size</a:t>
            </a:r>
            <a:r>
              <a:rPr kumimoji="0" lang="en-IL" altLang="en-IL" sz="1400" b="0" i="0" u="none" strike="noStrike" cap="none" normalizeH="0" baseline="0" dirty="0">
                <a:ln>
                  <a:noFill/>
                </a:ln>
                <a:solidFill>
                  <a:srgbClr val="A9B7C6"/>
                </a:solidFill>
                <a:effectLst/>
                <a:latin typeface="JetBrains Mono"/>
              </a:rPr>
              <a:t> == </a:t>
            </a:r>
            <a:r>
              <a:rPr kumimoji="0" lang="en-IL" altLang="en-IL" sz="1400" b="0" i="0" u="none" strike="noStrike" cap="none" normalizeH="0" baseline="0" dirty="0">
                <a:ln>
                  <a:noFill/>
                </a:ln>
                <a:solidFill>
                  <a:srgbClr val="6897BB"/>
                </a:solidFill>
                <a:effectLst/>
                <a:latin typeface="JetBrains Mono"/>
              </a:rPr>
              <a:t>0</a:t>
            </a:r>
            <a:r>
              <a:rPr kumimoji="0" lang="en-IL" altLang="en-IL" sz="1400" b="0" i="0" u="none" strike="noStrike" cap="none" normalizeH="0" baseline="0" dirty="0">
                <a:ln>
                  <a:noFill/>
                </a:ln>
                <a:solidFill>
                  <a:srgbClr val="A9B7C6"/>
                </a:solidFill>
                <a:effectLst/>
                <a:latin typeface="JetBrains Mono"/>
              </a:rPr>
              <a:t>)</a:t>
            </a:r>
            <a:r>
              <a:rPr kumimoji="0" lang="en-IL" altLang="en-IL" sz="1400" b="0" i="0" u="none" strike="noStrike" cap="none" normalizeH="0" baseline="0" dirty="0">
                <a:ln>
                  <a:noFill/>
                </a:ln>
                <a:solidFill>
                  <a:srgbClr val="CC7832"/>
                </a:solidFill>
                <a:effectLst/>
                <a:latin typeface="JetBrains Mono"/>
              </a:rPr>
              <a:t>;</a:t>
            </a:r>
            <a:br>
              <a:rPr kumimoji="0" lang="en-IL" altLang="en-IL" sz="1400" b="0" i="0" u="none" strike="noStrike" cap="none" normalizeH="0" baseline="0" dirty="0">
                <a:ln>
                  <a:noFill/>
                </a:ln>
                <a:solidFill>
                  <a:srgbClr val="CC7832"/>
                </a:solidFill>
                <a:effectLst/>
                <a:latin typeface="JetBrains Mono"/>
              </a:rPr>
            </a:br>
            <a:r>
              <a:rPr kumimoji="0" lang="en-IL" altLang="en-IL" sz="1400" b="0" i="0" u="none" strike="noStrike" cap="none" normalizeH="0" baseline="0" dirty="0">
                <a:ln>
                  <a:noFill/>
                </a:ln>
                <a:solidFill>
                  <a:srgbClr val="A9B7C6"/>
                </a:solidFill>
                <a:effectLst/>
                <a:latin typeface="JetBrains Mono"/>
              </a:rPr>
              <a:t>}</a:t>
            </a:r>
            <a:endParaRPr kumimoji="0" lang="en-IL" altLang="en-I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38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מערך התרגול</a:t>
            </a:r>
            <a:endParaRPr lang="en-US" dirty="0"/>
          </a:p>
        </p:txBody>
      </p:sp>
      <p:sp>
        <p:nvSpPr>
          <p:cNvPr id="3" name="Content Placeholder 2"/>
          <p:cNvSpPr>
            <a:spLocks noGrp="1"/>
          </p:cNvSpPr>
          <p:nvPr>
            <p:ph idx="1"/>
          </p:nvPr>
        </p:nvSpPr>
        <p:spPr/>
        <p:txBody>
          <a:bodyPr>
            <a:normAutofit/>
          </a:bodyPr>
          <a:lstStyle/>
          <a:p>
            <a:pPr algn="r" rtl="1">
              <a:buFont typeface="Wingdings" pitchFamily="2" charset="2"/>
              <a:buChar char="q"/>
            </a:pPr>
            <a:endParaRPr lang="en-US" dirty="0"/>
          </a:p>
          <a:p>
            <a:pPr algn="r" rtl="1"/>
            <a:endParaRPr lang="he-IL" sz="800" dirty="0"/>
          </a:p>
          <a:p>
            <a:pPr algn="r" rtl="1"/>
            <a:r>
              <a:rPr lang="he-IL" dirty="0"/>
              <a:t>רשימות  מקושרות (</a:t>
            </a:r>
            <a:r>
              <a:rPr lang="en-US" dirty="0"/>
              <a:t>linked lists</a:t>
            </a:r>
            <a:r>
              <a:rPr lang="he-IL" dirty="0"/>
              <a:t>)</a:t>
            </a:r>
          </a:p>
          <a:p>
            <a:pPr algn="r" rtl="1"/>
            <a:endParaRPr lang="he-IL" sz="800" dirty="0"/>
          </a:p>
          <a:p>
            <a:pPr algn="r" rtl="1"/>
            <a:r>
              <a:rPr lang="he-IL" dirty="0"/>
              <a:t>מחסנית (</a:t>
            </a:r>
            <a:r>
              <a:rPr lang="en-US" dirty="0">
                <a:latin typeface="Times New Roman" panose="02020603050405020304" pitchFamily="18" charset="0"/>
                <a:cs typeface="Times New Roman" panose="02020603050405020304" pitchFamily="18" charset="0"/>
              </a:rPr>
              <a:t>Stack</a:t>
            </a:r>
            <a:r>
              <a:rPr lang="he-IL" dirty="0">
                <a:latin typeface="Times New Roman" panose="02020603050405020304" pitchFamily="18" charset="0"/>
                <a:cs typeface="Times New Roman" panose="02020603050405020304" pitchFamily="18" charset="0"/>
              </a:rPr>
              <a:t>)</a:t>
            </a:r>
          </a:p>
        </p:txBody>
      </p:sp>
      <p:sp>
        <p:nvSpPr>
          <p:cNvPr id="8" name="Slide Number Placeholder 7"/>
          <p:cNvSpPr>
            <a:spLocks noGrp="1"/>
          </p:cNvSpPr>
          <p:nvPr>
            <p:ph type="sldNum" sz="quarter" idx="12"/>
          </p:nvPr>
        </p:nvSpPr>
        <p:spPr/>
        <p:txBody>
          <a:bodyPr/>
          <a:lstStyle/>
          <a:p>
            <a:fld id="{206488DE-1A49-4169-B8B5-470AD478361C}" type="slidenum">
              <a:rPr lang="en-US" smtClean="0"/>
              <a:pPr/>
              <a:t>2</a:t>
            </a:fld>
            <a:endParaRPr lang="en-US"/>
          </a:p>
        </p:txBody>
      </p:sp>
    </p:spTree>
    <p:extLst>
      <p:ext uri="{BB962C8B-B14F-4D97-AF65-F5344CB8AC3E}">
        <p14:creationId xmlns:p14="http://schemas.microsoft.com/office/powerpoint/2010/main" val="36274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רשימה מקושרת: בסיס</a:t>
            </a:r>
            <a:endParaRPr lang="en-US" dirty="0"/>
          </a:p>
        </p:txBody>
      </p:sp>
      <p:sp>
        <p:nvSpPr>
          <p:cNvPr id="3" name="Content Placeholder 2"/>
          <p:cNvSpPr>
            <a:spLocks noGrp="1"/>
          </p:cNvSpPr>
          <p:nvPr>
            <p:ph idx="1"/>
          </p:nvPr>
        </p:nvSpPr>
        <p:spPr>
          <a:xfrm>
            <a:off x="179512" y="1600200"/>
            <a:ext cx="8507288" cy="4925144"/>
          </a:xfrm>
        </p:spPr>
        <p:txBody>
          <a:bodyPr>
            <a:normAutofit/>
          </a:bodyPr>
          <a:lstStyle/>
          <a:p>
            <a:pPr algn="r" rtl="1"/>
            <a:r>
              <a:rPr lang="he-IL" dirty="0"/>
              <a:t>מבנה נתונים שאיבריו מסודרים באופן לינארי</a:t>
            </a:r>
            <a:endParaRPr lang="en-US" dirty="0"/>
          </a:p>
          <a:p>
            <a:pPr algn="r" rtl="1"/>
            <a:endParaRPr lang="he-IL" dirty="0"/>
          </a:p>
          <a:p>
            <a:pPr algn="r" rtl="1"/>
            <a:r>
              <a:rPr lang="he-IL" dirty="0"/>
              <a:t>מימוש פשוט וגמיש לרשימת הפעולות על קבוצות דינאמיות, לא בהכרח מימוש יעיל.</a:t>
            </a:r>
            <a:endParaRPr lang="en-US" dirty="0"/>
          </a:p>
          <a:p>
            <a:pPr algn="r" rtl="1"/>
            <a:endParaRPr lang="he-IL" dirty="0"/>
          </a:p>
          <a:p>
            <a:pPr algn="r" rtl="1"/>
            <a:r>
              <a:rPr lang="he-IL" dirty="0"/>
              <a:t>איבר ברשימה מחזיק במידע, ובנוסף מחזיק מצביע/ים המעידים על מיקומו:</a:t>
            </a:r>
          </a:p>
          <a:p>
            <a:pPr lvl="1" algn="r" rtl="1"/>
            <a:r>
              <a:rPr lang="he-IL" dirty="0"/>
              <a:t>ברשימה חד-כיוונית, כל איבר יחזיק במצביע ל-</a:t>
            </a:r>
            <a:r>
              <a:rPr lang="en-US" dirty="0">
                <a:latin typeface="Times New Roman" pitchFamily="18" charset="0"/>
                <a:cs typeface="Times New Roman" pitchFamily="18" charset="0"/>
              </a:rPr>
              <a:t>next</a:t>
            </a:r>
            <a:endParaRPr lang="he-IL" dirty="0">
              <a:latin typeface="Times New Roman" pitchFamily="18" charset="0"/>
              <a:cs typeface="Times New Roman" pitchFamily="18" charset="0"/>
            </a:endParaRPr>
          </a:p>
          <a:p>
            <a:pPr lvl="1" algn="r" rtl="1"/>
            <a:r>
              <a:rPr lang="he-IL" dirty="0"/>
              <a:t>ברשימה דו-כיוונית כל איבר יחזיק במצביעים ל-</a:t>
            </a:r>
            <a:r>
              <a:rPr lang="en-US" dirty="0" err="1"/>
              <a:t>prev</a:t>
            </a:r>
            <a:r>
              <a:rPr lang="he-IL" dirty="0"/>
              <a:t> </a:t>
            </a:r>
            <a:r>
              <a:rPr lang="he-IL" dirty="0" err="1"/>
              <a:t>ול</a:t>
            </a:r>
            <a:r>
              <a:rPr lang="he-IL" dirty="0"/>
              <a:t>-</a:t>
            </a:r>
            <a:r>
              <a:rPr lang="en-US" dirty="0"/>
              <a:t>next</a:t>
            </a:r>
            <a:endParaRPr lang="he-IL"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06488DE-1A49-4169-B8B5-470AD478361C}" type="slidenum">
              <a:rPr lang="en-US" smtClean="0"/>
              <a:pPr/>
              <a:t>3</a:t>
            </a:fld>
            <a:endParaRPr lang="en-US"/>
          </a:p>
        </p:txBody>
      </p:sp>
    </p:spTree>
    <p:extLst>
      <p:ext uri="{BB962C8B-B14F-4D97-AF65-F5344CB8AC3E}">
        <p14:creationId xmlns:p14="http://schemas.microsoft.com/office/powerpoint/2010/main" val="22670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
            <a:ext cx="8229600" cy="911390"/>
          </a:xfrm>
        </p:spPr>
        <p:txBody>
          <a:bodyPr/>
          <a:lstStyle/>
          <a:p>
            <a:pPr rtl="1"/>
            <a:r>
              <a:rPr lang="he-IL" dirty="0"/>
              <a:t>מערך לעומת רשימה מקושרת</a:t>
            </a:r>
            <a:endParaRPr lang="en-US" dirty="0"/>
          </a:p>
        </p:txBody>
      </p:sp>
      <p:sp>
        <p:nvSpPr>
          <p:cNvPr id="6" name="Slide Number Placeholder 5"/>
          <p:cNvSpPr>
            <a:spLocks noGrp="1"/>
          </p:cNvSpPr>
          <p:nvPr>
            <p:ph type="sldNum" sz="quarter" idx="12"/>
          </p:nvPr>
        </p:nvSpPr>
        <p:spPr/>
        <p:txBody>
          <a:bodyPr/>
          <a:lstStyle/>
          <a:p>
            <a:fld id="{206488DE-1A49-4169-B8B5-470AD478361C}" type="slidenum">
              <a:rPr lang="en-US" smtClean="0"/>
              <a:pPr/>
              <a:t>4</a:t>
            </a:fld>
            <a:endParaRPr lang="en-US"/>
          </a:p>
        </p:txBody>
      </p:sp>
      <p:graphicFrame>
        <p:nvGraphicFramePr>
          <p:cNvPr id="7" name="Table 6"/>
          <p:cNvGraphicFramePr>
            <a:graphicFrameLocks noGrp="1"/>
          </p:cNvGraphicFramePr>
          <p:nvPr/>
        </p:nvGraphicFramePr>
        <p:xfrm>
          <a:off x="286457" y="1196752"/>
          <a:ext cx="8568952" cy="5059680"/>
        </p:xfrm>
        <a:graphic>
          <a:graphicData uri="http://schemas.openxmlformats.org/drawingml/2006/table">
            <a:tbl>
              <a:tblPr firstRow="1" bandRow="1">
                <a:tableStyleId>{D7AC3CCA-C797-4891-BE02-D94E43425B78}</a:tableStyleId>
              </a:tblPr>
              <a:tblGrid>
                <a:gridCol w="4501567">
                  <a:extLst>
                    <a:ext uri="{9D8B030D-6E8A-4147-A177-3AD203B41FA5}">
                      <a16:colId xmlns:a16="http://schemas.microsoft.com/office/drawing/2014/main" val="20000"/>
                    </a:ext>
                  </a:extLst>
                </a:gridCol>
                <a:gridCol w="4067385">
                  <a:extLst>
                    <a:ext uri="{9D8B030D-6E8A-4147-A177-3AD203B41FA5}">
                      <a16:colId xmlns:a16="http://schemas.microsoft.com/office/drawing/2014/main" val="20001"/>
                    </a:ext>
                  </a:extLst>
                </a:gridCol>
              </a:tblGrid>
              <a:tr h="370840">
                <a:tc>
                  <a:txBody>
                    <a:bodyPr/>
                    <a:lstStyle/>
                    <a:p>
                      <a:pPr algn="ctr" rtl="1"/>
                      <a:r>
                        <a:rPr lang="he-IL" sz="2800" dirty="0"/>
                        <a:t>רשימה</a:t>
                      </a:r>
                      <a:r>
                        <a:rPr lang="he-IL" sz="2800" baseline="0" dirty="0"/>
                        <a:t> מקושרת</a:t>
                      </a:r>
                      <a:endParaRPr lang="en-US" sz="2800" dirty="0">
                        <a:cs typeface="+mn-cs"/>
                      </a:endParaRPr>
                    </a:p>
                  </a:txBody>
                  <a:tcPr/>
                </a:tc>
                <a:tc>
                  <a:txBody>
                    <a:bodyPr/>
                    <a:lstStyle/>
                    <a:p>
                      <a:pPr algn="ctr" rtl="1"/>
                      <a:r>
                        <a:rPr lang="he-IL" sz="2800" dirty="0"/>
                        <a:t>מערך</a:t>
                      </a:r>
                      <a:endParaRPr lang="en-US" sz="2800" dirty="0">
                        <a:cs typeface="+mn-cs"/>
                      </a:endParaRPr>
                    </a:p>
                  </a:txBody>
                  <a:tcPr/>
                </a:tc>
                <a:extLst>
                  <a:ext uri="{0D108BD9-81ED-4DB2-BD59-A6C34878D82A}">
                    <a16:rowId xmlns:a16="http://schemas.microsoft.com/office/drawing/2014/main" val="10000"/>
                  </a:ext>
                </a:extLst>
              </a:tr>
              <a:tr h="370840">
                <a:tc>
                  <a:txBody>
                    <a:bodyPr/>
                    <a:lstStyle/>
                    <a:p>
                      <a:pPr algn="r" rtl="1"/>
                      <a:r>
                        <a:rPr lang="he-IL" sz="2800" dirty="0"/>
                        <a:t>שימו</a:t>
                      </a:r>
                      <a:r>
                        <a:rPr lang="he-IL" sz="2800" baseline="0" dirty="0"/>
                        <a:t>ש בשטח זכרון שאינו בהכרח רציף</a:t>
                      </a:r>
                      <a:r>
                        <a:rPr lang="he-IL" sz="2800" dirty="0"/>
                        <a:t> </a:t>
                      </a:r>
                      <a:endParaRPr lang="en-US" sz="2800" dirty="0">
                        <a:cs typeface="+mn-cs"/>
                      </a:endParaRPr>
                    </a:p>
                  </a:txBody>
                  <a:tcPr/>
                </a:tc>
                <a:tc>
                  <a:txBody>
                    <a:bodyPr/>
                    <a:lstStyle/>
                    <a:p>
                      <a:pPr algn="r" rtl="1"/>
                      <a:r>
                        <a:rPr lang="he-IL" sz="2800" dirty="0"/>
                        <a:t>מבנה נתונים המשתמש בשטח זיכרון רציף</a:t>
                      </a:r>
                      <a:endParaRPr lang="en-US" sz="2800" dirty="0">
                        <a:cs typeface="+mn-cs"/>
                      </a:endParaRPr>
                    </a:p>
                  </a:txBody>
                  <a:tcPr/>
                </a:tc>
                <a:extLst>
                  <a:ext uri="{0D108BD9-81ED-4DB2-BD59-A6C34878D82A}">
                    <a16:rowId xmlns:a16="http://schemas.microsoft.com/office/drawing/2014/main" val="10001"/>
                  </a:ext>
                </a:extLst>
              </a:tr>
              <a:tr h="370840">
                <a:tc>
                  <a:txBody>
                    <a:bodyPr/>
                    <a:lstStyle/>
                    <a:p>
                      <a:pPr algn="r" rtl="1"/>
                      <a:r>
                        <a:rPr lang="he-IL" sz="2800" dirty="0"/>
                        <a:t>גישה איטית לאיברי הרשימה לצורך קריאה/כתיבה </a:t>
                      </a:r>
                      <a:r>
                        <a:rPr lang="en-US" sz="2800" dirty="0"/>
                        <a:t>)</a:t>
                      </a:r>
                      <a:r>
                        <a:rPr lang="he-IL" sz="2800" dirty="0"/>
                        <a:t>נדרש מעבר על כל האיברים במקרה הגרוע</a:t>
                      </a:r>
                      <a:r>
                        <a:rPr lang="en-US" sz="2800" dirty="0"/>
                        <a:t>(</a:t>
                      </a:r>
                      <a:endParaRPr lang="en-US" sz="2800" dirty="0">
                        <a:cs typeface="+mn-cs"/>
                      </a:endParaRPr>
                    </a:p>
                  </a:txBody>
                  <a:tcPr>
                    <a:solidFill>
                      <a:schemeClr val="accent2">
                        <a:lumMod val="40000"/>
                        <a:lumOff val="60000"/>
                      </a:schemeClr>
                    </a:solidFill>
                  </a:tcPr>
                </a:tc>
                <a:tc>
                  <a:txBody>
                    <a:bodyPr/>
                    <a:lstStyle/>
                    <a:p>
                      <a:pPr algn="r" rtl="1"/>
                      <a:r>
                        <a:rPr lang="he-IL" sz="2800" dirty="0"/>
                        <a:t>גישה מהירה לתאי המערך </a:t>
                      </a:r>
                      <a:r>
                        <a:rPr lang="en-US" sz="2800" dirty="0"/>
                        <a:t>)</a:t>
                      </a:r>
                      <a:r>
                        <a:rPr lang="he-IL" sz="2800" dirty="0"/>
                        <a:t>לכתיבה/קריאה</a:t>
                      </a:r>
                      <a:r>
                        <a:rPr lang="en-US" sz="2800" dirty="0"/>
                        <a:t>(</a:t>
                      </a:r>
                      <a:r>
                        <a:rPr lang="he-IL" sz="2800" dirty="0"/>
                        <a:t> אם המערך</a:t>
                      </a:r>
                      <a:r>
                        <a:rPr lang="he-IL" sz="2800" baseline="0" dirty="0"/>
                        <a:t> ממויין</a:t>
                      </a:r>
                      <a:endParaRPr lang="en-US" sz="2800" dirty="0">
                        <a:cs typeface="+mn-cs"/>
                      </a:endParaRPr>
                    </a:p>
                  </a:txBody>
                  <a:tcPr>
                    <a:solidFill>
                      <a:schemeClr val="accent3">
                        <a:lumMod val="60000"/>
                        <a:lumOff val="40000"/>
                      </a:schemeClr>
                    </a:solidFill>
                  </a:tcPr>
                </a:tc>
                <a:extLst>
                  <a:ext uri="{0D108BD9-81ED-4DB2-BD59-A6C34878D82A}">
                    <a16:rowId xmlns:a16="http://schemas.microsoft.com/office/drawing/2014/main" val="10002"/>
                  </a:ext>
                </a:extLst>
              </a:tr>
              <a:tr h="370840">
                <a:tc>
                  <a:txBody>
                    <a:bodyPr/>
                    <a:lstStyle/>
                    <a:p>
                      <a:pPr algn="r" rtl="1"/>
                      <a:r>
                        <a:rPr lang="he-IL" sz="2800" dirty="0"/>
                        <a:t>הוספת/הורדת</a:t>
                      </a:r>
                      <a:r>
                        <a:rPr lang="he-IL" sz="2800" baseline="0" dirty="0"/>
                        <a:t> איברים הינה מהירה </a:t>
                      </a:r>
                      <a:r>
                        <a:rPr lang="en-US" sz="2800" baseline="0" dirty="0"/>
                        <a:t>- </a:t>
                      </a:r>
                      <a:r>
                        <a:rPr lang="he-IL" sz="2800" baseline="0" dirty="0"/>
                        <a:t>נדרשת הקצאת מקום לאיבר אחד נוסף </a:t>
                      </a:r>
                      <a:endParaRPr lang="en-US" sz="2800" b="1" kern="1200" baseline="0" dirty="0">
                        <a:solidFill>
                          <a:schemeClr val="dk1"/>
                        </a:solidFill>
                        <a:latin typeface="Courier New" pitchFamily="49" charset="0"/>
                        <a:ea typeface="+mn-ea"/>
                        <a:cs typeface="Courier New" pitchFamily="49" charset="0"/>
                      </a:endParaRPr>
                    </a:p>
                  </a:txBody>
                  <a:tcPr>
                    <a:solidFill>
                      <a:schemeClr val="accent3">
                        <a:lumMod val="60000"/>
                        <a:lumOff val="40000"/>
                      </a:schemeClr>
                    </a:solidFill>
                  </a:tcPr>
                </a:tc>
                <a:tc>
                  <a:txBody>
                    <a:bodyPr/>
                    <a:lstStyle/>
                    <a:p>
                      <a:pPr algn="r" rtl="1"/>
                      <a:r>
                        <a:rPr lang="he-IL" sz="2800" dirty="0"/>
                        <a:t>כדי להגדיל את המערך, יש לחפש מקום חדש ולהעתיק את כל איבריו:</a:t>
                      </a:r>
                      <a:r>
                        <a:rPr lang="he-IL" sz="2800" baseline="0" dirty="0"/>
                        <a:t> </a:t>
                      </a:r>
                      <a:r>
                        <a:rPr lang="en-US" sz="2800" b="1" baseline="0" dirty="0" err="1">
                          <a:latin typeface="Courier New" pitchFamily="49" charset="0"/>
                          <a:cs typeface="Courier New" pitchFamily="49" charset="0"/>
                        </a:rPr>
                        <a:t>realloc</a:t>
                      </a:r>
                      <a:r>
                        <a:rPr lang="he-IL" sz="2800" baseline="0" dirty="0"/>
                        <a:t> פעולה יקרה!</a:t>
                      </a:r>
                      <a:endParaRPr lang="en-US" sz="2800" dirty="0">
                        <a:cs typeface="+mn-cs"/>
                      </a:endParaRPr>
                    </a:p>
                  </a:txBody>
                  <a:tcPr>
                    <a:solidFill>
                      <a:schemeClr val="accent2">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2700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
            <a:ext cx="8229600" cy="864096"/>
          </a:xfrm>
        </p:spPr>
        <p:txBody>
          <a:bodyPr>
            <a:normAutofit/>
          </a:bodyPr>
          <a:lstStyle/>
          <a:p>
            <a:pPr rtl="1"/>
            <a:r>
              <a:rPr lang="he-IL" dirty="0"/>
              <a:t>תזכורת: מבנים המתייחסים לעצמם</a:t>
            </a:r>
            <a:endParaRPr lang="en-US" dirty="0"/>
          </a:p>
        </p:txBody>
      </p:sp>
      <p:sp>
        <p:nvSpPr>
          <p:cNvPr id="6" name="Slide Number Placeholder 5"/>
          <p:cNvSpPr>
            <a:spLocks noGrp="1"/>
          </p:cNvSpPr>
          <p:nvPr>
            <p:ph type="sldNum" sz="quarter" idx="12"/>
          </p:nvPr>
        </p:nvSpPr>
        <p:spPr/>
        <p:txBody>
          <a:bodyPr/>
          <a:lstStyle/>
          <a:p>
            <a:fld id="{206488DE-1A49-4169-B8B5-470AD478361C}" type="slidenum">
              <a:rPr lang="en-US" smtClean="0"/>
              <a:pPr/>
              <a:t>5</a:t>
            </a:fld>
            <a:endParaRPr lang="en-US"/>
          </a:p>
        </p:txBody>
      </p:sp>
      <p:sp>
        <p:nvSpPr>
          <p:cNvPr id="7" name="Content Placeholder 2"/>
          <p:cNvSpPr txBox="1">
            <a:spLocks/>
          </p:cNvSpPr>
          <p:nvPr/>
        </p:nvSpPr>
        <p:spPr>
          <a:xfrm>
            <a:off x="323528" y="1152128"/>
            <a:ext cx="4464496" cy="1916832"/>
          </a:xfrm>
          <a:prstGeom prst="rect">
            <a:avLst/>
          </a:prstGeom>
          <a:solidFill>
            <a:srgbClr val="FFFFCC">
              <a:alpha val="51000"/>
            </a:srgbClr>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None/>
            </a:pPr>
            <a:r>
              <a:rPr lang="en-US" sz="2000" b="1" dirty="0">
                <a:solidFill>
                  <a:srgbClr val="0000FF"/>
                </a:solidFill>
                <a:latin typeface="Courier New" pitchFamily="49" charset="0"/>
                <a:cs typeface="Courier New" pitchFamily="49" charset="0"/>
              </a:rPr>
              <a:t>typedef struct </a:t>
            </a:r>
            <a:r>
              <a:rPr lang="en-US" sz="2000" b="1" dirty="0" err="1">
                <a:solidFill>
                  <a:srgbClr val="000000"/>
                </a:solidFill>
                <a:latin typeface="Courier New" pitchFamily="49" charset="0"/>
                <a:cs typeface="Courier New" pitchFamily="49" charset="0"/>
              </a:rPr>
              <a:t>Date_t</a:t>
            </a:r>
            <a:r>
              <a:rPr lang="en-US" sz="2000" b="1" dirty="0">
                <a:solidFill>
                  <a:srgbClr val="000000"/>
                </a:solidFill>
                <a:latin typeface="Courier New" pitchFamily="49" charset="0"/>
                <a:cs typeface="Courier New" pitchFamily="49" charset="0"/>
              </a:rPr>
              <a:t> {</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a:t>
            </a:r>
            <a:r>
              <a:rPr lang="en-US" sz="2000" b="1" dirty="0">
                <a:solidFill>
                  <a:srgbClr val="000000"/>
                </a:solidFill>
                <a:latin typeface="Courier New" pitchFamily="49" charset="0"/>
                <a:cs typeface="Courier New" pitchFamily="49" charset="0"/>
              </a:rPr>
              <a:t>day;</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a:t>
            </a:r>
            <a:r>
              <a:rPr lang="en-US" sz="2000" b="1" dirty="0">
                <a:solidFill>
                  <a:srgbClr val="000000"/>
                </a:solidFill>
                <a:latin typeface="Courier New" pitchFamily="49" charset="0"/>
                <a:cs typeface="Courier New" pitchFamily="49" charset="0"/>
              </a:rPr>
              <a:t>month;</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a:t>
            </a:r>
            <a:r>
              <a:rPr lang="en-US" sz="2000" b="1" dirty="0">
                <a:solidFill>
                  <a:srgbClr val="000000"/>
                </a:solidFill>
                <a:latin typeface="Courier New" pitchFamily="49" charset="0"/>
                <a:cs typeface="Courier New" pitchFamily="49" charset="0"/>
              </a:rPr>
              <a:t>year;</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struct</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Date_t</a:t>
            </a:r>
            <a:r>
              <a:rPr lang="en-US" sz="2000" b="1" dirty="0">
                <a:solidFill>
                  <a:srgbClr val="000000"/>
                </a:solidFill>
                <a:latin typeface="Courier New" pitchFamily="49" charset="0"/>
                <a:cs typeface="Courier New" pitchFamily="49" charset="0"/>
              </a:rPr>
              <a:t> *next;</a:t>
            </a:r>
          </a:p>
          <a:p>
            <a:pPr marL="0" lvl="0" indent="0">
              <a:spcBef>
                <a:spcPts val="0"/>
              </a:spcBef>
              <a:buNone/>
            </a:pPr>
            <a:r>
              <a:rPr lang="en-US" sz="2000" b="1" dirty="0">
                <a:solidFill>
                  <a:srgbClr val="000000"/>
                </a:solidFill>
                <a:latin typeface="Courier New" pitchFamily="49" charset="0"/>
                <a:cs typeface="Courier New" pitchFamily="49" charset="0"/>
              </a:rPr>
              <a:t>} Date;</a:t>
            </a:r>
          </a:p>
        </p:txBody>
      </p:sp>
      <p:sp>
        <p:nvSpPr>
          <p:cNvPr id="8" name="Content Placeholder 2"/>
          <p:cNvSpPr txBox="1">
            <a:spLocks/>
          </p:cNvSpPr>
          <p:nvPr/>
        </p:nvSpPr>
        <p:spPr>
          <a:xfrm>
            <a:off x="323528" y="3212976"/>
            <a:ext cx="8568952" cy="3384376"/>
          </a:xfrm>
          <a:prstGeom prst="rect">
            <a:avLst/>
          </a:prstGeom>
          <a:solidFill>
            <a:srgbClr val="FFFFCC">
              <a:alpha val="51000"/>
            </a:srgbClr>
          </a:solidFill>
          <a:ln w="1905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None/>
            </a:pPr>
            <a:r>
              <a:rPr lang="en-US" sz="2000" b="1" dirty="0" err="1">
                <a:solidFill>
                  <a:srgbClr val="0000FF"/>
                </a:solidFill>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a:t>
            </a:r>
            <a:r>
              <a:rPr lang="en-US" sz="2000" b="1" dirty="0">
                <a:solidFill>
                  <a:srgbClr val="029141"/>
                </a:solidFill>
                <a:latin typeface="Courier New" pitchFamily="49" charset="0"/>
                <a:cs typeface="Courier New" pitchFamily="49" charset="0"/>
              </a:rPr>
              <a:t>main</a:t>
            </a:r>
            <a:r>
              <a:rPr lang="en-US" sz="2000" b="1" dirty="0">
                <a:solidFill>
                  <a:srgbClr val="000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void</a:t>
            </a:r>
            <a:r>
              <a:rPr lang="en-US" sz="2000" b="1" dirty="0">
                <a:solidFill>
                  <a:srgbClr val="000000"/>
                </a:solidFill>
                <a:latin typeface="Courier New" pitchFamily="49" charset="0"/>
                <a:cs typeface="Courier New" pitchFamily="49" charset="0"/>
              </a:rPr>
              <a:t>){</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a:latin typeface="Courier New" pitchFamily="49" charset="0"/>
                <a:cs typeface="Courier New" pitchFamily="49" charset="0"/>
              </a:rPr>
              <a:t>Date dt1, dt2, *</a:t>
            </a:r>
            <a:r>
              <a:rPr lang="en-US" sz="2000" b="1" dirty="0" err="1">
                <a:latin typeface="Courier New" pitchFamily="49" charset="0"/>
                <a:cs typeface="Courier New" pitchFamily="49" charset="0"/>
              </a:rPr>
              <a:t>pdt</a:t>
            </a:r>
            <a:r>
              <a:rPr lang="en-US" sz="2000" b="1" dirty="0">
                <a:latin typeface="Courier New" pitchFamily="49" charset="0"/>
                <a:cs typeface="Courier New" pitchFamily="49" charset="0"/>
              </a:rPr>
              <a:t>;</a:t>
            </a:r>
          </a:p>
          <a:p>
            <a:pPr marL="0" lvl="0" indent="0">
              <a:spcBef>
                <a:spcPts val="0"/>
              </a:spcBef>
              <a:buNone/>
            </a:pPr>
            <a:r>
              <a:rPr lang="en-US" sz="2000" b="1" dirty="0">
                <a:latin typeface="Courier New" pitchFamily="49" charset="0"/>
                <a:cs typeface="Courier New" pitchFamily="49" charset="0"/>
              </a:rPr>
              <a:t>	dt1.day=31; dt1.month=12; dt1.year=1992;</a:t>
            </a:r>
          </a:p>
          <a:p>
            <a:pPr marL="0" lvl="0" indent="0">
              <a:spcBef>
                <a:spcPts val="0"/>
              </a:spcBef>
              <a:buNone/>
            </a:pPr>
            <a:r>
              <a:rPr lang="en-US" sz="2000" b="1" dirty="0">
                <a:latin typeface="Courier New" pitchFamily="49" charset="0"/>
                <a:cs typeface="Courier New" pitchFamily="49" charset="0"/>
              </a:rPr>
              <a:t>	dt2.day=1; dt2.month=1; dt2.year=1993;</a:t>
            </a:r>
          </a:p>
          <a:p>
            <a:pPr marL="0" lvl="0" indent="0">
              <a:spcBef>
                <a:spcPts val="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pdt</a:t>
            </a:r>
            <a:r>
              <a:rPr lang="en-US" sz="2000" b="1" dirty="0">
                <a:latin typeface="Courier New" pitchFamily="49" charset="0"/>
                <a:cs typeface="Courier New" pitchFamily="49" charset="0"/>
              </a:rPr>
              <a:t> = &amp;dt1;</a:t>
            </a:r>
          </a:p>
          <a:p>
            <a:pPr marL="0" lvl="0" indent="0">
              <a:spcBef>
                <a:spcPts val="0"/>
              </a:spcBef>
              <a:buNone/>
            </a:pPr>
            <a:r>
              <a:rPr lang="en-US" sz="2000" b="1" dirty="0">
                <a:latin typeface="Courier New" pitchFamily="49" charset="0"/>
                <a:cs typeface="Courier New" pitchFamily="49" charset="0"/>
              </a:rPr>
              <a:t>	dt1.next = &amp;dt2;</a:t>
            </a:r>
          </a:p>
          <a:p>
            <a:pPr marL="0" lvl="0" indent="0">
              <a:spcBef>
                <a:spcPts val="0"/>
              </a:spcBef>
              <a:buNone/>
            </a:pPr>
            <a:r>
              <a:rPr lang="en-US" sz="2000" b="1" dirty="0">
                <a:latin typeface="Courier New" pitchFamily="49" charset="0"/>
                <a:cs typeface="Courier New" pitchFamily="49" charset="0"/>
              </a:rPr>
              <a:t>	dt2.next = NULL;</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err="1">
                <a:solidFill>
                  <a:srgbClr val="029141"/>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7030A0"/>
                </a:solidFill>
                <a:latin typeface="Courier New" pitchFamily="49" charset="0"/>
                <a:cs typeface="Courier New" pitchFamily="49" charset="0"/>
              </a:rPr>
              <a:t>"Year in dt1: %d\n Year in dt2: %d\n"</a:t>
            </a:r>
            <a:r>
              <a:rPr lang="en-US" sz="2000" b="1" dirty="0">
                <a:solidFill>
                  <a:srgbClr val="000000"/>
                </a:solidFill>
                <a:latin typeface="Courier New" pitchFamily="49" charset="0"/>
                <a:cs typeface="Courier New" pitchFamily="49" charset="0"/>
              </a:rPr>
              <a:t>, 			</a:t>
            </a:r>
            <a:r>
              <a:rPr lang="en-US" sz="2000" b="1" dirty="0">
                <a:latin typeface="Courier New" pitchFamily="49" charset="0"/>
                <a:cs typeface="Courier New" pitchFamily="49" charset="0"/>
              </a:rPr>
              <a:t>dt1.year,(dt1.next)-&gt;year);</a:t>
            </a:r>
          </a:p>
          <a:p>
            <a:pPr marL="0" lvl="0" indent="0">
              <a:spcBef>
                <a:spcPts val="0"/>
              </a:spcBef>
              <a:buNone/>
            </a:pPr>
            <a:r>
              <a:rPr lang="en-US" sz="2000" b="1" dirty="0">
                <a:solidFill>
                  <a:srgbClr val="000000"/>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rgbClr val="000000"/>
                </a:solidFill>
                <a:latin typeface="Courier New" pitchFamily="49" charset="0"/>
                <a:cs typeface="Courier New" pitchFamily="49" charset="0"/>
              </a:rPr>
              <a:t> 0;</a:t>
            </a:r>
          </a:p>
          <a:p>
            <a:pPr marL="0" lvl="0" indent="0">
              <a:spcBef>
                <a:spcPts val="0"/>
              </a:spcBef>
              <a:buNone/>
            </a:pPr>
            <a:r>
              <a:rPr lang="en-US" sz="2000" b="1"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62312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53"/>
            <a:ext cx="8229600" cy="850106"/>
          </a:xfrm>
        </p:spPr>
        <p:txBody>
          <a:bodyPr/>
          <a:lstStyle/>
          <a:p>
            <a:pPr rtl="1"/>
            <a:r>
              <a:rPr lang="he-IL" dirty="0"/>
              <a:t>דוגמא: שמירת ימי הולדת</a:t>
            </a:r>
            <a:endParaRPr lang="en-US" dirty="0"/>
          </a:p>
        </p:txBody>
      </p:sp>
      <p:sp>
        <p:nvSpPr>
          <p:cNvPr id="3" name="Content Placeholder 2"/>
          <p:cNvSpPr>
            <a:spLocks noGrp="1"/>
          </p:cNvSpPr>
          <p:nvPr>
            <p:ph idx="1"/>
          </p:nvPr>
        </p:nvSpPr>
        <p:spPr>
          <a:xfrm>
            <a:off x="611560" y="980728"/>
            <a:ext cx="8075240" cy="4012925"/>
          </a:xfrm>
        </p:spPr>
        <p:txBody>
          <a:bodyPr>
            <a:normAutofit/>
          </a:bodyPr>
          <a:lstStyle/>
          <a:p>
            <a:pPr algn="r" rtl="1"/>
            <a:r>
              <a:rPr lang="he-IL" b="1" dirty="0"/>
              <a:t>משימה</a:t>
            </a:r>
            <a:r>
              <a:rPr lang="he-IL" dirty="0"/>
              <a:t>: כתבו תכנית המקבלת רשימת תאריכים מהמשתמש ומדפיסה אותם</a:t>
            </a:r>
            <a:endParaRPr lang="en-US" dirty="0"/>
          </a:p>
          <a:p>
            <a:pPr algn="r" rtl="1"/>
            <a:endParaRPr lang="en-US" dirty="0"/>
          </a:p>
          <a:p>
            <a:pPr algn="r" rtl="1"/>
            <a:r>
              <a:rPr lang="he-IL" b="1" dirty="0"/>
              <a:t>פתרון</a:t>
            </a:r>
            <a:r>
              <a:rPr lang="he-IL" dirty="0"/>
              <a:t>:</a:t>
            </a:r>
          </a:p>
          <a:p>
            <a:pPr lvl="1" algn="r" rtl="1"/>
            <a:r>
              <a:rPr lang="he-IL" dirty="0"/>
              <a:t>ניצור רשימה מקושרת של תאריכים</a:t>
            </a:r>
          </a:p>
          <a:p>
            <a:pPr lvl="1" algn="r" rtl="1"/>
            <a:r>
              <a:rPr lang="he-IL" dirty="0"/>
              <a:t>בכל פעם שנקלוט תאריך חדש נוסיפה</a:t>
            </a:r>
            <a:r>
              <a:rPr lang="he-IL" b="1" dirty="0"/>
              <a:t> </a:t>
            </a:r>
            <a:br>
              <a:rPr lang="he-IL" b="1" dirty="0"/>
            </a:br>
            <a:r>
              <a:rPr lang="he-IL" dirty="0"/>
              <a:t>לתחילת הרשימה</a:t>
            </a:r>
          </a:p>
          <a:p>
            <a:pPr algn="r" rtl="1"/>
            <a:endParaRPr lang="en-US" dirty="0"/>
          </a:p>
        </p:txBody>
      </p:sp>
      <p:sp>
        <p:nvSpPr>
          <p:cNvPr id="6" name="Slide Number Placeholder 5"/>
          <p:cNvSpPr>
            <a:spLocks noGrp="1"/>
          </p:cNvSpPr>
          <p:nvPr>
            <p:ph type="sldNum" sz="quarter" idx="12"/>
          </p:nvPr>
        </p:nvSpPr>
        <p:spPr/>
        <p:txBody>
          <a:bodyPr/>
          <a:lstStyle/>
          <a:p>
            <a:fld id="{206488DE-1A49-4169-B8B5-470AD478361C}" type="slidenum">
              <a:rPr lang="en-US" smtClean="0"/>
              <a:pPr/>
              <a:t>6</a:t>
            </a:fld>
            <a:endParaRPr lang="en-US"/>
          </a:p>
        </p:txBody>
      </p:sp>
      <p:grpSp>
        <p:nvGrpSpPr>
          <p:cNvPr id="44" name="Group 43"/>
          <p:cNvGrpSpPr/>
          <p:nvPr/>
        </p:nvGrpSpPr>
        <p:grpSpPr>
          <a:xfrm>
            <a:off x="84653" y="2420888"/>
            <a:ext cx="6049307" cy="4003633"/>
            <a:chOff x="1547346" y="1427184"/>
            <a:chExt cx="6049307" cy="4003633"/>
          </a:xfrm>
        </p:grpSpPr>
        <p:grpSp>
          <p:nvGrpSpPr>
            <p:cNvPr id="7" name="Group 6"/>
            <p:cNvGrpSpPr/>
            <p:nvPr/>
          </p:nvGrpSpPr>
          <p:grpSpPr>
            <a:xfrm>
              <a:off x="3285550" y="3990657"/>
              <a:ext cx="1388739" cy="1440160"/>
              <a:chOff x="4160541" y="5229200"/>
              <a:chExt cx="1388739" cy="1440160"/>
            </a:xfrm>
          </p:grpSpPr>
          <p:sp>
            <p:nvSpPr>
              <p:cNvPr id="38" name="Rectangle 37"/>
              <p:cNvSpPr/>
              <p:nvPr/>
            </p:nvSpPr>
            <p:spPr>
              <a:xfrm>
                <a:off x="4160541" y="5229200"/>
                <a:ext cx="1388739"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next</a:t>
                </a:r>
                <a:r>
                  <a:rPr lang="en-US" sz="1200" dirty="0">
                    <a:latin typeface="Consolas" pitchFamily="49" charset="0"/>
                    <a:cs typeface="Consolas" pitchFamily="49" charset="0"/>
                  </a:rPr>
                  <a:t>=0x0ab65c</a:t>
                </a:r>
                <a:endParaRPr lang="he-IL" sz="1200" dirty="0">
                  <a:latin typeface="Consolas" pitchFamily="49" charset="0"/>
                </a:endParaRPr>
              </a:p>
            </p:txBody>
          </p:sp>
          <p:sp>
            <p:nvSpPr>
              <p:cNvPr id="39" name="Rectangle 38"/>
              <p:cNvSpPr/>
              <p:nvPr/>
            </p:nvSpPr>
            <p:spPr>
              <a:xfrm>
                <a:off x="4160541" y="5589240"/>
                <a:ext cx="267442" cy="1080120"/>
              </a:xfrm>
              <a:prstGeom prst="rect">
                <a:avLst/>
              </a:prstGeom>
            </p:spPr>
            <p:style>
              <a:lnRef idx="1">
                <a:schemeClr val="dk1"/>
              </a:lnRef>
              <a:fillRef idx="2">
                <a:schemeClr val="dk1"/>
              </a:fillRef>
              <a:effectRef idx="1">
                <a:schemeClr val="dk1"/>
              </a:effectRef>
              <a:fontRef idx="minor">
                <a:schemeClr val="dk1"/>
              </a:fontRef>
            </p:style>
            <p:txBody>
              <a:bodyPr vert="vert270" lIns="36000" tIns="46800" rIns="36000" rtlCol="1" anchor="t"/>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ctr" rtl="0"/>
                <a:r>
                  <a:rPr lang="en-US" sz="1200" dirty="0">
                    <a:solidFill>
                      <a:srgbClr val="0000C0"/>
                    </a:solidFill>
                    <a:latin typeface="Consolas" pitchFamily="49" charset="0"/>
                    <a:ea typeface="Times New Roman"/>
                    <a:cs typeface="Consolas" pitchFamily="49" charset="0"/>
                  </a:rPr>
                  <a:t>data</a:t>
                </a:r>
                <a:endParaRPr lang="he-IL" sz="1200" dirty="0">
                  <a:latin typeface="Consolas" pitchFamily="49" charset="0"/>
                </a:endParaRPr>
              </a:p>
            </p:txBody>
          </p:sp>
          <p:grpSp>
            <p:nvGrpSpPr>
              <p:cNvPr id="40" name="Group 39"/>
              <p:cNvGrpSpPr/>
              <p:nvPr/>
            </p:nvGrpSpPr>
            <p:grpSpPr>
              <a:xfrm>
                <a:off x="4427983" y="5589240"/>
                <a:ext cx="1121297" cy="1080120"/>
                <a:chOff x="5998514" y="5013176"/>
                <a:chExt cx="1333763" cy="1080120"/>
              </a:xfrm>
            </p:grpSpPr>
            <p:sp>
              <p:nvSpPr>
                <p:cNvPr id="41" name="Rectangle 40"/>
                <p:cNvSpPr/>
                <p:nvPr/>
              </p:nvSpPr>
              <p:spPr>
                <a:xfrm>
                  <a:off x="5998514" y="5013176"/>
                  <a:ext cx="1333763"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day</a:t>
                  </a:r>
                  <a:r>
                    <a:rPr lang="en-US" sz="1200" dirty="0">
                      <a:latin typeface="Consolas" pitchFamily="49" charset="0"/>
                      <a:cs typeface="Consolas" pitchFamily="49" charset="0"/>
                    </a:rPr>
                    <a:t>=9</a:t>
                  </a:r>
                  <a:endParaRPr lang="he-IL" sz="1200" dirty="0">
                    <a:latin typeface="Consolas" pitchFamily="49" charset="0"/>
                  </a:endParaRPr>
                </a:p>
              </p:txBody>
            </p:sp>
            <p:sp>
              <p:nvSpPr>
                <p:cNvPr id="42" name="Rectangle 41"/>
                <p:cNvSpPr/>
                <p:nvPr/>
              </p:nvSpPr>
              <p:spPr>
                <a:xfrm>
                  <a:off x="5998514" y="5373216"/>
                  <a:ext cx="1333761"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month</a:t>
                  </a:r>
                  <a:r>
                    <a:rPr lang="en-US" sz="1200" dirty="0">
                      <a:latin typeface="Consolas" pitchFamily="49" charset="0"/>
                      <a:cs typeface="Consolas" pitchFamily="49" charset="0"/>
                    </a:rPr>
                    <a:t>="JUN"</a:t>
                  </a:r>
                  <a:endParaRPr lang="he-IL" sz="1200" dirty="0">
                    <a:latin typeface="Consolas" pitchFamily="49" charset="0"/>
                  </a:endParaRPr>
                </a:p>
              </p:txBody>
            </p:sp>
            <p:sp>
              <p:nvSpPr>
                <p:cNvPr id="43" name="Rectangle 42"/>
                <p:cNvSpPr/>
                <p:nvPr/>
              </p:nvSpPr>
              <p:spPr>
                <a:xfrm>
                  <a:off x="5998514" y="5733256"/>
                  <a:ext cx="1333763"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year</a:t>
                  </a:r>
                  <a:r>
                    <a:rPr lang="en-US" sz="1200" dirty="0">
                      <a:latin typeface="Consolas" pitchFamily="49" charset="0"/>
                      <a:cs typeface="Consolas" pitchFamily="49" charset="0"/>
                    </a:rPr>
                    <a:t>=1962</a:t>
                  </a:r>
                  <a:endParaRPr lang="he-IL" sz="1200" dirty="0">
                    <a:latin typeface="Consolas" pitchFamily="49" charset="0"/>
                  </a:endParaRPr>
                </a:p>
              </p:txBody>
            </p:sp>
          </p:grpSp>
        </p:grpSp>
        <p:grpSp>
          <p:nvGrpSpPr>
            <p:cNvPr id="8" name="Group 7"/>
            <p:cNvGrpSpPr/>
            <p:nvPr/>
          </p:nvGrpSpPr>
          <p:grpSpPr>
            <a:xfrm>
              <a:off x="1547346" y="3630617"/>
              <a:ext cx="926895" cy="720080"/>
              <a:chOff x="188721" y="4542113"/>
              <a:chExt cx="926895" cy="720080"/>
            </a:xfrm>
          </p:grpSpPr>
          <p:sp>
            <p:nvSpPr>
              <p:cNvPr id="36" name="Rectangle 35"/>
              <p:cNvSpPr/>
              <p:nvPr/>
            </p:nvSpPr>
            <p:spPr>
              <a:xfrm>
                <a:off x="188722" y="4902153"/>
                <a:ext cx="926894"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latin typeface="Consolas" pitchFamily="49" charset="0"/>
                    <a:cs typeface="Consolas" pitchFamily="49" charset="0"/>
                  </a:rPr>
                  <a:t>0x0ffef6</a:t>
                </a:r>
                <a:endParaRPr lang="he-IL" sz="1200" dirty="0">
                  <a:latin typeface="Consolas" pitchFamily="49" charset="0"/>
                </a:endParaRPr>
              </a:p>
            </p:txBody>
          </p:sp>
          <p:sp>
            <p:nvSpPr>
              <p:cNvPr id="37" name="TextBox 16"/>
              <p:cNvSpPr txBox="1"/>
              <p:nvPr/>
            </p:nvSpPr>
            <p:spPr>
              <a:xfrm>
                <a:off x="188721" y="4542113"/>
                <a:ext cx="926895"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b="1" dirty="0">
                    <a:effectLst>
                      <a:outerShdw blurRad="38100" dist="38100" dir="2700000" algn="tl">
                        <a:srgbClr val="000000">
                          <a:alpha val="43137"/>
                        </a:srgbClr>
                      </a:outerShdw>
                    </a:effectLst>
                  </a:rPr>
                  <a:t>list</a:t>
                </a:r>
                <a:endParaRPr lang="he-IL" b="1" dirty="0">
                  <a:effectLst>
                    <a:outerShdw blurRad="38100" dist="38100" dir="2700000" algn="tl">
                      <a:srgbClr val="000000">
                        <a:alpha val="43137"/>
                      </a:srgbClr>
                    </a:outerShdw>
                  </a:effectLst>
                </a:endParaRPr>
              </a:p>
            </p:txBody>
          </p:sp>
        </p:grpSp>
        <p:grpSp>
          <p:nvGrpSpPr>
            <p:cNvPr id="9" name="Group 8"/>
            <p:cNvGrpSpPr/>
            <p:nvPr/>
          </p:nvGrpSpPr>
          <p:grpSpPr>
            <a:xfrm>
              <a:off x="5466377" y="3990657"/>
              <a:ext cx="1388739" cy="1440160"/>
              <a:chOff x="4160541" y="5229200"/>
              <a:chExt cx="1388739" cy="1440160"/>
            </a:xfrm>
          </p:grpSpPr>
          <p:sp>
            <p:nvSpPr>
              <p:cNvPr id="30" name="Rectangle 29"/>
              <p:cNvSpPr/>
              <p:nvPr/>
            </p:nvSpPr>
            <p:spPr>
              <a:xfrm>
                <a:off x="4160541" y="5229200"/>
                <a:ext cx="1388739"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next</a:t>
                </a:r>
                <a:r>
                  <a:rPr lang="en-US" sz="1200" dirty="0">
                    <a:latin typeface="Consolas" pitchFamily="49" charset="0"/>
                    <a:cs typeface="Consolas" pitchFamily="49" charset="0"/>
                  </a:rPr>
                  <a:t>=0x000000</a:t>
                </a:r>
                <a:endParaRPr lang="he-IL" sz="1200" dirty="0">
                  <a:latin typeface="Consolas" pitchFamily="49" charset="0"/>
                </a:endParaRPr>
              </a:p>
            </p:txBody>
          </p:sp>
          <p:sp>
            <p:nvSpPr>
              <p:cNvPr id="31" name="Rectangle 30"/>
              <p:cNvSpPr/>
              <p:nvPr/>
            </p:nvSpPr>
            <p:spPr>
              <a:xfrm>
                <a:off x="4160541" y="5589240"/>
                <a:ext cx="267442" cy="1080120"/>
              </a:xfrm>
              <a:prstGeom prst="rect">
                <a:avLst/>
              </a:prstGeom>
            </p:spPr>
            <p:style>
              <a:lnRef idx="1">
                <a:schemeClr val="dk1"/>
              </a:lnRef>
              <a:fillRef idx="2">
                <a:schemeClr val="dk1"/>
              </a:fillRef>
              <a:effectRef idx="1">
                <a:schemeClr val="dk1"/>
              </a:effectRef>
              <a:fontRef idx="minor">
                <a:schemeClr val="dk1"/>
              </a:fontRef>
            </p:style>
            <p:txBody>
              <a:bodyPr vert="vert270" lIns="36000" tIns="46800" rIns="36000" rtlCol="1" anchor="t"/>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ctr" rtl="0"/>
                <a:r>
                  <a:rPr lang="en-US" sz="1200" dirty="0">
                    <a:solidFill>
                      <a:srgbClr val="0000C0"/>
                    </a:solidFill>
                    <a:latin typeface="Consolas" pitchFamily="49" charset="0"/>
                    <a:ea typeface="Times New Roman"/>
                    <a:cs typeface="Consolas" pitchFamily="49" charset="0"/>
                  </a:rPr>
                  <a:t>data</a:t>
                </a:r>
                <a:endParaRPr lang="he-IL" sz="1200" dirty="0">
                  <a:latin typeface="Consolas" pitchFamily="49" charset="0"/>
                </a:endParaRPr>
              </a:p>
            </p:txBody>
          </p:sp>
          <p:grpSp>
            <p:nvGrpSpPr>
              <p:cNvPr id="32" name="Group 31"/>
              <p:cNvGrpSpPr/>
              <p:nvPr/>
            </p:nvGrpSpPr>
            <p:grpSpPr>
              <a:xfrm>
                <a:off x="4427983" y="5589240"/>
                <a:ext cx="1121297" cy="1080120"/>
                <a:chOff x="5998514" y="5013176"/>
                <a:chExt cx="1333763" cy="1080120"/>
              </a:xfrm>
            </p:grpSpPr>
            <p:sp>
              <p:nvSpPr>
                <p:cNvPr id="33" name="Rectangle 32"/>
                <p:cNvSpPr/>
                <p:nvPr/>
              </p:nvSpPr>
              <p:spPr>
                <a:xfrm>
                  <a:off x="5998514" y="5013176"/>
                  <a:ext cx="1333763"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day</a:t>
                  </a:r>
                  <a:r>
                    <a:rPr lang="en-US" sz="1200" dirty="0">
                      <a:latin typeface="Consolas" pitchFamily="49" charset="0"/>
                      <a:cs typeface="Consolas" pitchFamily="49" charset="0"/>
                    </a:rPr>
                    <a:t>=9</a:t>
                  </a:r>
                  <a:endParaRPr lang="he-IL" sz="1200" dirty="0">
                    <a:latin typeface="Consolas" pitchFamily="49" charset="0"/>
                  </a:endParaRPr>
                </a:p>
              </p:txBody>
            </p:sp>
            <p:sp>
              <p:nvSpPr>
                <p:cNvPr id="34" name="Rectangle 33"/>
                <p:cNvSpPr/>
                <p:nvPr/>
              </p:nvSpPr>
              <p:spPr>
                <a:xfrm>
                  <a:off x="5998514" y="5373216"/>
                  <a:ext cx="1333761"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month</a:t>
                  </a:r>
                  <a:r>
                    <a:rPr lang="en-US" sz="1200" dirty="0">
                      <a:latin typeface="Consolas" pitchFamily="49" charset="0"/>
                      <a:cs typeface="Consolas" pitchFamily="49" charset="0"/>
                    </a:rPr>
                    <a:t>="JUN"</a:t>
                  </a:r>
                  <a:endParaRPr lang="he-IL" sz="1200" dirty="0">
                    <a:latin typeface="Consolas" pitchFamily="49" charset="0"/>
                  </a:endParaRPr>
                </a:p>
              </p:txBody>
            </p:sp>
            <p:sp>
              <p:nvSpPr>
                <p:cNvPr id="35" name="Rectangle 34"/>
                <p:cNvSpPr/>
                <p:nvPr/>
              </p:nvSpPr>
              <p:spPr>
                <a:xfrm>
                  <a:off x="5998514" y="5733256"/>
                  <a:ext cx="1333763"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year</a:t>
                  </a:r>
                  <a:r>
                    <a:rPr lang="en-US" sz="1200" dirty="0">
                      <a:latin typeface="Consolas" pitchFamily="49" charset="0"/>
                      <a:cs typeface="Consolas" pitchFamily="49" charset="0"/>
                    </a:rPr>
                    <a:t>=1962</a:t>
                  </a:r>
                  <a:endParaRPr lang="he-IL" sz="1200" dirty="0">
                    <a:latin typeface="Consolas" pitchFamily="49" charset="0"/>
                  </a:endParaRPr>
                </a:p>
              </p:txBody>
            </p:sp>
          </p:grpSp>
        </p:grpSp>
        <p:cxnSp>
          <p:nvCxnSpPr>
            <p:cNvPr id="10" name="Straight Arrow Connector 23"/>
            <p:cNvCxnSpPr/>
            <p:nvPr/>
          </p:nvCxnSpPr>
          <p:spPr>
            <a:xfrm>
              <a:off x="6855116" y="4170677"/>
              <a:ext cx="525513" cy="360040"/>
            </a:xfrm>
            <a:prstGeom prst="bentConnector2">
              <a:avLst/>
            </a:prstGeom>
            <a:ln>
              <a:tailEnd type="arrow"/>
            </a:ln>
          </p:spPr>
          <p:style>
            <a:lnRef idx="2">
              <a:schemeClr val="dk1"/>
            </a:lnRef>
            <a:fillRef idx="0">
              <a:schemeClr val="dk1"/>
            </a:fillRef>
            <a:effectRef idx="1">
              <a:schemeClr val="dk1"/>
            </a:effectRef>
            <a:fontRef idx="minor">
              <a:schemeClr val="tx1"/>
            </a:fontRef>
          </p:style>
        </p:cxnSp>
        <p:grpSp>
          <p:nvGrpSpPr>
            <p:cNvPr id="11" name="Group 10"/>
            <p:cNvGrpSpPr/>
            <p:nvPr/>
          </p:nvGrpSpPr>
          <p:grpSpPr>
            <a:xfrm>
              <a:off x="7164605" y="4530717"/>
              <a:ext cx="432048" cy="216024"/>
              <a:chOff x="5184068" y="2636912"/>
              <a:chExt cx="432048" cy="216024"/>
            </a:xfrm>
          </p:grpSpPr>
          <p:grpSp>
            <p:nvGrpSpPr>
              <p:cNvPr id="25" name="Group 24"/>
              <p:cNvGrpSpPr/>
              <p:nvPr/>
            </p:nvGrpSpPr>
            <p:grpSpPr>
              <a:xfrm>
                <a:off x="5184068" y="2636912"/>
                <a:ext cx="432048" cy="144016"/>
                <a:chOff x="6156176" y="5636458"/>
                <a:chExt cx="432048" cy="144016"/>
              </a:xfrm>
            </p:grpSpPr>
            <p:cxnSp>
              <p:nvCxnSpPr>
                <p:cNvPr id="27" name="Straight Connector 26"/>
                <p:cNvCxnSpPr/>
                <p:nvPr/>
              </p:nvCxnSpPr>
              <p:spPr>
                <a:xfrm>
                  <a:off x="6243354" y="5708466"/>
                  <a:ext cx="272862"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6324766" y="5780474"/>
                  <a:ext cx="108012"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6156176" y="5636458"/>
                  <a:ext cx="432048" cy="0"/>
                </a:xfrm>
                <a:prstGeom prst="line">
                  <a:avLst/>
                </a:prstGeom>
              </p:spPr>
              <p:style>
                <a:lnRef idx="2">
                  <a:schemeClr val="dk1"/>
                </a:lnRef>
                <a:fillRef idx="0">
                  <a:schemeClr val="dk1"/>
                </a:fillRef>
                <a:effectRef idx="1">
                  <a:schemeClr val="dk1"/>
                </a:effectRef>
                <a:fontRef idx="minor">
                  <a:schemeClr val="tx1"/>
                </a:fontRef>
              </p:style>
            </p:cxnSp>
          </p:grpSp>
          <p:sp>
            <p:nvSpPr>
              <p:cNvPr id="26" name="Rectangle 25"/>
              <p:cNvSpPr/>
              <p:nvPr/>
            </p:nvSpPr>
            <p:spPr>
              <a:xfrm>
                <a:off x="5184068" y="2636912"/>
                <a:ext cx="4320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grpSp>
        <p:cxnSp>
          <p:nvCxnSpPr>
            <p:cNvPr id="12" name="Straight Arrow Connector 23"/>
            <p:cNvCxnSpPr/>
            <p:nvPr/>
          </p:nvCxnSpPr>
          <p:spPr>
            <a:xfrm>
              <a:off x="2474241" y="4170677"/>
              <a:ext cx="811309"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23"/>
            <p:cNvCxnSpPr/>
            <p:nvPr/>
          </p:nvCxnSpPr>
          <p:spPr>
            <a:xfrm>
              <a:off x="4674289" y="4170677"/>
              <a:ext cx="792088"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23"/>
            <p:cNvCxnSpPr/>
            <p:nvPr/>
          </p:nvCxnSpPr>
          <p:spPr>
            <a:xfrm flipH="1" flipV="1">
              <a:off x="2185525" y="1976536"/>
              <a:ext cx="288716" cy="2194141"/>
            </a:xfrm>
            <a:prstGeom prst="bentConnector5">
              <a:avLst>
                <a:gd name="adj1" fmla="val -79178"/>
                <a:gd name="adj2" fmla="val 29726"/>
                <a:gd name="adj3" fmla="val 179178"/>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23"/>
            <p:cNvCxnSpPr/>
            <p:nvPr/>
          </p:nvCxnSpPr>
          <p:spPr>
            <a:xfrm flipH="1">
              <a:off x="3285550" y="1976536"/>
              <a:ext cx="288714" cy="2194141"/>
            </a:xfrm>
            <a:prstGeom prst="bentConnector5">
              <a:avLst>
                <a:gd name="adj1" fmla="val -79179"/>
                <a:gd name="adj2" fmla="val 70838"/>
                <a:gd name="adj3" fmla="val 179179"/>
              </a:avLst>
            </a:prstGeom>
            <a:ln>
              <a:tailEnd type="arrow"/>
            </a:ln>
          </p:spPr>
          <p:style>
            <a:lnRef idx="2">
              <a:schemeClr val="accent6"/>
            </a:lnRef>
            <a:fillRef idx="0">
              <a:schemeClr val="accent6"/>
            </a:fillRef>
            <a:effectRef idx="1">
              <a:schemeClr val="accent6"/>
            </a:effectRef>
            <a:fontRef idx="minor">
              <a:schemeClr val="tx1"/>
            </a:fontRef>
          </p:style>
        </p:cxnSp>
        <p:grpSp>
          <p:nvGrpSpPr>
            <p:cNvPr id="16" name="Group 15"/>
            <p:cNvGrpSpPr/>
            <p:nvPr/>
          </p:nvGrpSpPr>
          <p:grpSpPr>
            <a:xfrm>
              <a:off x="2185525" y="1427184"/>
              <a:ext cx="1388739" cy="1809492"/>
              <a:chOff x="787092" y="2305687"/>
              <a:chExt cx="1388739" cy="1809492"/>
            </a:xfrm>
          </p:grpSpPr>
          <p:grpSp>
            <p:nvGrpSpPr>
              <p:cNvPr id="17" name="Group 16"/>
              <p:cNvGrpSpPr/>
              <p:nvPr/>
            </p:nvGrpSpPr>
            <p:grpSpPr>
              <a:xfrm>
                <a:off x="787092" y="2675019"/>
                <a:ext cx="1388739" cy="1440160"/>
                <a:chOff x="4160541" y="5229200"/>
                <a:chExt cx="1388739" cy="1440160"/>
              </a:xfrm>
            </p:grpSpPr>
            <p:sp>
              <p:nvSpPr>
                <p:cNvPr id="19" name="Rectangle 18"/>
                <p:cNvSpPr/>
                <p:nvPr/>
              </p:nvSpPr>
              <p:spPr>
                <a:xfrm>
                  <a:off x="4160541" y="5229200"/>
                  <a:ext cx="1388739"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next</a:t>
                  </a:r>
                  <a:r>
                    <a:rPr lang="en-US" sz="1200" dirty="0">
                      <a:latin typeface="Consolas" pitchFamily="49" charset="0"/>
                      <a:cs typeface="Consolas" pitchFamily="49" charset="0"/>
                    </a:rPr>
                    <a:t>=0x0ddc12</a:t>
                  </a:r>
                  <a:endParaRPr lang="he-IL" sz="1200" dirty="0">
                    <a:latin typeface="Consolas" pitchFamily="49" charset="0"/>
                  </a:endParaRPr>
                </a:p>
              </p:txBody>
            </p:sp>
            <p:sp>
              <p:nvSpPr>
                <p:cNvPr id="20" name="Rectangle 19"/>
                <p:cNvSpPr/>
                <p:nvPr/>
              </p:nvSpPr>
              <p:spPr>
                <a:xfrm>
                  <a:off x="4160541" y="5589240"/>
                  <a:ext cx="267442" cy="1080120"/>
                </a:xfrm>
                <a:prstGeom prst="rect">
                  <a:avLst/>
                </a:prstGeom>
              </p:spPr>
              <p:style>
                <a:lnRef idx="1">
                  <a:schemeClr val="dk1"/>
                </a:lnRef>
                <a:fillRef idx="2">
                  <a:schemeClr val="dk1"/>
                </a:fillRef>
                <a:effectRef idx="1">
                  <a:schemeClr val="dk1"/>
                </a:effectRef>
                <a:fontRef idx="minor">
                  <a:schemeClr val="dk1"/>
                </a:fontRef>
              </p:style>
              <p:txBody>
                <a:bodyPr vert="vert270" lIns="36000" tIns="46800" rIns="36000" rtlCol="1" anchor="t"/>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ctr" rtl="0"/>
                  <a:r>
                    <a:rPr lang="en-US" sz="1200" dirty="0">
                      <a:solidFill>
                        <a:srgbClr val="0000C0"/>
                      </a:solidFill>
                      <a:latin typeface="Consolas" pitchFamily="49" charset="0"/>
                      <a:ea typeface="Times New Roman"/>
                      <a:cs typeface="Consolas" pitchFamily="49" charset="0"/>
                    </a:rPr>
                    <a:t>data</a:t>
                  </a:r>
                  <a:endParaRPr lang="he-IL" sz="1200" dirty="0">
                    <a:latin typeface="Consolas" pitchFamily="49" charset="0"/>
                  </a:endParaRPr>
                </a:p>
              </p:txBody>
            </p:sp>
            <p:grpSp>
              <p:nvGrpSpPr>
                <p:cNvPr id="21" name="Group 20"/>
                <p:cNvGrpSpPr/>
                <p:nvPr/>
              </p:nvGrpSpPr>
              <p:grpSpPr>
                <a:xfrm>
                  <a:off x="4427983" y="5589240"/>
                  <a:ext cx="1121297" cy="1080120"/>
                  <a:chOff x="5998514" y="5013176"/>
                  <a:chExt cx="1333763" cy="1080120"/>
                </a:xfrm>
              </p:grpSpPr>
              <p:sp>
                <p:nvSpPr>
                  <p:cNvPr id="22" name="Rectangle 21"/>
                  <p:cNvSpPr/>
                  <p:nvPr/>
                </p:nvSpPr>
                <p:spPr>
                  <a:xfrm>
                    <a:off x="5998514" y="5013176"/>
                    <a:ext cx="1333763"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day</a:t>
                    </a:r>
                    <a:r>
                      <a:rPr lang="en-US" sz="1200" dirty="0">
                        <a:latin typeface="Consolas" pitchFamily="49" charset="0"/>
                        <a:cs typeface="Consolas" pitchFamily="49" charset="0"/>
                      </a:rPr>
                      <a:t>=9</a:t>
                    </a:r>
                    <a:endParaRPr lang="he-IL" sz="1200" dirty="0">
                      <a:latin typeface="Consolas" pitchFamily="49" charset="0"/>
                    </a:endParaRPr>
                  </a:p>
                </p:txBody>
              </p:sp>
              <p:sp>
                <p:nvSpPr>
                  <p:cNvPr id="23" name="Rectangle 22"/>
                  <p:cNvSpPr/>
                  <p:nvPr/>
                </p:nvSpPr>
                <p:spPr>
                  <a:xfrm>
                    <a:off x="5998514" y="5373216"/>
                    <a:ext cx="1333761"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month</a:t>
                    </a:r>
                    <a:r>
                      <a:rPr lang="en-US" sz="1200" dirty="0">
                        <a:latin typeface="Consolas" pitchFamily="49" charset="0"/>
                        <a:cs typeface="Consolas" pitchFamily="49" charset="0"/>
                      </a:rPr>
                      <a:t>="JUN"</a:t>
                    </a:r>
                    <a:endParaRPr lang="he-IL" sz="1200" dirty="0">
                      <a:latin typeface="Consolas" pitchFamily="49" charset="0"/>
                    </a:endParaRPr>
                  </a:p>
                </p:txBody>
              </p:sp>
              <p:sp>
                <p:nvSpPr>
                  <p:cNvPr id="24" name="Rectangle 23"/>
                  <p:cNvSpPr/>
                  <p:nvPr/>
                </p:nvSpPr>
                <p:spPr>
                  <a:xfrm>
                    <a:off x="5998514" y="5733256"/>
                    <a:ext cx="1333763" cy="360040"/>
                  </a:xfrm>
                  <a:prstGeom prst="rect">
                    <a:avLst/>
                  </a:prstGeom>
                </p:spPr>
                <p:style>
                  <a:lnRef idx="1">
                    <a:schemeClr val="dk1"/>
                  </a:lnRef>
                  <a:fillRef idx="2">
                    <a:schemeClr val="dk1"/>
                  </a:fillRef>
                  <a:effectRef idx="1">
                    <a:schemeClr val="dk1"/>
                  </a:effectRef>
                  <a:fontRef idx="minor">
                    <a:schemeClr val="dk1"/>
                  </a:fontRef>
                </p:style>
                <p:txBody>
                  <a:bodyPr rtlCol="1" anchor="ctr"/>
                  <a:lstStyle>
                    <a:defPPr>
                      <a:defRPr lang="he-IL"/>
                    </a:defPPr>
                    <a:lvl1pPr marL="0" algn="r" defTabSz="914400" rtl="1" eaLnBrk="1" latinLnBrk="0" hangingPunct="1">
                      <a:defRPr sz="1800" kern="1200">
                        <a:solidFill>
                          <a:schemeClr val="dk1"/>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pPr algn="l" rtl="0"/>
                    <a:r>
                      <a:rPr lang="en-US" sz="1200" dirty="0">
                        <a:solidFill>
                          <a:srgbClr val="0000C0"/>
                        </a:solidFill>
                        <a:latin typeface="Consolas" pitchFamily="49" charset="0"/>
                        <a:ea typeface="Times New Roman"/>
                        <a:cs typeface="Consolas" pitchFamily="49" charset="0"/>
                      </a:rPr>
                      <a:t>year</a:t>
                    </a:r>
                    <a:r>
                      <a:rPr lang="en-US" sz="1200" dirty="0">
                        <a:latin typeface="Consolas" pitchFamily="49" charset="0"/>
                        <a:cs typeface="Consolas" pitchFamily="49" charset="0"/>
                      </a:rPr>
                      <a:t>=1962</a:t>
                    </a:r>
                    <a:endParaRPr lang="he-IL" sz="1200" dirty="0">
                      <a:latin typeface="Consolas" pitchFamily="49" charset="0"/>
                    </a:endParaRPr>
                  </a:p>
                </p:txBody>
              </p:sp>
            </p:grpSp>
          </p:grpSp>
          <p:sp>
            <p:nvSpPr>
              <p:cNvPr id="18" name="TextBox 47"/>
              <p:cNvSpPr txBox="1"/>
              <p:nvPr/>
            </p:nvSpPr>
            <p:spPr>
              <a:xfrm>
                <a:off x="803658" y="2305687"/>
                <a:ext cx="1372171"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b="1" dirty="0" err="1">
                    <a:effectLst>
                      <a:outerShdw blurRad="38100" dist="38100" dir="2700000" algn="tl">
                        <a:srgbClr val="000000">
                          <a:alpha val="43137"/>
                        </a:srgbClr>
                      </a:outerShdw>
                    </a:effectLst>
                  </a:rPr>
                  <a:t>newNode</a:t>
                </a:r>
                <a:endParaRPr lang="he-IL" b="1" dirty="0">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38616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53"/>
            <a:ext cx="8229600" cy="778098"/>
          </a:xfrm>
        </p:spPr>
        <p:txBody>
          <a:bodyPr>
            <a:normAutofit/>
          </a:bodyPr>
          <a:lstStyle/>
          <a:p>
            <a:pPr rtl="1"/>
            <a:r>
              <a:rPr lang="he-IL" dirty="0"/>
              <a:t>פיתרון</a:t>
            </a:r>
            <a:endParaRPr lang="en-US" dirty="0"/>
          </a:p>
        </p:txBody>
      </p:sp>
      <p:sp>
        <p:nvSpPr>
          <p:cNvPr id="3" name="Content Placeholder 2"/>
          <p:cNvSpPr>
            <a:spLocks noGrp="1"/>
          </p:cNvSpPr>
          <p:nvPr>
            <p:ph idx="1"/>
          </p:nvPr>
        </p:nvSpPr>
        <p:spPr>
          <a:xfrm>
            <a:off x="251520" y="752346"/>
            <a:ext cx="8640960" cy="5917014"/>
          </a:xfrm>
          <a:solidFill>
            <a:srgbClr val="FFFFCC"/>
          </a:solidFill>
          <a:ln w="25400">
            <a:solidFill>
              <a:schemeClr val="tx1"/>
            </a:solidFill>
          </a:ln>
        </p:spPr>
        <p:txBody>
          <a:bodyPr>
            <a:noAutofit/>
          </a:bodyPr>
          <a:lstStyle/>
          <a:p>
            <a:pPr marL="0" indent="0">
              <a:buNone/>
            </a:pPr>
            <a:r>
              <a:rPr lang="en-US" sz="1800" b="1" dirty="0">
                <a:solidFill>
                  <a:srgbClr val="0000FF"/>
                </a:solidFill>
                <a:latin typeface="Courier New" pitchFamily="49" charset="0"/>
                <a:cs typeface="Courier New" pitchFamily="49" charset="0"/>
              </a:rPr>
              <a:t>typedef struct </a:t>
            </a:r>
            <a:r>
              <a:rPr lang="en-US" sz="1800" b="1" dirty="0">
                <a:latin typeface="Courier New" pitchFamily="49" charset="0"/>
                <a:ea typeface="Times New Roman"/>
                <a:cs typeface="Courier New" pitchFamily="49" charset="0"/>
              </a:rPr>
              <a:t>node {</a:t>
            </a:r>
          </a:p>
          <a:p>
            <a:pPr marL="0" indent="0">
              <a:buNone/>
            </a:pPr>
            <a:r>
              <a:rPr lang="en-US" sz="1800" b="1" dirty="0">
                <a:latin typeface="Courier New" pitchFamily="49" charset="0"/>
                <a:ea typeface="Times New Roman"/>
                <a:cs typeface="Courier New" pitchFamily="49" charset="0"/>
              </a:rPr>
              <a:t>   </a:t>
            </a:r>
            <a:r>
              <a:rPr lang="en-US" sz="1800" b="1" dirty="0">
                <a:solidFill>
                  <a:srgbClr val="0000FF"/>
                </a:solidFill>
                <a:latin typeface="Courier New" pitchFamily="49" charset="0"/>
                <a:ea typeface="Times New Roman"/>
                <a:cs typeface="Courier New" pitchFamily="49" charset="0"/>
              </a:rPr>
              <a:t>char</a:t>
            </a:r>
            <a:r>
              <a:rPr lang="en-US" sz="1800" b="1" dirty="0">
                <a:latin typeface="Courier New" pitchFamily="49" charset="0"/>
                <a:ea typeface="Times New Roman"/>
                <a:cs typeface="Courier New" pitchFamily="49" charset="0"/>
              </a:rPr>
              <a:t>* name;</a:t>
            </a:r>
            <a:endParaRPr lang="he-IL" sz="1800" b="1" dirty="0">
              <a:latin typeface="Courier New" pitchFamily="49" charset="0"/>
              <a:ea typeface="Times New Roman"/>
              <a:cs typeface="Courier New" pitchFamily="49" charset="0"/>
            </a:endParaRPr>
          </a:p>
          <a:p>
            <a:pPr marL="0" indent="0">
              <a:buNone/>
            </a:pPr>
            <a:r>
              <a:rPr lang="en-US" sz="1800" b="1" dirty="0">
                <a:latin typeface="Courier New" pitchFamily="49" charset="0"/>
                <a:ea typeface="Times New Roman"/>
                <a:cs typeface="Courier New" pitchFamily="49" charset="0"/>
              </a:rPr>
              <a:t>   Date data;</a:t>
            </a:r>
          </a:p>
          <a:p>
            <a:pPr marL="0" indent="0">
              <a:buNone/>
            </a:pPr>
            <a:r>
              <a:rPr lang="en-US" sz="1800" b="1" dirty="0">
                <a:solidFill>
                  <a:srgbClr val="0000FF"/>
                </a:solidFill>
                <a:latin typeface="Courier New" pitchFamily="49" charset="0"/>
                <a:cs typeface="Courier New" pitchFamily="49" charset="0"/>
              </a:rPr>
              <a:t>   struct</a:t>
            </a:r>
            <a:r>
              <a:rPr lang="en-US" sz="1800" b="1" dirty="0">
                <a:latin typeface="Courier New" pitchFamily="49" charset="0"/>
                <a:ea typeface="Times New Roman"/>
                <a:cs typeface="Courier New" pitchFamily="49" charset="0"/>
              </a:rPr>
              <a:t> node* next;</a:t>
            </a:r>
          </a:p>
          <a:p>
            <a:pPr marL="0" indent="0">
              <a:buNone/>
            </a:pPr>
            <a:r>
              <a:rPr lang="en-US" sz="1800" b="1" dirty="0">
                <a:latin typeface="Courier New" pitchFamily="49" charset="0"/>
                <a:ea typeface="Times New Roman"/>
                <a:cs typeface="Courier New" pitchFamily="49" charset="0"/>
              </a:rPr>
              <a:t>} Node;</a:t>
            </a:r>
          </a:p>
          <a:p>
            <a:pPr marL="0" indent="0">
              <a:buNone/>
            </a:pPr>
            <a:endParaRPr lang="en-US" sz="1800" b="1" dirty="0">
              <a:latin typeface="Courier New" pitchFamily="49" charset="0"/>
              <a:ea typeface="Times New Roman"/>
              <a:cs typeface="Courier New" pitchFamily="49" charset="0"/>
            </a:endParaRPr>
          </a:p>
          <a:p>
            <a:pPr marL="0" indent="0">
              <a:buNone/>
            </a:pPr>
            <a:r>
              <a:rPr lang="en-US" sz="1800" b="1" dirty="0">
                <a:latin typeface="Courier New" pitchFamily="49" charset="0"/>
                <a:ea typeface="Times New Roman"/>
                <a:cs typeface="Courier New" pitchFamily="49" charset="0"/>
              </a:rPr>
              <a:t>Node* </a:t>
            </a:r>
            <a:r>
              <a:rPr lang="en-US" sz="1800" b="1" dirty="0" err="1">
                <a:solidFill>
                  <a:srgbClr val="029141"/>
                </a:solidFill>
                <a:latin typeface="Courier New" pitchFamily="49" charset="0"/>
                <a:ea typeface="Times New Roman"/>
                <a:cs typeface="Courier New" pitchFamily="49" charset="0"/>
              </a:rPr>
              <a:t>addNode</a:t>
            </a:r>
            <a:r>
              <a:rPr lang="en-US" sz="1800" b="1" dirty="0">
                <a:latin typeface="Courier New" pitchFamily="49" charset="0"/>
                <a:ea typeface="Times New Roman"/>
                <a:cs typeface="Courier New" pitchFamily="49" charset="0"/>
              </a:rPr>
              <a:t>(</a:t>
            </a:r>
            <a:r>
              <a:rPr lang="en-US" sz="1800" b="1" dirty="0">
                <a:solidFill>
                  <a:srgbClr val="0000FF"/>
                </a:solidFill>
                <a:latin typeface="Courier New" pitchFamily="49" charset="0"/>
                <a:ea typeface="Times New Roman"/>
                <a:cs typeface="Courier New" pitchFamily="49" charset="0"/>
              </a:rPr>
              <a:t>const char</a:t>
            </a:r>
            <a:r>
              <a:rPr lang="en-US" sz="1800" b="1" dirty="0">
                <a:latin typeface="Courier New" pitchFamily="49" charset="0"/>
                <a:ea typeface="Times New Roman"/>
                <a:cs typeface="Courier New" pitchFamily="49" charset="0"/>
              </a:rPr>
              <a:t>* name, Date d, Node* head) {</a:t>
            </a:r>
          </a:p>
          <a:p>
            <a:pPr marL="0" indent="0">
              <a:buNone/>
            </a:pPr>
            <a:r>
              <a:rPr lang="en-US" sz="1800" b="1" dirty="0">
                <a:latin typeface="Courier New" pitchFamily="49" charset="0"/>
                <a:ea typeface="Times New Roman"/>
                <a:cs typeface="Courier New" pitchFamily="49" charset="0"/>
              </a:rPr>
              <a:t>   Node* </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 = </a:t>
            </a:r>
            <a:r>
              <a:rPr lang="en-US" sz="1800" b="1" dirty="0">
                <a:solidFill>
                  <a:srgbClr val="029141"/>
                </a:solidFill>
                <a:latin typeface="Courier New" pitchFamily="49" charset="0"/>
                <a:ea typeface="Times New Roman"/>
                <a:cs typeface="Courier New" pitchFamily="49" charset="0"/>
              </a:rPr>
              <a:t>malloc</a:t>
            </a:r>
            <a:r>
              <a:rPr lang="en-US" sz="1800" b="1" dirty="0">
                <a:latin typeface="Courier New" pitchFamily="49" charset="0"/>
                <a:ea typeface="Times New Roman"/>
                <a:cs typeface="Courier New" pitchFamily="49" charset="0"/>
              </a:rPr>
              <a:t>(</a:t>
            </a:r>
            <a:r>
              <a:rPr lang="en-US" sz="1800" b="1" dirty="0" err="1">
                <a:solidFill>
                  <a:srgbClr val="0000FF"/>
                </a:solidFill>
                <a:latin typeface="Courier New" pitchFamily="49" charset="0"/>
                <a:ea typeface="Times New Roman"/>
                <a:cs typeface="Courier New" pitchFamily="49" charset="0"/>
              </a:rPr>
              <a:t>sizeof</a:t>
            </a:r>
            <a:r>
              <a:rPr lang="en-US" sz="1800" b="1" dirty="0">
                <a:latin typeface="Courier New" pitchFamily="49" charset="0"/>
                <a:ea typeface="Times New Roman"/>
                <a:cs typeface="Courier New" pitchFamily="49" charset="0"/>
              </a:rPr>
              <a:t>(Node));</a:t>
            </a:r>
          </a:p>
          <a:p>
            <a:pPr marL="0" indent="0">
              <a:buNone/>
            </a:pPr>
            <a:r>
              <a:rPr lang="en-US" sz="1800" b="1" dirty="0">
                <a:solidFill>
                  <a:srgbClr val="0000FF"/>
                </a:solidFill>
                <a:latin typeface="Courier New" pitchFamily="49" charset="0"/>
                <a:ea typeface="Times New Roman"/>
                <a:cs typeface="Courier New" pitchFamily="49" charset="0"/>
              </a:rPr>
              <a:t>   if</a:t>
            </a:r>
            <a:r>
              <a:rPr lang="en-US" sz="1800" b="1" dirty="0">
                <a:latin typeface="Courier New" pitchFamily="49" charset="0"/>
                <a:ea typeface="Times New Roman"/>
                <a:cs typeface="Courier New" pitchFamily="49" charset="0"/>
              </a:rPr>
              <a:t>(!</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a:t>
            </a:r>
          </a:p>
          <a:p>
            <a:pPr marL="0" indent="0">
              <a:buNone/>
            </a:pPr>
            <a:r>
              <a:rPr lang="en-US" sz="1800" b="1" dirty="0">
                <a:latin typeface="Courier New" pitchFamily="49" charset="0"/>
                <a:ea typeface="Times New Roman"/>
                <a:cs typeface="Courier New" pitchFamily="49" charset="0"/>
              </a:rPr>
              <a:t>      </a:t>
            </a:r>
            <a:r>
              <a:rPr lang="en-US" sz="1800" b="1" dirty="0">
                <a:solidFill>
                  <a:srgbClr val="0000FF"/>
                </a:solidFill>
                <a:latin typeface="Courier New" pitchFamily="49" charset="0"/>
                <a:ea typeface="Times New Roman"/>
                <a:cs typeface="Courier New" pitchFamily="49" charset="0"/>
              </a:rPr>
              <a:t>return</a:t>
            </a:r>
            <a:r>
              <a:rPr lang="en-US" sz="1800" b="1" dirty="0">
                <a:latin typeface="Courier New" pitchFamily="49" charset="0"/>
                <a:ea typeface="Times New Roman"/>
                <a:cs typeface="Courier New" pitchFamily="49" charset="0"/>
              </a:rPr>
              <a:t> NULL;</a:t>
            </a:r>
          </a:p>
          <a:p>
            <a:pPr marL="0" indent="0">
              <a:buNone/>
            </a:pPr>
            <a:r>
              <a:rPr lang="en-US" sz="1800" b="1" dirty="0">
                <a:latin typeface="Courier New" pitchFamily="49" charset="0"/>
                <a:ea typeface="Times New Roman"/>
                <a:cs typeface="Courier New" pitchFamily="49" charset="0"/>
              </a:rPr>
              <a:t>    </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-&gt;name = </a:t>
            </a:r>
            <a:r>
              <a:rPr lang="en-US" sz="1800" b="1" dirty="0">
                <a:solidFill>
                  <a:srgbClr val="029141"/>
                </a:solidFill>
                <a:latin typeface="Courier New" pitchFamily="49" charset="0"/>
                <a:ea typeface="Times New Roman"/>
                <a:cs typeface="Courier New" pitchFamily="49" charset="0"/>
              </a:rPr>
              <a:t>malloc</a:t>
            </a:r>
            <a:r>
              <a:rPr lang="en-US" sz="1800" b="1" dirty="0">
                <a:latin typeface="Courier New" pitchFamily="49" charset="0"/>
                <a:ea typeface="Times New Roman"/>
                <a:cs typeface="Courier New" pitchFamily="49" charset="0"/>
              </a:rPr>
              <a:t>(</a:t>
            </a:r>
            <a:r>
              <a:rPr lang="en-US" sz="1800" b="1" dirty="0" err="1">
                <a:solidFill>
                  <a:srgbClr val="0000FF"/>
                </a:solidFill>
                <a:latin typeface="Courier New" pitchFamily="49" charset="0"/>
                <a:ea typeface="Times New Roman"/>
                <a:cs typeface="Courier New" pitchFamily="49" charset="0"/>
              </a:rPr>
              <a:t>sizeof</a:t>
            </a:r>
            <a:r>
              <a:rPr lang="en-US" sz="1800" b="1" dirty="0">
                <a:latin typeface="Courier New" pitchFamily="49" charset="0"/>
                <a:ea typeface="Times New Roman"/>
                <a:cs typeface="Courier New" pitchFamily="49" charset="0"/>
              </a:rPr>
              <a:t>(</a:t>
            </a:r>
            <a:r>
              <a:rPr lang="en-US" sz="1800" b="1" dirty="0">
                <a:solidFill>
                  <a:srgbClr val="0000FF"/>
                </a:solidFill>
                <a:latin typeface="Courier New" pitchFamily="49" charset="0"/>
                <a:ea typeface="Times New Roman"/>
                <a:cs typeface="Courier New" pitchFamily="49" charset="0"/>
              </a:rPr>
              <a:t>char</a:t>
            </a:r>
            <a:r>
              <a:rPr lang="en-US" sz="1800" b="1" dirty="0">
                <a:latin typeface="Courier New" pitchFamily="49" charset="0"/>
                <a:ea typeface="Times New Roman"/>
                <a:cs typeface="Courier New" pitchFamily="49" charset="0"/>
              </a:rPr>
              <a:t>)*(</a:t>
            </a:r>
            <a:r>
              <a:rPr lang="en-US" sz="1800" b="1" dirty="0" err="1">
                <a:solidFill>
                  <a:srgbClr val="029141"/>
                </a:solidFill>
                <a:latin typeface="Courier New" pitchFamily="49" charset="0"/>
                <a:ea typeface="Times New Roman"/>
                <a:cs typeface="Courier New" pitchFamily="49" charset="0"/>
              </a:rPr>
              <a:t>strlen</a:t>
            </a:r>
            <a:r>
              <a:rPr lang="en-US" sz="1800" b="1" dirty="0">
                <a:latin typeface="Courier New" pitchFamily="49" charset="0"/>
                <a:ea typeface="Times New Roman"/>
                <a:cs typeface="Courier New" pitchFamily="49" charset="0"/>
              </a:rPr>
              <a:t>(name)+1));</a:t>
            </a:r>
          </a:p>
          <a:p>
            <a:pPr marL="0" indent="0">
              <a:buNone/>
            </a:pPr>
            <a:r>
              <a:rPr lang="en-US" sz="1800" b="1" dirty="0">
                <a:latin typeface="Courier New" pitchFamily="49" charset="0"/>
                <a:ea typeface="Times New Roman"/>
                <a:cs typeface="Courier New" pitchFamily="49" charset="0"/>
              </a:rPr>
              <a:t>    </a:t>
            </a:r>
            <a:r>
              <a:rPr lang="en-US" sz="1800" b="1" dirty="0" err="1">
                <a:solidFill>
                  <a:srgbClr val="029141"/>
                </a:solidFill>
                <a:latin typeface="Courier New" pitchFamily="49" charset="0"/>
                <a:ea typeface="Times New Roman"/>
                <a:cs typeface="Courier New" pitchFamily="49" charset="0"/>
              </a:rPr>
              <a:t>strcpy</a:t>
            </a:r>
            <a:r>
              <a:rPr lang="en-US" sz="1800" b="1" dirty="0">
                <a:latin typeface="Courier New" pitchFamily="49" charset="0"/>
                <a:ea typeface="Times New Roman"/>
                <a:cs typeface="Courier New" pitchFamily="49" charset="0"/>
              </a:rPr>
              <a:t>(</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-&gt;name, name);</a:t>
            </a:r>
          </a:p>
          <a:p>
            <a:pPr marL="0" indent="0">
              <a:buNone/>
            </a:pPr>
            <a:r>
              <a:rPr lang="en-US" sz="1800" b="1" dirty="0">
                <a:latin typeface="Courier New" pitchFamily="49" charset="0"/>
                <a:ea typeface="Times New Roman"/>
                <a:cs typeface="Courier New" pitchFamily="49" charset="0"/>
              </a:rPr>
              <a:t>    </a:t>
            </a:r>
            <a:r>
              <a:rPr lang="en-US" sz="1800" b="1" dirty="0" err="1">
                <a:solidFill>
                  <a:srgbClr val="029141"/>
                </a:solidFill>
                <a:latin typeface="Courier New" pitchFamily="49" charset="0"/>
                <a:ea typeface="Times New Roman"/>
                <a:cs typeface="Courier New" pitchFamily="49" charset="0"/>
              </a:rPr>
              <a:t>DateCopy</a:t>
            </a:r>
            <a:r>
              <a:rPr lang="en-US" sz="1800" b="1" dirty="0">
                <a:latin typeface="Courier New" pitchFamily="49" charset="0"/>
                <a:ea typeface="Times New Roman"/>
                <a:cs typeface="Courier New" pitchFamily="49" charset="0"/>
              </a:rPr>
              <a:t>(</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-&gt;data, d); </a:t>
            </a:r>
            <a:r>
              <a:rPr lang="en-US" sz="1800" b="1" dirty="0">
                <a:solidFill>
                  <a:srgbClr val="7030A0"/>
                </a:solidFill>
                <a:latin typeface="Courier New" pitchFamily="49" charset="0"/>
                <a:ea typeface="Times New Roman"/>
                <a:cs typeface="Courier New" pitchFamily="49" charset="0"/>
              </a:rPr>
              <a:t>// Assuming we have such function</a:t>
            </a:r>
          </a:p>
          <a:p>
            <a:pPr marL="0" indent="0">
              <a:buNone/>
            </a:pPr>
            <a:r>
              <a:rPr lang="en-US" sz="1800" b="1" dirty="0">
                <a:latin typeface="Courier New" pitchFamily="49" charset="0"/>
                <a:ea typeface="Times New Roman"/>
                <a:cs typeface="Courier New" pitchFamily="49" charset="0"/>
              </a:rPr>
              <a:t>    </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-&gt;next = head;</a:t>
            </a:r>
          </a:p>
          <a:p>
            <a:pPr marL="0" indent="0">
              <a:buNone/>
            </a:pPr>
            <a:r>
              <a:rPr lang="en-US" sz="1800" b="1" dirty="0">
                <a:latin typeface="Courier New" pitchFamily="49" charset="0"/>
                <a:ea typeface="Times New Roman"/>
                <a:cs typeface="Courier New" pitchFamily="49" charset="0"/>
              </a:rPr>
              <a:t>    </a:t>
            </a:r>
            <a:r>
              <a:rPr lang="en-US" sz="1800" b="1" dirty="0">
                <a:solidFill>
                  <a:srgbClr val="0000FF"/>
                </a:solidFill>
                <a:latin typeface="Courier New" pitchFamily="49" charset="0"/>
                <a:ea typeface="Times New Roman"/>
                <a:cs typeface="Courier New" pitchFamily="49" charset="0"/>
              </a:rPr>
              <a:t>return</a:t>
            </a:r>
            <a:r>
              <a:rPr lang="en-US" sz="1800" b="1" dirty="0">
                <a:latin typeface="Courier New" pitchFamily="49" charset="0"/>
                <a:ea typeface="Times New Roman"/>
                <a:cs typeface="Courier New" pitchFamily="49" charset="0"/>
              </a:rPr>
              <a:t> </a:t>
            </a:r>
            <a:r>
              <a:rPr lang="en-US" sz="1800" b="1" dirty="0" err="1">
                <a:latin typeface="Courier New" pitchFamily="49" charset="0"/>
                <a:ea typeface="Times New Roman"/>
                <a:cs typeface="Courier New" pitchFamily="49" charset="0"/>
              </a:rPr>
              <a:t>ptr</a:t>
            </a:r>
            <a:r>
              <a:rPr lang="en-US" sz="1800" b="1" dirty="0">
                <a:latin typeface="Courier New" pitchFamily="49" charset="0"/>
                <a:ea typeface="Times New Roman"/>
                <a:cs typeface="Courier New" pitchFamily="49" charset="0"/>
              </a:rPr>
              <a:t>;</a:t>
            </a:r>
          </a:p>
          <a:p>
            <a:pPr marL="0" indent="0">
              <a:buNone/>
            </a:pPr>
            <a:r>
              <a:rPr lang="en-US" sz="1800" b="1" dirty="0">
                <a:latin typeface="Courier New" pitchFamily="49" charset="0"/>
                <a:ea typeface="Times New Roman"/>
                <a:cs typeface="Courier New" pitchFamily="49" charset="0"/>
              </a:rPr>
              <a:t>}</a:t>
            </a:r>
          </a:p>
        </p:txBody>
      </p:sp>
      <p:sp>
        <p:nvSpPr>
          <p:cNvPr id="6" name="Slide Number Placeholder 5"/>
          <p:cNvSpPr>
            <a:spLocks noGrp="1"/>
          </p:cNvSpPr>
          <p:nvPr>
            <p:ph type="sldNum" sz="quarter" idx="12"/>
          </p:nvPr>
        </p:nvSpPr>
        <p:spPr/>
        <p:txBody>
          <a:bodyPr/>
          <a:lstStyle/>
          <a:p>
            <a:fld id="{206488DE-1A49-4169-B8B5-470AD478361C}" type="slidenum">
              <a:rPr lang="en-US" smtClean="0"/>
              <a:pPr/>
              <a:t>7</a:t>
            </a:fld>
            <a:endParaRPr lang="en-US"/>
          </a:p>
        </p:txBody>
      </p:sp>
    </p:spTree>
    <p:extLst>
      <p:ext uri="{BB962C8B-B14F-4D97-AF65-F5344CB8AC3E}">
        <p14:creationId xmlns:p14="http://schemas.microsoft.com/office/powerpoint/2010/main" val="132443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E1B1-74B4-1647-9421-6EDC88777F44}"/>
              </a:ext>
            </a:extLst>
          </p:cNvPr>
          <p:cNvSpPr>
            <a:spLocks noGrp="1"/>
          </p:cNvSpPr>
          <p:nvPr>
            <p:ph type="title"/>
          </p:nvPr>
        </p:nvSpPr>
        <p:spPr/>
        <p:txBody>
          <a:bodyPr/>
          <a:lstStyle/>
          <a:p>
            <a:pPr algn="ctr" defTabSz="914400" rtl="1" eaLnBrk="1" latinLnBrk="0" hangingPunct="1">
              <a:spcBef>
                <a:spcPct val="0"/>
              </a:spcBef>
              <a:buNone/>
            </a:pPr>
            <a:r>
              <a:rPr lang="he-IL" dirty="0"/>
              <a:t>שאלה מראיון עבודה</a:t>
            </a:r>
            <a:endParaRPr lang="en-US" dirty="0"/>
          </a:p>
        </p:txBody>
      </p:sp>
      <p:sp>
        <p:nvSpPr>
          <p:cNvPr id="3" name="Content Placeholder 2">
            <a:extLst>
              <a:ext uri="{FF2B5EF4-FFF2-40B4-BE49-F238E27FC236}">
                <a16:creationId xmlns:a16="http://schemas.microsoft.com/office/drawing/2014/main" id="{865AD949-D02A-B444-8235-32F3C645AA91}"/>
              </a:ext>
            </a:extLst>
          </p:cNvPr>
          <p:cNvSpPr>
            <a:spLocks noGrp="1"/>
          </p:cNvSpPr>
          <p:nvPr>
            <p:ph idx="1"/>
          </p:nvPr>
        </p:nvSpPr>
        <p:spPr/>
        <p:txBody>
          <a:bodyPr/>
          <a:lstStyle/>
          <a:p>
            <a:pPr marL="0" indent="0" algn="r" defTabSz="914400" rtl="1" eaLnBrk="1" latinLnBrk="0" hangingPunct="1">
              <a:spcBef>
                <a:spcPct val="20000"/>
              </a:spcBef>
              <a:buNone/>
            </a:pPr>
            <a:r>
              <a:rPr lang="he-IL" dirty="0"/>
              <a:t>נתונה רשימה מקושרת שמוגדרת על ידי המבנה הנתון. כתבו </a:t>
            </a:r>
            <a:r>
              <a:rPr lang="he-IL" dirty="0" err="1"/>
              <a:t>תוכנית</a:t>
            </a:r>
            <a:r>
              <a:rPr lang="he-IL" dirty="0"/>
              <a:t> שמזהה אם הרשימה היא מעגלית. רשימה לא מעגלית תסתיים ב-</a:t>
            </a:r>
            <a:r>
              <a:rPr lang="en-US" dirty="0"/>
              <a:t>NULL</a:t>
            </a:r>
          </a:p>
        </p:txBody>
      </p:sp>
      <p:sp>
        <p:nvSpPr>
          <p:cNvPr id="4" name="Slide Number Placeholder 3">
            <a:extLst>
              <a:ext uri="{FF2B5EF4-FFF2-40B4-BE49-F238E27FC236}">
                <a16:creationId xmlns:a16="http://schemas.microsoft.com/office/drawing/2014/main" id="{580B3C7D-D359-3F46-B650-02C98DD2B4A4}"/>
              </a:ext>
            </a:extLst>
          </p:cNvPr>
          <p:cNvSpPr>
            <a:spLocks noGrp="1"/>
          </p:cNvSpPr>
          <p:nvPr>
            <p:ph type="sldNum" sz="quarter" idx="12"/>
          </p:nvPr>
        </p:nvSpPr>
        <p:spPr/>
        <p:txBody>
          <a:bodyPr/>
          <a:lstStyle/>
          <a:p>
            <a:fld id="{206488DE-1A49-4169-B8B5-470AD478361C}" type="slidenum">
              <a:rPr lang="en-US" smtClean="0"/>
              <a:pPr/>
              <a:t>8</a:t>
            </a:fld>
            <a:endParaRPr lang="en-US"/>
          </a:p>
        </p:txBody>
      </p:sp>
      <p:sp>
        <p:nvSpPr>
          <p:cNvPr id="5" name="Content Placeholder 2">
            <a:extLst>
              <a:ext uri="{FF2B5EF4-FFF2-40B4-BE49-F238E27FC236}">
                <a16:creationId xmlns:a16="http://schemas.microsoft.com/office/drawing/2014/main" id="{388C43B1-8896-7F48-8097-4B5C11D067FE}"/>
              </a:ext>
            </a:extLst>
          </p:cNvPr>
          <p:cNvSpPr txBox="1">
            <a:spLocks/>
          </p:cNvSpPr>
          <p:nvPr/>
        </p:nvSpPr>
        <p:spPr>
          <a:xfrm>
            <a:off x="251520" y="3453179"/>
            <a:ext cx="8640960" cy="1812558"/>
          </a:xfrm>
          <a:prstGeom prst="rect">
            <a:avLst/>
          </a:prstGeom>
          <a:solidFill>
            <a:srgbClr val="FFFFCC"/>
          </a:solidFill>
          <a:ln w="25400">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a:solidFill>
                  <a:srgbClr val="0000FF"/>
                </a:solidFill>
                <a:latin typeface="Courier New" pitchFamily="49" charset="0"/>
                <a:cs typeface="Courier New" pitchFamily="49" charset="0"/>
              </a:rPr>
              <a:t>typedef struct </a:t>
            </a:r>
            <a:r>
              <a:rPr lang="en-US" sz="1800" b="1" dirty="0">
                <a:latin typeface="Courier New" pitchFamily="49" charset="0"/>
                <a:ea typeface="Times New Roman"/>
                <a:cs typeface="Courier New" pitchFamily="49" charset="0"/>
              </a:rPr>
              <a:t>node {</a:t>
            </a:r>
          </a:p>
          <a:p>
            <a:pPr marL="0" indent="0">
              <a:buNone/>
            </a:pPr>
            <a:r>
              <a:rPr lang="en-US" sz="1800" b="1" dirty="0">
                <a:latin typeface="Courier New" pitchFamily="49" charset="0"/>
                <a:ea typeface="Times New Roman"/>
                <a:cs typeface="Courier New" pitchFamily="49" charset="0"/>
              </a:rPr>
              <a:t>   </a:t>
            </a:r>
            <a:r>
              <a:rPr lang="en-US" sz="1800" b="1" dirty="0">
                <a:solidFill>
                  <a:srgbClr val="0000FF"/>
                </a:solidFill>
                <a:latin typeface="Courier New" pitchFamily="49" charset="0"/>
                <a:cs typeface="Courier New" pitchFamily="49" charset="0"/>
              </a:rPr>
              <a:t>int</a:t>
            </a:r>
            <a:r>
              <a:rPr lang="en-US" sz="1800" b="1" dirty="0">
                <a:latin typeface="Courier New" pitchFamily="49" charset="0"/>
                <a:ea typeface="Times New Roman"/>
                <a:cs typeface="Courier New" pitchFamily="49" charset="0"/>
              </a:rPr>
              <a:t> data;</a:t>
            </a:r>
          </a:p>
          <a:p>
            <a:pPr marL="0" indent="0">
              <a:buFont typeface="Arial" pitchFamily="34" charset="0"/>
              <a:buNone/>
            </a:pPr>
            <a:r>
              <a:rPr lang="en-US" sz="1800" b="1" dirty="0">
                <a:solidFill>
                  <a:srgbClr val="0000FF"/>
                </a:solidFill>
                <a:latin typeface="Courier New" pitchFamily="49" charset="0"/>
                <a:cs typeface="Courier New" pitchFamily="49" charset="0"/>
              </a:rPr>
              <a:t>   struct</a:t>
            </a:r>
            <a:r>
              <a:rPr lang="en-US" sz="1800" b="1" dirty="0">
                <a:latin typeface="Courier New" pitchFamily="49" charset="0"/>
                <a:ea typeface="Times New Roman"/>
                <a:cs typeface="Courier New" pitchFamily="49" charset="0"/>
              </a:rPr>
              <a:t> node* next;</a:t>
            </a:r>
          </a:p>
          <a:p>
            <a:pPr marL="0" indent="0">
              <a:buFont typeface="Arial" pitchFamily="34" charset="0"/>
              <a:buNone/>
            </a:pPr>
            <a:r>
              <a:rPr lang="en-US" sz="1800" b="1" dirty="0">
                <a:latin typeface="Courier New" pitchFamily="49" charset="0"/>
                <a:ea typeface="Times New Roman"/>
                <a:cs typeface="Courier New" pitchFamily="49" charset="0"/>
              </a:rPr>
              <a:t>} Node;</a:t>
            </a:r>
          </a:p>
        </p:txBody>
      </p:sp>
    </p:spTree>
    <p:extLst>
      <p:ext uri="{BB962C8B-B14F-4D97-AF65-F5344CB8AC3E}">
        <p14:creationId xmlns:p14="http://schemas.microsoft.com/office/powerpoint/2010/main" val="364196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97" y="1340768"/>
            <a:ext cx="3005328" cy="4876800"/>
          </a:xfrm>
          <a:prstGeom prst="rect">
            <a:avLst/>
          </a:prstGeom>
        </p:spPr>
      </p:pic>
      <p:sp>
        <p:nvSpPr>
          <p:cNvPr id="7" name="Title 6"/>
          <p:cNvSpPr>
            <a:spLocks noGrp="1"/>
          </p:cNvSpPr>
          <p:nvPr>
            <p:ph type="title"/>
          </p:nvPr>
        </p:nvSpPr>
        <p:spPr>
          <a:xfrm>
            <a:off x="457200" y="7448"/>
            <a:ext cx="8229600" cy="1143000"/>
          </a:xfrm>
        </p:spPr>
        <p:txBody>
          <a:bodyPr/>
          <a:lstStyle/>
          <a:p>
            <a:pPr rtl="1"/>
            <a:r>
              <a:rPr lang="he-IL" dirty="0"/>
              <a:t>מחסנית: הגדרה</a:t>
            </a:r>
            <a:endParaRPr lang="en-US" dirty="0"/>
          </a:p>
        </p:txBody>
      </p:sp>
      <p:sp>
        <p:nvSpPr>
          <p:cNvPr id="8" name="Content Placeholder 7"/>
          <p:cNvSpPr>
            <a:spLocks noGrp="1"/>
          </p:cNvSpPr>
          <p:nvPr>
            <p:ph idx="1"/>
          </p:nvPr>
        </p:nvSpPr>
        <p:spPr>
          <a:xfrm>
            <a:off x="2267744" y="1196752"/>
            <a:ext cx="6840760" cy="4248472"/>
          </a:xfrm>
        </p:spPr>
        <p:txBody>
          <a:bodyPr>
            <a:noAutofit/>
          </a:bodyPr>
          <a:lstStyle/>
          <a:p>
            <a:pPr algn="r" rtl="1"/>
            <a:r>
              <a:rPr lang="he-IL" dirty="0"/>
              <a:t>מחסנית היא מבנה נתונים לינארי בו הוצאה והכנסה של איברים מוגדרים היטב להתרחש </a:t>
            </a:r>
            <a:r>
              <a:rPr lang="he-IL" u="sng" dirty="0"/>
              <a:t>רק מראש המבנה</a:t>
            </a:r>
            <a:endParaRPr lang="en-US" u="sng" dirty="0"/>
          </a:p>
          <a:p>
            <a:pPr algn="r" rtl="1"/>
            <a:endParaRPr lang="en-US" dirty="0"/>
          </a:p>
          <a:p>
            <a:pPr algn="r" rtl="1"/>
            <a:r>
              <a:rPr lang="he-IL" dirty="0"/>
              <a:t>עיקרון המחסנית: האחרון שנכנס הוא הראשון לצאת</a:t>
            </a:r>
          </a:p>
          <a:p>
            <a:pPr marL="0" indent="0" algn="ctr">
              <a:buNone/>
            </a:pPr>
            <a:r>
              <a:rPr lang="en-US" sz="3600" b="1" dirty="0">
                <a:solidFill>
                  <a:srgbClr val="C00000"/>
                </a:solidFill>
                <a:latin typeface="Times New Roman" pitchFamily="18" charset="0"/>
                <a:cs typeface="Times New Roman" pitchFamily="18" charset="0"/>
              </a:rPr>
              <a:t>LIFO: Last In First Out</a:t>
            </a:r>
          </a:p>
          <a:p>
            <a:pPr marL="0" indent="0" algn="l">
              <a:buNone/>
            </a:pPr>
            <a:endParaRPr lang="en-US" dirty="0"/>
          </a:p>
        </p:txBody>
      </p:sp>
      <p:sp>
        <p:nvSpPr>
          <p:cNvPr id="6" name="Slide Number Placeholder 5"/>
          <p:cNvSpPr>
            <a:spLocks noGrp="1"/>
          </p:cNvSpPr>
          <p:nvPr>
            <p:ph type="sldNum" sz="quarter" idx="12"/>
          </p:nvPr>
        </p:nvSpPr>
        <p:spPr/>
        <p:txBody>
          <a:bodyPr/>
          <a:lstStyle/>
          <a:p>
            <a:fld id="{206488DE-1A49-4169-B8B5-470AD478361C}" type="slidenum">
              <a:rPr lang="en-US" smtClean="0"/>
              <a:pPr/>
              <a:t>9</a:t>
            </a:fld>
            <a:endParaRPr lang="en-US"/>
          </a:p>
        </p:txBody>
      </p:sp>
    </p:spTree>
    <p:extLst>
      <p:ext uri="{BB962C8B-B14F-4D97-AF65-F5344CB8AC3E}">
        <p14:creationId xmlns:p14="http://schemas.microsoft.com/office/powerpoint/2010/main" val="3635736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24519</TotalTime>
  <Words>1450</Words>
  <Application>Microsoft Office PowerPoint</Application>
  <PresentationFormat>On-screen Show (4:3)</PresentationFormat>
  <Paragraphs>244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Courier New</vt:lpstr>
      <vt:lpstr>JetBrains Mono</vt:lpstr>
      <vt:lpstr>Times New Roman</vt:lpstr>
      <vt:lpstr>Wingdings</vt:lpstr>
      <vt:lpstr>Office Theme</vt:lpstr>
      <vt:lpstr>מבוא לתכנות מערכות תרגול 9</vt:lpstr>
      <vt:lpstr>מערך התרגול</vt:lpstr>
      <vt:lpstr>רשימה מקושרת: בסיס</vt:lpstr>
      <vt:lpstr>מערך לעומת רשימה מקושרת</vt:lpstr>
      <vt:lpstr>תזכורת: מבנים המתייחסים לעצמם</vt:lpstr>
      <vt:lpstr>דוגמא: שמירת ימי הולדת</vt:lpstr>
      <vt:lpstr>פיתרון</vt:lpstr>
      <vt:lpstr>שאלה מראיון עבודה</vt:lpstr>
      <vt:lpstr>מחסנית: הגדרה</vt:lpstr>
      <vt:lpstr>Last In First Out</vt:lpstr>
      <vt:lpstr>שימושים במחסנית</vt:lpstr>
      <vt:lpstr>ממשק אפשרי של מחסנית int</vt:lpstr>
      <vt:lpstr>מימוש אפשרי של מחסנית int</vt:lpstr>
      <vt:lpstr>מימוש אפשרי של מחסנית int</vt:lpstr>
      <vt:lpstr>שימוש במחסנית int</vt:lpstr>
      <vt:lpstr>שאלה</vt:lpstr>
      <vt:lpstr>פתרון</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לתכנות מערכות הרצאה 1</dc:title>
  <dc:creator>Ofer M. Shir</dc:creator>
  <cp:lastModifiedBy>Shlomo Hoory</cp:lastModifiedBy>
  <cp:revision>1598</cp:revision>
  <cp:lastPrinted>2017-12-24T10:24:51Z</cp:lastPrinted>
  <dcterms:created xsi:type="dcterms:W3CDTF">2012-10-08T16:00:33Z</dcterms:created>
  <dcterms:modified xsi:type="dcterms:W3CDTF">2022-12-18T12:23:06Z</dcterms:modified>
</cp:coreProperties>
</file>