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סגנון ערכת נושא 1 - הדגשה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סגנון ביניים 2 - הדגשה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47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AD2C-F414-4226-A66F-7AAA5BB7E7C1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4B07-6A75-4846-A2B1-7E119818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7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AD2C-F414-4226-A66F-7AAA5BB7E7C1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4B07-6A75-4846-A2B1-7E119818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5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AD2C-F414-4226-A66F-7AAA5BB7E7C1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4B07-6A75-4846-A2B1-7E119818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3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AD2C-F414-4226-A66F-7AAA5BB7E7C1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4B07-6A75-4846-A2B1-7E119818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31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AD2C-F414-4226-A66F-7AAA5BB7E7C1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4B07-6A75-4846-A2B1-7E119818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4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AD2C-F414-4226-A66F-7AAA5BB7E7C1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4B07-6A75-4846-A2B1-7E119818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54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AD2C-F414-4226-A66F-7AAA5BB7E7C1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4B07-6A75-4846-A2B1-7E119818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AD2C-F414-4226-A66F-7AAA5BB7E7C1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4B07-6A75-4846-A2B1-7E119818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AD2C-F414-4226-A66F-7AAA5BB7E7C1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4B07-6A75-4846-A2B1-7E119818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7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AD2C-F414-4226-A66F-7AAA5BB7E7C1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4B07-6A75-4846-A2B1-7E119818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64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AD2C-F414-4226-A66F-7AAA5BB7E7C1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4B07-6A75-4846-A2B1-7E119818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3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6AD2C-F414-4226-A66F-7AAA5BB7E7C1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64B07-6A75-4846-A2B1-7E119818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43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933344"/>
              </p:ext>
            </p:extLst>
          </p:nvPr>
        </p:nvGraphicFramePr>
        <p:xfrm>
          <a:off x="70450" y="453185"/>
          <a:ext cx="866851" cy="2748559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866851">
                  <a:extLst>
                    <a:ext uri="{9D8B030D-6E8A-4147-A177-3AD203B41FA5}">
                      <a16:colId xmlns:a16="http://schemas.microsoft.com/office/drawing/2014/main" val="1885251759"/>
                    </a:ext>
                  </a:extLst>
                </a:gridCol>
              </a:tblGrid>
              <a:tr h="5347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Union-find (Students)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361418"/>
                  </a:ext>
                </a:extLst>
              </a:tr>
              <a:tr h="3208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875393"/>
                  </a:ext>
                </a:extLst>
              </a:tr>
              <a:tr h="3208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382287"/>
                  </a:ext>
                </a:extLst>
              </a:tr>
              <a:tr h="3208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908092"/>
                  </a:ext>
                </a:extLst>
              </a:tr>
              <a:tr h="930261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373534"/>
                  </a:ext>
                </a:extLst>
              </a:tr>
              <a:tr h="3208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745808"/>
                  </a:ext>
                </a:extLst>
              </a:tr>
            </a:tbl>
          </a:graphicData>
        </a:graphic>
      </p:graphicFrame>
      <p:grpSp>
        <p:nvGrpSpPr>
          <p:cNvPr id="67" name="קבוצה 66"/>
          <p:cNvGrpSpPr/>
          <p:nvPr/>
        </p:nvGrpSpPr>
        <p:grpSpPr>
          <a:xfrm>
            <a:off x="1552582" y="2346648"/>
            <a:ext cx="1517156" cy="1514584"/>
            <a:chOff x="3289461" y="1766570"/>
            <a:chExt cx="2204577" cy="2528557"/>
          </a:xfrm>
        </p:grpSpPr>
        <p:sp>
          <p:nvSpPr>
            <p:cNvPr id="52" name="מלבן: פינות מעוגלות 51"/>
            <p:cNvSpPr/>
            <p:nvPr/>
          </p:nvSpPr>
          <p:spPr>
            <a:xfrm>
              <a:off x="3289461" y="1766570"/>
              <a:ext cx="2204577" cy="2528557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r>
                <a:rPr lang="en-US" dirty="0"/>
                <a:t>Team 1</a:t>
              </a:r>
            </a:p>
          </p:txBody>
        </p:sp>
        <p:sp>
          <p:nvSpPr>
            <p:cNvPr id="53" name="אליפסה 52"/>
            <p:cNvSpPr/>
            <p:nvPr/>
          </p:nvSpPr>
          <p:spPr>
            <a:xfrm>
              <a:off x="4318309" y="2195242"/>
              <a:ext cx="369505" cy="35976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אליפסה 53"/>
            <p:cNvSpPr/>
            <p:nvPr/>
          </p:nvSpPr>
          <p:spPr>
            <a:xfrm>
              <a:off x="4081800" y="2696422"/>
              <a:ext cx="369505" cy="35976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אליפסה 54"/>
            <p:cNvSpPr/>
            <p:nvPr/>
          </p:nvSpPr>
          <p:spPr>
            <a:xfrm>
              <a:off x="4687814" y="2652024"/>
              <a:ext cx="369505" cy="35976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אליפסה 55"/>
            <p:cNvSpPr/>
            <p:nvPr/>
          </p:nvSpPr>
          <p:spPr>
            <a:xfrm>
              <a:off x="3475787" y="2596908"/>
              <a:ext cx="369505" cy="35976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אליפסה 56"/>
            <p:cNvSpPr/>
            <p:nvPr/>
          </p:nvSpPr>
          <p:spPr>
            <a:xfrm>
              <a:off x="3948804" y="3266184"/>
              <a:ext cx="369505" cy="35976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אליפסה 57"/>
            <p:cNvSpPr/>
            <p:nvPr/>
          </p:nvSpPr>
          <p:spPr>
            <a:xfrm>
              <a:off x="3850200" y="3835947"/>
              <a:ext cx="369505" cy="35976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אליפסה 58"/>
            <p:cNvSpPr/>
            <p:nvPr/>
          </p:nvSpPr>
          <p:spPr>
            <a:xfrm>
              <a:off x="4804063" y="3266184"/>
              <a:ext cx="369505" cy="35976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מחבר חץ ישר 59"/>
            <p:cNvCxnSpPr>
              <a:cxnSpLocks/>
              <a:stCxn id="59" idx="0"/>
              <a:endCxn id="55" idx="4"/>
            </p:cNvCxnSpPr>
            <p:nvPr/>
          </p:nvCxnSpPr>
          <p:spPr>
            <a:xfrm flipH="1" flipV="1">
              <a:off x="4872567" y="3011790"/>
              <a:ext cx="116249" cy="25439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מחבר חץ ישר 60"/>
            <p:cNvCxnSpPr>
              <a:cxnSpLocks/>
              <a:stCxn id="58" idx="0"/>
              <a:endCxn id="57" idx="4"/>
            </p:cNvCxnSpPr>
            <p:nvPr/>
          </p:nvCxnSpPr>
          <p:spPr>
            <a:xfrm flipV="1">
              <a:off x="4034953" y="3625951"/>
              <a:ext cx="98603" cy="20999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מחבר חץ ישר 61"/>
            <p:cNvCxnSpPr>
              <a:cxnSpLocks/>
              <a:stCxn id="57" idx="0"/>
              <a:endCxn id="54" idx="4"/>
            </p:cNvCxnSpPr>
            <p:nvPr/>
          </p:nvCxnSpPr>
          <p:spPr>
            <a:xfrm flipV="1">
              <a:off x="4133556" y="3056188"/>
              <a:ext cx="132997" cy="20999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מחבר חץ ישר 62"/>
            <p:cNvCxnSpPr>
              <a:cxnSpLocks/>
              <a:stCxn id="56" idx="7"/>
              <a:endCxn id="53" idx="2"/>
            </p:cNvCxnSpPr>
            <p:nvPr/>
          </p:nvCxnSpPr>
          <p:spPr>
            <a:xfrm flipV="1">
              <a:off x="3791179" y="2375126"/>
              <a:ext cx="527130" cy="2744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מחבר חץ ישר 63"/>
            <p:cNvCxnSpPr>
              <a:cxnSpLocks/>
              <a:stCxn id="55" idx="0"/>
              <a:endCxn id="53" idx="5"/>
            </p:cNvCxnSpPr>
            <p:nvPr/>
          </p:nvCxnSpPr>
          <p:spPr>
            <a:xfrm flipH="1" flipV="1">
              <a:off x="4633701" y="2502322"/>
              <a:ext cx="238866" cy="14970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מחבר חץ ישר 64"/>
            <p:cNvCxnSpPr>
              <a:cxnSpLocks/>
              <a:stCxn id="54" idx="0"/>
              <a:endCxn id="53" idx="3"/>
            </p:cNvCxnSpPr>
            <p:nvPr/>
          </p:nvCxnSpPr>
          <p:spPr>
            <a:xfrm flipV="1">
              <a:off x="4266553" y="2502322"/>
              <a:ext cx="105869" cy="1941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4" name="קבוצה 83"/>
          <p:cNvGrpSpPr/>
          <p:nvPr/>
        </p:nvGrpSpPr>
        <p:grpSpPr>
          <a:xfrm>
            <a:off x="3348005" y="1063118"/>
            <a:ext cx="1517156" cy="1482233"/>
            <a:chOff x="3380014" y="1972265"/>
            <a:chExt cx="2204577" cy="2474549"/>
          </a:xfrm>
        </p:grpSpPr>
        <p:sp>
          <p:nvSpPr>
            <p:cNvPr id="85" name="מלבן: פינות מעוגלות 84"/>
            <p:cNvSpPr/>
            <p:nvPr/>
          </p:nvSpPr>
          <p:spPr>
            <a:xfrm>
              <a:off x="3380014" y="1972265"/>
              <a:ext cx="2204577" cy="2474549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r>
                <a:rPr lang="en-US" dirty="0"/>
                <a:t>Team 2</a:t>
              </a:r>
            </a:p>
          </p:txBody>
        </p:sp>
        <p:sp>
          <p:nvSpPr>
            <p:cNvPr id="86" name="אליפסה 85"/>
            <p:cNvSpPr/>
            <p:nvPr/>
          </p:nvSpPr>
          <p:spPr>
            <a:xfrm>
              <a:off x="4318309" y="2195242"/>
              <a:ext cx="369505" cy="35976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אליפסה 86"/>
            <p:cNvSpPr/>
            <p:nvPr/>
          </p:nvSpPr>
          <p:spPr>
            <a:xfrm>
              <a:off x="4081800" y="2696422"/>
              <a:ext cx="369505" cy="35976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אליפסה 87"/>
            <p:cNvSpPr/>
            <p:nvPr/>
          </p:nvSpPr>
          <p:spPr>
            <a:xfrm>
              <a:off x="4687814" y="2652024"/>
              <a:ext cx="369505" cy="35976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אליפסה 88"/>
            <p:cNvSpPr/>
            <p:nvPr/>
          </p:nvSpPr>
          <p:spPr>
            <a:xfrm>
              <a:off x="3475787" y="2596908"/>
              <a:ext cx="369505" cy="35976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אליפסה 89"/>
            <p:cNvSpPr/>
            <p:nvPr/>
          </p:nvSpPr>
          <p:spPr>
            <a:xfrm>
              <a:off x="3948804" y="3266184"/>
              <a:ext cx="369505" cy="35976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אליפסה 90"/>
            <p:cNvSpPr/>
            <p:nvPr/>
          </p:nvSpPr>
          <p:spPr>
            <a:xfrm>
              <a:off x="3850200" y="3835947"/>
              <a:ext cx="369505" cy="35976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אליפסה 91"/>
            <p:cNvSpPr/>
            <p:nvPr/>
          </p:nvSpPr>
          <p:spPr>
            <a:xfrm>
              <a:off x="4804063" y="3266184"/>
              <a:ext cx="369505" cy="35976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מחבר חץ ישר 92"/>
            <p:cNvCxnSpPr>
              <a:cxnSpLocks/>
              <a:stCxn id="92" idx="0"/>
              <a:endCxn id="88" idx="4"/>
            </p:cNvCxnSpPr>
            <p:nvPr/>
          </p:nvCxnSpPr>
          <p:spPr>
            <a:xfrm flipH="1" flipV="1">
              <a:off x="4872567" y="3011790"/>
              <a:ext cx="116249" cy="25439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מחבר חץ ישר 93"/>
            <p:cNvCxnSpPr>
              <a:cxnSpLocks/>
              <a:stCxn id="91" idx="0"/>
              <a:endCxn id="90" idx="4"/>
            </p:cNvCxnSpPr>
            <p:nvPr/>
          </p:nvCxnSpPr>
          <p:spPr>
            <a:xfrm flipV="1">
              <a:off x="4034953" y="3625951"/>
              <a:ext cx="98603" cy="20999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מחבר חץ ישר 94"/>
            <p:cNvCxnSpPr>
              <a:cxnSpLocks/>
              <a:stCxn id="90" idx="0"/>
              <a:endCxn id="87" idx="4"/>
            </p:cNvCxnSpPr>
            <p:nvPr/>
          </p:nvCxnSpPr>
          <p:spPr>
            <a:xfrm flipV="1">
              <a:off x="4133556" y="3056188"/>
              <a:ext cx="132997" cy="20999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מחבר חץ ישר 95"/>
            <p:cNvCxnSpPr>
              <a:cxnSpLocks/>
              <a:stCxn id="89" idx="7"/>
              <a:endCxn id="86" idx="2"/>
            </p:cNvCxnSpPr>
            <p:nvPr/>
          </p:nvCxnSpPr>
          <p:spPr>
            <a:xfrm flipV="1">
              <a:off x="3791179" y="2375126"/>
              <a:ext cx="527130" cy="2744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מחבר חץ ישר 96"/>
            <p:cNvCxnSpPr>
              <a:cxnSpLocks/>
              <a:stCxn id="88" idx="0"/>
              <a:endCxn id="86" idx="5"/>
            </p:cNvCxnSpPr>
            <p:nvPr/>
          </p:nvCxnSpPr>
          <p:spPr>
            <a:xfrm flipH="1" flipV="1">
              <a:off x="4633701" y="2502322"/>
              <a:ext cx="238866" cy="14970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מחבר חץ ישר 97"/>
            <p:cNvCxnSpPr>
              <a:cxnSpLocks/>
              <a:stCxn id="87" idx="0"/>
              <a:endCxn id="86" idx="3"/>
            </p:cNvCxnSpPr>
            <p:nvPr/>
          </p:nvCxnSpPr>
          <p:spPr>
            <a:xfrm flipV="1">
              <a:off x="4266553" y="2502322"/>
              <a:ext cx="105869" cy="1941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1" name="מחבר חץ ישר 100"/>
          <p:cNvCxnSpPr>
            <a:cxnSpLocks/>
            <a:endCxn id="56" idx="1"/>
          </p:cNvCxnSpPr>
          <p:nvPr/>
        </p:nvCxnSpPr>
        <p:spPr>
          <a:xfrm>
            <a:off x="937301" y="1102003"/>
            <a:ext cx="780748" cy="1773569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מחבר חץ ישר 103"/>
          <p:cNvCxnSpPr>
            <a:cxnSpLocks/>
            <a:endCxn id="89" idx="1"/>
          </p:cNvCxnSpPr>
          <p:nvPr/>
        </p:nvCxnSpPr>
        <p:spPr>
          <a:xfrm flipV="1">
            <a:off x="925778" y="1468833"/>
            <a:ext cx="2525377" cy="4965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מחבר חץ ישר 106"/>
          <p:cNvCxnSpPr>
            <a:cxnSpLocks/>
            <a:endCxn id="58" idx="1"/>
          </p:cNvCxnSpPr>
          <p:nvPr/>
        </p:nvCxnSpPr>
        <p:spPr>
          <a:xfrm>
            <a:off x="966061" y="2417365"/>
            <a:ext cx="1009653" cy="120038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מחבר חץ ישר 108"/>
          <p:cNvCxnSpPr>
            <a:cxnSpLocks/>
            <a:stCxn id="4" idx="3"/>
            <a:endCxn id="53" idx="1"/>
          </p:cNvCxnSpPr>
          <p:nvPr/>
        </p:nvCxnSpPr>
        <p:spPr>
          <a:xfrm>
            <a:off x="937301" y="1827464"/>
            <a:ext cx="1360558" cy="80751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מחבר חץ ישר 112"/>
          <p:cNvCxnSpPr>
            <a:cxnSpLocks/>
            <a:endCxn id="91" idx="2"/>
          </p:cNvCxnSpPr>
          <p:nvPr/>
        </p:nvCxnSpPr>
        <p:spPr>
          <a:xfrm flipV="1">
            <a:off x="925778" y="2287196"/>
            <a:ext cx="2745802" cy="65830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7" name="טבלה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809920"/>
              </p:ext>
            </p:extLst>
          </p:nvPr>
        </p:nvGraphicFramePr>
        <p:xfrm>
          <a:off x="8712680" y="223000"/>
          <a:ext cx="1001142" cy="35707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01142">
                  <a:extLst>
                    <a:ext uri="{9D8B030D-6E8A-4147-A177-3AD203B41FA5}">
                      <a16:colId xmlns:a16="http://schemas.microsoft.com/office/drawing/2014/main" val="1885251759"/>
                    </a:ext>
                  </a:extLst>
                </a:gridCol>
              </a:tblGrid>
              <a:tr h="8915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Dynamic Hash Table With Double Hashing (Students)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361418"/>
                  </a:ext>
                </a:extLst>
              </a:tr>
              <a:tr h="359056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875393"/>
                  </a:ext>
                </a:extLst>
              </a:tr>
              <a:tr h="359056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382287"/>
                  </a:ext>
                </a:extLst>
              </a:tr>
              <a:tr h="359056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908092"/>
                  </a:ext>
                </a:extLst>
              </a:tr>
              <a:tr h="1327712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37353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745808"/>
                  </a:ext>
                </a:extLst>
              </a:tr>
            </a:tbl>
          </a:graphicData>
        </a:graphic>
      </p:graphicFrame>
      <p:sp>
        <p:nvSpPr>
          <p:cNvPr id="127" name="אליפסה 126"/>
          <p:cNvSpPr/>
          <p:nvPr/>
        </p:nvSpPr>
        <p:spPr>
          <a:xfrm>
            <a:off x="7308151" y="641734"/>
            <a:ext cx="1210477" cy="25942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U=Student Id Range</a:t>
            </a:r>
          </a:p>
        </p:txBody>
      </p:sp>
      <p:cxnSp>
        <p:nvCxnSpPr>
          <p:cNvPr id="129" name="מחבר חץ ישר 128"/>
          <p:cNvCxnSpPr>
            <a:cxnSpLocks/>
          </p:cNvCxnSpPr>
          <p:nvPr/>
        </p:nvCxnSpPr>
        <p:spPr>
          <a:xfrm flipV="1">
            <a:off x="8046086" y="1102003"/>
            <a:ext cx="908263" cy="3653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 rot="20027025">
            <a:off x="8184199" y="996342"/>
            <a:ext cx="527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h(Id)</a:t>
            </a:r>
          </a:p>
        </p:txBody>
      </p:sp>
      <p:cxnSp>
        <p:nvCxnSpPr>
          <p:cNvPr id="131" name="מחבר חץ ישר 130"/>
          <p:cNvCxnSpPr>
            <a:cxnSpLocks/>
          </p:cNvCxnSpPr>
          <p:nvPr/>
        </p:nvCxnSpPr>
        <p:spPr>
          <a:xfrm flipV="1">
            <a:off x="8151832" y="1880133"/>
            <a:ext cx="908263" cy="3653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 rot="20027025">
            <a:off x="8289945" y="1774472"/>
            <a:ext cx="527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h(Id)</a:t>
            </a:r>
          </a:p>
        </p:txBody>
      </p:sp>
      <p:cxnSp>
        <p:nvCxnSpPr>
          <p:cNvPr id="133" name="מחבר חץ ישר 132"/>
          <p:cNvCxnSpPr>
            <a:cxnSpLocks/>
          </p:cNvCxnSpPr>
          <p:nvPr/>
        </p:nvCxnSpPr>
        <p:spPr>
          <a:xfrm>
            <a:off x="7967082" y="3034916"/>
            <a:ext cx="891412" cy="45495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 rot="1786358">
            <a:off x="8183452" y="2983318"/>
            <a:ext cx="527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h(Id)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20260" y="96886"/>
            <a:ext cx="16153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e-IL" sz="1200" dirty="0"/>
              <a:t>*נשים לב כי האילוסטרציה של עצים הפוכים ב</a:t>
            </a:r>
            <a:r>
              <a:rPr lang="en-US" sz="1200" dirty="0"/>
              <a:t>union-find</a:t>
            </a:r>
            <a:r>
              <a:rPr lang="he-IL" sz="1200" dirty="0"/>
              <a:t> היא לשם המחשבה בלבד. המימוש </a:t>
            </a:r>
            <a:r>
              <a:rPr lang="he-IL" sz="1200" dirty="0" err="1"/>
              <a:t>האמיתי</a:t>
            </a:r>
            <a:r>
              <a:rPr lang="he-IL" sz="1200" dirty="0"/>
              <a:t> הוא בעזרת מערך כמוצג למטה</a:t>
            </a:r>
            <a:endParaRPr lang="en-US" sz="1200" dirty="0"/>
          </a:p>
        </p:txBody>
      </p:sp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518809"/>
              </p:ext>
            </p:extLst>
          </p:nvPr>
        </p:nvGraphicFramePr>
        <p:xfrm>
          <a:off x="93417" y="4193493"/>
          <a:ext cx="3932000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2368">
                  <a:extLst>
                    <a:ext uri="{9D8B030D-6E8A-4147-A177-3AD203B41FA5}">
                      <a16:colId xmlns:a16="http://schemas.microsoft.com/office/drawing/2014/main" val="3474167190"/>
                    </a:ext>
                  </a:extLst>
                </a:gridCol>
                <a:gridCol w="318576">
                  <a:extLst>
                    <a:ext uri="{9D8B030D-6E8A-4147-A177-3AD203B41FA5}">
                      <a16:colId xmlns:a16="http://schemas.microsoft.com/office/drawing/2014/main" val="2300728882"/>
                    </a:ext>
                  </a:extLst>
                </a:gridCol>
                <a:gridCol w="346278">
                  <a:extLst>
                    <a:ext uri="{9D8B030D-6E8A-4147-A177-3AD203B41FA5}">
                      <a16:colId xmlns:a16="http://schemas.microsoft.com/office/drawing/2014/main" val="637709202"/>
                    </a:ext>
                  </a:extLst>
                </a:gridCol>
                <a:gridCol w="355513">
                  <a:extLst>
                    <a:ext uri="{9D8B030D-6E8A-4147-A177-3AD203B41FA5}">
                      <a16:colId xmlns:a16="http://schemas.microsoft.com/office/drawing/2014/main" val="1771927862"/>
                    </a:ext>
                  </a:extLst>
                </a:gridCol>
                <a:gridCol w="1324635">
                  <a:extLst>
                    <a:ext uri="{9D8B030D-6E8A-4147-A177-3AD203B41FA5}">
                      <a16:colId xmlns:a16="http://schemas.microsoft.com/office/drawing/2014/main" val="38761761"/>
                    </a:ext>
                  </a:extLst>
                </a:gridCol>
                <a:gridCol w="914630">
                  <a:extLst>
                    <a:ext uri="{9D8B030D-6E8A-4147-A177-3AD203B41FA5}">
                      <a16:colId xmlns:a16="http://schemas.microsoft.com/office/drawing/2014/main" val="2645914593"/>
                    </a:ext>
                  </a:extLst>
                </a:gridCol>
              </a:tblGrid>
              <a:tr h="2647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StudentID</a:t>
                      </a:r>
                      <a:endParaRPr lang="en-US" sz="12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200" dirty="0"/>
                        <a:t>...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794701"/>
                  </a:ext>
                </a:extLst>
              </a:tr>
              <a:tr h="1643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parent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143134"/>
                  </a:ext>
                </a:extLst>
              </a:tr>
            </a:tbl>
          </a:graphicData>
        </a:graphic>
      </p:graphicFrame>
      <p:sp>
        <p:nvSpPr>
          <p:cNvPr id="137" name="TextBox 136"/>
          <p:cNvSpPr txBox="1"/>
          <p:nvPr/>
        </p:nvSpPr>
        <p:spPr>
          <a:xfrm>
            <a:off x="0" y="4945428"/>
            <a:ext cx="1488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e-IL" sz="1200" dirty="0"/>
              <a:t>*הערכים במערך הם דוגמא בלבד</a:t>
            </a:r>
            <a:endParaRPr lang="en-US" sz="1200" dirty="0"/>
          </a:p>
        </p:txBody>
      </p:sp>
      <p:sp>
        <p:nvSpPr>
          <p:cNvPr id="138" name="יהלום 137"/>
          <p:cNvSpPr/>
          <p:nvPr/>
        </p:nvSpPr>
        <p:spPr>
          <a:xfrm>
            <a:off x="9975452" y="1063118"/>
            <a:ext cx="544145" cy="566280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מחבר חץ ישר 138"/>
          <p:cNvCxnSpPr>
            <a:cxnSpLocks/>
            <a:endCxn id="138" idx="1"/>
          </p:cNvCxnSpPr>
          <p:nvPr/>
        </p:nvCxnSpPr>
        <p:spPr>
          <a:xfrm>
            <a:off x="9713822" y="1346258"/>
            <a:ext cx="26163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הסבר: קו מכופף כפול 140"/>
          <p:cNvSpPr/>
          <p:nvPr/>
        </p:nvSpPr>
        <p:spPr>
          <a:xfrm>
            <a:off x="10519597" y="376426"/>
            <a:ext cx="983299" cy="550828"/>
          </a:xfrm>
          <a:prstGeom prst="borderCallout3">
            <a:avLst>
              <a:gd name="adj1" fmla="val 18750"/>
              <a:gd name="adj2" fmla="val -1053"/>
              <a:gd name="adj3" fmla="val 24945"/>
              <a:gd name="adj4" fmla="val -38508"/>
              <a:gd name="adj5" fmla="val 100000"/>
              <a:gd name="adj6" fmla="val -37537"/>
              <a:gd name="adj7" fmla="val 132432"/>
              <a:gd name="adj8" fmla="val -3065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StudentID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</a:t>
            </a:r>
          </a:p>
        </p:txBody>
      </p:sp>
      <p:sp>
        <p:nvSpPr>
          <p:cNvPr id="143" name="יהלום 142"/>
          <p:cNvSpPr/>
          <p:nvPr/>
        </p:nvSpPr>
        <p:spPr>
          <a:xfrm>
            <a:off x="9975452" y="3337611"/>
            <a:ext cx="544145" cy="566280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מחבר חץ ישר 143"/>
          <p:cNvCxnSpPr>
            <a:cxnSpLocks/>
            <a:endCxn id="143" idx="1"/>
          </p:cNvCxnSpPr>
          <p:nvPr/>
        </p:nvCxnSpPr>
        <p:spPr>
          <a:xfrm>
            <a:off x="9713822" y="3620751"/>
            <a:ext cx="26163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הסבר: קו מכופף כפול 144"/>
          <p:cNvSpPr/>
          <p:nvPr/>
        </p:nvSpPr>
        <p:spPr>
          <a:xfrm>
            <a:off x="10519597" y="2650919"/>
            <a:ext cx="983299" cy="550828"/>
          </a:xfrm>
          <a:prstGeom prst="borderCallout3">
            <a:avLst>
              <a:gd name="adj1" fmla="val 18750"/>
              <a:gd name="adj2" fmla="val -1053"/>
              <a:gd name="adj3" fmla="val 24945"/>
              <a:gd name="adj4" fmla="val -38508"/>
              <a:gd name="adj5" fmla="val 100000"/>
              <a:gd name="adj6" fmla="val -37537"/>
              <a:gd name="adj7" fmla="val 132432"/>
              <a:gd name="adj8" fmla="val -3065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StudentID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</a:t>
            </a:r>
          </a:p>
        </p:txBody>
      </p:sp>
      <p:graphicFrame>
        <p:nvGraphicFramePr>
          <p:cNvPr id="195" name="טבלה 1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968718"/>
              </p:ext>
            </p:extLst>
          </p:nvPr>
        </p:nvGraphicFramePr>
        <p:xfrm>
          <a:off x="5057562" y="3436391"/>
          <a:ext cx="2894120" cy="133384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38749">
                  <a:extLst>
                    <a:ext uri="{9D8B030D-6E8A-4147-A177-3AD203B41FA5}">
                      <a16:colId xmlns:a16="http://schemas.microsoft.com/office/drawing/2014/main" val="740349404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439289511"/>
                    </a:ext>
                  </a:extLst>
                </a:gridCol>
                <a:gridCol w="328964">
                  <a:extLst>
                    <a:ext uri="{9D8B030D-6E8A-4147-A177-3AD203B41FA5}">
                      <a16:colId xmlns:a16="http://schemas.microsoft.com/office/drawing/2014/main" val="1982762500"/>
                    </a:ext>
                  </a:extLst>
                </a:gridCol>
                <a:gridCol w="337737">
                  <a:extLst>
                    <a:ext uri="{9D8B030D-6E8A-4147-A177-3AD203B41FA5}">
                      <a16:colId xmlns:a16="http://schemas.microsoft.com/office/drawing/2014/main" val="37421383"/>
                    </a:ext>
                  </a:extLst>
                </a:gridCol>
                <a:gridCol w="346393">
                  <a:extLst>
                    <a:ext uri="{9D8B030D-6E8A-4147-A177-3AD203B41FA5}">
                      <a16:colId xmlns:a16="http://schemas.microsoft.com/office/drawing/2014/main" val="3717146019"/>
                    </a:ext>
                  </a:extLst>
                </a:gridCol>
                <a:gridCol w="868897">
                  <a:extLst>
                    <a:ext uri="{9D8B030D-6E8A-4147-A177-3AD203B41FA5}">
                      <a16:colId xmlns:a16="http://schemas.microsoft.com/office/drawing/2014/main" val="3343633793"/>
                    </a:ext>
                  </a:extLst>
                </a:gridCol>
              </a:tblGrid>
              <a:tr h="51088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Teams Tree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200" dirty="0"/>
                        <a:t>...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53202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Wins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37289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MaxID</a:t>
                      </a:r>
                      <a:endParaRPr lang="en-US" sz="12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90572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543383"/>
                  </a:ext>
                </a:extLst>
              </a:tr>
            </a:tbl>
          </a:graphicData>
        </a:graphic>
      </p:graphicFrame>
      <p:grpSp>
        <p:nvGrpSpPr>
          <p:cNvPr id="196" name="קבוצה 195"/>
          <p:cNvGrpSpPr/>
          <p:nvPr/>
        </p:nvGrpSpPr>
        <p:grpSpPr>
          <a:xfrm>
            <a:off x="6725265" y="5119904"/>
            <a:ext cx="2666442" cy="1626313"/>
            <a:chOff x="4408382" y="3913889"/>
            <a:chExt cx="3563341" cy="2327902"/>
          </a:xfrm>
        </p:grpSpPr>
        <p:sp>
          <p:nvSpPr>
            <p:cNvPr id="198" name="יהלום 197"/>
            <p:cNvSpPr/>
            <p:nvPr/>
          </p:nvSpPr>
          <p:spPr>
            <a:xfrm>
              <a:off x="6354228" y="3928095"/>
              <a:ext cx="544145" cy="566280"/>
            </a:xfrm>
            <a:prstGeom prst="diamon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יהלום 198"/>
            <p:cNvSpPr/>
            <p:nvPr/>
          </p:nvSpPr>
          <p:spPr>
            <a:xfrm>
              <a:off x="5789670" y="4431072"/>
              <a:ext cx="544145" cy="566280"/>
            </a:xfrm>
            <a:prstGeom prst="diamon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יהלום 200"/>
            <p:cNvSpPr/>
            <p:nvPr/>
          </p:nvSpPr>
          <p:spPr>
            <a:xfrm>
              <a:off x="6838652" y="4431072"/>
              <a:ext cx="544145" cy="566280"/>
            </a:xfrm>
            <a:prstGeom prst="diamon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יהלום 202"/>
            <p:cNvSpPr/>
            <p:nvPr/>
          </p:nvSpPr>
          <p:spPr>
            <a:xfrm>
              <a:off x="5298107" y="4973168"/>
              <a:ext cx="544145" cy="566280"/>
            </a:xfrm>
            <a:prstGeom prst="diamon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יהלום 205"/>
            <p:cNvSpPr/>
            <p:nvPr/>
          </p:nvSpPr>
          <p:spPr>
            <a:xfrm>
              <a:off x="6271472" y="4966837"/>
              <a:ext cx="544145" cy="566280"/>
            </a:xfrm>
            <a:prstGeom prst="diamon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יהלום 206"/>
            <p:cNvSpPr/>
            <p:nvPr/>
          </p:nvSpPr>
          <p:spPr>
            <a:xfrm>
              <a:off x="7235171" y="4892939"/>
              <a:ext cx="544145" cy="566280"/>
            </a:xfrm>
            <a:prstGeom prst="diamon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8" name="מחבר חץ ישר 207"/>
            <p:cNvCxnSpPr>
              <a:cxnSpLocks/>
            </p:cNvCxnSpPr>
            <p:nvPr/>
          </p:nvCxnSpPr>
          <p:spPr>
            <a:xfrm>
              <a:off x="6730334" y="4346119"/>
              <a:ext cx="267578" cy="2247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מחבר חץ ישר 208"/>
            <p:cNvCxnSpPr>
              <a:cxnSpLocks/>
            </p:cNvCxnSpPr>
            <p:nvPr/>
          </p:nvCxnSpPr>
          <p:spPr>
            <a:xfrm>
              <a:off x="7235171" y="4854937"/>
              <a:ext cx="168038" cy="16190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מחבר חץ ישר 209"/>
            <p:cNvCxnSpPr>
              <a:cxnSpLocks/>
            </p:cNvCxnSpPr>
            <p:nvPr/>
          </p:nvCxnSpPr>
          <p:spPr>
            <a:xfrm flipH="1">
              <a:off x="6186191" y="4346119"/>
              <a:ext cx="272071" cy="24245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מחבר חץ ישר 210"/>
            <p:cNvCxnSpPr>
              <a:cxnSpLocks/>
            </p:cNvCxnSpPr>
            <p:nvPr/>
          </p:nvCxnSpPr>
          <p:spPr>
            <a:xfrm flipH="1">
              <a:off x="5682201" y="4854937"/>
              <a:ext cx="233731" cy="2482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מחבר חץ ישר 211"/>
            <p:cNvCxnSpPr>
              <a:cxnSpLocks/>
            </p:cNvCxnSpPr>
            <p:nvPr/>
          </p:nvCxnSpPr>
          <p:spPr>
            <a:xfrm>
              <a:off x="6180803" y="4853785"/>
              <a:ext cx="239966" cy="2518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/>
            <p:nvPr/>
          </p:nvSpPr>
          <p:spPr>
            <a:xfrm>
              <a:off x="5280878" y="5911378"/>
              <a:ext cx="2690845" cy="3304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3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900" dirty="0"/>
                <a:t>Ranked AVL Tree(Students in Team n)</a:t>
              </a:r>
            </a:p>
          </p:txBody>
        </p:sp>
        <p:sp>
          <p:nvSpPr>
            <p:cNvPr id="214" name="הסבר: קו מכופף כפול 213"/>
            <p:cNvSpPr/>
            <p:nvPr/>
          </p:nvSpPr>
          <p:spPr>
            <a:xfrm>
              <a:off x="4408382" y="3913889"/>
              <a:ext cx="1231033" cy="505049"/>
            </a:xfrm>
            <a:prstGeom prst="borderCallout3">
              <a:avLst>
                <a:gd name="adj1" fmla="val 22312"/>
                <a:gd name="adj2" fmla="val 101451"/>
                <a:gd name="adj3" fmla="val 24054"/>
                <a:gd name="adj4" fmla="val 118577"/>
                <a:gd name="adj5" fmla="val 97328"/>
                <a:gd name="adj6" fmla="val 117551"/>
                <a:gd name="adj7" fmla="val 128869"/>
                <a:gd name="adj8" fmla="val 133748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Student 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Power</a:t>
              </a:r>
            </a:p>
          </p:txBody>
        </p:sp>
      </p:grpSp>
      <p:cxnSp>
        <p:nvCxnSpPr>
          <p:cNvPr id="215" name="מחבר חץ ישר 214"/>
          <p:cNvCxnSpPr>
            <a:cxnSpLocks/>
          </p:cNvCxnSpPr>
          <p:nvPr/>
        </p:nvCxnSpPr>
        <p:spPr>
          <a:xfrm>
            <a:off x="5842612" y="4666194"/>
            <a:ext cx="104183" cy="4493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מחבר חץ ישר 215"/>
          <p:cNvCxnSpPr>
            <a:cxnSpLocks/>
            <a:endCxn id="198" idx="0"/>
          </p:cNvCxnSpPr>
          <p:nvPr/>
        </p:nvCxnSpPr>
        <p:spPr>
          <a:xfrm>
            <a:off x="7551343" y="4659184"/>
            <a:ext cx="833587" cy="4706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7" name="קבוצה 216"/>
          <p:cNvGrpSpPr/>
          <p:nvPr/>
        </p:nvGrpSpPr>
        <p:grpSpPr>
          <a:xfrm>
            <a:off x="4302069" y="5102187"/>
            <a:ext cx="2666442" cy="1626313"/>
            <a:chOff x="4408382" y="3913889"/>
            <a:chExt cx="3563341" cy="2327902"/>
          </a:xfrm>
        </p:grpSpPr>
        <p:sp>
          <p:nvSpPr>
            <p:cNvPr id="218" name="יהלום 217"/>
            <p:cNvSpPr/>
            <p:nvPr/>
          </p:nvSpPr>
          <p:spPr>
            <a:xfrm>
              <a:off x="6354228" y="3928095"/>
              <a:ext cx="544145" cy="566280"/>
            </a:xfrm>
            <a:prstGeom prst="diamon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יהלום 218"/>
            <p:cNvSpPr/>
            <p:nvPr/>
          </p:nvSpPr>
          <p:spPr>
            <a:xfrm>
              <a:off x="5789670" y="4431072"/>
              <a:ext cx="544145" cy="566280"/>
            </a:xfrm>
            <a:prstGeom prst="diamon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יהלום 219"/>
            <p:cNvSpPr/>
            <p:nvPr/>
          </p:nvSpPr>
          <p:spPr>
            <a:xfrm>
              <a:off x="6838652" y="4431072"/>
              <a:ext cx="544145" cy="566280"/>
            </a:xfrm>
            <a:prstGeom prst="diamon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יהלום 220"/>
            <p:cNvSpPr/>
            <p:nvPr/>
          </p:nvSpPr>
          <p:spPr>
            <a:xfrm>
              <a:off x="5298107" y="4973168"/>
              <a:ext cx="544145" cy="566280"/>
            </a:xfrm>
            <a:prstGeom prst="diamon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יהלום 221"/>
            <p:cNvSpPr/>
            <p:nvPr/>
          </p:nvSpPr>
          <p:spPr>
            <a:xfrm>
              <a:off x="6271472" y="4966837"/>
              <a:ext cx="544145" cy="566280"/>
            </a:xfrm>
            <a:prstGeom prst="diamon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יהלום 222"/>
            <p:cNvSpPr/>
            <p:nvPr/>
          </p:nvSpPr>
          <p:spPr>
            <a:xfrm>
              <a:off x="7235171" y="4892939"/>
              <a:ext cx="544145" cy="566280"/>
            </a:xfrm>
            <a:prstGeom prst="diamon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4" name="מחבר חץ ישר 223"/>
            <p:cNvCxnSpPr>
              <a:cxnSpLocks/>
            </p:cNvCxnSpPr>
            <p:nvPr/>
          </p:nvCxnSpPr>
          <p:spPr>
            <a:xfrm>
              <a:off x="6730334" y="4346119"/>
              <a:ext cx="267578" cy="2247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5" name="מחבר חץ ישר 224"/>
            <p:cNvCxnSpPr>
              <a:cxnSpLocks/>
            </p:cNvCxnSpPr>
            <p:nvPr/>
          </p:nvCxnSpPr>
          <p:spPr>
            <a:xfrm>
              <a:off x="7235171" y="4854937"/>
              <a:ext cx="168038" cy="16190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6" name="מחבר חץ ישר 225"/>
            <p:cNvCxnSpPr>
              <a:cxnSpLocks/>
            </p:cNvCxnSpPr>
            <p:nvPr/>
          </p:nvCxnSpPr>
          <p:spPr>
            <a:xfrm flipH="1">
              <a:off x="6186191" y="4346119"/>
              <a:ext cx="272071" cy="24245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7" name="מחבר חץ ישר 226"/>
            <p:cNvCxnSpPr>
              <a:cxnSpLocks/>
            </p:cNvCxnSpPr>
            <p:nvPr/>
          </p:nvCxnSpPr>
          <p:spPr>
            <a:xfrm flipH="1">
              <a:off x="5682201" y="4854937"/>
              <a:ext cx="233731" cy="2482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8" name="מחבר חץ ישר 227"/>
            <p:cNvCxnSpPr>
              <a:cxnSpLocks/>
            </p:cNvCxnSpPr>
            <p:nvPr/>
          </p:nvCxnSpPr>
          <p:spPr>
            <a:xfrm>
              <a:off x="6180803" y="4853785"/>
              <a:ext cx="239966" cy="2518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9" name="TextBox 228"/>
            <p:cNvSpPr txBox="1"/>
            <p:nvPr/>
          </p:nvSpPr>
          <p:spPr>
            <a:xfrm>
              <a:off x="5280878" y="5911378"/>
              <a:ext cx="2690845" cy="3304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3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900" dirty="0"/>
                <a:t>Ranked AVL Tree(Students in Team 1)</a:t>
              </a:r>
            </a:p>
          </p:txBody>
        </p:sp>
        <p:sp>
          <p:nvSpPr>
            <p:cNvPr id="230" name="הסבר: קו מכופף כפול 229"/>
            <p:cNvSpPr/>
            <p:nvPr/>
          </p:nvSpPr>
          <p:spPr>
            <a:xfrm>
              <a:off x="4408382" y="3913889"/>
              <a:ext cx="1231033" cy="505049"/>
            </a:xfrm>
            <a:prstGeom prst="borderCallout3">
              <a:avLst>
                <a:gd name="adj1" fmla="val 22312"/>
                <a:gd name="adj2" fmla="val 101451"/>
                <a:gd name="adj3" fmla="val 24054"/>
                <a:gd name="adj4" fmla="val 118577"/>
                <a:gd name="adj5" fmla="val 97328"/>
                <a:gd name="adj6" fmla="val 117551"/>
                <a:gd name="adj7" fmla="val 128869"/>
                <a:gd name="adj8" fmla="val 133748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Student 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Power</a:t>
              </a:r>
            </a:p>
          </p:txBody>
        </p:sp>
      </p:grpSp>
      <p:graphicFrame>
        <p:nvGraphicFramePr>
          <p:cNvPr id="231" name="טבלה 2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053009"/>
              </p:ext>
            </p:extLst>
          </p:nvPr>
        </p:nvGraphicFramePr>
        <p:xfrm>
          <a:off x="5208622" y="416093"/>
          <a:ext cx="706685" cy="2670635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6685">
                  <a:extLst>
                    <a:ext uri="{9D8B030D-6E8A-4147-A177-3AD203B41FA5}">
                      <a16:colId xmlns:a16="http://schemas.microsoft.com/office/drawing/2014/main" val="1885251759"/>
                    </a:ext>
                  </a:extLst>
                </a:gridCol>
              </a:tblGrid>
              <a:tr h="6749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Union-find (Teams)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361418"/>
                  </a:ext>
                </a:extLst>
              </a:tr>
              <a:tr h="28926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875393"/>
                  </a:ext>
                </a:extLst>
              </a:tr>
              <a:tr h="28926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382287"/>
                  </a:ext>
                </a:extLst>
              </a:tr>
              <a:tr h="28926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908092"/>
                  </a:ext>
                </a:extLst>
              </a:tr>
              <a:tr h="83861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373534"/>
                  </a:ext>
                </a:extLst>
              </a:tr>
              <a:tr h="28926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745808"/>
                  </a:ext>
                </a:extLst>
              </a:tr>
            </a:tbl>
          </a:graphicData>
        </a:graphic>
      </p:graphicFrame>
      <p:cxnSp>
        <p:nvCxnSpPr>
          <p:cNvPr id="232" name="מחבר חץ ישר 231"/>
          <p:cNvCxnSpPr>
            <a:cxnSpLocks/>
            <a:endCxn id="86" idx="6"/>
          </p:cNvCxnSpPr>
          <p:nvPr/>
        </p:nvCxnSpPr>
        <p:spPr>
          <a:xfrm flipH="1" flipV="1">
            <a:off x="4248013" y="1304428"/>
            <a:ext cx="960610" cy="31656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מחבר חץ ישר 232"/>
          <p:cNvCxnSpPr>
            <a:cxnSpLocks/>
            <a:endCxn id="53" idx="7"/>
          </p:cNvCxnSpPr>
          <p:nvPr/>
        </p:nvCxnSpPr>
        <p:spPr>
          <a:xfrm flipH="1" flipV="1">
            <a:off x="2477667" y="2634978"/>
            <a:ext cx="2721418" cy="34192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81260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135</Words>
  <Application>Microsoft Office PowerPoint</Application>
  <PresentationFormat>מסך רחב</PresentationFormat>
  <Paragraphs>80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Alex</dc:creator>
  <cp:lastModifiedBy>Alex Blago</cp:lastModifiedBy>
  <cp:revision>17</cp:revision>
  <dcterms:created xsi:type="dcterms:W3CDTF">2016-12-29T09:57:50Z</dcterms:created>
  <dcterms:modified xsi:type="dcterms:W3CDTF">2017-06-07T19:21:27Z</dcterms:modified>
</cp:coreProperties>
</file>