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5" r:id="rId8"/>
    <p:sldId id="264" r:id="rId9"/>
    <p:sldId id="266" r:id="rId10"/>
    <p:sldId id="274" r:id="rId11"/>
    <p:sldId id="275" r:id="rId12"/>
    <p:sldId id="270" r:id="rId13"/>
    <p:sldId id="272" r:id="rId14"/>
    <p:sldId id="27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ANOMALY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</a:t>
            </a:r>
            <a:r>
              <a:rPr lang="en-IN" sz="2800" dirty="0">
                <a:solidFill>
                  <a:schemeClr val="bg1"/>
                </a:solidFill>
              </a:rPr>
              <a:t>Nirmayi Kelkar (31141)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1635617"/>
            <a:ext cx="4159876" cy="36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1805" y="1489891"/>
            <a:ext cx="4820195" cy="3878217"/>
          </a:xfrm>
        </p:spPr>
        <p:txBody>
          <a:bodyPr>
            <a:normAutofit/>
          </a:bodyPr>
          <a:lstStyle/>
          <a:p>
            <a:r>
              <a:rPr lang="en-IN" sz="2800" b="1" cap="none" dirty="0">
                <a:solidFill>
                  <a:schemeClr val="bg1"/>
                </a:solidFill>
              </a:rPr>
              <a:t>1. The data set consists of 50 samples from each of 3 species of iris flower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330" y="79408"/>
            <a:ext cx="6804243" cy="115262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IRIS DATASET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9" y="1369498"/>
            <a:ext cx="6804243" cy="51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2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98" y="67807"/>
            <a:ext cx="9753011" cy="1547947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8" y="1704892"/>
            <a:ext cx="5394960" cy="4529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39" y="1704892"/>
            <a:ext cx="5612086" cy="45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1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61257"/>
            <a:ext cx="9060679" cy="809897"/>
          </a:xfrm>
        </p:spPr>
        <p:txBody>
          <a:bodyPr/>
          <a:lstStyle/>
          <a:p>
            <a:r>
              <a:rPr lang="en-IN" sz="4400" b="1" dirty="0"/>
              <a:t>OUTPUT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" t="12053" b="5248"/>
          <a:stretch/>
        </p:blipFill>
        <p:spPr>
          <a:xfrm>
            <a:off x="4286855" y="181469"/>
            <a:ext cx="7220933" cy="64152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6FBD15-2D4A-41C6-943A-E0AD74C4880F}"/>
              </a:ext>
            </a:extLst>
          </p:cNvPr>
          <p:cNvSpPr txBox="1"/>
          <p:nvPr/>
        </p:nvSpPr>
        <p:spPr>
          <a:xfrm>
            <a:off x="320511" y="1894788"/>
            <a:ext cx="37612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Outliers detected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and validated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against literature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Number sensitive to contamination factor</a:t>
            </a:r>
          </a:p>
        </p:txBody>
      </p:sp>
    </p:spTree>
    <p:extLst>
      <p:ext uri="{BB962C8B-B14F-4D97-AF65-F5344CB8AC3E}">
        <p14:creationId xmlns:p14="http://schemas.microsoft.com/office/powerpoint/2010/main" val="18110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13" y="167327"/>
            <a:ext cx="6107895" cy="158606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BE77C0-0016-436A-9C7A-B6585E8B358D}"/>
              </a:ext>
            </a:extLst>
          </p:cNvPr>
          <p:cNvSpPr txBox="1"/>
          <p:nvPr/>
        </p:nvSpPr>
        <p:spPr>
          <a:xfrm>
            <a:off x="952108" y="1753387"/>
            <a:ext cx="97850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bg1"/>
                </a:solidFill>
              </a:rPr>
              <a:t>Performed literature survey of techniques for anomaly detection. </a:t>
            </a:r>
          </a:p>
          <a:p>
            <a:endParaRPr lang="en-IN" sz="2800" cap="none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bg1"/>
                </a:solidFill>
              </a:rPr>
              <a:t>Analysed the unsupervised machine learning algorithm “isolation forest”.</a:t>
            </a:r>
          </a:p>
          <a:p>
            <a:r>
              <a:rPr lang="en-IN" sz="2800" cap="none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bg1"/>
                </a:solidFill>
              </a:rPr>
              <a:t>Successfully implemented it on IRIS data set.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595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59874"/>
            <a:ext cx="8534400" cy="3734526"/>
          </a:xfrm>
        </p:spPr>
        <p:txBody>
          <a:bodyPr>
            <a:normAutofit/>
          </a:bodyPr>
          <a:lstStyle/>
          <a:p>
            <a:r>
              <a:rPr lang="en-IN" sz="1800" b="1" cap="none" dirty="0">
                <a:solidFill>
                  <a:schemeClr val="bg1"/>
                </a:solidFill>
                <a:latin typeface="+mn-lt"/>
              </a:rPr>
              <a:t>1. Ali Bou Nassif, Manar Abu Talib “Machine Learning for Anomaly Detection: A Systematic Review,”.Publisher-IEEE.doi:10.1109/ACCESS.2021.3083060.Date of publication:25 May 2021.</a:t>
            </a:r>
            <a:br>
              <a:rPr lang="en-IN" sz="1800" b="1" cap="none" dirty="0">
                <a:solidFill>
                  <a:schemeClr val="bg1"/>
                </a:solidFill>
                <a:latin typeface="+mn-lt"/>
              </a:rPr>
            </a:br>
            <a:r>
              <a:rPr lang="en-IN" sz="1800" b="1" cap="none" dirty="0">
                <a:solidFill>
                  <a:schemeClr val="bg1"/>
                </a:solidFill>
                <a:latin typeface="+mn-lt"/>
              </a:rPr>
              <a:t/>
            </a:r>
            <a:br>
              <a:rPr lang="en-IN" sz="1800" b="1" cap="none" dirty="0">
                <a:solidFill>
                  <a:schemeClr val="bg1"/>
                </a:solidFill>
                <a:latin typeface="+mn-lt"/>
              </a:rPr>
            </a:br>
            <a:r>
              <a:rPr lang="en-IN" sz="1800" b="1" cap="none" dirty="0">
                <a:solidFill>
                  <a:schemeClr val="bg1"/>
                </a:solidFill>
                <a:latin typeface="+mn-lt"/>
              </a:rPr>
              <a:t>2. </a:t>
            </a:r>
            <a:r>
              <a:rPr lang="en-IN" sz="1800" b="1" cap="none" dirty="0" err="1" smtClean="0">
                <a:solidFill>
                  <a:schemeClr val="bg1"/>
                </a:solidFill>
                <a:latin typeface="+mn-lt"/>
              </a:rPr>
              <a:t>Chandola</a:t>
            </a:r>
            <a:r>
              <a:rPr lang="en-IN" sz="1800" b="1" cap="none" dirty="0" smtClean="0">
                <a:solidFill>
                  <a:schemeClr val="bg1"/>
                </a:solidFill>
                <a:latin typeface="+mn-lt"/>
              </a:rPr>
              <a:t> V Banerjee, A. Kumar, V (2009), “Anomaly </a:t>
            </a:r>
            <a:r>
              <a:rPr lang="en-IN" sz="1800" b="1" cap="none" dirty="0" err="1" smtClean="0">
                <a:solidFill>
                  <a:schemeClr val="bg1"/>
                </a:solidFill>
                <a:latin typeface="+mn-lt"/>
              </a:rPr>
              <a:t>Detection:A</a:t>
            </a:r>
            <a:r>
              <a:rPr lang="en-IN" sz="1800" b="1" cap="none" dirty="0" smtClean="0">
                <a:solidFill>
                  <a:schemeClr val="bg1"/>
                </a:solidFill>
                <a:latin typeface="+mn-lt"/>
              </a:rPr>
              <a:t> Survey”, ACM Computing Surveys, vol41, no. 3, September 2009, Article 15.</a:t>
            </a:r>
            <a:r>
              <a:rPr lang="en-IN" sz="1800" b="1" cap="none" dirty="0">
                <a:solidFill>
                  <a:schemeClr val="bg1"/>
                </a:solidFill>
                <a:latin typeface="+mn-lt"/>
              </a:rPr>
              <a:t/>
            </a:r>
            <a:br>
              <a:rPr lang="en-IN" sz="1800" b="1" cap="none" dirty="0">
                <a:solidFill>
                  <a:schemeClr val="bg1"/>
                </a:solidFill>
                <a:latin typeface="+mn-lt"/>
              </a:rPr>
            </a:br>
            <a:r>
              <a:rPr lang="en-IN" sz="1800" b="1" cap="none" dirty="0">
                <a:solidFill>
                  <a:schemeClr val="bg1"/>
                </a:solidFill>
                <a:latin typeface="+mn-lt"/>
              </a:rPr>
              <a:t/>
            </a:r>
            <a:br>
              <a:rPr lang="en-IN" sz="1800" b="1" cap="none" dirty="0">
                <a:solidFill>
                  <a:schemeClr val="bg1"/>
                </a:solidFill>
                <a:latin typeface="+mn-lt"/>
              </a:rPr>
            </a:br>
            <a:r>
              <a:rPr lang="en-IN" sz="1800" b="1" cap="none" dirty="0">
                <a:solidFill>
                  <a:schemeClr val="bg1"/>
                </a:solidFill>
                <a:latin typeface="+mn-lt"/>
              </a:rPr>
              <a:t>3. </a:t>
            </a:r>
            <a:r>
              <a:rPr lang="en-IN" sz="1800" b="1" cap="none" dirty="0" smtClean="0">
                <a:solidFill>
                  <a:schemeClr val="bg1"/>
                </a:solidFill>
                <a:latin typeface="+mn-lt"/>
              </a:rPr>
              <a:t>Liu, </a:t>
            </a:r>
            <a:r>
              <a:rPr lang="en-IN" sz="1800" b="1" cap="none" dirty="0" err="1" smtClean="0">
                <a:solidFill>
                  <a:schemeClr val="bg1"/>
                </a:solidFill>
                <a:latin typeface="+mn-lt"/>
              </a:rPr>
              <a:t>F.T.Ting</a:t>
            </a:r>
            <a:r>
              <a:rPr lang="en-IN" sz="1800" b="1" cap="none" dirty="0" smtClean="0">
                <a:solidFill>
                  <a:schemeClr val="bg1"/>
                </a:solidFill>
                <a:latin typeface="+mn-lt"/>
              </a:rPr>
              <a:t>, K.M and Zhou, </a:t>
            </a:r>
            <a:r>
              <a:rPr lang="en-IN" sz="1800" b="1" cap="none" dirty="0" err="1" smtClean="0">
                <a:solidFill>
                  <a:schemeClr val="bg1"/>
                </a:solidFill>
                <a:latin typeface="+mn-lt"/>
              </a:rPr>
              <a:t>Z.H.,”Isolation</a:t>
            </a:r>
            <a:r>
              <a:rPr lang="en-IN" sz="1800" b="1" cap="none" dirty="0" smtClean="0">
                <a:solidFill>
                  <a:schemeClr val="bg1"/>
                </a:solidFill>
                <a:latin typeface="+mn-lt"/>
              </a:rPr>
              <a:t> Forest”, in Proc. 8</a:t>
            </a:r>
            <a:r>
              <a:rPr lang="en-IN" sz="1800" b="1" cap="none" baseline="30000" dirty="0" smtClean="0">
                <a:solidFill>
                  <a:schemeClr val="bg1"/>
                </a:solidFill>
                <a:latin typeface="+mn-lt"/>
              </a:rPr>
              <a:t>th</a:t>
            </a:r>
            <a:r>
              <a:rPr lang="en-IN" sz="1800" b="1" cap="none" dirty="0" smtClean="0">
                <a:solidFill>
                  <a:schemeClr val="bg1"/>
                </a:solidFill>
                <a:latin typeface="+mn-lt"/>
              </a:rPr>
              <a:t> IEEE </a:t>
            </a:r>
            <a:r>
              <a:rPr lang="en-IN" sz="1800" b="1" cap="none" dirty="0" err="1" smtClean="0">
                <a:solidFill>
                  <a:schemeClr val="bg1"/>
                </a:solidFill>
                <a:latin typeface="+mn-lt"/>
              </a:rPr>
              <a:t>Int.Conf.Data</a:t>
            </a:r>
            <a:r>
              <a:rPr lang="en-IN" sz="1800" b="1" cap="none" dirty="0" smtClean="0">
                <a:solidFill>
                  <a:schemeClr val="bg1"/>
                </a:solidFill>
                <a:latin typeface="+mn-lt"/>
              </a:rPr>
              <a:t> Mining, 2008, pp-413-422.</a:t>
            </a:r>
            <a:endParaRPr lang="en-IN" sz="1800" b="1" cap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739948" cy="191370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9334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862A2A-A5E4-4E2E-BD11-CEA339E4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11" y="630783"/>
            <a:ext cx="4770929" cy="55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8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5" y="1326487"/>
            <a:ext cx="8534400" cy="4611188"/>
          </a:xfrm>
        </p:spPr>
        <p:txBody>
          <a:bodyPr>
            <a:normAutofit/>
          </a:bodyPr>
          <a:lstStyle/>
          <a:p>
            <a:r>
              <a:rPr lang="en-IN" sz="2800" cap="none" dirty="0">
                <a:solidFill>
                  <a:schemeClr val="bg1"/>
                </a:solidFill>
              </a:rPr>
              <a:t>1. Introduction</a:t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2. Motivation</a:t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3. Literature survey</a:t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4. Isolation forest algorithm</a:t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5. Iris dataset</a:t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6. Result</a:t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7. Conclusion</a:t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8.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08" y="156754"/>
            <a:ext cx="6140794" cy="1404258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5495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60" y="-115478"/>
            <a:ext cx="9979495" cy="22119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68" y="1332411"/>
            <a:ext cx="3631476" cy="4805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A212E7-7FDC-4414-9CB0-DCAD24569CEB}"/>
              </a:ext>
            </a:extLst>
          </p:cNvPr>
          <p:cNvSpPr txBox="1"/>
          <p:nvPr/>
        </p:nvSpPr>
        <p:spPr>
          <a:xfrm>
            <a:off x="721137" y="1659285"/>
            <a:ext cx="70135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Anomaly detection is the technique of recognizing an outlier or event that does not follow a particular trend.</a:t>
            </a:r>
          </a:p>
          <a:p>
            <a:r>
              <a:rPr lang="en-IN" sz="2800" cap="none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IN" sz="2800" cap="none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</a:br>
            <a:endParaRPr lang="en-IN" sz="2800" cap="none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Can indicate where error is occurring, enhance root cause analysis and quickly get technical support on the issue.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643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82" y="318155"/>
            <a:ext cx="6216209" cy="1124146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MOTIVATION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39" y="3766075"/>
            <a:ext cx="2987899" cy="2210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39" y="431755"/>
            <a:ext cx="3215628" cy="2453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DBA29F-5AFB-4D3F-BC6B-6992765F2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47" y="3793674"/>
            <a:ext cx="2686050" cy="2238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A93BA3-0989-4A7F-B5B0-B59FC60D7649}"/>
              </a:ext>
            </a:extLst>
          </p:cNvPr>
          <p:cNvSpPr txBox="1"/>
          <p:nvPr/>
        </p:nvSpPr>
        <p:spPr>
          <a:xfrm>
            <a:off x="1308247" y="6182877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Cyber attacks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066E89-21D9-40A5-BF09-A461E031A5CC}"/>
              </a:ext>
            </a:extLst>
          </p:cNvPr>
          <p:cNvSpPr txBox="1"/>
          <p:nvPr/>
        </p:nvSpPr>
        <p:spPr>
          <a:xfrm>
            <a:off x="7168480" y="6142897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Financial Fraud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E22876-7523-4B1B-9B94-552F8D592418}"/>
              </a:ext>
            </a:extLst>
          </p:cNvPr>
          <p:cNvSpPr txBox="1"/>
          <p:nvPr/>
        </p:nvSpPr>
        <p:spPr>
          <a:xfrm>
            <a:off x="6849578" y="3076302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Critical medical data 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4E479B-C2A5-4ECF-880A-C13FDA33E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247" y="1593129"/>
            <a:ext cx="2686050" cy="1171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A6370C-3A9C-434E-AB83-B852644C65A5}"/>
              </a:ext>
            </a:extLst>
          </p:cNvPr>
          <p:cNvSpPr txBox="1"/>
          <p:nvPr/>
        </p:nvSpPr>
        <p:spPr>
          <a:xfrm>
            <a:off x="1349021" y="2905780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Vehicle safety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3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8" y="186180"/>
            <a:ext cx="6480159" cy="119956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L</a:t>
            </a:r>
            <a:r>
              <a:rPr lang="en-IN" sz="4400" b="1" dirty="0">
                <a:solidFill>
                  <a:schemeClr val="tx1"/>
                </a:solidFill>
              </a:rPr>
              <a:t>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8F0A82-C49E-4F24-A247-3377C765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" y="1550670"/>
            <a:ext cx="10068348" cy="46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6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16664"/>
            <a:ext cx="8534400" cy="3508776"/>
          </a:xfrm>
        </p:spPr>
        <p:txBody>
          <a:bodyPr>
            <a:noAutofit/>
          </a:bodyPr>
          <a:lstStyle/>
          <a:p>
            <a:r>
              <a:rPr lang="en-IN" sz="2800" cap="none" dirty="0">
                <a:solidFill>
                  <a:schemeClr val="bg1"/>
                </a:solidFill>
              </a:rPr>
              <a:t/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/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1.Label all instances that don’t fit normal profile as outliers</a:t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/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b="1" cap="none" dirty="0">
                <a:solidFill>
                  <a:schemeClr val="bg1"/>
                </a:solidFill>
              </a:rPr>
              <a:t>Drawbacks:-</a:t>
            </a:r>
            <a:r>
              <a:rPr lang="en-IN" sz="2800" cap="none" dirty="0">
                <a:solidFill>
                  <a:schemeClr val="bg1"/>
                </a:solidFill>
              </a:rPr>
              <a:t/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/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1.Approaches are seldom optimized to detect anomalies, so they underperform.</a:t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/>
            </a:r>
            <a:br>
              <a:rPr lang="en-IN" sz="2800" cap="none" dirty="0">
                <a:solidFill>
                  <a:schemeClr val="bg1"/>
                </a:solidFill>
              </a:rPr>
            </a:br>
            <a:r>
              <a:rPr lang="en-IN" sz="2800" cap="none" dirty="0">
                <a:solidFill>
                  <a:schemeClr val="bg1"/>
                </a:solidFill>
              </a:rPr>
              <a:t>2.Many existing methods are constrained to low dimensional data and small size.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957" y="223887"/>
            <a:ext cx="8534400" cy="97318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L</a:t>
            </a:r>
            <a:r>
              <a:rPr lang="en-IN" sz="4400" b="1" dirty="0">
                <a:solidFill>
                  <a:schemeClr val="tx1"/>
                </a:solidFill>
              </a:rPr>
              <a:t>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1292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893" y="1470470"/>
            <a:ext cx="5445893" cy="3413819"/>
          </a:xfrm>
        </p:spPr>
        <p:txBody>
          <a:bodyPr>
            <a:normAutofit fontScale="90000"/>
          </a:bodyPr>
          <a:lstStyle/>
          <a:p>
            <a:r>
              <a:rPr lang="en-IN" sz="2800" b="1" cap="none" dirty="0">
                <a:solidFill>
                  <a:schemeClr val="bg1"/>
                </a:solidFill>
              </a:rPr>
              <a:t>In each step: </a:t>
            </a:r>
            <a:br>
              <a:rPr lang="en-IN" sz="2800" b="1" cap="none" dirty="0">
                <a:solidFill>
                  <a:schemeClr val="bg1"/>
                </a:solidFill>
              </a:rPr>
            </a:br>
            <a:r>
              <a:rPr lang="en-IN" sz="2800" b="1" cap="none" dirty="0">
                <a:solidFill>
                  <a:schemeClr val="bg1"/>
                </a:solidFill>
              </a:rPr>
              <a:t> </a:t>
            </a:r>
            <a:br>
              <a:rPr lang="en-IN" sz="2800" b="1" cap="none" dirty="0">
                <a:solidFill>
                  <a:schemeClr val="bg1"/>
                </a:solidFill>
              </a:rPr>
            </a:br>
            <a:r>
              <a:rPr lang="en-IN" sz="2800" b="1" cap="none" dirty="0">
                <a:solidFill>
                  <a:schemeClr val="bg1"/>
                </a:solidFill>
              </a:rPr>
              <a:t>1.Randomly choose x or y</a:t>
            </a:r>
            <a:br>
              <a:rPr lang="en-IN" sz="2800" b="1" cap="none" dirty="0">
                <a:solidFill>
                  <a:schemeClr val="bg1"/>
                </a:solidFill>
              </a:rPr>
            </a:br>
            <a:r>
              <a:rPr lang="en-IN" sz="2800" b="1" cap="none" dirty="0">
                <a:solidFill>
                  <a:schemeClr val="bg1"/>
                </a:solidFill>
              </a:rPr>
              <a:t/>
            </a:r>
            <a:br>
              <a:rPr lang="en-IN" sz="2800" b="1" cap="none" dirty="0">
                <a:solidFill>
                  <a:schemeClr val="bg1"/>
                </a:solidFill>
              </a:rPr>
            </a:br>
            <a:r>
              <a:rPr lang="en-IN" sz="2800" b="1" cap="none" dirty="0">
                <a:solidFill>
                  <a:schemeClr val="bg1"/>
                </a:solidFill>
              </a:rPr>
              <a:t>2. Randomly choose a value to split the data on.</a:t>
            </a:r>
            <a:br>
              <a:rPr lang="en-IN" sz="2800" b="1" cap="none" dirty="0">
                <a:solidFill>
                  <a:schemeClr val="bg1"/>
                </a:solidFill>
              </a:rPr>
            </a:br>
            <a:r>
              <a:rPr lang="en-IN" sz="2800" b="1" cap="none" dirty="0">
                <a:solidFill>
                  <a:schemeClr val="bg1"/>
                </a:solidFill>
              </a:rPr>
              <a:t/>
            </a:r>
            <a:br>
              <a:rPr lang="en-IN" sz="2800" b="1" cap="none" dirty="0">
                <a:solidFill>
                  <a:schemeClr val="bg1"/>
                </a:solidFill>
              </a:rPr>
            </a:br>
            <a:r>
              <a:rPr lang="en-IN" sz="2800" b="1" cap="none" dirty="0">
                <a:solidFill>
                  <a:schemeClr val="bg1"/>
                </a:solidFill>
              </a:rPr>
              <a:t>3. “Isolate” all data points to</a:t>
            </a:r>
            <a:br>
              <a:rPr lang="en-IN" sz="2800" b="1" cap="none" dirty="0">
                <a:solidFill>
                  <a:schemeClr val="bg1"/>
                </a:solidFill>
              </a:rPr>
            </a:br>
            <a:r>
              <a:rPr lang="en-IN" sz="2800" b="1" cap="none" dirty="0">
                <a:solidFill>
                  <a:schemeClr val="bg1"/>
                </a:solidFill>
              </a:rPr>
              <a:t>form I-tree.</a:t>
            </a:r>
            <a:br>
              <a:rPr lang="en-IN" sz="2800" b="1" cap="none" dirty="0">
                <a:solidFill>
                  <a:schemeClr val="bg1"/>
                </a:solidFill>
              </a:rPr>
            </a:br>
            <a:endParaRPr lang="en-IN" sz="28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772" y="66720"/>
            <a:ext cx="8534400" cy="159376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</a:t>
            </a:r>
            <a:r>
              <a:rPr lang="en-IN" sz="4800" b="1" dirty="0">
                <a:solidFill>
                  <a:schemeClr val="tx1"/>
                </a:solidFill>
              </a:rPr>
              <a:t>SOLATION FOREST </a:t>
            </a:r>
            <a:r>
              <a:rPr lang="en-IN" sz="4800" b="1" dirty="0" smtClean="0">
                <a:solidFill>
                  <a:schemeClr val="tx1"/>
                </a:solidFill>
              </a:rPr>
              <a:t>(Liu et al., 2008) IDEA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ECA49E-EB41-4ECE-B511-5FA8DB6B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2" y="2155312"/>
            <a:ext cx="5828348" cy="37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2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-672364" y="4536583"/>
            <a:ext cx="54177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1" y="117197"/>
            <a:ext cx="10275526" cy="1236373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I-TREE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" y="1325448"/>
            <a:ext cx="7665880" cy="4442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410DB9-BEAC-4487-8DE8-C7E280C2A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277" y="246422"/>
            <a:ext cx="2483541" cy="2534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A583826-2132-4BB1-855C-A370368B381A}"/>
              </a:ext>
            </a:extLst>
          </p:cNvPr>
          <p:cNvSpPr txBox="1"/>
          <p:nvPr/>
        </p:nvSpPr>
        <p:spPr>
          <a:xfrm>
            <a:off x="8022210" y="3525625"/>
            <a:ext cx="31373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On average,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Outliers lie closer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to the root !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9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693" y="5653255"/>
            <a:ext cx="8574668" cy="1087548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solidFill>
                  <a:schemeClr val="bg1"/>
                </a:solidFill>
              </a:rPr>
              <a:t>Many I-trees used for averaging (I-Forest) </a:t>
            </a:r>
            <a:endParaRPr lang="en-IN" sz="2800" b="1" cap="none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1" y="1277487"/>
            <a:ext cx="7517932" cy="429596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4CFA9C8-53FF-4431-9BDF-294DA3E58C5A}"/>
              </a:ext>
            </a:extLst>
          </p:cNvPr>
          <p:cNvSpPr txBox="1">
            <a:spLocks/>
          </p:cNvSpPr>
          <p:nvPr/>
        </p:nvSpPr>
        <p:spPr>
          <a:xfrm>
            <a:off x="430211" y="117197"/>
            <a:ext cx="10275526" cy="1236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b="1" dirty="0">
                <a:solidFill>
                  <a:schemeClr val="tx1"/>
                </a:solidFill>
              </a:rPr>
              <a:t>I-FOREST</a:t>
            </a:r>
          </a:p>
        </p:txBody>
      </p:sp>
    </p:spTree>
    <p:extLst>
      <p:ext uri="{BB962C8B-B14F-4D97-AF65-F5344CB8AC3E}">
        <p14:creationId xmlns:p14="http://schemas.microsoft.com/office/powerpoint/2010/main" val="1915404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930</TotalTime>
  <Words>177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ANOMALY DETECTION USING MACHINE LEARNING</vt:lpstr>
      <vt:lpstr>1. Introduction 2. Motivation 3. Literature survey 4. Isolation forest algorithm 5. Iris dataset 6. Result 7. Conclusion 8. References</vt:lpstr>
      <vt:lpstr>PowerPoint Presentation</vt:lpstr>
      <vt:lpstr>PowerPoint Presentation</vt:lpstr>
      <vt:lpstr>PowerPoint Presentation</vt:lpstr>
      <vt:lpstr>  1.Label all instances that don’t fit normal profile as outliers  Drawbacks:-  1.Approaches are seldom optimized to detect anomalies, so they underperform.  2.Many existing methods are constrained to low dimensional data and small size.</vt:lpstr>
      <vt:lpstr>In each step:    1.Randomly choose x or y  2. Randomly choose a value to split the data on.  3. “Isolate” all data points to form I-tree. </vt:lpstr>
      <vt:lpstr>PowerPoint Presentation</vt:lpstr>
      <vt:lpstr>Many I-trees used for averaging (I-Forest) </vt:lpstr>
      <vt:lpstr>1. The data set consists of 50 samples from each of 3 species of iris flower</vt:lpstr>
      <vt:lpstr>PowerPoint Presentation</vt:lpstr>
      <vt:lpstr>PowerPoint Presentation</vt:lpstr>
      <vt:lpstr>PowerPoint Presentation</vt:lpstr>
      <vt:lpstr>1. Ali Bou Nassif, Manar Abu Talib “Machine Learning for Anomaly Detection: A Systematic Review,”.Publisher-IEEE.doi:10.1109/ACCESS.2021.3083060.Date of publication:25 May 2021.  2. Chandola V Banerjee, A. Kumar, V (2009), “Anomaly Detection:A Survey”, ACM Computing Surveys, vol41, no. 3, September 2009, Article 15.  3. Liu, F.T.Ting, K.M and Zhou, Z.H.,”Isolation Forest”, in Proc. 8th IEEE Int.Conf.Data Mining, 2008, pp-413-422.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USING MACHINE LEARNING</dc:title>
  <dc:creator>Microsoft account</dc:creator>
  <cp:lastModifiedBy>Microsoft account</cp:lastModifiedBy>
  <cp:revision>51</cp:revision>
  <dcterms:created xsi:type="dcterms:W3CDTF">2021-11-05T09:28:31Z</dcterms:created>
  <dcterms:modified xsi:type="dcterms:W3CDTF">2021-11-25T16:53:30Z</dcterms:modified>
</cp:coreProperties>
</file>