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147308863" r:id="rId5"/>
    <p:sldId id="2147308875" r:id="rId6"/>
    <p:sldId id="2147308876" r:id="rId7"/>
    <p:sldId id="2147308882" r:id="rId8"/>
    <p:sldId id="2147308877" r:id="rId9"/>
    <p:sldId id="21473088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022D5-77FA-46FA-9F4E-1D58514EDDBB}" v="12" dt="2023-07-21T17:59:52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6DD38-4851-4200-B436-331F1FBD827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86B15-C3E2-4F8F-A798-E591E3C7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86B15-C3E2-4F8F-A798-E591E3C739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D0ABCF-D4AD-423D-BE9F-683DC934BD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1460" y="1394460"/>
            <a:ext cx="4069080" cy="4069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38548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FA243-E2D2-2B42-9753-3EB5D56349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0446" y="653350"/>
            <a:ext cx="7624763" cy="7715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B6CEE-A6FB-5546-A770-CD23E5BAE5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5502" y="394797"/>
            <a:ext cx="7624763" cy="265112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86BC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D1323D-3837-9349-A007-1971C4F6A6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1518" y="1122029"/>
            <a:ext cx="7624763" cy="30956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644183-8C4E-C748-AE13-C5B4ADF20D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3550" y="1700213"/>
            <a:ext cx="2363788" cy="3778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Body Title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D86744C-D478-5647-B0C2-BB8B4DDDC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33550" y="2078038"/>
            <a:ext cx="2544763" cy="1509712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Body Text 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3154326-4C28-9244-A6F7-8FA5B3497C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33551" y="4965928"/>
            <a:ext cx="2363788" cy="3778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86BC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Highlight Title 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55E7D2F7-84DA-4A9F-A58B-E765DBFAF9F7}"/>
              </a:ext>
            </a:extLst>
          </p:cNvPr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>
                <a:solidFill>
                  <a:schemeClr val="tx1"/>
                </a:solidFill>
                <a:latin typeface="+mn-lt"/>
              </a:rPr>
              <a:t>Copyright © 2023 Deloitte Consulting LLP.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A02CB0-1AB3-4CCB-8FB8-4A8B36AD4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2716"/>
          <a:stretch/>
        </p:blipFill>
        <p:spPr>
          <a:xfrm>
            <a:off x="457200" y="6068740"/>
            <a:ext cx="996696" cy="2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213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0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25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625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65819"/>
            <a:ext cx="11252201" cy="4221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3188" indent="-103188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7013" indent="-103188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0838" indent="-103188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4663" indent="-103188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1001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/>
        </p:nvSpPr>
        <p:spPr>
          <a:xfrm>
            <a:off x="11410953" y="6698375"/>
            <a:ext cx="3079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70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DA727-6368-409E-B201-3623E1FCA28E}"/>
              </a:ext>
            </a:extLst>
          </p:cNvPr>
          <p:cNvSpPr txBox="1"/>
          <p:nvPr userDrawn="1"/>
        </p:nvSpPr>
        <p:spPr>
          <a:xfrm>
            <a:off x="489778" y="6698375"/>
            <a:ext cx="53551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7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Deloitte Consulting LLP. All rights reserved.</a:t>
            </a:r>
            <a:endParaRPr lang="fr-FR" sz="7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2FA855-C136-4642-8EAD-52D287BA9D00}"/>
              </a:ext>
            </a:extLst>
          </p:cNvPr>
          <p:cNvGrpSpPr/>
          <p:nvPr/>
        </p:nvGrpSpPr>
        <p:grpSpPr>
          <a:xfrm>
            <a:off x="-11703" y="-3628"/>
            <a:ext cx="73730" cy="6861628"/>
            <a:chOff x="-11703" y="-3628"/>
            <a:chExt cx="73730" cy="68616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14273D-5095-47B9-A45E-1A22A6743E26}"/>
                </a:ext>
              </a:extLst>
            </p:cNvPr>
            <p:cNvSpPr/>
            <p:nvPr/>
          </p:nvSpPr>
          <p:spPr>
            <a:xfrm rot="5400000">
              <a:off x="-660638" y="645307"/>
              <a:ext cx="1371600" cy="7373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993CD7-2B1D-47BA-B9F3-D48068F5C3EE}"/>
                </a:ext>
              </a:extLst>
            </p:cNvPr>
            <p:cNvSpPr/>
            <p:nvPr/>
          </p:nvSpPr>
          <p:spPr>
            <a:xfrm rot="5400000">
              <a:off x="-660638" y="2016907"/>
              <a:ext cx="1371600" cy="73730"/>
            </a:xfrm>
            <a:prstGeom prst="rect">
              <a:avLst/>
            </a:prstGeom>
            <a:solidFill>
              <a:srgbClr val="97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C0D18A-5AB2-469F-BF92-3B4ACE3DD04D}"/>
                </a:ext>
              </a:extLst>
            </p:cNvPr>
            <p:cNvSpPr/>
            <p:nvPr/>
          </p:nvSpPr>
          <p:spPr>
            <a:xfrm rot="5400000">
              <a:off x="-660638" y="3388507"/>
              <a:ext cx="1371600" cy="73730"/>
            </a:xfrm>
            <a:prstGeom prst="rect">
              <a:avLst/>
            </a:prstGeom>
            <a:solidFill>
              <a:srgbClr val="0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A3AD70-7771-49AE-A9C6-9A6B7C389511}"/>
                </a:ext>
              </a:extLst>
            </p:cNvPr>
            <p:cNvSpPr/>
            <p:nvPr/>
          </p:nvSpPr>
          <p:spPr>
            <a:xfrm rot="5400000">
              <a:off x="-660638" y="4760107"/>
              <a:ext cx="1371600" cy="73730"/>
            </a:xfrm>
            <a:prstGeom prst="rect">
              <a:avLst/>
            </a:prstGeom>
            <a:solidFill>
              <a:srgbClr val="00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D7A1A55-08F0-4F49-837E-8A0AF2C45D45}"/>
                </a:ext>
              </a:extLst>
            </p:cNvPr>
            <p:cNvSpPr/>
            <p:nvPr/>
          </p:nvSpPr>
          <p:spPr>
            <a:xfrm rot="5400000">
              <a:off x="-660638" y="6135335"/>
              <a:ext cx="1371600" cy="73730"/>
            </a:xfrm>
            <a:prstGeom prst="rect">
              <a:avLst/>
            </a:prstGeom>
            <a:solidFill>
              <a:srgbClr val="86BC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DE4AEDB-9543-40E1-BFEE-14740DEEA0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1079" y="1371600"/>
            <a:ext cx="11167850" cy="46704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70212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DA913-053B-41DE-91C7-CDD8D7B615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900" y="242268"/>
            <a:ext cx="11252200" cy="173038"/>
          </a:xfrm>
        </p:spPr>
        <p:txBody>
          <a:bodyPr anchor="b"/>
          <a:lstStyle>
            <a:lvl1pPr>
              <a:defRPr sz="1000" b="1" cap="all" spc="300" baseline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BREADCRUMB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7460AE7-C41F-B742-A869-5900E2154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900" y="835067"/>
            <a:ext cx="11252200" cy="3921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>
                <a:latin typeface="Open Sans" panose="020B0606030504020204" pitchFamily="34" charset="0"/>
              </a:defRPr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17C93D-60BC-C04D-874C-030B601BD59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9739" y="456863"/>
            <a:ext cx="11252200" cy="4518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7195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1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/>
        </p:nvSpPr>
        <p:spPr>
          <a:xfrm>
            <a:off x="11410953" y="6477000"/>
            <a:ext cx="3079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70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499292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800" b="1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72C5FD-9B77-40A1-B4AE-F1F67B075709}"/>
              </a:ext>
            </a:extLst>
          </p:cNvPr>
          <p:cNvGrpSpPr/>
          <p:nvPr/>
        </p:nvGrpSpPr>
        <p:grpSpPr>
          <a:xfrm>
            <a:off x="-11703" y="-3628"/>
            <a:ext cx="75101" cy="6861628"/>
            <a:chOff x="-11703" y="-3628"/>
            <a:chExt cx="75101" cy="68616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734DBA-CC68-48D2-85BF-1F1D884CD795}"/>
                </a:ext>
              </a:extLst>
            </p:cNvPr>
            <p:cNvSpPr/>
            <p:nvPr/>
          </p:nvSpPr>
          <p:spPr>
            <a:xfrm rot="5400000">
              <a:off x="-659267" y="645307"/>
              <a:ext cx="1371600" cy="7373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FF5B99-0ED6-4C12-9E1E-C1ECACF8A98D}"/>
                </a:ext>
              </a:extLst>
            </p:cNvPr>
            <p:cNvSpPr/>
            <p:nvPr/>
          </p:nvSpPr>
          <p:spPr>
            <a:xfrm rot="5400000">
              <a:off x="-659267" y="2016907"/>
              <a:ext cx="1371600" cy="73730"/>
            </a:xfrm>
            <a:prstGeom prst="rect">
              <a:avLst/>
            </a:prstGeom>
            <a:solidFill>
              <a:srgbClr val="97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0E51D7-D202-41E3-B744-4A5113D798C6}"/>
                </a:ext>
              </a:extLst>
            </p:cNvPr>
            <p:cNvSpPr/>
            <p:nvPr/>
          </p:nvSpPr>
          <p:spPr>
            <a:xfrm rot="5400000">
              <a:off x="-659267" y="3388507"/>
              <a:ext cx="1371600" cy="73730"/>
            </a:xfrm>
            <a:prstGeom prst="rect">
              <a:avLst/>
            </a:prstGeom>
            <a:solidFill>
              <a:srgbClr val="0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1B8415-50B1-456A-9AFF-8C1B778015BA}"/>
                </a:ext>
              </a:extLst>
            </p:cNvPr>
            <p:cNvSpPr/>
            <p:nvPr/>
          </p:nvSpPr>
          <p:spPr>
            <a:xfrm rot="5400000">
              <a:off x="-660638" y="4760107"/>
              <a:ext cx="1371600" cy="73730"/>
            </a:xfrm>
            <a:prstGeom prst="rect">
              <a:avLst/>
            </a:prstGeom>
            <a:solidFill>
              <a:srgbClr val="00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9CDA45-8C0F-4B19-8817-75F1DD2C7B16}"/>
                </a:ext>
              </a:extLst>
            </p:cNvPr>
            <p:cNvSpPr/>
            <p:nvPr/>
          </p:nvSpPr>
          <p:spPr>
            <a:xfrm rot="5400000">
              <a:off x="-660638" y="6135335"/>
              <a:ext cx="1371600" cy="73730"/>
            </a:xfrm>
            <a:prstGeom prst="rect">
              <a:avLst/>
            </a:prstGeom>
            <a:solidFill>
              <a:srgbClr val="86BC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B38078-6808-496D-99CB-2499C3FAB114}"/>
              </a:ext>
            </a:extLst>
          </p:cNvPr>
          <p:cNvSpPr txBox="1"/>
          <p:nvPr userDrawn="1"/>
        </p:nvSpPr>
        <p:spPr>
          <a:xfrm>
            <a:off x="551688" y="6477000"/>
            <a:ext cx="53551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7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Deloitte Consulting LLP. All rights reserved.</a:t>
            </a:r>
            <a:endParaRPr lang="fr-FR" sz="7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5598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 userDrawn="1"/>
        </p:nvSpPr>
        <p:spPr>
          <a:xfrm>
            <a:off x="11410953" y="6477000"/>
            <a:ext cx="3079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70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8A53-C933-455D-B70F-493B252B78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079" y="1371600"/>
            <a:ext cx="11167240" cy="47767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72C5FD-9B77-40A1-B4AE-F1F67B075709}"/>
              </a:ext>
            </a:extLst>
          </p:cNvPr>
          <p:cNvGrpSpPr/>
          <p:nvPr userDrawn="1"/>
        </p:nvGrpSpPr>
        <p:grpSpPr>
          <a:xfrm>
            <a:off x="-11703" y="-3628"/>
            <a:ext cx="75101" cy="6861628"/>
            <a:chOff x="-11703" y="-3628"/>
            <a:chExt cx="75101" cy="68616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734DBA-CC68-48D2-85BF-1F1D884CD795}"/>
                </a:ext>
              </a:extLst>
            </p:cNvPr>
            <p:cNvSpPr/>
            <p:nvPr/>
          </p:nvSpPr>
          <p:spPr>
            <a:xfrm rot="5400000">
              <a:off x="-659267" y="645307"/>
              <a:ext cx="1371600" cy="7373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FF5B99-0ED6-4C12-9E1E-C1ECACF8A98D}"/>
                </a:ext>
              </a:extLst>
            </p:cNvPr>
            <p:cNvSpPr/>
            <p:nvPr/>
          </p:nvSpPr>
          <p:spPr>
            <a:xfrm rot="5400000">
              <a:off x="-659267" y="2016907"/>
              <a:ext cx="1371600" cy="73730"/>
            </a:xfrm>
            <a:prstGeom prst="rect">
              <a:avLst/>
            </a:prstGeom>
            <a:solidFill>
              <a:srgbClr val="97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0E51D7-D202-41E3-B744-4A5113D798C6}"/>
                </a:ext>
              </a:extLst>
            </p:cNvPr>
            <p:cNvSpPr/>
            <p:nvPr/>
          </p:nvSpPr>
          <p:spPr>
            <a:xfrm rot="5400000">
              <a:off x="-659267" y="3388507"/>
              <a:ext cx="1371600" cy="73730"/>
            </a:xfrm>
            <a:prstGeom prst="rect">
              <a:avLst/>
            </a:prstGeom>
            <a:solidFill>
              <a:srgbClr val="0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1B8415-50B1-456A-9AFF-8C1B778015BA}"/>
                </a:ext>
              </a:extLst>
            </p:cNvPr>
            <p:cNvSpPr/>
            <p:nvPr/>
          </p:nvSpPr>
          <p:spPr>
            <a:xfrm rot="5400000">
              <a:off x="-660638" y="4760107"/>
              <a:ext cx="1371600" cy="73730"/>
            </a:xfrm>
            <a:prstGeom prst="rect">
              <a:avLst/>
            </a:prstGeom>
            <a:solidFill>
              <a:srgbClr val="00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9CDA45-8C0F-4B19-8817-75F1DD2C7B16}"/>
                </a:ext>
              </a:extLst>
            </p:cNvPr>
            <p:cNvSpPr/>
            <p:nvPr/>
          </p:nvSpPr>
          <p:spPr>
            <a:xfrm rot="5400000">
              <a:off x="-660638" y="6135335"/>
              <a:ext cx="1371600" cy="73730"/>
            </a:xfrm>
            <a:prstGeom prst="rect">
              <a:avLst/>
            </a:prstGeom>
            <a:solidFill>
              <a:srgbClr val="86BC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8E96D64E-D39F-4123-A3C4-961ED2BF3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499292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800" b="1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E476C-486D-4026-AFAB-7B0B5DBDA8FC}"/>
              </a:ext>
            </a:extLst>
          </p:cNvPr>
          <p:cNvSpPr txBox="1"/>
          <p:nvPr userDrawn="1"/>
        </p:nvSpPr>
        <p:spPr>
          <a:xfrm>
            <a:off x="551688" y="6477000"/>
            <a:ext cx="53551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7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Deloitte Consulting LLP. All rights reserved.</a:t>
            </a:r>
            <a:endParaRPr lang="fr-FR" sz="7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657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 userDrawn="1"/>
        </p:nvSpPr>
        <p:spPr>
          <a:xfrm>
            <a:off x="11410953" y="6477000"/>
            <a:ext cx="3079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70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F54BF4-72F5-40E4-891E-C7FEEDB0156F}"/>
              </a:ext>
            </a:extLst>
          </p:cNvPr>
          <p:cNvGrpSpPr/>
          <p:nvPr userDrawn="1"/>
        </p:nvGrpSpPr>
        <p:grpSpPr>
          <a:xfrm>
            <a:off x="-11703" y="-3628"/>
            <a:ext cx="75101" cy="6861628"/>
            <a:chOff x="-11703" y="-3628"/>
            <a:chExt cx="75101" cy="68616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14273D-5095-47B9-A45E-1A22A6743E26}"/>
                </a:ext>
              </a:extLst>
            </p:cNvPr>
            <p:cNvSpPr/>
            <p:nvPr/>
          </p:nvSpPr>
          <p:spPr>
            <a:xfrm rot="5400000">
              <a:off x="-659267" y="645307"/>
              <a:ext cx="1371600" cy="7373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993CD7-2B1D-47BA-B9F3-D48068F5C3EE}"/>
                </a:ext>
              </a:extLst>
            </p:cNvPr>
            <p:cNvSpPr/>
            <p:nvPr/>
          </p:nvSpPr>
          <p:spPr>
            <a:xfrm rot="5400000">
              <a:off x="-659267" y="2016907"/>
              <a:ext cx="1371600" cy="73730"/>
            </a:xfrm>
            <a:prstGeom prst="rect">
              <a:avLst/>
            </a:prstGeom>
            <a:solidFill>
              <a:srgbClr val="97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C0D18A-5AB2-469F-BF92-3B4ACE3DD04D}"/>
                </a:ext>
              </a:extLst>
            </p:cNvPr>
            <p:cNvSpPr/>
            <p:nvPr/>
          </p:nvSpPr>
          <p:spPr>
            <a:xfrm rot="5400000">
              <a:off x="-659267" y="3388507"/>
              <a:ext cx="1371600" cy="73730"/>
            </a:xfrm>
            <a:prstGeom prst="rect">
              <a:avLst/>
            </a:prstGeom>
            <a:solidFill>
              <a:srgbClr val="0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A3AD70-7771-49AE-A9C6-9A6B7C389511}"/>
                </a:ext>
              </a:extLst>
            </p:cNvPr>
            <p:cNvSpPr/>
            <p:nvPr/>
          </p:nvSpPr>
          <p:spPr>
            <a:xfrm rot="5400000">
              <a:off x="-660638" y="4760107"/>
              <a:ext cx="1371600" cy="73730"/>
            </a:xfrm>
            <a:prstGeom prst="rect">
              <a:avLst/>
            </a:prstGeom>
            <a:solidFill>
              <a:srgbClr val="00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D7A1A55-08F0-4F49-837E-8A0AF2C45D45}"/>
                </a:ext>
              </a:extLst>
            </p:cNvPr>
            <p:cNvSpPr/>
            <p:nvPr/>
          </p:nvSpPr>
          <p:spPr>
            <a:xfrm rot="5400000">
              <a:off x="-660638" y="6135335"/>
              <a:ext cx="1371600" cy="73730"/>
            </a:xfrm>
            <a:prstGeom prst="rect">
              <a:avLst/>
            </a:prstGeom>
            <a:solidFill>
              <a:srgbClr val="86BC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9C8C8-03E9-406B-A516-B28993C886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079" y="1371600"/>
            <a:ext cx="11167240" cy="47767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40309DD9-7D9D-48F7-B33D-81C7B534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499292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800" b="1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16F6B-D121-4187-9C5D-5BA2706584B9}"/>
              </a:ext>
            </a:extLst>
          </p:cNvPr>
          <p:cNvSpPr txBox="1"/>
          <p:nvPr userDrawn="1"/>
        </p:nvSpPr>
        <p:spPr>
          <a:xfrm>
            <a:off x="551688" y="6477000"/>
            <a:ext cx="53551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7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Deloitte Consulting LLP. All rights reserved.</a:t>
            </a:r>
            <a:endParaRPr lang="fr-FR" sz="7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5829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5FD2B-C9AD-40CB-9B97-9705C91FFE43}"/>
              </a:ext>
            </a:extLst>
          </p:cNvPr>
          <p:cNvSpPr/>
          <p:nvPr userDrawn="1"/>
        </p:nvSpPr>
        <p:spPr bwMode="gray">
          <a:xfrm>
            <a:off x="11568701" y="6482993"/>
            <a:ext cx="503434" cy="37500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34660-11C7-422E-BBE3-1DC67CE3F1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77071"/>
            <a:ext cx="12192000" cy="9144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A08F4E-6DDF-4E7F-B011-21D266E0D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688" y="3441700"/>
            <a:ext cx="10782300" cy="774700"/>
          </a:xfrm>
        </p:spPr>
        <p:txBody>
          <a:bodyPr/>
          <a:lstStyle>
            <a:lvl1pPr>
              <a:defRPr sz="5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2550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781F60-66C7-4CB3-ABA6-E691875857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325" y="457200"/>
            <a:ext cx="2247900" cy="558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FC71E-A291-4AC1-B546-15BB5F8FF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688" y="4232635"/>
            <a:ext cx="10941053" cy="2130984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03211-9C1D-4827-B785-BCC9144E1011}"/>
              </a:ext>
            </a:extLst>
          </p:cNvPr>
          <p:cNvSpPr txBox="1"/>
          <p:nvPr userDrawn="1"/>
        </p:nvSpPr>
        <p:spPr>
          <a:xfrm>
            <a:off x="551688" y="6477000"/>
            <a:ext cx="53551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7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Deloitte Consulting LLP. All rights reserved.</a:t>
            </a:r>
            <a:endParaRPr lang="fr-FR" sz="7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6455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AD1E82-7DE3-46EF-9065-6719F60566AC}"/>
              </a:ext>
            </a:extLst>
          </p:cNvPr>
          <p:cNvSpPr txBox="1"/>
          <p:nvPr/>
        </p:nvSpPr>
        <p:spPr>
          <a:xfrm>
            <a:off x="11410953" y="6477000"/>
            <a:ext cx="3079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0" noProof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700" noProof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4DC2670-5D11-4421-8167-B380A667E4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688" y="684903"/>
            <a:ext cx="11390734" cy="454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SzPct val="100000"/>
              <a:buNone/>
              <a:defRPr lang="en-US" sz="180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91C14F-ED57-4012-8301-39F6E6B9E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800" b="1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8A53-C933-455D-B70F-493B252B78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079" y="1371600"/>
            <a:ext cx="11167850" cy="467042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72C5FD-9B77-40A1-B4AE-F1F67B075709}"/>
              </a:ext>
            </a:extLst>
          </p:cNvPr>
          <p:cNvGrpSpPr/>
          <p:nvPr/>
        </p:nvGrpSpPr>
        <p:grpSpPr>
          <a:xfrm>
            <a:off x="-11703" y="-3628"/>
            <a:ext cx="75101" cy="6861628"/>
            <a:chOff x="-11703" y="-3628"/>
            <a:chExt cx="75101" cy="68616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734DBA-CC68-48D2-85BF-1F1D884CD795}"/>
                </a:ext>
              </a:extLst>
            </p:cNvPr>
            <p:cNvSpPr/>
            <p:nvPr/>
          </p:nvSpPr>
          <p:spPr>
            <a:xfrm rot="5400000">
              <a:off x="-659267" y="645307"/>
              <a:ext cx="1371600" cy="7373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FF5B99-0ED6-4C12-9E1E-C1ECACF8A98D}"/>
                </a:ext>
              </a:extLst>
            </p:cNvPr>
            <p:cNvSpPr/>
            <p:nvPr/>
          </p:nvSpPr>
          <p:spPr>
            <a:xfrm rot="5400000">
              <a:off x="-659267" y="2016907"/>
              <a:ext cx="1371600" cy="73730"/>
            </a:xfrm>
            <a:prstGeom prst="rect">
              <a:avLst/>
            </a:prstGeom>
            <a:solidFill>
              <a:srgbClr val="979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0E51D7-D202-41E3-B744-4A5113D798C6}"/>
                </a:ext>
              </a:extLst>
            </p:cNvPr>
            <p:cNvSpPr/>
            <p:nvPr/>
          </p:nvSpPr>
          <p:spPr>
            <a:xfrm rot="5400000">
              <a:off x="-659267" y="3388507"/>
              <a:ext cx="1371600" cy="73730"/>
            </a:xfrm>
            <a:prstGeom prst="rect">
              <a:avLst/>
            </a:prstGeom>
            <a:solidFill>
              <a:srgbClr val="0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1B8415-50B1-456A-9AFF-8C1B778015BA}"/>
                </a:ext>
              </a:extLst>
            </p:cNvPr>
            <p:cNvSpPr/>
            <p:nvPr/>
          </p:nvSpPr>
          <p:spPr>
            <a:xfrm rot="5400000">
              <a:off x="-660638" y="4760107"/>
              <a:ext cx="1371600" cy="73730"/>
            </a:xfrm>
            <a:prstGeom prst="rect">
              <a:avLst/>
            </a:prstGeom>
            <a:solidFill>
              <a:srgbClr val="00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9CDA45-8C0F-4B19-8817-75F1DD2C7B16}"/>
                </a:ext>
              </a:extLst>
            </p:cNvPr>
            <p:cNvSpPr/>
            <p:nvPr/>
          </p:nvSpPr>
          <p:spPr>
            <a:xfrm rot="5400000">
              <a:off x="-660638" y="6135335"/>
              <a:ext cx="1371600" cy="73730"/>
            </a:xfrm>
            <a:prstGeom prst="rect">
              <a:avLst/>
            </a:prstGeom>
            <a:solidFill>
              <a:srgbClr val="86BC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4CB2AA-125E-4CD3-9D59-27E963551608}"/>
              </a:ext>
            </a:extLst>
          </p:cNvPr>
          <p:cNvSpPr txBox="1"/>
          <p:nvPr userDrawn="1"/>
        </p:nvSpPr>
        <p:spPr>
          <a:xfrm>
            <a:off x="551688" y="6477000"/>
            <a:ext cx="53551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7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2023 Deloitte Consulting LLP. All rights reserved.</a:t>
            </a:r>
            <a:endParaRPr lang="fr-FR" sz="7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82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2525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0"/>
              <a:t>Copyright</a:t>
            </a:r>
            <a:r>
              <a:rPr spc="-15"/>
              <a:t> </a:t>
            </a:r>
            <a:r>
              <a:t>©</a:t>
            </a:r>
            <a:r>
              <a:rPr spc="10"/>
              <a:t> </a:t>
            </a:r>
            <a:r>
              <a:rPr lang="en-US"/>
              <a:t>2023</a:t>
            </a:r>
            <a:r>
              <a:rPr spc="10"/>
              <a:t> </a:t>
            </a:r>
            <a:r>
              <a:t>Deloitte</a:t>
            </a:r>
            <a:r>
              <a:rPr spc="10"/>
              <a:t> </a:t>
            </a:r>
            <a:r>
              <a:rPr lang="en-US" spc="-10"/>
              <a:t>Consulting LLP</a:t>
            </a:r>
            <a:r>
              <a:t>.</a:t>
            </a:r>
            <a:r>
              <a:rPr spc="-5"/>
              <a:t> </a:t>
            </a:r>
            <a:r>
              <a:t>All</a:t>
            </a:r>
            <a:r>
              <a:rPr spc="-15"/>
              <a:t> </a:t>
            </a:r>
            <a:r>
              <a:t>rights</a:t>
            </a:r>
            <a:r>
              <a:rPr spc="5"/>
              <a:t> </a:t>
            </a:r>
            <a:r>
              <a:rPr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pPr marL="8826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  <p:extLst>
      <p:ext uri="{BB962C8B-B14F-4D97-AF65-F5344CB8AC3E}">
        <p14:creationId xmlns:p14="http://schemas.microsoft.com/office/powerpoint/2010/main" val="17554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t>© </a:t>
            </a:r>
            <a:r>
              <a:rPr lang="en-US"/>
              <a:t>2023</a:t>
            </a:r>
            <a:r>
              <a:t>.</a:t>
            </a:r>
            <a:r>
              <a:rPr spc="30"/>
              <a:t> </a:t>
            </a:r>
            <a:r>
              <a:t>For</a:t>
            </a:r>
            <a:r>
              <a:rPr spc="-15"/>
              <a:t> </a:t>
            </a:r>
            <a:r>
              <a:rPr spc="-10"/>
              <a:t>information,</a:t>
            </a:r>
            <a:r>
              <a:rPr spc="-5"/>
              <a:t> </a:t>
            </a:r>
            <a:r>
              <a:t>Contact</a:t>
            </a:r>
            <a:r>
              <a:rPr spc="10"/>
              <a:t> </a:t>
            </a:r>
            <a:r>
              <a:rPr spc="-10"/>
              <a:t>Deloitte</a:t>
            </a:r>
            <a:r>
              <a:rPr spc="-20"/>
              <a:t> </a:t>
            </a:r>
            <a:r>
              <a:t>Touche</a:t>
            </a:r>
            <a:r>
              <a:rPr spc="5"/>
              <a:t> </a:t>
            </a:r>
            <a:r>
              <a:rPr spc="-10"/>
              <a:t>Tohmatsu</a:t>
            </a:r>
            <a:r>
              <a:rPr spc="10"/>
              <a:t> </a:t>
            </a:r>
            <a:r>
              <a:rPr spc="-10"/>
              <a:t>Limited.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22089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51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bkrL2ZcOiM" TargetMode="External"/><Relationship Id="rId3" Type="http://schemas.openxmlformats.org/officeDocument/2006/relationships/hyperlink" Target="https://huggingface.co/blog/4bit-transformers-bitsandbytes" TargetMode="External"/><Relationship Id="rId7" Type="http://schemas.openxmlformats.org/officeDocument/2006/relationships/hyperlink" Target="https://huggingface.co/datasets/gbharti/finance-alpaca" TargetMode="External"/><Relationship Id="rId2" Type="http://schemas.openxmlformats.org/officeDocument/2006/relationships/hyperlink" Target="https://github.com/microsoft/Lo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ggingface.co/mosaicml/mpt-7b" TargetMode="External"/><Relationship Id="rId5" Type="http://schemas.openxmlformats.org/officeDocument/2006/relationships/hyperlink" Target="https://www.youtube.com/watch?v=TPcXVJ1VSRI" TargetMode="External"/><Relationship Id="rId4" Type="http://schemas.openxmlformats.org/officeDocument/2006/relationships/hyperlink" Target="https://github.com/artidoro/qlor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C8FA8A41-9F1E-4B75-B1B1-1D5628B5C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652" y="5209953"/>
            <a:ext cx="5594348" cy="762283"/>
          </a:xfrm>
        </p:spPr>
        <p:txBody>
          <a:bodyPr/>
          <a:lstStyle/>
          <a:p>
            <a:r>
              <a:rPr lang="en-US" sz="2000"/>
              <a:t>Fine-Tuning LLMs</a:t>
            </a:r>
          </a:p>
          <a:p>
            <a:r>
              <a:rPr lang="en-US" sz="2000"/>
              <a:t>Using Parameter-Efficient </a:t>
            </a:r>
            <a:r>
              <a:rPr lang="en-US" sz="2000" err="1"/>
              <a:t>QLoRa</a:t>
            </a:r>
            <a:endParaRPr lang="en-US" sz="20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2E97E22-7EE8-416D-B592-18862FC4DB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190654"/>
            <a:ext cx="7737520" cy="298450"/>
          </a:xfrm>
        </p:spPr>
        <p:txBody>
          <a:bodyPr/>
          <a:lstStyle/>
          <a:p>
            <a:r>
              <a:rPr lang="en-US" sz="18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Nimu Sidhu | GAIT 2 | July 2023</a:t>
            </a:r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9C2D546-B0E3-415C-8317-CEF59FEA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66" y="943791"/>
            <a:ext cx="4970417" cy="49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225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8F1FF-1DCA-E816-6114-DE686F072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Fine-tune only a fraction of an open-source LLM’s parameters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1968D2-6B47-BA99-69AD-7A4F8B39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Parameter Efficient Fine Tuning?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D9098-A3E1-FE81-0AE0-850CF9DB25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688" y="1429136"/>
            <a:ext cx="5544312" cy="45763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Fine-tuning billions of parameters can be extremely resource intensive in terms of both compute and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E.g. PEFT method </a:t>
            </a:r>
            <a:r>
              <a:rPr lang="en-US" sz="2200" b="1"/>
              <a:t>Low-Rank Adaptation</a:t>
            </a:r>
            <a:r>
              <a:rPr lang="en-US" sz="2200"/>
              <a:t> adds a tiny amount of trainable parameters, i.e., adapters, for each layer of the LLM and freezes original parameters. Fine-tuning only updates the adapter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A2784-79B5-71BD-26B2-A811F69A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616" y="1429136"/>
            <a:ext cx="3763871" cy="3999727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67986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8F1FF-1DCA-E816-6114-DE686F072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Quantization reduces the number of bits that represent model weights, dramatically reducing storage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1968D2-6B47-BA99-69AD-7A4F8B39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88" y="238607"/>
            <a:ext cx="11390734" cy="213679"/>
          </a:xfrm>
        </p:spPr>
        <p:txBody>
          <a:bodyPr/>
          <a:lstStyle/>
          <a:p>
            <a:r>
              <a:rPr lang="en-US"/>
              <a:t>Quantized and Low-Rank Adapters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36D4F-ECD0-4C1C-6AEA-3E8EBFBF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87" y="1226071"/>
            <a:ext cx="9888741" cy="4884943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72242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6D9AF4-9615-4FE7-8EF9-3B94E7F74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374" y="3041650"/>
            <a:ext cx="10782300" cy="774700"/>
          </a:xfrm>
        </p:spPr>
        <p:txBody>
          <a:bodyPr/>
          <a:lstStyle/>
          <a:p>
            <a:r>
              <a:rPr lang="en-US" sz="4000" i="1">
                <a:solidFill>
                  <a:srgbClr val="86BC25"/>
                </a:solidFill>
              </a:rPr>
              <a:t>Demo: Fine-tuning </a:t>
            </a:r>
            <a:r>
              <a:rPr kumimoji="0" lang="en-US" sz="4000" b="1" i="1" u="none" strike="noStrike" kern="1200" cap="none" spc="0" normalizeH="0" baseline="0" noProof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MPT-7B-instruct using Finance Alpaca Q&amp;A</a:t>
            </a:r>
            <a:endParaRPr lang="en-US">
              <a:solidFill>
                <a:srgbClr val="86BC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797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1968D2-6B47-BA99-69AD-7A4F8B39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88" y="238607"/>
            <a:ext cx="11390734" cy="213679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D9098-A3E1-FE81-0AE0-850CF9DB25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LoRa: Low-Rank Adaptation of LLMs</a:t>
            </a:r>
            <a:endParaRPr lang="en-US" sz="200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hlinkClick r:id="rId4"/>
              </a:rPr>
              <a:t>QLoRa</a:t>
            </a:r>
            <a:r>
              <a:rPr lang="en-US" sz="2000">
                <a:hlinkClick r:id="rId4"/>
              </a:rPr>
              <a:t>: Efficient Finetuning of Quantized LLMs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Making LLMs even more accessible with </a:t>
            </a:r>
            <a:r>
              <a:rPr lang="en-US" sz="2000" err="1">
                <a:hlinkClick r:id="rId3"/>
              </a:rPr>
              <a:t>bitsandbytes</a:t>
            </a:r>
            <a:r>
              <a:rPr lang="en-US" sz="2000">
                <a:hlinkClick r:id="rId3"/>
              </a:rPr>
              <a:t>, 4-bit quantization and </a:t>
            </a:r>
            <a:r>
              <a:rPr lang="en-US" sz="2000" err="1">
                <a:hlinkClick r:id="rId3"/>
              </a:rPr>
              <a:t>QLoRA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5"/>
              </a:rPr>
              <a:t>Understanding 4bit Quantization: </a:t>
            </a:r>
            <a:r>
              <a:rPr lang="en-US" sz="2000" err="1">
                <a:hlinkClick r:id="rId5"/>
              </a:rPr>
              <a:t>QLoRA</a:t>
            </a:r>
            <a:r>
              <a:rPr lang="en-US" sz="2000">
                <a:hlinkClick r:id="rId5"/>
              </a:rPr>
              <a:t> explained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6"/>
              </a:rPr>
              <a:t>MPT-7B</a:t>
            </a:r>
            <a:endParaRPr lang="en-US" sz="200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7"/>
              </a:rPr>
              <a:t>Finance Alpaca</a:t>
            </a:r>
            <a:endParaRPr lang="en-US" sz="200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hlinkClick r:id="rId8"/>
              </a:rPr>
              <a:t>How to Fine-Tune Open-Source LLMs Locally Using </a:t>
            </a:r>
            <a:r>
              <a:rPr lang="en-US" sz="2000" err="1">
                <a:hlinkClick r:id="rId8"/>
              </a:rPr>
              <a:t>QLoRa</a:t>
            </a:r>
            <a:endParaRPr lang="en-US" sz="200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397655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6D9AF4-9615-4FE7-8EF9-3B94E7F74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i="1">
                <a:solidFill>
                  <a:srgbClr val="86BC25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309808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ivery Transformation Template.potx" id="{90C30341-5661-4432-95B3-DF8D20D2821D}" vid="{7AE16987-51DC-44D9-91E6-BB76BBFACE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f6dcd5-b352-4716-b56b-1a42010d9435">
      <Terms xmlns="http://schemas.microsoft.com/office/infopath/2007/PartnerControls"/>
    </lcf76f155ced4ddcb4097134ff3c332f>
    <TaxCatchAll xmlns="308b6b40-9e32-4150-b019-9a054d74f9e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FD09011BA4A4B85817C7158555834" ma:contentTypeVersion="13" ma:contentTypeDescription="Create a new document." ma:contentTypeScope="" ma:versionID="b4b36b9f58cef6843ea93cdedd0916bf">
  <xsd:schema xmlns:xsd="http://www.w3.org/2001/XMLSchema" xmlns:xs="http://www.w3.org/2001/XMLSchema" xmlns:p="http://schemas.microsoft.com/office/2006/metadata/properties" xmlns:ns2="bcf6dcd5-b352-4716-b56b-1a42010d9435" xmlns:ns3="308b6b40-9e32-4150-b019-9a054d74f9ea" targetNamespace="http://schemas.microsoft.com/office/2006/metadata/properties" ma:root="true" ma:fieldsID="d9432b09fb0ad03ceaa1a9600bc0faf2" ns2:_="" ns3:_="">
    <xsd:import namespace="bcf6dcd5-b352-4716-b56b-1a42010d9435"/>
    <xsd:import namespace="308b6b40-9e32-4150-b019-9a054d74f9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6dcd5-b352-4716-b56b-1a42010d9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8b6b40-9e32-4150-b019-9a054d74f9e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86ce3ef-5892-4117-978e-df6e67801ce4}" ma:internalName="TaxCatchAll" ma:showField="CatchAllData" ma:web="308b6b40-9e32-4150-b019-9a054d74f9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33BAB0-8559-47F8-8BBE-20A44B813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3700A8-98E9-43DA-A1DB-79D0FFA53F0E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8b6b40-9e32-4150-b019-9a054d74f9ea"/>
    <ds:schemaRef ds:uri="bcf6dcd5-b352-4716-b56b-1a42010d943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F84ADE-7C4D-49F6-9C24-89D70FBF886A}">
  <ds:schemaRefs>
    <ds:schemaRef ds:uri="308b6b40-9e32-4150-b019-9a054d74f9ea"/>
    <ds:schemaRef ds:uri="bcf6dcd5-b352-4716-b56b-1a42010d94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Open Sans Semibold</vt:lpstr>
      <vt:lpstr>Verdana</vt:lpstr>
      <vt:lpstr>Wingdings 2</vt:lpstr>
      <vt:lpstr>2_Deloitte_US_Onscreen</vt:lpstr>
      <vt:lpstr>think-cell Slide</vt:lpstr>
      <vt:lpstr>PowerPoint Presentation</vt:lpstr>
      <vt:lpstr>Why Parameter Efficient Fine Tuning?</vt:lpstr>
      <vt:lpstr>Quantized and Low-Rank Adapters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Sidhu, Nimu</dc:creator>
  <cp:lastModifiedBy>Sidhu, Nimu</cp:lastModifiedBy>
  <cp:revision>2</cp:revision>
  <dcterms:created xsi:type="dcterms:W3CDTF">2023-07-21T15:17:36Z</dcterms:created>
  <dcterms:modified xsi:type="dcterms:W3CDTF">2023-08-14T20:10:08Z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2023-07-21T15:17:36Z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ce74208e-e2bf-4a1b-8f00-c1c4340a0ada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0x010100265FD09011BA4A4B85817C7158555834</vt:lpwstr>
  </property>
  <property fmtid="{D5CDD505-2E9C-101B-9397-08002B2CF9AE}" pid="10" name="MediaServiceImageTags">
    <vt:lpwstr/>
  </property>
</Properties>
</file>