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65" r:id="rId3"/>
    <p:sldId id="267" r:id="rId4"/>
    <p:sldId id="266" r:id="rId5"/>
    <p:sldId id="257" r:id="rId6"/>
    <p:sldId id="258" r:id="rId7"/>
    <p:sldId id="259" r:id="rId8"/>
    <p:sldId id="262" r:id="rId9"/>
    <p:sldId id="264" r:id="rId10"/>
    <p:sldId id="261" r:id="rId11"/>
    <p:sldId id="26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C380B2-1BEB-4BCD-B3FF-094988CBAA6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35288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380B2-1BEB-4BCD-B3FF-094988CBAA6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149157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380B2-1BEB-4BCD-B3FF-094988CBAA6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7AB926-D28F-468B-9C02-FA83A5C968C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9258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C380B2-1BEB-4BCD-B3FF-094988CBAA6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352607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C380B2-1BEB-4BCD-B3FF-094988CBAA6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7AB926-D28F-468B-9C02-FA83A5C968C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5114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C380B2-1BEB-4BCD-B3FF-094988CBAA6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3727812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380B2-1BEB-4BCD-B3FF-094988CBAA6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267665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380B2-1BEB-4BCD-B3FF-094988CBAA6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167465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380B2-1BEB-4BCD-B3FF-094988CBAA6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414432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380B2-1BEB-4BCD-B3FF-094988CBAA6C}"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117018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380B2-1BEB-4BCD-B3FF-094988CBAA6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168610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380B2-1BEB-4BCD-B3FF-094988CBAA6C}"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38017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380B2-1BEB-4BCD-B3FF-094988CBAA6C}"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8150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380B2-1BEB-4BCD-B3FF-094988CBAA6C}"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90336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380B2-1BEB-4BCD-B3FF-094988CBAA6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231067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380B2-1BEB-4BCD-B3FF-094988CBAA6C}"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7AB926-D28F-468B-9C02-FA83A5C968CA}" type="slidenum">
              <a:rPr lang="en-IN" smtClean="0"/>
              <a:t>‹#›</a:t>
            </a:fld>
            <a:endParaRPr lang="en-IN"/>
          </a:p>
        </p:txBody>
      </p:sp>
    </p:spTree>
    <p:extLst>
      <p:ext uri="{BB962C8B-B14F-4D97-AF65-F5344CB8AC3E}">
        <p14:creationId xmlns:p14="http://schemas.microsoft.com/office/powerpoint/2010/main" val="294411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C380B2-1BEB-4BCD-B3FF-094988CBAA6C}" type="datetimeFigureOut">
              <a:rPr lang="en-IN" smtClean="0"/>
              <a:t>18-01-2023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7AB926-D28F-468B-9C02-FA83A5C968CA}" type="slidenum">
              <a:rPr lang="en-IN" smtClean="0"/>
              <a:t>‹#›</a:t>
            </a:fld>
            <a:endParaRPr lang="en-IN"/>
          </a:p>
        </p:txBody>
      </p:sp>
    </p:spTree>
    <p:extLst>
      <p:ext uri="{BB962C8B-B14F-4D97-AF65-F5344CB8AC3E}">
        <p14:creationId xmlns:p14="http://schemas.microsoft.com/office/powerpoint/2010/main" val="255078048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558896-F37F-56AB-A225-E0C3B0DB3F5B}"/>
              </a:ext>
            </a:extLst>
          </p:cNvPr>
          <p:cNvSpPr txBox="1"/>
          <p:nvPr/>
        </p:nvSpPr>
        <p:spPr>
          <a:xfrm>
            <a:off x="8406183" y="4970824"/>
            <a:ext cx="2844705" cy="861774"/>
          </a:xfrm>
          <a:prstGeom prst="rect">
            <a:avLst/>
          </a:prstGeom>
          <a:noFill/>
        </p:spPr>
        <p:txBody>
          <a:bodyPr wrap="square" rtlCol="0">
            <a:spAutoFit/>
          </a:bodyPr>
          <a:lstStyle/>
          <a:p>
            <a:pPr>
              <a:lnSpc>
                <a:spcPct val="150000"/>
              </a:lnSpc>
            </a:pPr>
            <a:r>
              <a:rPr lang="en-IN" sz="2000">
                <a:latin typeface="Century" panose="02040604050505020304" pitchFamily="18" charset="0"/>
              </a:rPr>
              <a:t>Presented by</a:t>
            </a:r>
            <a:endParaRPr lang="en-IN" sz="2000" dirty="0">
              <a:latin typeface="Century" panose="02040604050505020304" pitchFamily="18" charset="0"/>
            </a:endParaRPr>
          </a:p>
          <a:p>
            <a:r>
              <a:rPr lang="en-IN" sz="2000" dirty="0">
                <a:latin typeface="Century" panose="02040604050505020304" pitchFamily="18" charset="0"/>
              </a:rPr>
              <a:t>	       Nimya George</a:t>
            </a:r>
          </a:p>
        </p:txBody>
      </p:sp>
      <p:sp>
        <p:nvSpPr>
          <p:cNvPr id="3" name="TextBox 2">
            <a:extLst>
              <a:ext uri="{FF2B5EF4-FFF2-40B4-BE49-F238E27FC236}">
                <a16:creationId xmlns:a16="http://schemas.microsoft.com/office/drawing/2014/main" id="{CFA54B02-3D54-934B-B064-130312CEF0F6}"/>
              </a:ext>
            </a:extLst>
          </p:cNvPr>
          <p:cNvSpPr txBox="1"/>
          <p:nvPr/>
        </p:nvSpPr>
        <p:spPr>
          <a:xfrm>
            <a:off x="2519082" y="1694329"/>
            <a:ext cx="8211671" cy="2031325"/>
          </a:xfrm>
          <a:prstGeom prst="rect">
            <a:avLst/>
          </a:prstGeom>
          <a:noFill/>
        </p:spPr>
        <p:txBody>
          <a:bodyPr wrap="square" rtlCol="0">
            <a:spAutoFit/>
          </a:bodyPr>
          <a:lstStyle/>
          <a:p>
            <a:r>
              <a:rPr lang="en-US" sz="5400" dirty="0">
                <a:effectLst/>
                <a:latin typeface="Times New Roman" panose="02020603050405020304" pitchFamily="18" charset="0"/>
                <a:ea typeface="Calibri" panose="020F0502020204030204" pitchFamily="34" charset="0"/>
                <a:cs typeface="Times New Roman" panose="02020603050405020304" pitchFamily="18" charset="0"/>
              </a:rPr>
              <a:t>Analysis on </a:t>
            </a:r>
            <a:r>
              <a:rPr lang="en-US" sz="5400" dirty="0" err="1">
                <a:effectLst/>
                <a:latin typeface="Times New Roman" panose="02020603050405020304" pitchFamily="18" charset="0"/>
                <a:ea typeface="Calibri" panose="020F0502020204030204" pitchFamily="34" charset="0"/>
                <a:cs typeface="Times New Roman" panose="02020603050405020304" pitchFamily="18" charset="0"/>
              </a:rPr>
              <a:t>AirBnB</a:t>
            </a: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 listings in New York City</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8376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457E-9085-7AC5-7FE6-265CB921F3DE}"/>
              </a:ext>
            </a:extLst>
          </p:cNvPr>
          <p:cNvSpPr>
            <a:spLocks noGrp="1"/>
          </p:cNvSpPr>
          <p:nvPr>
            <p:ph type="title"/>
          </p:nvPr>
        </p:nvSpPr>
        <p:spPr>
          <a:xfrm>
            <a:off x="1796058" y="421341"/>
            <a:ext cx="9875520" cy="1356360"/>
          </a:xfrm>
        </p:spPr>
        <p:txBody>
          <a:bodyPr>
            <a:normAutofit fontScale="90000"/>
          </a:bodyPr>
          <a:lstStyle/>
          <a:p>
            <a:r>
              <a:rPr lang="en-US" b="1" u="sng" dirty="0">
                <a:latin typeface="Calibri" panose="020F0502020204030204" pitchFamily="34" charset="0"/>
                <a:ea typeface="Calibri" panose="020F0502020204030204" pitchFamily="34" charset="0"/>
                <a:cs typeface="Calibri" panose="020F0502020204030204" pitchFamily="34" charset="0"/>
              </a:rPr>
              <a:t>What are the adjustments need to do in the existing properties to make it more customer-oriented ?</a:t>
            </a:r>
            <a:br>
              <a:rPr lang="en-US" u="sng" dirty="0">
                <a:latin typeface="Arial Black" panose="020B0A04020102020204" pitchFamily="34" charset="0"/>
              </a:rPr>
            </a:br>
            <a:endParaRPr lang="en-IN"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C8520A9-8838-C83F-1727-BF346926D3C2}"/>
              </a:ext>
            </a:extLst>
          </p:cNvPr>
          <p:cNvSpPr>
            <a:spLocks noGrp="1"/>
          </p:cNvSpPr>
          <p:nvPr>
            <p:ph idx="1"/>
          </p:nvPr>
        </p:nvSpPr>
        <p:spPr>
          <a:xfrm>
            <a:off x="1715375" y="1967023"/>
            <a:ext cx="9565769" cy="4397919"/>
          </a:xfrm>
        </p:spPr>
        <p:txBody>
          <a:bodyPr>
            <a:normAutofit/>
          </a:bodyPr>
          <a:lstStyle/>
          <a:p>
            <a:pPr>
              <a:buClrTx/>
            </a:pPr>
            <a:r>
              <a:rPr lang="en-IN" dirty="0">
                <a:solidFill>
                  <a:schemeClr val="tx1"/>
                </a:solidFill>
                <a:latin typeface="Arial" panose="020B0604020202020204" pitchFamily="34" charset="0"/>
                <a:cs typeface="Arial" panose="020B0604020202020204" pitchFamily="34" charset="0"/>
              </a:rPr>
              <a:t>Should focus more on prime locations such as Manhattan and Brooklyn. Also areas such as Bedford-Stuyvesant, Williamsburg, Harlem, Bushwick etc. Try to improve the customer services and room availabilities there.</a:t>
            </a:r>
          </a:p>
          <a:p>
            <a:pPr>
              <a:buClrTx/>
            </a:pPr>
            <a:r>
              <a:rPr lang="en-IN" dirty="0">
                <a:solidFill>
                  <a:schemeClr val="tx1"/>
                </a:solidFill>
                <a:latin typeface="Arial" panose="020B0604020202020204" pitchFamily="34" charset="0"/>
                <a:cs typeface="Arial" panose="020B0604020202020204" pitchFamily="34" charset="0"/>
              </a:rPr>
              <a:t>Provide more listings of price range 50-200$.</a:t>
            </a:r>
          </a:p>
          <a:p>
            <a:pPr>
              <a:buClrTx/>
            </a:pPr>
            <a:r>
              <a:rPr lang="en-IN" dirty="0">
                <a:solidFill>
                  <a:schemeClr val="tx1"/>
                </a:solidFill>
                <a:latin typeface="Arial" panose="020B0604020202020204" pitchFamily="34" charset="0"/>
                <a:cs typeface="Arial" panose="020B0604020202020204" pitchFamily="34" charset="0"/>
              </a:rPr>
              <a:t>Provide more room types such as entire home/apartment and private rooms mainly in the prime locations and areas.</a:t>
            </a:r>
          </a:p>
          <a:p>
            <a:pPr>
              <a:buClrTx/>
            </a:pPr>
            <a:r>
              <a:rPr lang="en-US" dirty="0">
                <a:solidFill>
                  <a:schemeClr val="tx1"/>
                </a:solidFill>
                <a:latin typeface="Arial" panose="020B0604020202020204" pitchFamily="34" charset="0"/>
                <a:cs typeface="Arial" panose="020B0604020202020204" pitchFamily="34" charset="0"/>
              </a:rPr>
              <a:t>The post-pandemic time will have a major importance on safety and cleanliness. Operations team have to work on new ways for maintaining and strengthen hygiene standards.</a:t>
            </a:r>
          </a:p>
          <a:p>
            <a:pPr>
              <a:buClrTx/>
            </a:pPr>
            <a:r>
              <a:rPr lang="en-IN" dirty="0">
                <a:solidFill>
                  <a:schemeClr val="tx1"/>
                </a:solidFill>
                <a:latin typeface="Arial" panose="020B0604020202020204" pitchFamily="34" charset="0"/>
                <a:cs typeface="Arial" panose="020B0604020202020204" pitchFamily="34" charset="0"/>
              </a:rPr>
              <a:t>Because of the financial crisis due to pandemic, chances of selecting higher price listings is low. So consider to provide discounts in price for first 2 months, thereby we can attract more people.</a:t>
            </a:r>
          </a:p>
          <a:p>
            <a:endParaRPr lang="en-IN" dirty="0"/>
          </a:p>
        </p:txBody>
      </p:sp>
    </p:spTree>
    <p:extLst>
      <p:ext uri="{BB962C8B-B14F-4D97-AF65-F5344CB8AC3E}">
        <p14:creationId xmlns:p14="http://schemas.microsoft.com/office/powerpoint/2010/main" val="289787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A4B-EC68-416A-0416-5D3BFCDF3052}"/>
              </a:ext>
            </a:extLst>
          </p:cNvPr>
          <p:cNvSpPr>
            <a:spLocks noGrp="1"/>
          </p:cNvSpPr>
          <p:nvPr>
            <p:ph type="title"/>
          </p:nvPr>
        </p:nvSpPr>
        <p:spPr>
          <a:xfrm>
            <a:off x="1749951" y="761999"/>
            <a:ext cx="9875520" cy="598968"/>
          </a:xfrm>
        </p:spPr>
        <p:txBody>
          <a:bodyPr>
            <a:normAutofit/>
          </a:bodyPr>
          <a:lstStyle/>
          <a:p>
            <a:r>
              <a:rPr lang="en-US" sz="3200" b="1" i="0" u="sng" dirty="0">
                <a:effectLst/>
                <a:latin typeface="Calibri" panose="020F0502020204030204" pitchFamily="34" charset="0"/>
                <a:ea typeface="Calibri" panose="020F0502020204030204" pitchFamily="34" charset="0"/>
                <a:cs typeface="Calibri" panose="020F0502020204030204" pitchFamily="34" charset="0"/>
              </a:rPr>
              <a:t>How to get unpopular properties more traction?</a:t>
            </a:r>
            <a:endParaRPr lang="en-IN" sz="32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D1A3513-8655-51A9-D5B2-A85C9D75D411}"/>
              </a:ext>
            </a:extLst>
          </p:cNvPr>
          <p:cNvSpPr>
            <a:spLocks noGrp="1"/>
          </p:cNvSpPr>
          <p:nvPr>
            <p:ph idx="1"/>
          </p:nvPr>
        </p:nvSpPr>
        <p:spPr>
          <a:xfrm>
            <a:off x="1749951" y="1911724"/>
            <a:ext cx="9872871" cy="4038600"/>
          </a:xfrm>
        </p:spPr>
        <p:txBody>
          <a:bodyPr/>
          <a:lstStyle/>
          <a:p>
            <a:pPr>
              <a:lnSpc>
                <a:spcPct val="150000"/>
              </a:lnSpc>
              <a:buClrTx/>
              <a:buFont typeface="Wingdings" panose="05000000000000000000" pitchFamily="2" charset="2"/>
              <a:buChar char="q"/>
            </a:pPr>
            <a:r>
              <a:rPr lang="en-IN" sz="2000" dirty="0">
                <a:solidFill>
                  <a:schemeClr val="tx1"/>
                </a:solidFill>
                <a:latin typeface="Inter"/>
              </a:rPr>
              <a:t> </a:t>
            </a:r>
            <a:r>
              <a:rPr lang="en-IN" sz="2000" dirty="0">
                <a:solidFill>
                  <a:schemeClr val="tx1"/>
                </a:solidFill>
                <a:latin typeface="Arial" panose="020B0604020202020204" pitchFamily="34" charset="0"/>
                <a:cs typeface="Arial" panose="020B0604020202020204" pitchFamily="34" charset="0"/>
              </a:rPr>
              <a:t>Give more offers or discounts on price of unpopular ones mainly in less interested places.</a:t>
            </a:r>
          </a:p>
          <a:p>
            <a:pPr>
              <a:lnSpc>
                <a:spcPct val="150000"/>
              </a:lnSpc>
              <a:buClrTx/>
              <a:buFont typeface="Wingdings" panose="05000000000000000000" pitchFamily="2" charset="2"/>
              <a:buChar char="q"/>
            </a:pPr>
            <a:r>
              <a:rPr lang="en-IN" sz="2000" dirty="0">
                <a:solidFill>
                  <a:schemeClr val="tx1"/>
                </a:solidFill>
                <a:latin typeface="Arial" panose="020B0604020202020204" pitchFamily="34" charset="0"/>
                <a:cs typeface="Arial" panose="020B0604020202020204" pitchFamily="34" charset="0"/>
              </a:rPr>
              <a:t> Focus more on marketing side.</a:t>
            </a:r>
          </a:p>
          <a:p>
            <a:pPr>
              <a:lnSpc>
                <a:spcPct val="150000"/>
              </a:lnSpc>
              <a:buClrTx/>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 Work on innovative ways for maintaining and strengthen hygiene standards there.</a:t>
            </a:r>
          </a:p>
          <a:p>
            <a:pPr>
              <a:lnSpc>
                <a:spcPct val="150000"/>
              </a:lnSpc>
              <a:buClrTx/>
              <a:buFont typeface="Wingdings" panose="05000000000000000000" pitchFamily="2" charset="2"/>
              <a:buChar char="q"/>
            </a:pPr>
            <a:r>
              <a:rPr lang="en-IN" sz="2000" dirty="0">
                <a:solidFill>
                  <a:schemeClr val="tx1"/>
                </a:solidFill>
                <a:latin typeface="Arial" panose="020B0604020202020204" pitchFamily="34" charset="0"/>
                <a:cs typeface="Arial" panose="020B0604020202020204" pitchFamily="34" charset="0"/>
              </a:rPr>
              <a:t> Proper customer services.</a:t>
            </a:r>
          </a:p>
          <a:p>
            <a:pPr>
              <a:lnSpc>
                <a:spcPct val="150000"/>
              </a:lnSpc>
              <a:buClrTx/>
              <a:buFont typeface="Wingdings" panose="05000000000000000000" pitchFamily="2" charset="2"/>
              <a:buChar char="q"/>
            </a:pPr>
            <a:r>
              <a:rPr lang="en-US" sz="2000" b="0" i="0" dirty="0">
                <a:solidFill>
                  <a:schemeClr val="tx1"/>
                </a:solidFill>
                <a:effectLst/>
                <a:latin typeface="Arial" panose="020B0604020202020204" pitchFamily="34" charset="0"/>
                <a:cs typeface="Arial" panose="020B0604020202020204" pitchFamily="34" charset="0"/>
              </a:rPr>
              <a:t> Take measure of your customer service performance.</a:t>
            </a:r>
            <a:endParaRPr lang="en-IN" sz="2000" dirty="0">
              <a:solidFill>
                <a:schemeClr val="tx1"/>
              </a:solidFill>
              <a:latin typeface="Arial" panose="020B0604020202020204" pitchFamily="34" charset="0"/>
              <a:cs typeface="Arial" panose="020B0604020202020204" pitchFamily="34" charset="0"/>
            </a:endParaRPr>
          </a:p>
          <a:p>
            <a:pPr>
              <a:lnSpc>
                <a:spcPct val="150000"/>
              </a:lnSpc>
              <a:buClrTx/>
              <a:buFont typeface="Wingdings" panose="05000000000000000000" pitchFamily="2" charset="2"/>
              <a:buChar char="q"/>
            </a:pPr>
            <a:r>
              <a:rPr lang="en-IN" sz="2000" b="0" i="0" dirty="0">
                <a:solidFill>
                  <a:schemeClr val="tx1"/>
                </a:solidFill>
                <a:effectLst/>
                <a:latin typeface="Arial" panose="020B0604020202020204" pitchFamily="34" charset="0"/>
                <a:cs typeface="Arial" panose="020B0604020202020204" pitchFamily="34" charset="0"/>
              </a:rPr>
              <a:t> Run loyalty programs.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48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4DC7-34D4-62BA-E5EB-5F6CC89A8F63}"/>
              </a:ext>
            </a:extLst>
          </p:cNvPr>
          <p:cNvSpPr>
            <a:spLocks noGrp="1"/>
          </p:cNvSpPr>
          <p:nvPr>
            <p:ph type="title"/>
          </p:nvPr>
        </p:nvSpPr>
        <p:spPr>
          <a:xfrm>
            <a:off x="1541793" y="481604"/>
            <a:ext cx="3104635" cy="634815"/>
          </a:xfrm>
        </p:spPr>
        <p:txBody>
          <a:bodyPr>
            <a:noAutofit/>
          </a:bodyPr>
          <a:lstStyle/>
          <a:p>
            <a:pPr algn="ctr"/>
            <a:r>
              <a:rPr lang="en-IN" b="1" u="sng" dirty="0">
                <a:latin typeface="Calibri" panose="020F0502020204030204" pitchFamily="34" charset="0"/>
                <a:ea typeface="Calibri" panose="020F0502020204030204" pitchFamily="34" charset="0"/>
                <a:cs typeface="Calibri" panose="020F0502020204030204" pitchFamily="34" charset="0"/>
              </a:rPr>
              <a:t>Appendix</a:t>
            </a:r>
          </a:p>
        </p:txBody>
      </p:sp>
      <p:sp>
        <p:nvSpPr>
          <p:cNvPr id="4" name="TextBox 3">
            <a:extLst>
              <a:ext uri="{FF2B5EF4-FFF2-40B4-BE49-F238E27FC236}">
                <a16:creationId xmlns:a16="http://schemas.microsoft.com/office/drawing/2014/main" id="{9985437A-EB9B-8899-5DA7-C1FED0B09BF4}"/>
              </a:ext>
            </a:extLst>
          </p:cNvPr>
          <p:cNvSpPr txBox="1"/>
          <p:nvPr/>
        </p:nvSpPr>
        <p:spPr>
          <a:xfrm>
            <a:off x="1722583" y="1926314"/>
            <a:ext cx="10112188" cy="2862322"/>
          </a:xfrm>
          <a:prstGeom prst="rect">
            <a:avLst/>
          </a:prstGeom>
          <a:noFill/>
        </p:spPr>
        <p:txBody>
          <a:bodyPr wrap="square" rtlCol="0">
            <a:spAutoFit/>
          </a:bodyPr>
          <a:lstStyle/>
          <a:p>
            <a:pPr marL="285750" indent="-285750">
              <a:buFont typeface="Wingdings" panose="05000000000000000000" pitchFamily="2" charset="2"/>
              <a:buChar char="§"/>
            </a:pPr>
            <a:r>
              <a:rPr lang="en-IN" sz="1800" dirty="0">
                <a:latin typeface="Arial" panose="020B0604020202020204" pitchFamily="34" charset="0"/>
                <a:ea typeface="Calibri" panose="020F0502020204030204" pitchFamily="34" charset="0"/>
                <a:cs typeface="Arial" panose="020B0604020202020204" pitchFamily="34" charset="0"/>
              </a:rPr>
              <a:t>We assumed that core objective of the company is revenue hike.</a:t>
            </a:r>
          </a:p>
          <a:p>
            <a:pPr marL="285750" indent="-285750">
              <a:buFont typeface="Wingdings" panose="05000000000000000000" pitchFamily="2" charset="2"/>
              <a:buChar char="§"/>
            </a:pPr>
            <a:r>
              <a:rPr lang="en-IN" dirty="0">
                <a:latin typeface="Arial" panose="020B0604020202020204" pitchFamily="34" charset="0"/>
                <a:ea typeface="Calibri" panose="020F0502020204030204" pitchFamily="34" charset="0"/>
                <a:cs typeface="Arial" panose="020B0604020202020204" pitchFamily="34" charset="0"/>
              </a:rPr>
              <a:t>We assumed that data prior to COVID was achieving the desired revenue. So the main cause for the </a:t>
            </a:r>
            <a:r>
              <a:rPr lang="en-IN" sz="1800" dirty="0">
                <a:solidFill>
                  <a:schemeClr val="tx1"/>
                </a:solidFill>
                <a:latin typeface="Arial" panose="020B0604020202020204" pitchFamily="34" charset="0"/>
                <a:ea typeface="Calibri" panose="020F0502020204030204" pitchFamily="34" charset="0"/>
                <a:cs typeface="Arial" panose="020B0604020202020204" pitchFamily="34" charset="0"/>
              </a:rPr>
              <a:t>decline in revenue is </a:t>
            </a:r>
            <a:r>
              <a:rPr lang="en-IN" sz="1800" b="0" i="0" u="none" strike="noStrike" baseline="0" dirty="0">
                <a:solidFill>
                  <a:schemeClr val="tx1"/>
                </a:solidFill>
                <a:latin typeface="Arial" panose="020B0604020202020204" pitchFamily="34" charset="0"/>
                <a:ea typeface="Calibri" panose="020F0502020204030204" pitchFamily="34" charset="0"/>
                <a:cs typeface="Arial" panose="020B0604020202020204" pitchFamily="34" charset="0"/>
              </a:rPr>
              <a:t>due to pandemic</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
            </a:pPr>
            <a:r>
              <a:rPr lang="en-IN" dirty="0">
                <a:latin typeface="Arial" panose="020B0604020202020204" pitchFamily="34" charset="0"/>
                <a:ea typeface="Calibri" panose="020F0502020204030204" pitchFamily="34" charset="0"/>
                <a:cs typeface="Arial" panose="020B0604020202020204" pitchFamily="34" charset="0"/>
              </a:rPr>
              <a:t>Company tries to comes out with innovative strategies with an assumption that the travel restrictions will lift soon</a:t>
            </a:r>
          </a:p>
          <a:p>
            <a:pPr marL="285750" indent="-285750">
              <a:buFont typeface="Wingdings" panose="05000000000000000000" pitchFamily="2" charset="2"/>
              <a:buChar char="§"/>
            </a:pPr>
            <a:r>
              <a:rPr lang="en-IN" dirty="0">
                <a:latin typeface="Arial" panose="020B0604020202020204" pitchFamily="34" charset="0"/>
                <a:ea typeface="Calibri" panose="020F0502020204030204" pitchFamily="34" charset="0"/>
                <a:cs typeface="Arial" panose="020B0604020202020204" pitchFamily="34" charset="0"/>
              </a:rPr>
              <a:t>In dataset, we </a:t>
            </a:r>
            <a:r>
              <a:rPr lang="en-US" b="0" i="0" u="none" strike="noStrike" baseline="0" dirty="0">
                <a:solidFill>
                  <a:srgbClr val="3D3C2C"/>
                </a:solidFill>
                <a:latin typeface="Arial" panose="020B0604020202020204" pitchFamily="34" charset="0"/>
                <a:ea typeface="Calibri" panose="020F0502020204030204" pitchFamily="34" charset="0"/>
                <a:cs typeface="Arial" panose="020B0604020202020204" pitchFamily="34" charset="0"/>
              </a:rPr>
              <a:t>used Reviews per Listing as the popularity measure to get information on customer preferences </a:t>
            </a:r>
          </a:p>
          <a:p>
            <a:pPr marL="285750" indent="-285750">
              <a:buFont typeface="Wingdings" panose="05000000000000000000" pitchFamily="2" charset="2"/>
              <a:buChar char="§"/>
            </a:pPr>
            <a:r>
              <a:rPr lang="en-US" b="0" i="0" u="none" strike="noStrike" baseline="0" dirty="0">
                <a:solidFill>
                  <a:srgbClr val="3D3C2C"/>
                </a:solidFill>
                <a:latin typeface="Arial" panose="020B0604020202020204" pitchFamily="34" charset="0"/>
                <a:ea typeface="Calibri" panose="020F0502020204030204" pitchFamily="34" charset="0"/>
                <a:cs typeface="Arial" panose="020B0604020202020204" pitchFamily="34" charset="0"/>
              </a:rPr>
              <a:t>Number of reviews assumed to be a metric for finding customer preferences </a:t>
            </a:r>
          </a:p>
          <a:p>
            <a:pPr marL="285750" indent="-285750">
              <a:buFont typeface="Wingdings" panose="05000000000000000000" pitchFamily="2" charset="2"/>
              <a:buChar char="§"/>
            </a:pPr>
            <a:r>
              <a:rPr lang="en-US" b="0" i="0" u="none" strike="noStrike" baseline="0" dirty="0">
                <a:solidFill>
                  <a:srgbClr val="3D3C2C"/>
                </a:solidFill>
                <a:latin typeface="Arial" panose="020B0604020202020204" pitchFamily="34" charset="0"/>
                <a:ea typeface="Calibri" panose="020F0502020204030204" pitchFamily="34" charset="0"/>
                <a:cs typeface="Arial" panose="020B0604020202020204" pitchFamily="34" charset="0"/>
              </a:rPr>
              <a:t>Null values assumed to have no impact on analysis </a:t>
            </a:r>
          </a:p>
          <a:p>
            <a:endParaRPr lang="en-IN" dirty="0"/>
          </a:p>
        </p:txBody>
      </p:sp>
      <p:sp>
        <p:nvSpPr>
          <p:cNvPr id="5" name="TextBox 4">
            <a:extLst>
              <a:ext uri="{FF2B5EF4-FFF2-40B4-BE49-F238E27FC236}">
                <a16:creationId xmlns:a16="http://schemas.microsoft.com/office/drawing/2014/main" id="{8118A0F4-F24F-1B15-EB3B-2C3D85BD8225}"/>
              </a:ext>
            </a:extLst>
          </p:cNvPr>
          <p:cNvSpPr txBox="1"/>
          <p:nvPr/>
        </p:nvSpPr>
        <p:spPr>
          <a:xfrm>
            <a:off x="1324680" y="1390580"/>
            <a:ext cx="3523129" cy="400110"/>
          </a:xfrm>
          <a:prstGeom prst="rect">
            <a:avLst/>
          </a:prstGeom>
          <a:noFill/>
        </p:spPr>
        <p:txBody>
          <a:bodyPr wrap="square" rtlCol="0">
            <a:spAutoFit/>
          </a:bodyPr>
          <a:lstStyle/>
          <a:p>
            <a:pPr lvl="1"/>
            <a:r>
              <a:rPr lang="en-IN" sz="2000" u="sng" dirty="0">
                <a:latin typeface="Cascadia Mono SemiBold" panose="020B0609020000020004" pitchFamily="49" charset="0"/>
                <a:ea typeface="Cascadia Mono SemiBold" panose="020B0609020000020004" pitchFamily="49" charset="0"/>
                <a:cs typeface="Cascadia Mono SemiBold" panose="020B0609020000020004" pitchFamily="49" charset="0"/>
              </a:rPr>
              <a:t>Data Assumptions</a:t>
            </a:r>
          </a:p>
        </p:txBody>
      </p:sp>
      <p:sp>
        <p:nvSpPr>
          <p:cNvPr id="9" name="TextBox 8">
            <a:extLst>
              <a:ext uri="{FF2B5EF4-FFF2-40B4-BE49-F238E27FC236}">
                <a16:creationId xmlns:a16="http://schemas.microsoft.com/office/drawing/2014/main" id="{60F4CF90-94B2-E0E9-3359-2590FEC4F661}"/>
              </a:ext>
            </a:extLst>
          </p:cNvPr>
          <p:cNvSpPr txBox="1"/>
          <p:nvPr/>
        </p:nvSpPr>
        <p:spPr>
          <a:xfrm>
            <a:off x="1722583" y="4334755"/>
            <a:ext cx="2753724" cy="677108"/>
          </a:xfrm>
          <a:prstGeom prst="rect">
            <a:avLst/>
          </a:prstGeom>
          <a:noFill/>
        </p:spPr>
        <p:txBody>
          <a:bodyPr wrap="square" rtlCol="0">
            <a:spAutoFit/>
          </a:bodyPr>
          <a:lstStyle/>
          <a:p>
            <a:pPr algn="l"/>
            <a:endParaRPr lang="en-IN" sz="1800" b="0" i="0" u="none" strike="noStrike" baseline="0" dirty="0">
              <a:solidFill>
                <a:srgbClr val="000000"/>
              </a:solidFill>
              <a:latin typeface="Century Gothic" panose="020B0502020202020204" pitchFamily="34" charset="0"/>
            </a:endParaRPr>
          </a:p>
          <a:p>
            <a:r>
              <a:rPr lang="en-IN" sz="2000" b="0" i="0" u="sng" strike="noStrike" baseline="0" dirty="0">
                <a:latin typeface="Cascadia Mono SemiBold" panose="020B0609020000020004" pitchFamily="49" charset="0"/>
                <a:ea typeface="Cascadia Mono SemiBold" panose="020B0609020000020004" pitchFamily="49" charset="0"/>
                <a:cs typeface="Cascadia Mono SemiBold" panose="020B0609020000020004" pitchFamily="49" charset="0"/>
              </a:rPr>
              <a:t>Data Methodology</a:t>
            </a:r>
            <a:endParaRPr lang="en-IN" sz="2000" u="sng"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10" name="TextBox 9">
            <a:extLst>
              <a:ext uri="{FF2B5EF4-FFF2-40B4-BE49-F238E27FC236}">
                <a16:creationId xmlns:a16="http://schemas.microsoft.com/office/drawing/2014/main" id="{5585D0E4-A7AF-4DBD-0645-6305DEB1E9BA}"/>
              </a:ext>
            </a:extLst>
          </p:cNvPr>
          <p:cNvSpPr txBox="1"/>
          <p:nvPr/>
        </p:nvSpPr>
        <p:spPr>
          <a:xfrm>
            <a:off x="1722583" y="5235090"/>
            <a:ext cx="10280073" cy="1508105"/>
          </a:xfrm>
          <a:prstGeom prst="rect">
            <a:avLst/>
          </a:prstGeom>
          <a:noFill/>
        </p:spPr>
        <p:txBody>
          <a:bodyPr wrap="square" rtlCol="0">
            <a:spAutoFit/>
          </a:bodyPr>
          <a:lstStyle/>
          <a:p>
            <a:pPr marL="342900" indent="-342900">
              <a:buFont typeface="Courier New" panose="02070309020205020404" pitchFamily="49" charset="0"/>
              <a:buChar char="o"/>
            </a:pPr>
            <a:r>
              <a:rPr lang="en-IN" dirty="0">
                <a:effectLst/>
                <a:latin typeface="Arial" panose="020B0604020202020204" pitchFamily="34" charset="0"/>
                <a:ea typeface="Calibri" panose="020F0502020204030204" pitchFamily="34" charset="0"/>
                <a:cs typeface="Arial" panose="020B0604020202020204" pitchFamily="34" charset="0"/>
              </a:rPr>
              <a:t>We have used python to clean the dataset </a:t>
            </a:r>
          </a:p>
          <a:p>
            <a:pPr marL="342900" indent="-342900">
              <a:buFont typeface="Courier New" panose="02070309020205020404" pitchFamily="49" charset="0"/>
              <a:buChar char="o"/>
            </a:pPr>
            <a:r>
              <a:rPr lang="en-IN" dirty="0">
                <a:effectLst/>
                <a:latin typeface="Arial" panose="020B0604020202020204" pitchFamily="34" charset="0"/>
                <a:ea typeface="Calibri" panose="020F0502020204030204" pitchFamily="34" charset="0"/>
                <a:cs typeface="Arial" panose="020B0604020202020204" pitchFamily="34" charset="0"/>
              </a:rPr>
              <a:t>Data visualisation is done using tableau in order to find insights from the given data</a:t>
            </a:r>
            <a:endParaRPr lang="en-IN" b="0" i="0" u="none" strike="noStrike" baseline="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Courier New" panose="02070309020205020404" pitchFamily="49" charset="0"/>
              <a:buChar char="o"/>
            </a:pPr>
            <a:r>
              <a:rPr lang="en-US" b="0" i="0" u="none" strike="noStrike" baseline="0" dirty="0">
                <a:solidFill>
                  <a:srgbClr val="3D3C2C"/>
                </a:solidFill>
                <a:latin typeface="Arial" panose="020B0604020202020204" pitchFamily="34" charset="0"/>
                <a:ea typeface="Calibri" panose="020F0502020204030204" pitchFamily="34" charset="0"/>
                <a:cs typeface="Arial" panose="020B0604020202020204" pitchFamily="34" charset="0"/>
              </a:rPr>
              <a:t>Find detailed methodology document - Airbnb  CASE STUDY  METHODOLOGY.pdf </a:t>
            </a:r>
          </a:p>
          <a:p>
            <a:endParaRPr lang="en-IN" sz="20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4420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6032-2E03-1167-2B06-B80F82C29565}"/>
              </a:ext>
            </a:extLst>
          </p:cNvPr>
          <p:cNvSpPr>
            <a:spLocks noGrp="1"/>
          </p:cNvSpPr>
          <p:nvPr>
            <p:ph type="title"/>
          </p:nvPr>
        </p:nvSpPr>
        <p:spPr>
          <a:xfrm>
            <a:off x="2832178" y="523092"/>
            <a:ext cx="3005096" cy="997364"/>
          </a:xfrm>
        </p:spPr>
        <p:txBody>
          <a:bodyPr>
            <a:normAutofit fontScale="90000"/>
          </a:bodyPr>
          <a:lstStyle/>
          <a:p>
            <a:pPr algn="l"/>
            <a:r>
              <a:rPr lang="en-IN" sz="4900" b="1" u="sng" dirty="0">
                <a:latin typeface="Calibri" panose="020F0502020204030204" pitchFamily="34" charset="0"/>
                <a:ea typeface="Calibri" panose="020F0502020204030204" pitchFamily="34" charset="0"/>
                <a:cs typeface="Calibri" panose="020F0502020204030204" pitchFamily="34" charset="0"/>
              </a:rPr>
              <a:t>Agenda</a:t>
            </a:r>
            <a:br>
              <a:rPr lang="en-IN" sz="1800" b="0" i="0" u="sng" strike="noStrike" baseline="0" dirty="0">
                <a:solidFill>
                  <a:srgbClr val="000000"/>
                </a:solidFill>
                <a:latin typeface="Courier New" panose="02070309020205020404" pitchFamily="49" charset="0"/>
              </a:rPr>
            </a:br>
            <a:br>
              <a:rPr lang="en-IN" sz="1800" b="0" i="0" u="sng" strike="noStrike" baseline="0" dirty="0">
                <a:latin typeface="Courier New" panose="02070309020205020404" pitchFamily="49" charset="0"/>
              </a:rPr>
            </a:br>
            <a:br>
              <a:rPr lang="en-IN" sz="1800" b="0" i="0" u="sng" strike="noStrike" baseline="0" dirty="0">
                <a:solidFill>
                  <a:srgbClr val="3D3C2C"/>
                </a:solidFill>
                <a:latin typeface="Century Gothic" panose="020B0502020202020204" pitchFamily="34" charset="0"/>
              </a:rPr>
            </a:br>
            <a:endParaRPr lang="en-IN" u="sng" dirty="0"/>
          </a:p>
        </p:txBody>
      </p:sp>
      <p:sp>
        <p:nvSpPr>
          <p:cNvPr id="3" name="Content Placeholder 2">
            <a:extLst>
              <a:ext uri="{FF2B5EF4-FFF2-40B4-BE49-F238E27FC236}">
                <a16:creationId xmlns:a16="http://schemas.microsoft.com/office/drawing/2014/main" id="{DDDD94C7-D4A9-D9C2-3675-B2B07184BA93}"/>
              </a:ext>
            </a:extLst>
          </p:cNvPr>
          <p:cNvSpPr>
            <a:spLocks noGrp="1"/>
          </p:cNvSpPr>
          <p:nvPr>
            <p:ph idx="1"/>
          </p:nvPr>
        </p:nvSpPr>
        <p:spPr>
          <a:xfrm>
            <a:off x="1911316" y="1981199"/>
            <a:ext cx="9872871" cy="3675529"/>
          </a:xfrm>
        </p:spPr>
        <p:txBody>
          <a:bodyPr>
            <a:normAutofit lnSpcReduction="10000"/>
          </a:bodyPr>
          <a:lstStyle/>
          <a:p>
            <a:pPr>
              <a:lnSpc>
                <a:spcPct val="100000"/>
              </a:lnSpc>
              <a:buFont typeface="Wingdings" panose="05000000000000000000" pitchFamily="2" charset="2"/>
              <a:buChar char="v"/>
            </a:pPr>
            <a:r>
              <a:rPr lang="en-IN" sz="2400" dirty="0"/>
              <a:t>  </a:t>
            </a:r>
            <a:r>
              <a:rPr lang="en-IN" sz="2800" dirty="0">
                <a:latin typeface="Arial" panose="020B0604020202020204" pitchFamily="34" charset="0"/>
                <a:cs typeface="Arial" panose="020B0604020202020204" pitchFamily="34" charset="0"/>
              </a:rPr>
              <a:t>Objective</a:t>
            </a:r>
          </a:p>
          <a:p>
            <a:pPr>
              <a:lnSpc>
                <a:spcPct val="100000"/>
              </a:lnSpc>
              <a:buFont typeface="Wingdings" panose="05000000000000000000" pitchFamily="2" charset="2"/>
              <a:buChar char="v"/>
            </a:pPr>
            <a:r>
              <a:rPr lang="en-IN" sz="2800" dirty="0">
                <a:latin typeface="Arial" panose="020B0604020202020204" pitchFamily="34" charset="0"/>
                <a:cs typeface="Arial" panose="020B0604020202020204" pitchFamily="34" charset="0"/>
              </a:rPr>
              <a:t>  Background</a:t>
            </a:r>
          </a:p>
          <a:p>
            <a:pPr>
              <a:lnSpc>
                <a:spcPct val="100000"/>
              </a:lnSpc>
              <a:buFont typeface="Wingdings" panose="05000000000000000000" pitchFamily="2" charset="2"/>
              <a:buChar char="v"/>
            </a:pPr>
            <a:r>
              <a:rPr lang="en-IN" sz="2800" dirty="0">
                <a:latin typeface="Arial" panose="020B0604020202020204" pitchFamily="34" charset="0"/>
                <a:cs typeface="Arial" panose="020B0604020202020204" pitchFamily="34" charset="0"/>
              </a:rPr>
              <a:t>  Key Findings</a:t>
            </a:r>
          </a:p>
          <a:p>
            <a:pPr>
              <a:lnSpc>
                <a:spcPct val="100000"/>
              </a:lnSpc>
              <a:buFont typeface="Wingdings" panose="05000000000000000000" pitchFamily="2" charset="2"/>
              <a:buChar char="v"/>
            </a:pPr>
            <a:r>
              <a:rPr lang="en-IN" sz="2800" dirty="0">
                <a:latin typeface="Arial" panose="020B0604020202020204" pitchFamily="34" charset="0"/>
                <a:cs typeface="Arial" panose="020B0604020202020204" pitchFamily="34" charset="0"/>
              </a:rPr>
              <a:t>  Recommendations</a:t>
            </a: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  Appendix</a:t>
            </a:r>
          </a:p>
          <a:p>
            <a:pPr lvl="2">
              <a:buFont typeface="Wingdings" panose="05000000000000000000" pitchFamily="2" charset="2"/>
              <a:buChar char="§"/>
            </a:pPr>
            <a:r>
              <a:rPr lang="en-IN" sz="2800" dirty="0">
                <a:latin typeface="Arial" panose="020B0604020202020204" pitchFamily="34" charset="0"/>
                <a:cs typeface="Arial" panose="020B0604020202020204" pitchFamily="34" charset="0"/>
              </a:rPr>
              <a:t>  Data Assumptions</a:t>
            </a:r>
          </a:p>
          <a:p>
            <a:pPr lvl="2">
              <a:buFont typeface="Wingdings" panose="05000000000000000000" pitchFamily="2" charset="2"/>
              <a:buChar char="§"/>
            </a:pPr>
            <a:r>
              <a:rPr lang="en-IN" sz="2800" dirty="0">
                <a:latin typeface="Arial" panose="020B0604020202020204" pitchFamily="34" charset="0"/>
                <a:cs typeface="Arial" panose="020B0604020202020204" pitchFamily="34" charset="0"/>
              </a:rPr>
              <a:t>  Data Methodology</a:t>
            </a:r>
          </a:p>
          <a:p>
            <a:pPr>
              <a:lnSpc>
                <a:spcPct val="100000"/>
              </a:lnSpc>
              <a:buFont typeface="Wingdings" panose="05000000000000000000" pitchFamily="2" charset="2"/>
              <a:buChar char="v"/>
            </a:pPr>
            <a:endParaRPr lang="en-IN" sz="2800" dirty="0"/>
          </a:p>
          <a:p>
            <a:pPr marL="45720" indent="0">
              <a:buNone/>
            </a:pPr>
            <a:endParaRPr lang="en-IN" dirty="0"/>
          </a:p>
        </p:txBody>
      </p:sp>
    </p:spTree>
    <p:extLst>
      <p:ext uri="{BB962C8B-B14F-4D97-AF65-F5344CB8AC3E}">
        <p14:creationId xmlns:p14="http://schemas.microsoft.com/office/powerpoint/2010/main" val="154735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B0DD-142C-96CC-5A26-FD94798F8BAC}"/>
              </a:ext>
            </a:extLst>
          </p:cNvPr>
          <p:cNvSpPr>
            <a:spLocks noGrp="1"/>
          </p:cNvSpPr>
          <p:nvPr>
            <p:ph type="title"/>
          </p:nvPr>
        </p:nvSpPr>
        <p:spPr>
          <a:xfrm>
            <a:off x="2789617" y="739275"/>
            <a:ext cx="3643081" cy="1049235"/>
          </a:xfrm>
        </p:spPr>
        <p:txBody>
          <a:bodyPr>
            <a:normAutofit/>
          </a:bodyPr>
          <a:lstStyle/>
          <a:p>
            <a:r>
              <a:rPr lang="en-IN" sz="4400" b="1" u="sng" dirty="0">
                <a:latin typeface="Calibri" panose="020F0502020204030204" pitchFamily="34" charset="0"/>
                <a:ea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FFE427F1-5933-ABAF-3D54-4E176C45AC96}"/>
              </a:ext>
            </a:extLst>
          </p:cNvPr>
          <p:cNvSpPr>
            <a:spLocks noGrp="1"/>
          </p:cNvSpPr>
          <p:nvPr>
            <p:ph idx="1"/>
          </p:nvPr>
        </p:nvSpPr>
        <p:spPr>
          <a:xfrm>
            <a:off x="1977656" y="2158410"/>
            <a:ext cx="8591107" cy="4114800"/>
          </a:xfrm>
        </p:spPr>
        <p:txBody>
          <a:bodyPr/>
          <a:lstStyle/>
          <a:p>
            <a:pPr>
              <a:buFont typeface="Wingdings" panose="05000000000000000000" pitchFamily="2" charset="2"/>
              <a:buChar char="Ø"/>
            </a:pPr>
            <a:r>
              <a:rPr lang="en-IN" sz="2400" dirty="0">
                <a:solidFill>
                  <a:schemeClr val="tx1"/>
                </a:solidFill>
                <a:latin typeface="Inter"/>
              </a:rPr>
              <a:t>  </a:t>
            </a:r>
            <a:r>
              <a:rPr lang="en-IN" sz="2400" dirty="0">
                <a:solidFill>
                  <a:schemeClr val="tx1"/>
                </a:solidFill>
                <a:latin typeface="Arial" panose="020B0604020202020204" pitchFamily="34" charset="0"/>
                <a:cs typeface="Arial" panose="020B0604020202020204" pitchFamily="34" charset="0"/>
              </a:rPr>
              <a:t>Understand key insights from pre-COVID business for NYC neighbourhood.</a:t>
            </a:r>
          </a:p>
          <a:p>
            <a:pPr>
              <a:buFont typeface="Wingdings" panose="05000000000000000000" pitchFamily="2" charset="2"/>
              <a:buChar char="Ø"/>
            </a:pPr>
            <a:r>
              <a:rPr lang="en-IN" sz="2400" dirty="0">
                <a:solidFill>
                  <a:schemeClr val="tx1"/>
                </a:solidFill>
                <a:latin typeface="Arial" panose="020B0604020202020204" pitchFamily="34" charset="0"/>
                <a:cs typeface="Arial" panose="020B0604020202020204" pitchFamily="34" charset="0"/>
              </a:rPr>
              <a:t>  Improve our strategies to revive our business post-COVID.</a:t>
            </a:r>
            <a:endParaRPr lang="en-IN" sz="2400" b="0" i="0" u="none" strike="noStrike" baseline="0" dirty="0">
              <a:solidFill>
                <a:schemeClr val="tx1"/>
              </a:solidFill>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Ø"/>
            </a:pPr>
            <a:r>
              <a:rPr lang="en-US" sz="2400" b="0" i="0" u="none" strike="noStrike" baseline="0" dirty="0">
                <a:solidFill>
                  <a:schemeClr val="tx1"/>
                </a:solidFill>
                <a:latin typeface="Arial" panose="020B0604020202020204" pitchFamily="34" charset="0"/>
                <a:cs typeface="Arial" panose="020B0604020202020204" pitchFamily="34" charset="0"/>
              </a:rPr>
              <a:t>  Provide recommendation to various departments to be prepared for the  </a:t>
            </a:r>
            <a:r>
              <a:rPr lang="en-US" sz="2400" dirty="0">
                <a:solidFill>
                  <a:schemeClr val="tx1"/>
                </a:solidFill>
                <a:latin typeface="Arial" panose="020B0604020202020204" pitchFamily="34" charset="0"/>
                <a:cs typeface="Arial" panose="020B0604020202020204" pitchFamily="34" charset="0"/>
              </a:rPr>
              <a:t>changes post pandemic</a:t>
            </a:r>
            <a:r>
              <a:rPr lang="en-US" sz="2400" dirty="0">
                <a:solidFill>
                  <a:schemeClr val="tx1"/>
                </a:solidFill>
                <a:latin typeface="Inter"/>
              </a:rPr>
              <a:t>.</a:t>
            </a:r>
            <a:r>
              <a:rPr lang="en-US" sz="2400" b="0" i="0" u="none" strike="noStrike" baseline="0" dirty="0">
                <a:solidFill>
                  <a:schemeClr val="tx1"/>
                </a:solidFill>
                <a:latin typeface="Inter"/>
              </a:rPr>
              <a:t> </a:t>
            </a:r>
            <a:r>
              <a:rPr lang="en-IN" dirty="0"/>
              <a:t>	</a:t>
            </a:r>
          </a:p>
        </p:txBody>
      </p:sp>
    </p:spTree>
    <p:extLst>
      <p:ext uri="{BB962C8B-B14F-4D97-AF65-F5344CB8AC3E}">
        <p14:creationId xmlns:p14="http://schemas.microsoft.com/office/powerpoint/2010/main" val="344105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E7C2-1443-D7B7-1F11-62C5CCF3379B}"/>
              </a:ext>
            </a:extLst>
          </p:cNvPr>
          <p:cNvSpPr>
            <a:spLocks noGrp="1"/>
          </p:cNvSpPr>
          <p:nvPr>
            <p:ph type="title"/>
          </p:nvPr>
        </p:nvSpPr>
        <p:spPr>
          <a:xfrm>
            <a:off x="1860125" y="561357"/>
            <a:ext cx="3977150" cy="1280890"/>
          </a:xfrm>
        </p:spPr>
        <p:txBody>
          <a:bodyPr>
            <a:normAutofit/>
          </a:bodyPr>
          <a:lstStyle/>
          <a:p>
            <a:r>
              <a:rPr lang="en-IN" sz="4400" b="1" u="sng" dirty="0">
                <a:latin typeface="Calibri" panose="020F0502020204030204" pitchFamily="34" charset="0"/>
                <a:ea typeface="Calibri" panose="020F0502020204030204" pitchFamily="34" charset="0"/>
                <a:cs typeface="Calibri" panose="020F0502020204030204" pitchFamily="34" charset="0"/>
              </a:rPr>
              <a:t>Background</a:t>
            </a:r>
          </a:p>
        </p:txBody>
      </p:sp>
      <p:sp>
        <p:nvSpPr>
          <p:cNvPr id="3" name="Content Placeholder 2">
            <a:extLst>
              <a:ext uri="{FF2B5EF4-FFF2-40B4-BE49-F238E27FC236}">
                <a16:creationId xmlns:a16="http://schemas.microsoft.com/office/drawing/2014/main" id="{8312B7FD-38D4-6832-B055-595BC26B2EFC}"/>
              </a:ext>
            </a:extLst>
          </p:cNvPr>
          <p:cNvSpPr>
            <a:spLocks noGrp="1"/>
          </p:cNvSpPr>
          <p:nvPr>
            <p:ph idx="1"/>
          </p:nvPr>
        </p:nvSpPr>
        <p:spPr>
          <a:xfrm>
            <a:off x="1738122" y="2156011"/>
            <a:ext cx="9181516" cy="3240742"/>
          </a:xfrm>
        </p:spPr>
        <p:txBody>
          <a:bodyPr/>
          <a:lstStyle/>
          <a:p>
            <a:pPr marL="45720" indent="0" algn="just">
              <a:lnSpc>
                <a:spcPct val="100000"/>
              </a:lnSpc>
              <a:buNone/>
            </a:pPr>
            <a:r>
              <a:rPr lang="en-IN" sz="2400" dirty="0">
                <a:solidFill>
                  <a:schemeClr val="tx1"/>
                </a:solidFill>
                <a:latin typeface="Arial" panose="020B0604020202020204" pitchFamily="34" charset="0"/>
                <a:cs typeface="Arial" panose="020B0604020202020204" pitchFamily="34" charset="0"/>
              </a:rPr>
              <a:t>For the past few months, Airbnb has seen a major decline in revenue </a:t>
            </a:r>
            <a:r>
              <a:rPr lang="en-IN" sz="2400" b="0" i="0" u="none" strike="noStrike" baseline="0" dirty="0">
                <a:solidFill>
                  <a:schemeClr val="tx1"/>
                </a:solidFill>
                <a:latin typeface="Arial" panose="020B0604020202020204" pitchFamily="34" charset="0"/>
                <a:cs typeface="Arial" panose="020B0604020202020204" pitchFamily="34" charset="0"/>
              </a:rPr>
              <a:t>due to pandemic. </a:t>
            </a:r>
            <a:r>
              <a:rPr lang="en-IN" sz="2400" dirty="0">
                <a:solidFill>
                  <a:schemeClr val="tx1"/>
                </a:solidFill>
                <a:latin typeface="Arial" panose="020B0604020202020204" pitchFamily="34" charset="0"/>
                <a:cs typeface="Arial" panose="020B0604020202020204" pitchFamily="34" charset="0"/>
              </a:rPr>
              <a:t>Revenue took the largest hit in Q2 of 2020 in NYC neighbourhood. Now the travel restrictions have started lifting, Airbnb wants to make sure that it is fully prepared for this change.</a:t>
            </a:r>
          </a:p>
          <a:p>
            <a:pPr marL="45720" indent="0" algn="just">
              <a:lnSpc>
                <a:spcPct val="100000"/>
              </a:lnSpc>
              <a:buNone/>
            </a:pPr>
            <a:r>
              <a:rPr lang="en-IN" sz="2400" b="0" i="0" u="none" strike="noStrike" baseline="0" dirty="0">
                <a:solidFill>
                  <a:schemeClr val="tx1"/>
                </a:solidFill>
                <a:latin typeface="Arial" panose="020B0604020202020204" pitchFamily="34" charset="0"/>
                <a:cs typeface="Arial" panose="020B0604020202020204" pitchFamily="34" charset="0"/>
              </a:rPr>
              <a:t>So, analysis has been done on a dataset consisting of various Airbnb listings in New York</a:t>
            </a:r>
            <a:r>
              <a:rPr lang="en-IN" sz="2000" b="0" i="0" u="none" strike="noStrike" baseline="0" dirty="0">
                <a:solidFill>
                  <a:schemeClr val="tx1"/>
                </a:solidFill>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378074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5405-F009-1B54-B2D5-6A62FC46F443}"/>
              </a:ext>
            </a:extLst>
          </p:cNvPr>
          <p:cNvSpPr>
            <a:spLocks noGrp="1"/>
          </p:cNvSpPr>
          <p:nvPr>
            <p:ph type="title"/>
          </p:nvPr>
        </p:nvSpPr>
        <p:spPr>
          <a:xfrm>
            <a:off x="2350878" y="589280"/>
            <a:ext cx="6285122" cy="853440"/>
          </a:xfrm>
        </p:spPr>
        <p:txBody>
          <a:bodyPr>
            <a:noAutofit/>
          </a:bodyPr>
          <a:lstStyle/>
          <a:p>
            <a:r>
              <a:rPr lang="en-US" u="sng" dirty="0">
                <a:latin typeface="Calibri" panose="020F0502020204030204" pitchFamily="34" charset="0"/>
                <a:ea typeface="Calibri" panose="020F0502020204030204" pitchFamily="34" charset="0"/>
                <a:cs typeface="Calibri" panose="020F0502020204030204" pitchFamily="34" charset="0"/>
              </a:rPr>
              <a:t>T</a:t>
            </a:r>
            <a:r>
              <a:rPr lang="en-US" b="0" i="0" u="sng" dirty="0">
                <a:effectLst/>
                <a:latin typeface="Calibri" panose="020F0502020204030204" pitchFamily="34" charset="0"/>
                <a:ea typeface="Calibri" panose="020F0502020204030204" pitchFamily="34" charset="0"/>
                <a:cs typeface="Calibri" panose="020F0502020204030204" pitchFamily="34" charset="0"/>
              </a:rPr>
              <a:t>ype of hosts to acquire more.</a:t>
            </a:r>
            <a:endParaRPr lang="en-IN" u="sng"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D87FB56-3B69-2981-464B-101596C4F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548" y="2098425"/>
            <a:ext cx="4258236" cy="3639670"/>
          </a:xfrm>
        </p:spPr>
      </p:pic>
      <p:sp>
        <p:nvSpPr>
          <p:cNvPr id="7" name="TextBox 6">
            <a:extLst>
              <a:ext uri="{FF2B5EF4-FFF2-40B4-BE49-F238E27FC236}">
                <a16:creationId xmlns:a16="http://schemas.microsoft.com/office/drawing/2014/main" id="{334C26C7-8118-EFB6-6A46-89983C011445}"/>
              </a:ext>
            </a:extLst>
          </p:cNvPr>
          <p:cNvSpPr txBox="1"/>
          <p:nvPr/>
        </p:nvSpPr>
        <p:spPr>
          <a:xfrm>
            <a:off x="6273691" y="2348600"/>
            <a:ext cx="4545106" cy="3139321"/>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Arial" panose="020B0604020202020204" pitchFamily="34" charset="0"/>
                <a:cs typeface="Arial" panose="020B0604020202020204" pitchFamily="34" charset="0"/>
              </a:rPr>
              <a:t>Michael is the one who acquired more number of hosts and mostly in Manhattan location, followed by David, John, Alex ad Jason.</a:t>
            </a:r>
          </a:p>
          <a:p>
            <a:pPr marL="342900" indent="-342900">
              <a:buFont typeface="Wingdings" panose="05000000000000000000" pitchFamily="2" charset="2"/>
              <a:buChar char="q"/>
            </a:pPr>
            <a:r>
              <a:rPr lang="en-US" dirty="0">
                <a:latin typeface="Arial" panose="020B0604020202020204" pitchFamily="34" charset="0"/>
                <a:cs typeface="Arial" panose="020B0604020202020204" pitchFamily="34" charset="0"/>
              </a:rPr>
              <a:t>Other hosts need to acquire more guests to increase the company revenue.</a:t>
            </a:r>
          </a:p>
          <a:p>
            <a:pPr marL="342900" indent="-342900">
              <a:buFont typeface="Wingdings" panose="05000000000000000000" pitchFamily="2" charset="2"/>
              <a:buChar char="q"/>
            </a:pPr>
            <a:r>
              <a:rPr lang="en-US" dirty="0">
                <a:latin typeface="Arial" panose="020B0604020202020204" pitchFamily="34" charset="0"/>
                <a:cs typeface="Arial" panose="020B0604020202020204" pitchFamily="34" charset="0"/>
              </a:rPr>
              <a:t>Locations like Manhattan and Brooklyn are the prime locations where people show more interest even though they are very costlier.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74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0E75-27BD-BC47-33D8-07993BEE0FEE}"/>
              </a:ext>
            </a:extLst>
          </p:cNvPr>
          <p:cNvSpPr>
            <a:spLocks noGrp="1"/>
          </p:cNvSpPr>
          <p:nvPr>
            <p:ph type="title"/>
          </p:nvPr>
        </p:nvSpPr>
        <p:spPr>
          <a:xfrm>
            <a:off x="2180548" y="677898"/>
            <a:ext cx="9584732" cy="711631"/>
          </a:xfrm>
        </p:spPr>
        <p:txBody>
          <a:bodyPr>
            <a:no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Neighborhoods</a:t>
            </a:r>
            <a:r>
              <a:rPr lang="en-US" b="1" i="0" u="sng" dirty="0">
                <a:effectLst/>
                <a:latin typeface="Calibri" panose="020F0502020204030204" pitchFamily="34" charset="0"/>
                <a:ea typeface="Calibri" panose="020F0502020204030204" pitchFamily="34" charset="0"/>
                <a:cs typeface="Calibri" panose="020F0502020204030204" pitchFamily="34" charset="0"/>
              </a:rPr>
              <a:t> based on customer </a:t>
            </a:r>
            <a:r>
              <a:rPr lang="en-IN" b="1" i="0" u="sng" dirty="0">
                <a:effectLst/>
                <a:latin typeface="Calibri" panose="020F0502020204030204" pitchFamily="34" charset="0"/>
                <a:ea typeface="Calibri" panose="020F0502020204030204" pitchFamily="34" charset="0"/>
                <a:cs typeface="Calibri" panose="020F0502020204030204" pitchFamily="34" charset="0"/>
              </a:rPr>
              <a:t>preferences.</a:t>
            </a:r>
            <a:br>
              <a:rPr lang="en-US" b="0" i="0" dirty="0">
                <a:solidFill>
                  <a:srgbClr val="091E42"/>
                </a:solidFill>
                <a:effectLst/>
                <a:latin typeface="freight-text-pro"/>
              </a:rPr>
            </a:br>
            <a:endParaRPr lang="en-IN" dirty="0"/>
          </a:p>
        </p:txBody>
      </p:sp>
      <p:pic>
        <p:nvPicPr>
          <p:cNvPr id="5" name="Content Placeholder 4">
            <a:extLst>
              <a:ext uri="{FF2B5EF4-FFF2-40B4-BE49-F238E27FC236}">
                <a16:creationId xmlns:a16="http://schemas.microsoft.com/office/drawing/2014/main" id="{2C1D2A3A-7374-263A-8B7F-3C164A4C4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1" y="2171235"/>
            <a:ext cx="4298874" cy="3636084"/>
          </a:xfrm>
        </p:spPr>
      </p:pic>
      <p:sp>
        <p:nvSpPr>
          <p:cNvPr id="8" name="TextBox 7">
            <a:extLst>
              <a:ext uri="{FF2B5EF4-FFF2-40B4-BE49-F238E27FC236}">
                <a16:creationId xmlns:a16="http://schemas.microsoft.com/office/drawing/2014/main" id="{9DCF5977-7FBD-BB57-DB7E-03E3AEC9584C}"/>
              </a:ext>
            </a:extLst>
          </p:cNvPr>
          <p:cNvSpPr txBox="1"/>
          <p:nvPr/>
        </p:nvSpPr>
        <p:spPr>
          <a:xfrm>
            <a:off x="6606367" y="2445488"/>
            <a:ext cx="4685410" cy="2831544"/>
          </a:xfrm>
          <a:prstGeom prst="rect">
            <a:avLst/>
          </a:prstGeom>
          <a:noFill/>
        </p:spPr>
        <p:txBody>
          <a:bodyPr wrap="square" rtlCol="0">
            <a:spAutoFit/>
          </a:bodyPr>
          <a:lstStyle/>
          <a:p>
            <a:pPr marL="342900" indent="-342900">
              <a:buFont typeface="Wingdings" panose="05000000000000000000" pitchFamily="2" charset="2"/>
              <a:buChar char="q"/>
            </a:pPr>
            <a:r>
              <a:rPr lang="en-IN" sz="2000" b="0" i="0" u="none" strike="noStrike" dirty="0">
                <a:solidFill>
                  <a:srgbClr val="000000"/>
                </a:solidFill>
                <a:effectLst/>
                <a:latin typeface="Arial" panose="020B0604020202020204" pitchFamily="34" charset="0"/>
                <a:cs typeface="Arial" panose="020B0604020202020204" pitchFamily="34" charset="0"/>
              </a:rPr>
              <a:t>More than 1 lakhs of customers prefer Bedford-Stuyvesant</a:t>
            </a:r>
            <a:r>
              <a:rPr lang="en-IN" sz="2000" dirty="0">
                <a:latin typeface="Arial" panose="020B0604020202020204" pitchFamily="34" charset="0"/>
                <a:cs typeface="Arial" panose="020B0604020202020204" pitchFamily="34" charset="0"/>
              </a:rPr>
              <a:t> neighbourhood for their stay. </a:t>
            </a:r>
          </a:p>
          <a:p>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IN" sz="2000" b="0" i="0" u="none" strike="noStrike" dirty="0">
                <a:solidFill>
                  <a:srgbClr val="000000"/>
                </a:solidFill>
                <a:effectLst/>
                <a:latin typeface="Arial" panose="020B0604020202020204" pitchFamily="34" charset="0"/>
                <a:cs typeface="Arial" panose="020B0604020202020204" pitchFamily="34" charset="0"/>
              </a:rPr>
              <a:t>People also show more interest in Williamsburg, Harlem, Bushwick, Hell's Kitchen etc.. All having preference count of more than 50k.</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30379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B0E5-B8A9-3960-CE1E-6BC52F7A8234}"/>
              </a:ext>
            </a:extLst>
          </p:cNvPr>
          <p:cNvSpPr>
            <a:spLocks noGrp="1"/>
          </p:cNvSpPr>
          <p:nvPr>
            <p:ph type="title"/>
          </p:nvPr>
        </p:nvSpPr>
        <p:spPr>
          <a:xfrm>
            <a:off x="2394215" y="495219"/>
            <a:ext cx="7765785" cy="622381"/>
          </a:xfrm>
        </p:spPr>
        <p:txBody>
          <a:bodyPr>
            <a:no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P</a:t>
            </a:r>
            <a:r>
              <a:rPr lang="en-US" b="1" i="0" u="sng" dirty="0">
                <a:effectLst/>
                <a:latin typeface="Calibri" panose="020F0502020204030204" pitchFamily="34" charset="0"/>
                <a:ea typeface="Calibri" panose="020F0502020204030204" pitchFamily="34" charset="0"/>
                <a:cs typeface="Calibri" panose="020F0502020204030204" pitchFamily="34" charset="0"/>
              </a:rPr>
              <a:t>ricing ranges preferred by customers.</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E21DC05E-EBBB-0C29-23B4-FFFD0D51A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375" y="2325784"/>
            <a:ext cx="4157790" cy="3585882"/>
          </a:xfrm>
        </p:spPr>
      </p:pic>
      <p:sp>
        <p:nvSpPr>
          <p:cNvPr id="12" name="TextBox 11">
            <a:extLst>
              <a:ext uri="{FF2B5EF4-FFF2-40B4-BE49-F238E27FC236}">
                <a16:creationId xmlns:a16="http://schemas.microsoft.com/office/drawing/2014/main" id="{564317B6-1B95-EE15-22A9-067555491603}"/>
              </a:ext>
            </a:extLst>
          </p:cNvPr>
          <p:cNvSpPr txBox="1"/>
          <p:nvPr/>
        </p:nvSpPr>
        <p:spPr>
          <a:xfrm>
            <a:off x="6096000" y="2533675"/>
            <a:ext cx="5212080" cy="3170099"/>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80% of the customers prefer a price range of 50 – 200$</a:t>
            </a:r>
          </a:p>
          <a:p>
            <a:pPr marL="342900" indent="-342900">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Among this, more than 4 lakhs of people choose a range of 50 – 100$. Majority goes for this range.</a:t>
            </a:r>
          </a:p>
          <a:p>
            <a:pPr marL="342900" indent="-342900">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Focussing on 50 -100 range can be a way to increase the company revenue.</a:t>
            </a:r>
          </a:p>
          <a:p>
            <a:endParaRPr lang="en-IN" sz="2000" dirty="0">
              <a:latin typeface="Inter"/>
            </a:endParaRPr>
          </a:p>
        </p:txBody>
      </p:sp>
    </p:spTree>
    <p:extLst>
      <p:ext uri="{BB962C8B-B14F-4D97-AF65-F5344CB8AC3E}">
        <p14:creationId xmlns:p14="http://schemas.microsoft.com/office/powerpoint/2010/main" val="63326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D8E1-4522-CD7E-EAD6-3D753E85F4E8}"/>
              </a:ext>
            </a:extLst>
          </p:cNvPr>
          <p:cNvSpPr>
            <a:spLocks noGrp="1"/>
          </p:cNvSpPr>
          <p:nvPr>
            <p:ph type="title"/>
          </p:nvPr>
        </p:nvSpPr>
        <p:spPr>
          <a:xfrm>
            <a:off x="1795065" y="516533"/>
            <a:ext cx="9527357" cy="825901"/>
          </a:xfrm>
        </p:spPr>
        <p:txBody>
          <a:bodyPr>
            <a:norm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M</a:t>
            </a:r>
            <a:r>
              <a:rPr lang="en-US" sz="3200" b="1" i="0" u="sng" dirty="0">
                <a:effectLst/>
                <a:latin typeface="Calibri" panose="020F0502020204030204" pitchFamily="34" charset="0"/>
                <a:ea typeface="Calibri" panose="020F0502020204030204" pitchFamily="34" charset="0"/>
                <a:cs typeface="Calibri" panose="020F0502020204030204" pitchFamily="34" charset="0"/>
              </a:rPr>
              <a:t>ost popular localities and properties in New York city.</a:t>
            </a:r>
            <a:endParaRPr lang="en-IN" sz="32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C862EA4D-B9E5-AC0F-87F6-FA6DB5A15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647" y="2281014"/>
            <a:ext cx="4482353" cy="3701912"/>
          </a:xfrm>
        </p:spPr>
      </p:pic>
      <p:sp>
        <p:nvSpPr>
          <p:cNvPr id="7" name="TextBox 6">
            <a:extLst>
              <a:ext uri="{FF2B5EF4-FFF2-40B4-BE49-F238E27FC236}">
                <a16:creationId xmlns:a16="http://schemas.microsoft.com/office/drawing/2014/main" id="{EC7BECDD-651D-31EA-C755-499019625745}"/>
              </a:ext>
            </a:extLst>
          </p:cNvPr>
          <p:cNvSpPr txBox="1"/>
          <p:nvPr/>
        </p:nvSpPr>
        <p:spPr>
          <a:xfrm>
            <a:off x="6615951" y="2225228"/>
            <a:ext cx="4706471" cy="3631763"/>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Manhattan and Brooklyn are the top leading locations in the room listings and majority of people like the entire home/Private room.</a:t>
            </a:r>
          </a:p>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Price of accommodation in Manhattan and Brooklyn is pretty higher.</a:t>
            </a:r>
          </a:p>
          <a:p>
            <a:pPr marL="342900" indent="-342900">
              <a:buFont typeface="Wingdings" panose="05000000000000000000" pitchFamily="2" charset="2"/>
              <a:buChar char="q"/>
            </a:pPr>
            <a:r>
              <a:rPr lang="en-IN" sz="1800" dirty="0">
                <a:latin typeface="Arial" panose="020B0604020202020204" pitchFamily="34" charset="0"/>
                <a:cs typeface="Arial" panose="020B0604020202020204" pitchFamily="34" charset="0"/>
              </a:rPr>
              <a:t>Among the 3 types of rooms in which majority of people like the entire home/apartment and private rooms.</a:t>
            </a:r>
          </a:p>
          <a:p>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75518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60CC-8836-149E-7BC2-90B5DE562A25}"/>
              </a:ext>
            </a:extLst>
          </p:cNvPr>
          <p:cNvSpPr>
            <a:spLocks noGrp="1"/>
          </p:cNvSpPr>
          <p:nvPr>
            <p:ph type="title"/>
          </p:nvPr>
        </p:nvSpPr>
        <p:spPr>
          <a:xfrm>
            <a:off x="1909482" y="456871"/>
            <a:ext cx="9672918" cy="630249"/>
          </a:xfrm>
        </p:spPr>
        <p:txBody>
          <a:bodyPr>
            <a:normAutofit/>
          </a:bodyPr>
          <a:lstStyle/>
          <a:p>
            <a:r>
              <a:rPr lang="en-IN" sz="3200" b="1" u="sng" dirty="0">
                <a:latin typeface="Calibri" panose="020F0502020204030204" pitchFamily="34" charset="0"/>
                <a:ea typeface="Calibri" panose="020F0502020204030204" pitchFamily="34" charset="0"/>
                <a:cs typeface="Calibri" panose="020F0502020204030204" pitchFamily="34" charset="0"/>
              </a:rPr>
              <a:t>Preferences for Min Nights Stay and Property Price.</a:t>
            </a:r>
          </a:p>
        </p:txBody>
      </p:sp>
      <p:pic>
        <p:nvPicPr>
          <p:cNvPr id="5" name="Content Placeholder 4">
            <a:extLst>
              <a:ext uri="{FF2B5EF4-FFF2-40B4-BE49-F238E27FC236}">
                <a16:creationId xmlns:a16="http://schemas.microsoft.com/office/drawing/2014/main" id="{82170FD1-D6D5-F553-743C-0661C73F3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661" y="2109393"/>
            <a:ext cx="4186518" cy="3636981"/>
          </a:xfrm>
        </p:spPr>
      </p:pic>
      <p:sp>
        <p:nvSpPr>
          <p:cNvPr id="6" name="TextBox 5">
            <a:extLst>
              <a:ext uri="{FF2B5EF4-FFF2-40B4-BE49-F238E27FC236}">
                <a16:creationId xmlns:a16="http://schemas.microsoft.com/office/drawing/2014/main" id="{2F627A6A-0E39-8D9E-0E7F-518057FE888F}"/>
              </a:ext>
            </a:extLst>
          </p:cNvPr>
          <p:cNvSpPr txBox="1"/>
          <p:nvPr/>
        </p:nvSpPr>
        <p:spPr>
          <a:xfrm>
            <a:off x="6193786" y="2373613"/>
            <a:ext cx="4311182" cy="3108543"/>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Even though the price of the entire home/apartment is very high , the customers like to stay there on more days.</a:t>
            </a:r>
          </a:p>
          <a:p>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Properties with higher number of nights stay and higher price have got fewer reviews.</a:t>
            </a:r>
          </a:p>
          <a:p>
            <a:r>
              <a:rPr lang="en-IN" dirty="0"/>
              <a:t> </a:t>
            </a:r>
          </a:p>
          <a:p>
            <a:endParaRPr lang="en-IN" dirty="0"/>
          </a:p>
        </p:txBody>
      </p:sp>
    </p:spTree>
    <p:extLst>
      <p:ext uri="{BB962C8B-B14F-4D97-AF65-F5344CB8AC3E}">
        <p14:creationId xmlns:p14="http://schemas.microsoft.com/office/powerpoint/2010/main" val="28284705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3055</TotalTime>
  <Words>777</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Arial Black</vt:lpstr>
      <vt:lpstr>Calibri</vt:lpstr>
      <vt:lpstr>Cascadia Mono SemiBold</vt:lpstr>
      <vt:lpstr>Century</vt:lpstr>
      <vt:lpstr>Century Gothic</vt:lpstr>
      <vt:lpstr>Courier New</vt:lpstr>
      <vt:lpstr>freight-text-pro</vt:lpstr>
      <vt:lpstr>Inter</vt:lpstr>
      <vt:lpstr>Times New Roman</vt:lpstr>
      <vt:lpstr>Wingdings</vt:lpstr>
      <vt:lpstr>Wingdings 3</vt:lpstr>
      <vt:lpstr>Wisp</vt:lpstr>
      <vt:lpstr>PowerPoint Presentation</vt:lpstr>
      <vt:lpstr>Agenda   </vt:lpstr>
      <vt:lpstr>Objective</vt:lpstr>
      <vt:lpstr>Background</vt:lpstr>
      <vt:lpstr>Type of hosts to acquire more.</vt:lpstr>
      <vt:lpstr>Neighborhoods based on customer preferences. </vt:lpstr>
      <vt:lpstr>Pricing ranges preferred by customers.</vt:lpstr>
      <vt:lpstr>Most popular localities and properties in New York city.</vt:lpstr>
      <vt:lpstr>Preferences for Min Nights Stay and Property Price.</vt:lpstr>
      <vt:lpstr>What are the adjustments need to do in the existing properties to make it more customer-oriented ? </vt:lpstr>
      <vt:lpstr>How to get unpopular properties more traction?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various Airbnb listings in New York City</dc:title>
  <dc:creator>Amal A</dc:creator>
  <cp:lastModifiedBy>Nimya George</cp:lastModifiedBy>
  <cp:revision>9</cp:revision>
  <dcterms:created xsi:type="dcterms:W3CDTF">2022-10-07T06:36:40Z</dcterms:created>
  <dcterms:modified xsi:type="dcterms:W3CDTF">2023-01-18T04:45:20Z</dcterms:modified>
</cp:coreProperties>
</file>