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2329A5-DD12-8B52-F25C-789308EDF3D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3257B-0199-DC98-9039-164E84D369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436B331-A051-4E6F-BD32-1C4F4A107187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E9FB9A-93D6-6BFA-2F57-FF94715A5D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77296B-2EAB-40FA-265B-C16509F5AB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065-D611-1742-DA2A-FFD9A7A5258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4F39-861D-9B58-E4BB-1EF5A6922A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7B865E-0FB6-4A73-99CF-34175860D7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05AD1E-21FE-57A0-F135-921F1540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9774C-2665-6F62-17B0-F9194F5801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2BF76-84B7-4BBB-1D33-76106C4CEB4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10A12E-EC6A-4CF8-AF0B-621EFF586D44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3B23780-34E1-C5F7-5516-37721BC60AE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CA2598F-0D92-2643-8B32-F96350BA76F8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BA4AC5-7A70-C937-EAE5-92E73CC59C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E085B1-7FB9-15B0-CCA7-8D1D1B69A1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33B32D4-E015-67E4-2623-0237645743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B07F9-6269-40A9-8C95-AD6896ABE9D2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3BC413-36AA-72A8-E526-CD74AB5E8F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5FDF79-464B-E8A5-A37D-C1306A0CCC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921CBD-4AE4-4484-AD7F-21B3EA1B9DA6}" type="slidenum"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60AA1-DE31-25AD-266F-EC6E4C750B5A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30671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0651-2F3E-C835-220C-46ECA3A973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C65-8070-9BF4-FED3-4C3E2ECD9B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9F36-E11F-D3D3-D593-2307BB11C9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99CA2-A6AD-4003-A2C6-494054A72520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6232-3FDD-EC81-3BCB-1DF0CBD1CE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988C-F36C-42AF-BA4A-C73CFB1056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D0EDB6-11F2-4EF6-BADB-92D61F412CA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DE5E0EA-1C33-41B6-7A0C-165323A68C2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41D60CB-4C2E-2CC7-A366-F0A023BB3DEC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Vertical Title 1">
            <a:extLst>
              <a:ext uri="{FF2B5EF4-FFF2-40B4-BE49-F238E27FC236}">
                <a16:creationId xmlns:a16="http://schemas.microsoft.com/office/drawing/2014/main" id="{290E7CCE-D886-A8E8-9827-DE993765329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931F9424-3198-FB0C-C5C7-21CABFFF353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658A22-AC6F-2E31-FA52-A1B671E458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5465D1-9F12-428B-B384-115432CCE111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C9CC4A-B916-0D5F-D675-8136232CE4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DCEF65-963D-E443-DA7A-FE59E2233C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C29BB-87DC-4347-AAE8-38E6F5E320B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EB26-8C4C-DA57-D646-B2AEC7E977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3DD8-43FE-B967-E8D2-C1F991A3A2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0A30-C725-C3D7-3A55-4847E97EB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3DBBFC-922B-4B07-9B43-85E09DE4837F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2F60-DC0F-405A-4271-8C89826E96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27AB-23CD-A373-5B0F-3AA36CECBA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140FD3-B962-48B1-8C52-179BCACB1C1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CFC1F4B-B06C-B967-DF2A-263B8824B04B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A0913CB-20B9-3C88-6AE8-D14450132CAD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24029D-5DF7-53D3-4631-886262CE2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B94648-5FCC-C4F6-B2AE-03C81234E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EEDC72-8030-3B04-B0AA-2EF98CCD54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84B00A-726C-4CD7-9D08-7955A17D7D84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0F5434-9087-4A63-7EC8-90F0A5B44A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7314E8-3BC4-7A1A-992A-8CB92D57D0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4D595E-2986-4F55-9C8A-741FE17E88A7}" type="slidenum"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1E997-05AB-DD3F-5DA1-571480A5DE31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5044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71EE2A8-E431-D502-11B4-A83C19F571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1AEA-1AEE-1503-33C8-55FD862D47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D2511-A8CD-5909-A108-1919D483CB8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E86D-21E2-AEF6-7F94-F38E9D62F7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F2DCD7-A1C1-4DF5-A743-71A094EA62D9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C2F76-DD0B-A75D-33A5-D720CDD10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163D-11AB-E462-F251-66C1E9AEC0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42F27B-2349-4AE5-B383-F113AE3C1D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89942D31-1F86-6E90-E270-952FA3602C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02F4-0615-2537-91C4-B73DF6BD0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7D4CF-911C-1E2C-E336-0795A97DEC4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208ED-ADDF-898A-06CC-92A749AAD7B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F047F-0F69-7A97-7F31-9E4A15DBDDA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24B95-51A2-9DD7-0A41-84EDAEF356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01DD9-E504-4BDE-87E3-BED05271624B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56BB4-A876-5CD6-4D48-7FD17E5037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D01F4-B7EA-6339-F9D6-B343BBFB89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47011-4475-4DEF-9B1E-924B718B91C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D14-29A0-F53B-CD1D-108807CEDC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1C758-1CBD-4516-07DC-6BA38D213B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A54ED0-A7B3-499D-B5BC-C82FD1BD8360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C5488-05AF-49F5-FE44-BE54B3F572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135F-3B81-6258-70F7-401D467AD4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D02D4-EFC2-400D-81CD-F62D0EF08F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6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20D288-DE91-A2CE-1DB0-E3F61095883F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CBE507-B21C-D542-FD80-1D9943E0B472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F1B8CD7-D1A7-10F9-8371-E55E94D6F8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3F7BBC-9D24-472A-AC13-8AC127FC6673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A1A2B4-CF5E-880C-EF9A-411067C1CA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EA6AC5C-357C-9089-B13F-8186531C8F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5B538A-F6D7-4A75-B29A-BA3666BAB6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1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D6529A2-B666-F08B-2214-C276DD7D2DD7}"/>
              </a:ext>
            </a:extLst>
          </p:cNvPr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827FD1F-9C53-878E-EC79-A02B01C7021C}"/>
              </a:ext>
            </a:extLst>
          </p:cNvPr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1EA3D7-6D52-C728-439C-B2EF888D0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2538D1-B92C-0087-4AA6-3B766770F4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ABEB58-CA3B-5646-A8D3-B6A948C39A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4E0FD22-A69A-0E03-FD50-FAC38ED0B9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06E5B33-A2DB-46AA-9AD2-27AF3EFFC0D9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47DD817-4E6E-263B-D334-94D5371F2A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98E46DA-3BA0-FAF4-5F52-D732478043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9BFA94F7-194D-46FA-90DD-D149BD7F3A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4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2A3559E-CDC9-2ACA-8422-12B62BA6FD8B}"/>
              </a:ext>
            </a:extLst>
          </p:cNvPr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247EDC7-CBF3-893F-4EDF-ED169C454767}"/>
              </a:ext>
            </a:extLst>
          </p:cNvPr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10916E-1EEA-0308-9EC3-F6EA3E3F0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D282FB2-CDF1-0CD1-5A5E-BCAA8D41A5A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3F82CA6-D361-4593-5F3B-51B1906D51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BE61547-DCBB-6BC8-331E-D9B4896348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F57850-A162-4E2E-9100-12F7A0845B9F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9816C51-0619-49F1-C9D3-E84820DE5D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F0EE689-ACAA-D479-95CE-3BEE708576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F6468-3FCB-4B85-9981-5AFB0FBA88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A63F714-341C-0453-993E-656AF452BAB2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6AE0391-FF85-A141-788D-0847CA00B467}"/>
              </a:ext>
            </a:extLst>
          </p:cNvPr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663BA18-3C3C-45CB-A624-F4BB8374B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4A3591-4491-941A-197B-56223154F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A6D1CE0-C6C5-6AAB-E81E-9078D4E01A5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E854C601-B664-4628-ACF6-4A68E025A903}" type="datetime1">
              <a:rPr lang="en-GB"/>
              <a:pPr lvl="0"/>
              <a:t>06/12/2022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928A3E2-9D84-BFF4-F5F3-B299A53E2D6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779F04-A2D7-E04D-6079-7B61CDF2A9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0C0AE600-FB04-49A1-B026-40C7B9A7F851}" type="slidenum">
              <a:t>‹#›</a:t>
            </a:fld>
            <a:endParaRPr lang="en-GB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EFC97680-0D03-ACF6-E13B-59C7B207E06E}"/>
              </a:ext>
            </a:extLst>
          </p:cNvPr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BA1F-4342-AFFF-7D58-3F7DCF40EB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38303" y="1643734"/>
            <a:ext cx="8915400" cy="2262783"/>
          </a:xfrm>
        </p:spPr>
        <p:txBody>
          <a:bodyPr anchorCtr="1"/>
          <a:lstStyle/>
          <a:p>
            <a:pPr lvl="0" algn="ctr"/>
            <a:r>
              <a:rPr lang="en-IN" sz="7200" b="1">
                <a:solidFill>
                  <a:srgbClr val="002060"/>
                </a:solidFill>
                <a:latin typeface="Arial" pitchFamily="34"/>
                <a:cs typeface="Arial" pitchFamily="34"/>
              </a:rPr>
              <a:t>US CELLPHONE </a:t>
            </a:r>
            <a:r>
              <a:rPr lang="en-IN" sz="7200" b="1" u="sng">
                <a:solidFill>
                  <a:srgbClr val="002060"/>
                </a:solidFill>
                <a:latin typeface="Arial" pitchFamily="34"/>
                <a:cs typeface="Arial" pitchFamily="34"/>
              </a:rPr>
              <a:t>MARKET</a:t>
            </a:r>
            <a:r>
              <a:rPr lang="en-IN" sz="7200" b="1">
                <a:solidFill>
                  <a:srgbClr val="002060"/>
                </a:solidFill>
                <a:latin typeface="Arial" pitchFamily="34"/>
                <a:cs typeface="Arial" pitchFamily="34"/>
              </a:rPr>
              <a:t> </a:t>
            </a:r>
            <a:r>
              <a:rPr lang="en-IN" sz="7200" b="1" u="sng">
                <a:solidFill>
                  <a:srgbClr val="002060"/>
                </a:solidFill>
                <a:latin typeface="Arial" pitchFamily="34"/>
                <a:cs typeface="Arial" pitchFamily="34"/>
              </a:rPr>
              <a:t>ANALYSIS</a:t>
            </a:r>
            <a:endParaRPr lang="en-GB" sz="7200" b="1" u="sng">
              <a:solidFill>
                <a:srgbClr val="00206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2C500-D9C0-B3BB-99DA-6086436BE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41968" y="5453746"/>
            <a:ext cx="2677884" cy="907121"/>
          </a:xfrm>
        </p:spPr>
        <p:txBody>
          <a:bodyPr/>
          <a:lstStyle/>
          <a:p>
            <a:pPr lvl="0">
              <a:lnSpc>
                <a:spcPct val="70000"/>
              </a:lnSpc>
            </a:pPr>
            <a:endParaRPr lang="en-IN" sz="1900"/>
          </a:p>
          <a:p>
            <a:pPr lvl="0">
              <a:lnSpc>
                <a:spcPct val="70000"/>
              </a:lnSpc>
            </a:pPr>
            <a:r>
              <a:rPr lang="en-IN" sz="1900">
                <a:solidFill>
                  <a:srgbClr val="002060"/>
                </a:solidFill>
                <a:latin typeface="Arial" pitchFamily="34"/>
                <a:cs typeface="Arial" pitchFamily="34"/>
              </a:rPr>
              <a:t>NIMYA GEORGE</a:t>
            </a:r>
            <a:endParaRPr lang="en-GB" sz="1900">
              <a:solidFill>
                <a:srgbClr val="002060"/>
              </a:solidFill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1206E0E-3458-FDA3-CF32-8FA90A2015FD}"/>
              </a:ext>
            </a:extLst>
          </p:cNvPr>
          <p:cNvSpPr txBox="1"/>
          <p:nvPr/>
        </p:nvSpPr>
        <p:spPr>
          <a:xfrm>
            <a:off x="1567546" y="2329543"/>
            <a:ext cx="8131631" cy="31700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 Price range for the cell phone should be with in range $40-$60 or $80-$100.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Features that company should focus are long lasting battery, High resolution camera and HD display.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To capture the market which is dominated by top ten brands, company should enter with a strategy to provide similar features at lower price along with some distinct features which makes it different.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C3FFE8F-E6C6-847E-3B21-AC6EB919AEC5}"/>
              </a:ext>
            </a:extLst>
          </p:cNvPr>
          <p:cNvSpPr txBox="1"/>
          <p:nvPr/>
        </p:nvSpPr>
        <p:spPr>
          <a:xfrm>
            <a:off x="1709050" y="1127528"/>
            <a:ext cx="455023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RECOMMENDATIONS</a:t>
            </a:r>
            <a:endParaRPr lang="en-GB" sz="32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C33AE-BD07-7BA8-16E9-353B4156FEAD}"/>
              </a:ext>
            </a:extLst>
          </p:cNvPr>
          <p:cNvSpPr txBox="1"/>
          <p:nvPr/>
        </p:nvSpPr>
        <p:spPr>
          <a:xfrm>
            <a:off x="1480459" y="1059945"/>
            <a:ext cx="557347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APPENDIX : 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3EE6C-AC60-F8A8-A846-A756DE43B14B}"/>
              </a:ext>
            </a:extLst>
          </p:cNvPr>
          <p:cNvSpPr txBox="1"/>
          <p:nvPr/>
        </p:nvSpPr>
        <p:spPr>
          <a:xfrm>
            <a:off x="1480459" y="2100943"/>
            <a:ext cx="9514112" cy="406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Data source: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1050407" marR="0" lvl="1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We used amazon website data between the years1996 and 2018 for different cellphone and accessories.</a:t>
            </a:r>
          </a:p>
          <a:p>
            <a:pPr marL="1050407" marR="0" lvl="1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1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Data dictionary</a:t>
            </a: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 </a:t>
            </a:r>
          </a:p>
          <a:p>
            <a:pPr marL="1050407" marR="0" lvl="2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Data contains important information about cell phone and its customer review, which includes also_view, brand purchased, rate, reviews of customers etc.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99B7AF-4DAA-2948-21E2-A4B976DFC83C}"/>
              </a:ext>
            </a:extLst>
          </p:cNvPr>
          <p:cNvSpPr txBox="1"/>
          <p:nvPr/>
        </p:nvSpPr>
        <p:spPr>
          <a:xfrm>
            <a:off x="1872343" y="2551834"/>
            <a:ext cx="7587343" cy="2805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71500" marR="0" lvl="0" indent="-5715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The </a:t>
            </a:r>
            <a:r>
              <a:rPr lang="en-US" sz="2000" b="0" i="0" u="none" strike="noStrike" kern="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demand of a particular </a:t>
            </a: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brand is considered as the number of reviews of that particular brand.</a:t>
            </a:r>
          </a:p>
          <a:p>
            <a:pPr marL="571500" marR="0" lvl="0" indent="-5715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Blank value in ‘Also_View’ column implies that the customer didn’t viewed any other items while buying the cellphone.</a:t>
            </a:r>
          </a:p>
          <a:p>
            <a:pPr marL="571500" marR="0" lvl="0" indent="-5715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Missing price of item is imputed with average price of that particular brand.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3261ED5-9585-7357-A9BF-799D9075D154}"/>
              </a:ext>
            </a:extLst>
          </p:cNvPr>
          <p:cNvSpPr txBox="1"/>
          <p:nvPr/>
        </p:nvSpPr>
        <p:spPr>
          <a:xfrm>
            <a:off x="1872343" y="1240968"/>
            <a:ext cx="734785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APPENDIX : Data Model Assumptions</a:t>
            </a:r>
            <a:endParaRPr lang="en-GB" sz="28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837AA30-511D-8D8C-ACFD-130968FD359E}"/>
              </a:ext>
            </a:extLst>
          </p:cNvPr>
          <p:cNvSpPr txBox="1"/>
          <p:nvPr/>
        </p:nvSpPr>
        <p:spPr>
          <a:xfrm>
            <a:off x="1680475" y="1997835"/>
            <a:ext cx="8358676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Naive Bayes is one of the widely used text classification algorithms which is used for sentiment analysis</a:t>
            </a:r>
            <a:r>
              <a:rPr lang="en-US" sz="2000" b="0" i="0" u="none" strike="noStrike" kern="0" cap="none" spc="0" baseline="0">
                <a:solidFill>
                  <a:srgbClr val="091E42"/>
                </a:solidFill>
                <a:uFillTx/>
                <a:latin typeface="freight-text-pro"/>
              </a:rPr>
              <a:t>.</a:t>
            </a:r>
            <a:r>
              <a:rPr lang="en-US" sz="2000" b="0" i="0" u="none" strike="noStrike" kern="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 We have b</a:t>
            </a: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uild naive bayes model for given data set .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 Model has evaluated on base of following matrix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  <a:p>
            <a:pPr marL="1529315" marR="0" lvl="2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A</a:t>
            </a: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ccuracy(85.45%),sensitivity (95.15%),specificity(57.06%)</a:t>
            </a:r>
          </a:p>
          <a:p>
            <a:pPr marL="1529315" marR="0" lvl="2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precision(86.58%), F1 score(90.66%)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	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The matrix shows that the model can identify positive and negative reviews  correctly.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9362928-6C50-95CE-443C-8F1CEB28945F}"/>
              </a:ext>
            </a:extLst>
          </p:cNvPr>
          <p:cNvSpPr txBox="1"/>
          <p:nvPr/>
        </p:nvSpPr>
        <p:spPr>
          <a:xfrm>
            <a:off x="1906203" y="843680"/>
            <a:ext cx="380153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APPENDIX : Model</a:t>
            </a:r>
            <a:endParaRPr lang="en-GB" sz="28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BB4B3-EDF1-85F2-356F-9B03622A50D3}"/>
              </a:ext>
            </a:extLst>
          </p:cNvPr>
          <p:cNvSpPr txBox="1"/>
          <p:nvPr/>
        </p:nvSpPr>
        <p:spPr>
          <a:xfrm>
            <a:off x="8316687" y="5040081"/>
            <a:ext cx="320040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i="0" u="none" strike="noStrike" kern="1200" cap="none" spc="0" baseline="0">
                <a:solidFill>
                  <a:srgbClr val="385723"/>
                </a:solidFill>
                <a:uFillTx/>
                <a:latin typeface="Arial" pitchFamily="34"/>
                <a:cs typeface="Arial" pitchFamily="34"/>
              </a:rPr>
              <a:t>THANK  YOU</a:t>
            </a:r>
            <a:endParaRPr lang="en-GB" sz="3600" b="1" i="0" u="none" strike="noStrike" kern="1200" cap="none" spc="0" baseline="0">
              <a:solidFill>
                <a:srgbClr val="385723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4C4DC07-3784-A75C-8BB6-1EC8AEE53DAE}"/>
              </a:ext>
            </a:extLst>
          </p:cNvPr>
          <p:cNvSpPr txBox="1"/>
          <p:nvPr/>
        </p:nvSpPr>
        <p:spPr>
          <a:xfrm>
            <a:off x="2322237" y="1826541"/>
            <a:ext cx="6094137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 </a:t>
            </a: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Objective 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Background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800" b="0" i="0" u="none" strike="noStrike" kern="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F</a:t>
            </a: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indings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Recommendations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Appendix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Data Source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Data model assumptions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Model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306A8D3-F607-9C0C-03C3-5F40A4185CAE}"/>
              </a:ext>
            </a:extLst>
          </p:cNvPr>
          <p:cNvSpPr txBox="1"/>
          <p:nvPr/>
        </p:nvSpPr>
        <p:spPr>
          <a:xfrm>
            <a:off x="2207937" y="758284"/>
            <a:ext cx="335651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AGENDA</a:t>
            </a:r>
            <a:endParaRPr lang="en-GB" sz="34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F5B53EC-4ADA-6039-08BE-0BCB2503D462}"/>
              </a:ext>
            </a:extLst>
          </p:cNvPr>
          <p:cNvSpPr txBox="1"/>
          <p:nvPr/>
        </p:nvSpPr>
        <p:spPr>
          <a:xfrm>
            <a:off x="1513112" y="1905509"/>
            <a:ext cx="8218709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2060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Increase the market share as well as the brand value of our product.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To know the competitors and preferences of features by users which would help to design new products optimally.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Find strength and weakness of competitors and close the demand-supply gap.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Finding better pricing strategies.</a:t>
            </a:r>
            <a:endParaRPr lang="en-US" sz="2400" b="0" i="0" u="none" strike="noStrike" kern="1200" cap="none" spc="0" baseline="0">
              <a:solidFill>
                <a:srgbClr val="00206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EBE56AF-E8AB-8CE1-28B7-E687C50F0DD8}"/>
              </a:ext>
            </a:extLst>
          </p:cNvPr>
          <p:cNvSpPr txBox="1"/>
          <p:nvPr/>
        </p:nvSpPr>
        <p:spPr>
          <a:xfrm>
            <a:off x="2015191" y="929002"/>
            <a:ext cx="388062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OBJECTIVE</a:t>
            </a:r>
            <a:endParaRPr lang="en-GB" sz="36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1476984E-ED0C-1E61-9795-3D7701B8C2EA}"/>
              </a:ext>
            </a:extLst>
          </p:cNvPr>
          <p:cNvSpPr txBox="1"/>
          <p:nvPr/>
        </p:nvSpPr>
        <p:spPr>
          <a:xfrm>
            <a:off x="1905801" y="836868"/>
            <a:ext cx="329757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BACKGROUND</a:t>
            </a:r>
            <a:endParaRPr lang="en-GB" sz="32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83BF4C1-6298-DE07-0E21-CC19F26FC031}"/>
              </a:ext>
            </a:extLst>
          </p:cNvPr>
          <p:cNvSpPr txBox="1"/>
          <p:nvPr/>
        </p:nvSpPr>
        <p:spPr>
          <a:xfrm>
            <a:off x="1447796" y="1861178"/>
            <a:ext cx="9296403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Company is a mobile manufacturer based in the US, which entered the market 3 years ago. As they are a new entrant in the sector, they want to understand their competitors and preferences of their users so that they can design their strategies accordingly. 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They want to tweak the marketing strategies to add more value to their brand, provide features to customers that add the most value, and close the demand-supply gap. </a:t>
            </a:r>
            <a:endParaRPr lang="en-US" sz="2000" b="0" i="0" u="none" strike="noStrike" kern="1200" cap="none" spc="0" baseline="0">
              <a:solidFill>
                <a:srgbClr val="002060"/>
              </a:solidFill>
              <a:uFillTx/>
              <a:latin typeface="Arial" pitchFamily="34"/>
              <a:cs typeface="Arial" pitchFamily="34"/>
            </a:endParaRP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In the world of digitization, industries are trying to fine-tune their strategies to suit the consumer needs based on the insights available from their choices and selections during their online presence.</a:t>
            </a:r>
            <a:endParaRPr lang="en-GB" sz="2000" b="0" i="0" u="none" strike="noStrike" kern="1200" cap="none" spc="0" baseline="0">
              <a:solidFill>
                <a:srgbClr val="00206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04C3FB1A-FBF5-0D26-CE9B-E1E185C8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4" t="20297" r="42917" b="14666"/>
          <a:stretch>
            <a:fillRect/>
          </a:stretch>
        </p:blipFill>
        <p:spPr>
          <a:xfrm>
            <a:off x="1819372" y="2300301"/>
            <a:ext cx="3017520" cy="38065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CCFC816-3124-A3FB-C687-8EC0016A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33" t="20296" r="41500" b="16296"/>
          <a:stretch>
            <a:fillRect/>
          </a:stretch>
        </p:blipFill>
        <p:spPr>
          <a:xfrm>
            <a:off x="5541556" y="2312627"/>
            <a:ext cx="3139436" cy="36513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99291-A9B9-5D98-33AC-A170727977E6}"/>
              </a:ext>
            </a:extLst>
          </p:cNvPr>
          <p:cNvSpPr txBox="1"/>
          <p:nvPr/>
        </p:nvSpPr>
        <p:spPr>
          <a:xfrm>
            <a:off x="1758766" y="1390784"/>
            <a:ext cx="867446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Customers giving negative reviews were too low in comparison with customers giving positive reviews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.</a:t>
            </a:r>
            <a:endParaRPr lang="en-GB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3991-2B69-737C-8779-D087041F51C1}"/>
              </a:ext>
            </a:extLst>
          </p:cNvPr>
          <p:cNvSpPr txBox="1"/>
          <p:nvPr/>
        </p:nvSpPr>
        <p:spPr>
          <a:xfrm>
            <a:off x="2264228" y="493949"/>
            <a:ext cx="603068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REVIEW STATUS</a:t>
            </a:r>
            <a:endParaRPr lang="en-GB" sz="28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78B23D1-937E-6E8C-4A98-8D7217AC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34" t="21481" r="24916" b="13630"/>
          <a:stretch>
            <a:fillRect/>
          </a:stretch>
        </p:blipFill>
        <p:spPr>
          <a:xfrm>
            <a:off x="1371600" y="2797625"/>
            <a:ext cx="5780315" cy="35269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27EC01FE-937E-17CA-6AFB-3E5AECBD59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80" t="21353" r="30112" b="25625"/>
          <a:stretch>
            <a:fillRect/>
          </a:stretch>
        </p:blipFill>
        <p:spPr>
          <a:xfrm>
            <a:off x="7641768" y="2797625"/>
            <a:ext cx="3521884" cy="35269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1818D-0518-0519-98B0-A4E1296D2AC5}"/>
              </a:ext>
            </a:extLst>
          </p:cNvPr>
          <p:cNvSpPr txBox="1"/>
          <p:nvPr/>
        </p:nvSpPr>
        <p:spPr>
          <a:xfrm>
            <a:off x="1121228" y="1034140"/>
            <a:ext cx="8850084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4221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Top companies in the US cell phone market are  Samsung(29.80%) with high percentage of positive reviews then BLU with 17.20% of market share.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4221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Lowest market share is for Sony(2.90), HTC(4.49), BlackBerry(6.48) and also it has the highest percentage of negative reviews.</a:t>
            </a:r>
            <a:endParaRPr lang="en-IN" sz="2000" b="0" i="0" u="none" strike="noStrike" kern="1200" cap="none" spc="0" baseline="0">
              <a:solidFill>
                <a:srgbClr val="00206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03F47-058A-F07B-3938-FEE81C21AFAE}"/>
              </a:ext>
            </a:extLst>
          </p:cNvPr>
          <p:cNvSpPr txBox="1"/>
          <p:nvPr/>
        </p:nvSpPr>
        <p:spPr>
          <a:xfrm>
            <a:off x="2416622" y="302574"/>
            <a:ext cx="493123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COMPETITORS</a:t>
            </a:r>
            <a:endParaRPr lang="en-GB" sz="24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8B6C80F-CE38-05CE-B4D1-1A249806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21" t="21428" r="33482" b="14762"/>
          <a:stretch>
            <a:fillRect/>
          </a:stretch>
        </p:blipFill>
        <p:spPr>
          <a:xfrm>
            <a:off x="7010403" y="2674958"/>
            <a:ext cx="4474031" cy="34645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96DD43D1-A3F5-4C4B-2F63-CAEEBE685A78}"/>
              </a:ext>
            </a:extLst>
          </p:cNvPr>
          <p:cNvSpPr txBox="1"/>
          <p:nvPr/>
        </p:nvSpPr>
        <p:spPr>
          <a:xfrm>
            <a:off x="924906" y="1160748"/>
            <a:ext cx="9068177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Mostly customers buy products in the range $40-$80 which is seconded by $80-$120,so it will be wise if we stick on to this price range.</a:t>
            </a:r>
            <a:r>
              <a:rPr lang="en-IN" sz="1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 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Even though average price of Samsung is higher, the price distribution of Sony have highest price range.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BLU have their products within a small range and for Samsung they have both high end and low end products.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2AFF285-3D11-82FC-F6A6-D04263A8398C}"/>
              </a:ext>
            </a:extLst>
          </p:cNvPr>
          <p:cNvSpPr txBox="1"/>
          <p:nvPr/>
        </p:nvSpPr>
        <p:spPr>
          <a:xfrm>
            <a:off x="2606945" y="563700"/>
            <a:ext cx="568234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PRICE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IN" sz="2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DISTRIBUTION</a:t>
            </a:r>
            <a:endParaRPr lang="en-GB" sz="24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973B389-BB21-B3EC-A6E3-ED39B287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1" y="2849764"/>
            <a:ext cx="5517361" cy="34445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k 3">
            <a:extLst>
              <a:ext uri="{FF2B5EF4-FFF2-40B4-BE49-F238E27FC236}">
                <a16:creationId xmlns:a16="http://schemas.microsoft.com/office/drawing/2014/main" id="{8E1FC6E0-6B49-DDF5-CCF7-4B896C21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638" y="6428881"/>
            <a:ext cx="37078" cy="827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E66CCCC-F7C4-089B-819C-FE0E04C54662}"/>
              </a:ext>
            </a:extLst>
          </p:cNvPr>
          <p:cNvSpPr txBox="1"/>
          <p:nvPr/>
        </p:nvSpPr>
        <p:spPr>
          <a:xfrm>
            <a:off x="1066803" y="1200168"/>
            <a:ext cx="9655625" cy="1292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Before purchasing any product, we all look at similar products in various brands. Here Samsung tops in that list too.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Samsung, Apple and Sony has more loyal customers.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C048E63-7D50-C9F2-007F-2AD17A1B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43" t="20001" r="3751" b="20317"/>
          <a:stretch>
            <a:fillRect/>
          </a:stretch>
        </p:blipFill>
        <p:spPr>
          <a:xfrm>
            <a:off x="1469577" y="2492828"/>
            <a:ext cx="8120502" cy="3733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B78A7F5-848F-A5D7-C57B-8F9837E17005}"/>
              </a:ext>
            </a:extLst>
          </p:cNvPr>
          <p:cNvSpPr txBox="1"/>
          <p:nvPr/>
        </p:nvSpPr>
        <p:spPr>
          <a:xfrm>
            <a:off x="3897081" y="522515"/>
            <a:ext cx="372291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VIEWED BRANDS</a:t>
            </a:r>
            <a:endParaRPr lang="en-GB" sz="24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E6B2C2-556D-6DD1-E0E3-A859BE7E1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3" t="21333" r="17583" b="23407"/>
          <a:stretch>
            <a:fillRect/>
          </a:stretch>
        </p:blipFill>
        <p:spPr>
          <a:xfrm>
            <a:off x="1148084" y="2862940"/>
            <a:ext cx="5151190" cy="333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D6729AC8-761A-9B01-C552-DD9D98C2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3" t="1111" r="17143" b="17619"/>
          <a:stretch>
            <a:fillRect/>
          </a:stretch>
        </p:blipFill>
        <p:spPr>
          <a:xfrm>
            <a:off x="6299274" y="2862940"/>
            <a:ext cx="5653241" cy="32548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2CC345D4-6714-6B3F-7BB0-FF5EC52EEAD5}"/>
              </a:ext>
            </a:extLst>
          </p:cNvPr>
          <p:cNvSpPr txBox="1"/>
          <p:nvPr/>
        </p:nvSpPr>
        <p:spPr>
          <a:xfrm>
            <a:off x="3287487" y="663516"/>
            <a:ext cx="45720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FEATURES</a:t>
            </a:r>
            <a:endParaRPr lang="en-GB" sz="2400" b="1" i="0" u="sng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23859EF-B934-F28A-DFCC-1431717798B1}"/>
              </a:ext>
            </a:extLst>
          </p:cNvPr>
          <p:cNvSpPr txBox="1"/>
          <p:nvPr/>
        </p:nvSpPr>
        <p:spPr>
          <a:xfrm>
            <a:off x="1338937" y="1493562"/>
            <a:ext cx="9720940" cy="1292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From top positive and negative features </a:t>
            </a:r>
            <a:r>
              <a:rPr lang="en-US" sz="2000" b="0" i="0" u="none" strike="noStrike" kern="1200" cap="none" spc="0" baseline="0">
                <a:solidFill>
                  <a:srgbClr val="002060"/>
                </a:solidFill>
                <a:uFillTx/>
                <a:latin typeface="Arial" pitchFamily="34"/>
                <a:cs typeface="Arial" pitchFamily="34"/>
              </a:rPr>
              <a:t>most talked features are battery, screen and camera which shows that customer are more incline towards good battery , HD screen display and high-resolution camera.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3222</TotalTime>
  <Words>678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freight-text-pro</vt:lpstr>
      <vt:lpstr>Wingdings</vt:lpstr>
      <vt:lpstr>Retrospect</vt:lpstr>
      <vt:lpstr>US CELLPHONE 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Nimya George</dc:creator>
  <cp:lastModifiedBy>Nimya George</cp:lastModifiedBy>
  <cp:revision>29</cp:revision>
  <dcterms:created xsi:type="dcterms:W3CDTF">2022-12-02T05:41:28Z</dcterms:created>
  <dcterms:modified xsi:type="dcterms:W3CDTF">2022-12-06T15:02:41Z</dcterms:modified>
</cp:coreProperties>
</file>