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71" r:id="rId6"/>
    <p:sldId id="260" r:id="rId7"/>
    <p:sldId id="261" r:id="rId8"/>
    <p:sldId id="262" r:id="rId9"/>
    <p:sldId id="263" r:id="rId10"/>
    <p:sldId id="265" r:id="rId11"/>
    <p:sldId id="268" r:id="rId12"/>
    <p:sldId id="269"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4" d="100"/>
          <a:sy n="64" d="100"/>
        </p:scale>
        <p:origin x="-876" y="-102"/>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572326" y="446542"/>
            <a:ext cx="1047346" cy="589280"/>
          </a:xfrm>
          <a:prstGeom prst="rect">
            <a:avLst/>
          </a:prstGeom>
        </p:spPr>
        <p:txBody>
          <a:bodyPr wrap="square" lIns="0" tIns="0" rIns="0" bIns="0">
            <a:spAutoFit/>
          </a:bodyPr>
          <a:lstStyle>
            <a:lvl1pPr>
              <a:defRPr sz="37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2/17/2020</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7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2/17/2020</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7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2/17/2020</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7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2/17/2020</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2/17/2020</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911223" y="698886"/>
            <a:ext cx="10369553" cy="589280"/>
          </a:xfrm>
          <a:prstGeom prst="rect">
            <a:avLst/>
          </a:prstGeom>
        </p:spPr>
        <p:txBody>
          <a:bodyPr wrap="square" lIns="0" tIns="0" rIns="0" bIns="0">
            <a:spAutoFit/>
          </a:bodyPr>
          <a:lstStyle>
            <a:lvl1pPr>
              <a:defRPr sz="37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2/17/2020</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1223" y="698886"/>
            <a:ext cx="1252220" cy="589280"/>
          </a:xfrm>
          <a:prstGeom prst="rect">
            <a:avLst/>
          </a:prstGeom>
        </p:spPr>
        <p:txBody>
          <a:bodyPr vert="horz" wrap="square" lIns="0" tIns="12700" rIns="0" bIns="0" rtlCol="0">
            <a:spAutoFit/>
          </a:bodyPr>
          <a:lstStyle/>
          <a:p>
            <a:pPr marL="12700">
              <a:lnSpc>
                <a:spcPct val="100000"/>
              </a:lnSpc>
              <a:spcBef>
                <a:spcPts val="100"/>
              </a:spcBef>
            </a:pPr>
            <a:r>
              <a:rPr spc="-395" dirty="0"/>
              <a:t>T</a:t>
            </a:r>
            <a:r>
              <a:rPr spc="165" dirty="0"/>
              <a:t>eam</a:t>
            </a:r>
          </a:p>
        </p:txBody>
      </p:sp>
      <p:sp>
        <p:nvSpPr>
          <p:cNvPr id="3" name="object 3"/>
          <p:cNvSpPr txBox="1"/>
          <p:nvPr/>
        </p:nvSpPr>
        <p:spPr>
          <a:xfrm>
            <a:off x="838200" y="1876050"/>
            <a:ext cx="10479531" cy="2931572"/>
          </a:xfrm>
          <a:prstGeom prst="rect">
            <a:avLst/>
          </a:prstGeom>
        </p:spPr>
        <p:txBody>
          <a:bodyPr vert="horz" wrap="square" lIns="0" tIns="78740" rIns="0" bIns="0" rtlCol="0">
            <a:spAutoFit/>
          </a:bodyPr>
          <a:lstStyle/>
          <a:p>
            <a:pPr marL="297815" indent="-285750">
              <a:lnSpc>
                <a:spcPct val="100000"/>
              </a:lnSpc>
              <a:spcBef>
                <a:spcPts val="620"/>
              </a:spcBef>
              <a:buClr>
                <a:srgbClr val="1A9987"/>
              </a:buClr>
              <a:buSzPct val="164705"/>
              <a:buFont typeface="Wingdings" panose="05000000000000000000" pitchFamily="2" charset="2"/>
              <a:buChar char="q"/>
              <a:tabLst>
                <a:tab pos="278765" algn="l"/>
              </a:tabLst>
            </a:pPr>
            <a:r>
              <a:rPr lang="en-IN" sz="1700" spc="5" dirty="0">
                <a:solidFill>
                  <a:srgbClr val="595959"/>
                </a:solidFill>
                <a:latin typeface="Lato"/>
                <a:cs typeface="Lato"/>
              </a:rPr>
              <a:t>  Team Name – Shooting Stars</a:t>
            </a:r>
            <a:endParaRPr sz="1700" dirty="0">
              <a:latin typeface="Lato"/>
              <a:cs typeface="Lato"/>
            </a:endParaRPr>
          </a:p>
          <a:p>
            <a:pPr marL="297815" indent="-285750">
              <a:lnSpc>
                <a:spcPct val="100000"/>
              </a:lnSpc>
              <a:spcBef>
                <a:spcPts val="1960"/>
              </a:spcBef>
              <a:buClr>
                <a:srgbClr val="1A9987"/>
              </a:buClr>
              <a:buSzPct val="164705"/>
              <a:buFont typeface="Wingdings" panose="05000000000000000000" pitchFamily="2" charset="2"/>
              <a:buChar char="q"/>
              <a:tabLst>
                <a:tab pos="278765" algn="l"/>
              </a:tabLst>
            </a:pPr>
            <a:r>
              <a:rPr lang="en-IN" sz="1700" spc="5" dirty="0">
                <a:solidFill>
                  <a:srgbClr val="595959"/>
                </a:solidFill>
                <a:latin typeface="Lato"/>
                <a:cs typeface="Lato"/>
              </a:rPr>
              <a:t>  Vision and Mission </a:t>
            </a:r>
          </a:p>
          <a:p>
            <a:pPr marL="12065">
              <a:lnSpc>
                <a:spcPct val="100000"/>
              </a:lnSpc>
              <a:spcBef>
                <a:spcPts val="1960"/>
              </a:spcBef>
              <a:buClr>
                <a:srgbClr val="1A9987"/>
              </a:buClr>
              <a:buSzPct val="164705"/>
              <a:tabLst>
                <a:tab pos="278765" algn="l"/>
              </a:tabLst>
            </a:pPr>
            <a:r>
              <a:rPr lang="en-IN" sz="1700" spc="5" dirty="0">
                <a:solidFill>
                  <a:srgbClr val="595959"/>
                </a:solidFill>
                <a:latin typeface="Lato"/>
                <a:cs typeface="Lato"/>
              </a:rPr>
              <a:t>	   We strongly believe that building a social infrastructure though a welcoming, engaged, and diverse</a:t>
            </a:r>
          </a:p>
          <a:p>
            <a:pPr marL="12065">
              <a:lnSpc>
                <a:spcPct val="100000"/>
              </a:lnSpc>
              <a:spcBef>
                <a:spcPts val="1960"/>
              </a:spcBef>
              <a:buClr>
                <a:srgbClr val="1A9987"/>
              </a:buClr>
              <a:buSzPct val="164705"/>
              <a:tabLst>
                <a:tab pos="278765" algn="l"/>
              </a:tabLst>
            </a:pPr>
            <a:r>
              <a:rPr lang="en-IN" sz="1700" spc="5" dirty="0">
                <a:solidFill>
                  <a:srgbClr val="595959"/>
                </a:solidFill>
                <a:latin typeface="Lato"/>
                <a:cs typeface="Lato"/>
              </a:rPr>
              <a:t>	   community is the key to support others for a noble cause. We specifically want to make our farmers </a:t>
            </a:r>
          </a:p>
          <a:p>
            <a:pPr marL="12065">
              <a:lnSpc>
                <a:spcPct val="100000"/>
              </a:lnSpc>
              <a:spcBef>
                <a:spcPts val="1960"/>
              </a:spcBef>
              <a:buClr>
                <a:srgbClr val="1A9987"/>
              </a:buClr>
              <a:buSzPct val="164705"/>
              <a:tabLst>
                <a:tab pos="278765" algn="l"/>
              </a:tabLst>
            </a:pPr>
            <a:r>
              <a:rPr lang="en-IN" sz="1700" spc="5" dirty="0">
                <a:solidFill>
                  <a:srgbClr val="595959"/>
                </a:solidFill>
                <a:latin typeface="Lato"/>
                <a:cs typeface="Lato"/>
              </a:rPr>
              <a:t>	   stop suffering and make them economically strong and want to serve them a better scenario. We want </a:t>
            </a:r>
          </a:p>
          <a:p>
            <a:pPr marL="12065">
              <a:lnSpc>
                <a:spcPct val="100000"/>
              </a:lnSpc>
              <a:spcBef>
                <a:spcPts val="1960"/>
              </a:spcBef>
              <a:buClr>
                <a:srgbClr val="1A9987"/>
              </a:buClr>
              <a:buSzPct val="164705"/>
              <a:tabLst>
                <a:tab pos="278765" algn="l"/>
              </a:tabLst>
            </a:pPr>
            <a:r>
              <a:rPr lang="en-IN" sz="1700" spc="5" dirty="0">
                <a:solidFill>
                  <a:srgbClr val="595959"/>
                </a:solidFill>
                <a:latin typeface="Lato"/>
                <a:cs typeface="Lato"/>
              </a:rPr>
              <a:t>	   to make them earn the profits that they deserve and support their families, and make their lives better.</a:t>
            </a:r>
            <a:endParaRPr sz="1700" dirty="0">
              <a:latin typeface="Lato"/>
              <a:cs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74269" y="228600"/>
            <a:ext cx="7202170" cy="589280"/>
          </a:xfrm>
          <a:prstGeom prst="rect">
            <a:avLst/>
          </a:prstGeom>
        </p:spPr>
        <p:txBody>
          <a:bodyPr vert="horz" wrap="square" lIns="0" tIns="12700" rIns="0" bIns="0" rtlCol="0">
            <a:spAutoFit/>
          </a:bodyPr>
          <a:lstStyle/>
          <a:p>
            <a:pPr marL="12700">
              <a:lnSpc>
                <a:spcPct val="100000"/>
              </a:lnSpc>
              <a:spcBef>
                <a:spcPts val="100"/>
              </a:spcBef>
            </a:pPr>
            <a:r>
              <a:rPr spc="35" dirty="0"/>
              <a:t>Financial</a:t>
            </a:r>
            <a:r>
              <a:rPr spc="-360" dirty="0"/>
              <a:t> </a:t>
            </a:r>
            <a:r>
              <a:rPr spc="160" dirty="0"/>
              <a:t>model</a:t>
            </a:r>
            <a:r>
              <a:rPr spc="-360" dirty="0"/>
              <a:t> </a:t>
            </a:r>
            <a:r>
              <a:rPr spc="145" dirty="0"/>
              <a:t>and</a:t>
            </a:r>
            <a:r>
              <a:rPr spc="-250" dirty="0"/>
              <a:t> </a:t>
            </a:r>
            <a:r>
              <a:rPr spc="20" dirty="0"/>
              <a:t>projections</a:t>
            </a:r>
          </a:p>
        </p:txBody>
      </p:sp>
      <p:sp>
        <p:nvSpPr>
          <p:cNvPr id="3" name="object 3"/>
          <p:cNvSpPr txBox="1"/>
          <p:nvPr/>
        </p:nvSpPr>
        <p:spPr>
          <a:xfrm>
            <a:off x="914400" y="1066800"/>
            <a:ext cx="10479531" cy="5363007"/>
          </a:xfrm>
          <a:prstGeom prst="rect">
            <a:avLst/>
          </a:prstGeom>
        </p:spPr>
        <p:txBody>
          <a:bodyPr vert="horz" wrap="square" lIns="0" tIns="78740" rIns="0" bIns="0" rtlCol="0">
            <a:spAutoFit/>
          </a:bodyPr>
          <a:lstStyle/>
          <a:p>
            <a:pPr marL="297815" indent="-285750">
              <a:lnSpc>
                <a:spcPct val="100000"/>
              </a:lnSpc>
              <a:spcBef>
                <a:spcPts val="620"/>
              </a:spcBef>
              <a:buClr>
                <a:srgbClr val="1A9987"/>
              </a:buClr>
              <a:buSzPct val="164705"/>
              <a:buFont typeface="Wingdings" panose="05000000000000000000" pitchFamily="2" charset="2"/>
              <a:buChar char="q"/>
              <a:tabLst>
                <a:tab pos="278765" algn="l"/>
              </a:tabLst>
            </a:pPr>
            <a:r>
              <a:rPr lang="en-IN" sz="1700" b="1" dirty="0">
                <a:solidFill>
                  <a:srgbClr val="595959"/>
                </a:solidFill>
                <a:latin typeface="Lato"/>
                <a:cs typeface="Lato"/>
              </a:rPr>
              <a:t> </a:t>
            </a:r>
            <a:r>
              <a:rPr sz="1700" b="1" dirty="0">
                <a:solidFill>
                  <a:srgbClr val="595959"/>
                </a:solidFill>
                <a:latin typeface="Lato"/>
                <a:cs typeface="Lato"/>
              </a:rPr>
              <a:t>Investment</a:t>
            </a:r>
            <a:r>
              <a:rPr sz="1700" b="1" spc="-90" dirty="0">
                <a:solidFill>
                  <a:srgbClr val="595959"/>
                </a:solidFill>
                <a:latin typeface="Lato"/>
                <a:cs typeface="Lato"/>
              </a:rPr>
              <a:t> </a:t>
            </a:r>
            <a:r>
              <a:rPr sz="1700" b="1" spc="5" dirty="0">
                <a:solidFill>
                  <a:srgbClr val="595959"/>
                </a:solidFill>
                <a:latin typeface="Lato"/>
                <a:cs typeface="Lato"/>
              </a:rPr>
              <a:t>to</a:t>
            </a:r>
            <a:r>
              <a:rPr sz="1700" b="1" spc="-85" dirty="0">
                <a:solidFill>
                  <a:srgbClr val="595959"/>
                </a:solidFill>
                <a:latin typeface="Lato"/>
                <a:cs typeface="Lato"/>
              </a:rPr>
              <a:t> </a:t>
            </a:r>
            <a:r>
              <a:rPr sz="1700" b="1" spc="-10" dirty="0">
                <a:solidFill>
                  <a:srgbClr val="595959"/>
                </a:solidFill>
                <a:latin typeface="Lato"/>
                <a:cs typeface="Lato"/>
              </a:rPr>
              <a:t>develop-</a:t>
            </a:r>
            <a:r>
              <a:rPr sz="1700" b="1" spc="-90" dirty="0">
                <a:solidFill>
                  <a:srgbClr val="595959"/>
                </a:solidFill>
                <a:latin typeface="Lato"/>
                <a:cs typeface="Lato"/>
              </a:rPr>
              <a:t> </a:t>
            </a:r>
            <a:r>
              <a:rPr sz="1700" b="1" spc="20" dirty="0">
                <a:solidFill>
                  <a:srgbClr val="595959"/>
                </a:solidFill>
                <a:latin typeface="Lato"/>
                <a:cs typeface="Lato"/>
              </a:rPr>
              <a:t>Material</a:t>
            </a:r>
            <a:r>
              <a:rPr sz="1700" b="1" spc="-85" dirty="0">
                <a:solidFill>
                  <a:srgbClr val="595959"/>
                </a:solidFill>
                <a:latin typeface="Lato"/>
                <a:cs typeface="Lato"/>
              </a:rPr>
              <a:t> </a:t>
            </a:r>
            <a:r>
              <a:rPr sz="1700" b="1" spc="5" dirty="0">
                <a:solidFill>
                  <a:srgbClr val="595959"/>
                </a:solidFill>
                <a:latin typeface="Lato"/>
                <a:cs typeface="Lato"/>
              </a:rPr>
              <a:t>and</a:t>
            </a:r>
            <a:r>
              <a:rPr sz="1700" b="1" spc="-90" dirty="0">
                <a:solidFill>
                  <a:srgbClr val="595959"/>
                </a:solidFill>
                <a:latin typeface="Lato"/>
                <a:cs typeface="Lato"/>
              </a:rPr>
              <a:t> </a:t>
            </a:r>
            <a:r>
              <a:rPr sz="1700" b="1" spc="5" dirty="0">
                <a:solidFill>
                  <a:srgbClr val="595959"/>
                </a:solidFill>
                <a:latin typeface="Lato"/>
                <a:cs typeface="Lato"/>
              </a:rPr>
              <a:t>manpower</a:t>
            </a:r>
            <a:endParaRPr lang="en-IN" sz="1700" b="1" spc="5" dirty="0">
              <a:solidFill>
                <a:srgbClr val="595959"/>
              </a:solidFill>
              <a:latin typeface="Lato"/>
              <a:cs typeface="Lato"/>
            </a:endParaRPr>
          </a:p>
          <a:p>
            <a:pPr marL="469265" lvl="1">
              <a:spcBef>
                <a:spcPts val="620"/>
              </a:spcBef>
              <a:buClr>
                <a:srgbClr val="1A9987"/>
              </a:buClr>
              <a:buSzPct val="164705"/>
              <a:tabLst>
                <a:tab pos="278765" algn="l"/>
              </a:tabLst>
            </a:pPr>
            <a:r>
              <a:rPr lang="en-IN" sz="1700" spc="5" dirty="0">
                <a:solidFill>
                  <a:srgbClr val="595959"/>
                </a:solidFill>
                <a:latin typeface="Lato"/>
                <a:cs typeface="Lato"/>
              </a:rPr>
              <a:t>To develop our dream project, we need a team to develop a web portal and mobile app to connect it to a database so that both are interactable. A team is also needed to see towards the machine learning models, train and test it to obtain accurate results, and a team to implement a mechanism to collect satellite data at a specific interval like 1 or 2 days. To enhance our project, we will need help of sensors installed on our customer’s field. For sensors, we need expenses to build and instalment of these in fields. For first few cases, we will be investing our own money until traders and insurance companies are involved.</a:t>
            </a:r>
            <a:endParaRPr sz="1700" dirty="0">
              <a:latin typeface="Lato"/>
              <a:cs typeface="Lato"/>
            </a:endParaRPr>
          </a:p>
          <a:p>
            <a:pPr marL="297815" indent="-285750">
              <a:lnSpc>
                <a:spcPct val="100000"/>
              </a:lnSpc>
              <a:spcBef>
                <a:spcPts val="1960"/>
              </a:spcBef>
              <a:buClr>
                <a:srgbClr val="1A9987"/>
              </a:buClr>
              <a:buSzPct val="164705"/>
              <a:buFont typeface="Wingdings" panose="05000000000000000000" pitchFamily="2" charset="2"/>
              <a:buChar char="q"/>
              <a:tabLst>
                <a:tab pos="278765" algn="l"/>
              </a:tabLst>
            </a:pPr>
            <a:r>
              <a:rPr lang="en-IN" sz="1700" b="1" spc="5" dirty="0">
                <a:solidFill>
                  <a:srgbClr val="595959"/>
                </a:solidFill>
                <a:latin typeface="Lato"/>
                <a:cs typeface="Lato"/>
              </a:rPr>
              <a:t> </a:t>
            </a:r>
            <a:r>
              <a:rPr sz="1700" b="1" spc="5" dirty="0">
                <a:solidFill>
                  <a:srgbClr val="595959"/>
                </a:solidFill>
                <a:latin typeface="Lato"/>
                <a:cs typeface="Lato"/>
              </a:rPr>
              <a:t>Assumptions</a:t>
            </a:r>
            <a:endParaRPr lang="en-IN" sz="1700" b="1" spc="5" dirty="0">
              <a:solidFill>
                <a:srgbClr val="595959"/>
              </a:solidFill>
              <a:latin typeface="Lato"/>
              <a:cs typeface="Lato"/>
            </a:endParaRPr>
          </a:p>
          <a:p>
            <a:pPr marL="469265" lvl="1">
              <a:spcBef>
                <a:spcPts val="1960"/>
              </a:spcBef>
              <a:buClr>
                <a:srgbClr val="1A9987"/>
              </a:buClr>
              <a:buSzPct val="164705"/>
              <a:tabLst>
                <a:tab pos="278765" algn="l"/>
              </a:tabLst>
            </a:pPr>
            <a:r>
              <a:rPr lang="en-IN" sz="1700" spc="5" dirty="0">
                <a:solidFill>
                  <a:srgbClr val="595959"/>
                </a:solidFill>
                <a:latin typeface="Lato"/>
                <a:cs typeface="Lato"/>
              </a:rPr>
              <a:t>We hope that upon investing cost of sensors and manpower, we expect double or triple of the amount invested per sensor incurred from various sectors. If our project flourishes, we are expecting as far as five times.</a:t>
            </a:r>
            <a:r>
              <a:rPr lang="en-IN" sz="1700" b="1" spc="5" dirty="0">
                <a:solidFill>
                  <a:srgbClr val="595959"/>
                </a:solidFill>
                <a:latin typeface="Lato"/>
                <a:cs typeface="Lato"/>
              </a:rPr>
              <a:t>   	</a:t>
            </a:r>
            <a:endParaRPr sz="1700" dirty="0">
              <a:latin typeface="Lato"/>
              <a:cs typeface="Lato"/>
            </a:endParaRPr>
          </a:p>
          <a:p>
            <a:pPr marL="297815" indent="-285750">
              <a:lnSpc>
                <a:spcPct val="100000"/>
              </a:lnSpc>
              <a:spcBef>
                <a:spcPts val="2010"/>
              </a:spcBef>
              <a:buClr>
                <a:srgbClr val="1A9987"/>
              </a:buClr>
              <a:buSzPct val="164705"/>
              <a:buFont typeface="Wingdings" panose="05000000000000000000" pitchFamily="2" charset="2"/>
              <a:buChar char="q"/>
              <a:tabLst>
                <a:tab pos="278765" algn="l"/>
              </a:tabLst>
            </a:pPr>
            <a:r>
              <a:rPr lang="en-IN" sz="1700" b="1" spc="20" dirty="0">
                <a:solidFill>
                  <a:srgbClr val="595959"/>
                </a:solidFill>
                <a:latin typeface="Lato"/>
                <a:cs typeface="Lato"/>
              </a:rPr>
              <a:t> </a:t>
            </a:r>
            <a:r>
              <a:rPr sz="1700" b="1" spc="20" dirty="0">
                <a:solidFill>
                  <a:srgbClr val="595959"/>
                </a:solidFill>
                <a:latin typeface="Lato"/>
                <a:cs typeface="Lato"/>
              </a:rPr>
              <a:t>Return </a:t>
            </a:r>
            <a:r>
              <a:rPr sz="1700" b="1" spc="-5" dirty="0">
                <a:solidFill>
                  <a:srgbClr val="595959"/>
                </a:solidFill>
                <a:latin typeface="Lato"/>
                <a:cs typeface="Lato"/>
              </a:rPr>
              <a:t>on</a:t>
            </a:r>
            <a:r>
              <a:rPr sz="1700" b="1" spc="-200" dirty="0">
                <a:solidFill>
                  <a:srgbClr val="595959"/>
                </a:solidFill>
                <a:latin typeface="Lato"/>
                <a:cs typeface="Lato"/>
              </a:rPr>
              <a:t> </a:t>
            </a:r>
            <a:r>
              <a:rPr sz="1700" b="1" dirty="0">
                <a:solidFill>
                  <a:srgbClr val="595959"/>
                </a:solidFill>
                <a:latin typeface="Lato"/>
                <a:cs typeface="Lato"/>
              </a:rPr>
              <a:t>Investment</a:t>
            </a:r>
            <a:endParaRPr lang="en-IN" sz="1700" b="1" dirty="0">
              <a:solidFill>
                <a:srgbClr val="595959"/>
              </a:solidFill>
              <a:latin typeface="Lato"/>
              <a:cs typeface="Lato"/>
            </a:endParaRPr>
          </a:p>
          <a:p>
            <a:pPr marL="469265" lvl="1">
              <a:spcBef>
                <a:spcPts val="2010"/>
              </a:spcBef>
              <a:buClr>
                <a:srgbClr val="1A9987"/>
              </a:buClr>
              <a:buSzPct val="164705"/>
              <a:tabLst>
                <a:tab pos="278765" algn="l"/>
              </a:tabLst>
            </a:pPr>
            <a:r>
              <a:rPr lang="en-IN" sz="1700" dirty="0">
                <a:solidFill>
                  <a:srgbClr val="595959"/>
                </a:solidFill>
                <a:latin typeface="Lato"/>
                <a:cs typeface="Lato"/>
              </a:rPr>
              <a:t>Return on investment = Expected double or triple the amount invested / amount invested</a:t>
            </a:r>
          </a:p>
          <a:p>
            <a:pPr marL="469265" lvl="1">
              <a:spcBef>
                <a:spcPts val="2010"/>
              </a:spcBef>
              <a:buClr>
                <a:srgbClr val="1A9987"/>
              </a:buClr>
              <a:buSzPct val="164705"/>
              <a:tabLst>
                <a:tab pos="278765" algn="l"/>
              </a:tabLst>
            </a:pPr>
            <a:r>
              <a:rPr lang="en-IN" sz="1700" dirty="0">
                <a:solidFill>
                  <a:srgbClr val="595959"/>
                </a:solidFill>
                <a:latin typeface="Lato"/>
                <a:cs typeface="Lato"/>
              </a:rPr>
              <a:t>	                            = 2 or 3 (5 in extreme case)</a:t>
            </a:r>
            <a:endParaRPr sz="1700" dirty="0">
              <a:latin typeface="Lato"/>
              <a:cs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1223" y="698886"/>
            <a:ext cx="2188845" cy="589280"/>
          </a:xfrm>
          <a:prstGeom prst="rect">
            <a:avLst/>
          </a:prstGeom>
        </p:spPr>
        <p:txBody>
          <a:bodyPr vert="horz" wrap="square" lIns="0" tIns="12700" rIns="0" bIns="0" rtlCol="0">
            <a:spAutoFit/>
          </a:bodyPr>
          <a:lstStyle/>
          <a:p>
            <a:pPr marL="12700">
              <a:lnSpc>
                <a:spcPct val="100000"/>
              </a:lnSpc>
              <a:spcBef>
                <a:spcPts val="100"/>
              </a:spcBef>
            </a:pPr>
            <a:r>
              <a:rPr spc="150" dirty="0"/>
              <a:t>Summary</a:t>
            </a:r>
          </a:p>
        </p:txBody>
      </p:sp>
      <p:sp>
        <p:nvSpPr>
          <p:cNvPr id="3" name="object 3"/>
          <p:cNvSpPr txBox="1"/>
          <p:nvPr/>
        </p:nvSpPr>
        <p:spPr>
          <a:xfrm>
            <a:off x="874268" y="1942362"/>
            <a:ext cx="9336531" cy="1072088"/>
          </a:xfrm>
          <a:prstGeom prst="rect">
            <a:avLst/>
          </a:prstGeom>
        </p:spPr>
        <p:txBody>
          <a:bodyPr vert="horz" wrap="square" lIns="0" tIns="12700" rIns="0" bIns="0" rtlCol="0">
            <a:spAutoFit/>
          </a:bodyPr>
          <a:lstStyle/>
          <a:p>
            <a:pPr marL="297815" indent="-285750">
              <a:lnSpc>
                <a:spcPct val="100000"/>
              </a:lnSpc>
              <a:spcBef>
                <a:spcPts val="620"/>
              </a:spcBef>
              <a:buClr>
                <a:srgbClr val="1A9987"/>
              </a:buClr>
              <a:buSzPct val="164705"/>
              <a:tabLst>
                <a:tab pos="278765" algn="l"/>
              </a:tabLst>
            </a:pPr>
            <a:r>
              <a:rPr lang="en-IN" sz="1700" dirty="0" smtClean="0">
                <a:latin typeface="Lato"/>
                <a:cs typeface="Lato"/>
              </a:rPr>
              <a:t>     Crop </a:t>
            </a:r>
            <a:r>
              <a:rPr lang="en-IN" sz="1700" dirty="0" smtClean="0">
                <a:latin typeface="Lato"/>
                <a:cs typeface="Lato"/>
              </a:rPr>
              <a:t>and land usage will be monitored in real time using the </a:t>
            </a:r>
            <a:r>
              <a:rPr lang="en-IN" sz="1700" dirty="0" smtClean="0">
                <a:latin typeface="Lato"/>
                <a:cs typeface="Lato"/>
              </a:rPr>
              <a:t>satellite images in </a:t>
            </a:r>
            <a:r>
              <a:rPr lang="en-IN" sz="1700" dirty="0" smtClean="0">
                <a:latin typeface="Lato"/>
                <a:cs typeface="Lato"/>
              </a:rPr>
              <a:t>accordance to the field coordinates as these are cheaper and effective </a:t>
            </a:r>
            <a:r>
              <a:rPr lang="en-IN" sz="1700" dirty="0" smtClean="0">
                <a:latin typeface="Lato"/>
                <a:cs typeface="Lato"/>
              </a:rPr>
              <a:t>methods and </a:t>
            </a:r>
            <a:r>
              <a:rPr lang="en-IN" sz="1700" dirty="0" smtClean="0">
                <a:latin typeface="Lato"/>
                <a:cs typeface="Lato"/>
              </a:rPr>
              <a:t>doesn’t </a:t>
            </a:r>
            <a:r>
              <a:rPr lang="en-IN" sz="1700" dirty="0" smtClean="0">
                <a:latin typeface="Lato"/>
                <a:cs typeface="Lato"/>
              </a:rPr>
              <a:t>require manual </a:t>
            </a:r>
            <a:r>
              <a:rPr lang="en-IN" sz="1700" dirty="0" smtClean="0">
                <a:latin typeface="Lato"/>
                <a:cs typeface="Lato"/>
              </a:rPr>
              <a:t>effort to check the field.</a:t>
            </a:r>
          </a:p>
          <a:p>
            <a:pPr marL="278130" indent="-266065">
              <a:lnSpc>
                <a:spcPct val="100000"/>
              </a:lnSpc>
              <a:spcBef>
                <a:spcPts val="100"/>
              </a:spcBef>
              <a:buClr>
                <a:srgbClr val="1A9987"/>
              </a:buClr>
              <a:buSzPct val="164705"/>
              <a:tabLst>
                <a:tab pos="278765" algn="l"/>
              </a:tabLst>
            </a:pPr>
            <a:endParaRPr sz="1700" dirty="0">
              <a:latin typeface="Lato"/>
              <a:cs typeface="Lato"/>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11223" y="698886"/>
            <a:ext cx="1035050" cy="589280"/>
          </a:xfrm>
          <a:prstGeom prst="rect">
            <a:avLst/>
          </a:prstGeom>
        </p:spPr>
        <p:txBody>
          <a:bodyPr vert="horz" wrap="square" lIns="0" tIns="12700" rIns="0" bIns="0" rtlCol="0">
            <a:spAutoFit/>
          </a:bodyPr>
          <a:lstStyle/>
          <a:p>
            <a:pPr marL="12700">
              <a:lnSpc>
                <a:spcPct val="100000"/>
              </a:lnSpc>
              <a:spcBef>
                <a:spcPts val="100"/>
              </a:spcBef>
            </a:pPr>
            <a:r>
              <a:rPr sz="3700" b="1" spc="95" dirty="0">
                <a:latin typeface="Trebuchet MS"/>
                <a:cs typeface="Trebuchet MS"/>
              </a:rPr>
              <a:t>Q</a:t>
            </a:r>
            <a:r>
              <a:rPr sz="3700" b="1" spc="125" dirty="0">
                <a:latin typeface="Trebuchet MS"/>
                <a:cs typeface="Trebuchet MS"/>
              </a:rPr>
              <a:t>&amp;</a:t>
            </a:r>
            <a:r>
              <a:rPr sz="3700" b="1" spc="140" dirty="0">
                <a:latin typeface="Trebuchet MS"/>
                <a:cs typeface="Trebuchet MS"/>
              </a:rPr>
              <a:t>A</a:t>
            </a:r>
            <a:endParaRPr sz="3700">
              <a:latin typeface="Trebuchet MS"/>
              <a:cs typeface="Trebuchet MS"/>
            </a:endParaRPr>
          </a:p>
        </p:txBody>
      </p:sp>
      <p:sp>
        <p:nvSpPr>
          <p:cNvPr id="3" name="TextBox 2"/>
          <p:cNvSpPr txBox="1"/>
          <p:nvPr/>
        </p:nvSpPr>
        <p:spPr>
          <a:xfrm>
            <a:off x="990600" y="1981200"/>
            <a:ext cx="6049861" cy="369332"/>
          </a:xfrm>
          <a:prstGeom prst="rect">
            <a:avLst/>
          </a:prstGeom>
          <a:noFill/>
        </p:spPr>
        <p:txBody>
          <a:bodyPr wrap="none" rtlCol="0">
            <a:spAutoFit/>
          </a:bodyPr>
          <a:lstStyle/>
          <a:p>
            <a:r>
              <a:rPr lang="en-SG" dirty="0" smtClean="0"/>
              <a:t>Answered the questions and answers in a separate document.  </a:t>
            </a:r>
            <a:endParaRPr lang="en-SG"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ctrTitle"/>
          </p:nvPr>
        </p:nvSpPr>
        <p:spPr>
          <a:xfrm>
            <a:off x="914400" y="446542"/>
            <a:ext cx="10287000" cy="582211"/>
          </a:xfrm>
          <a:prstGeom prst="rect">
            <a:avLst/>
          </a:prstGeom>
        </p:spPr>
        <p:txBody>
          <a:bodyPr vert="horz" wrap="square" lIns="0" tIns="12700" rIns="0" bIns="0" rtlCol="0">
            <a:spAutoFit/>
          </a:bodyPr>
          <a:lstStyle/>
          <a:p>
            <a:pPr marL="12700" algn="ctr">
              <a:lnSpc>
                <a:spcPct val="100000"/>
              </a:lnSpc>
              <a:spcBef>
                <a:spcPts val="100"/>
              </a:spcBef>
            </a:pPr>
            <a:r>
              <a:rPr lang="en-IN" spc="-5" dirty="0"/>
              <a:t>Who we are?</a:t>
            </a:r>
            <a:endParaRPr spc="-5" dirty="0"/>
          </a:p>
        </p:txBody>
      </p:sp>
      <p:sp>
        <p:nvSpPr>
          <p:cNvPr id="3" name="object 3"/>
          <p:cNvSpPr txBox="1"/>
          <p:nvPr/>
        </p:nvSpPr>
        <p:spPr>
          <a:xfrm>
            <a:off x="838200" y="1524000"/>
            <a:ext cx="10287000" cy="4116512"/>
          </a:xfrm>
          <a:prstGeom prst="rect">
            <a:avLst/>
          </a:prstGeom>
        </p:spPr>
        <p:txBody>
          <a:bodyPr vert="horz" wrap="square" lIns="0" tIns="12700" rIns="0" bIns="0" rtlCol="0">
            <a:spAutoFit/>
          </a:bodyPr>
          <a:lstStyle/>
          <a:p>
            <a:pPr marL="12700">
              <a:lnSpc>
                <a:spcPct val="100000"/>
              </a:lnSpc>
              <a:spcBef>
                <a:spcPts val="100"/>
              </a:spcBef>
            </a:pPr>
            <a:r>
              <a:rPr lang="en-IN" sz="1700" spc="-45" dirty="0">
                <a:solidFill>
                  <a:srgbClr val="595959"/>
                </a:solidFill>
                <a:latin typeface="Lato"/>
                <a:cs typeface="Lato"/>
              </a:rPr>
              <a:t>We are a bunch of students wanting to strengthen our community with our efforts. </a:t>
            </a:r>
          </a:p>
          <a:p>
            <a:pPr marL="12700">
              <a:lnSpc>
                <a:spcPct val="100000"/>
              </a:lnSpc>
              <a:spcBef>
                <a:spcPts val="100"/>
              </a:spcBef>
            </a:pPr>
            <a:endParaRPr lang="en-IN" sz="1700" spc="-45" dirty="0">
              <a:solidFill>
                <a:srgbClr val="595959"/>
              </a:solidFill>
              <a:latin typeface="Lato"/>
              <a:cs typeface="Lato"/>
            </a:endParaRPr>
          </a:p>
          <a:p>
            <a:pPr marL="12700">
              <a:lnSpc>
                <a:spcPct val="100000"/>
              </a:lnSpc>
              <a:spcBef>
                <a:spcPts val="100"/>
              </a:spcBef>
            </a:pPr>
            <a:r>
              <a:rPr lang="en-IN" sz="1700" spc="-45" dirty="0">
                <a:solidFill>
                  <a:srgbClr val="595959"/>
                </a:solidFill>
                <a:latin typeface="Lato"/>
                <a:cs typeface="Lato"/>
              </a:rPr>
              <a:t>Our team, Shooting Stars, consists of students – </a:t>
            </a:r>
          </a:p>
          <a:p>
            <a:pPr marL="12700">
              <a:lnSpc>
                <a:spcPct val="100000"/>
              </a:lnSpc>
              <a:spcBef>
                <a:spcPts val="100"/>
              </a:spcBef>
            </a:pPr>
            <a:endParaRPr lang="en-IN" sz="1700" spc="-45" dirty="0">
              <a:solidFill>
                <a:srgbClr val="595959"/>
              </a:solidFill>
              <a:latin typeface="Lato"/>
              <a:cs typeface="Lato"/>
            </a:endParaRPr>
          </a:p>
          <a:p>
            <a:pPr marL="755650" lvl="1" indent="-285750">
              <a:spcBef>
                <a:spcPts val="100"/>
              </a:spcBef>
              <a:buClr>
                <a:srgbClr val="009999"/>
              </a:buClr>
              <a:buSzPct val="165000"/>
              <a:buFont typeface="Wingdings" panose="05000000000000000000" pitchFamily="2" charset="2"/>
              <a:buChar char="v"/>
            </a:pPr>
            <a:r>
              <a:rPr lang="en-IN" sz="1700" spc="-45" dirty="0">
                <a:solidFill>
                  <a:srgbClr val="595959"/>
                </a:solidFill>
                <a:latin typeface="Lato"/>
                <a:cs typeface="Lato"/>
              </a:rPr>
              <a:t> </a:t>
            </a:r>
            <a:r>
              <a:rPr lang="en-IN" sz="1700" spc="-45" dirty="0" err="1">
                <a:solidFill>
                  <a:srgbClr val="595959"/>
                </a:solidFill>
                <a:latin typeface="Lato"/>
                <a:cs typeface="Lato"/>
              </a:rPr>
              <a:t>Shriyansh</a:t>
            </a:r>
            <a:r>
              <a:rPr lang="en-IN" sz="1700" spc="-45" dirty="0">
                <a:solidFill>
                  <a:srgbClr val="595959"/>
                </a:solidFill>
                <a:latin typeface="Lato"/>
                <a:cs typeface="Lato"/>
              </a:rPr>
              <a:t> Jain (Team Lead)</a:t>
            </a:r>
          </a:p>
          <a:p>
            <a:pPr marL="469900" lvl="1">
              <a:spcBef>
                <a:spcPts val="100"/>
              </a:spcBef>
              <a:buClr>
                <a:srgbClr val="009999"/>
              </a:buClr>
              <a:buSzPct val="165000"/>
            </a:pPr>
            <a:endParaRPr lang="en-IN" sz="1700" spc="-45" dirty="0">
              <a:solidFill>
                <a:srgbClr val="595959"/>
              </a:solidFill>
              <a:latin typeface="Lato"/>
              <a:cs typeface="Lato"/>
            </a:endParaRPr>
          </a:p>
          <a:p>
            <a:pPr marL="755650" lvl="1" indent="-285750">
              <a:spcBef>
                <a:spcPts val="100"/>
              </a:spcBef>
              <a:buClr>
                <a:srgbClr val="009999"/>
              </a:buClr>
              <a:buSzPct val="165000"/>
              <a:buFont typeface="Wingdings" panose="05000000000000000000" pitchFamily="2" charset="2"/>
              <a:buChar char="v"/>
            </a:pPr>
            <a:r>
              <a:rPr lang="en-IN" sz="1700" spc="-45" dirty="0">
                <a:solidFill>
                  <a:srgbClr val="595959"/>
                </a:solidFill>
                <a:latin typeface="Lato"/>
                <a:cs typeface="Lato"/>
              </a:rPr>
              <a:t> Prakash Ujjwal</a:t>
            </a:r>
          </a:p>
          <a:p>
            <a:pPr marL="469900" lvl="1">
              <a:spcBef>
                <a:spcPts val="100"/>
              </a:spcBef>
              <a:buClr>
                <a:srgbClr val="009999"/>
              </a:buClr>
              <a:buSzPct val="165000"/>
            </a:pPr>
            <a:endParaRPr lang="en-IN" sz="1700" spc="-45" dirty="0">
              <a:solidFill>
                <a:srgbClr val="595959"/>
              </a:solidFill>
              <a:latin typeface="Lato"/>
              <a:cs typeface="Lato"/>
            </a:endParaRPr>
          </a:p>
          <a:p>
            <a:pPr marL="755650" lvl="1" indent="-285750">
              <a:spcBef>
                <a:spcPts val="100"/>
              </a:spcBef>
              <a:buClr>
                <a:srgbClr val="009999"/>
              </a:buClr>
              <a:buSzPct val="165000"/>
              <a:buFont typeface="Wingdings" panose="05000000000000000000" pitchFamily="2" charset="2"/>
              <a:buChar char="v"/>
            </a:pPr>
            <a:r>
              <a:rPr lang="en-IN" sz="1700" spc="-45" dirty="0">
                <a:solidFill>
                  <a:srgbClr val="595959"/>
                </a:solidFill>
                <a:latin typeface="Lato"/>
                <a:cs typeface="Lato"/>
              </a:rPr>
              <a:t> Edwin Toppo</a:t>
            </a:r>
          </a:p>
          <a:p>
            <a:pPr marL="469900" lvl="1">
              <a:spcBef>
                <a:spcPts val="100"/>
              </a:spcBef>
              <a:buClr>
                <a:srgbClr val="009999"/>
              </a:buClr>
              <a:buSzPct val="165000"/>
            </a:pPr>
            <a:endParaRPr lang="en-IN" sz="1700" spc="-45" dirty="0">
              <a:solidFill>
                <a:srgbClr val="595959"/>
              </a:solidFill>
              <a:latin typeface="Lato"/>
              <a:cs typeface="Lato"/>
            </a:endParaRPr>
          </a:p>
          <a:p>
            <a:pPr marL="755650" lvl="1" indent="-285750">
              <a:spcBef>
                <a:spcPts val="100"/>
              </a:spcBef>
              <a:buClr>
                <a:srgbClr val="009999"/>
              </a:buClr>
              <a:buSzPct val="165000"/>
              <a:buFont typeface="Wingdings" panose="05000000000000000000" pitchFamily="2" charset="2"/>
              <a:buChar char="v"/>
            </a:pPr>
            <a:r>
              <a:rPr lang="en-IN" sz="1700" spc="-45" dirty="0">
                <a:solidFill>
                  <a:srgbClr val="595959"/>
                </a:solidFill>
                <a:latin typeface="Lato"/>
                <a:cs typeface="Lato"/>
              </a:rPr>
              <a:t> Prince Bansal</a:t>
            </a:r>
          </a:p>
          <a:p>
            <a:pPr marL="469900" lvl="1">
              <a:spcBef>
                <a:spcPts val="100"/>
              </a:spcBef>
              <a:buClr>
                <a:srgbClr val="009999"/>
              </a:buClr>
              <a:buSzPct val="165000"/>
            </a:pPr>
            <a:endParaRPr lang="en-IN" sz="1700" spc="-45" dirty="0">
              <a:solidFill>
                <a:srgbClr val="595959"/>
              </a:solidFill>
              <a:latin typeface="Lato"/>
              <a:cs typeface="Lato"/>
            </a:endParaRPr>
          </a:p>
          <a:p>
            <a:pPr marL="755650" lvl="1" indent="-285750">
              <a:spcBef>
                <a:spcPts val="100"/>
              </a:spcBef>
              <a:buClr>
                <a:srgbClr val="009999"/>
              </a:buClr>
              <a:buSzPct val="165000"/>
              <a:buFont typeface="Wingdings" panose="05000000000000000000" pitchFamily="2" charset="2"/>
              <a:buChar char="v"/>
            </a:pPr>
            <a:r>
              <a:rPr lang="en-IN" sz="1700" spc="-45" dirty="0">
                <a:solidFill>
                  <a:srgbClr val="595959"/>
                </a:solidFill>
                <a:latin typeface="Lato"/>
                <a:cs typeface="Lato"/>
              </a:rPr>
              <a:t> Bharat Goyal</a:t>
            </a:r>
          </a:p>
          <a:p>
            <a:pPr marL="469900" lvl="1">
              <a:spcBef>
                <a:spcPts val="100"/>
              </a:spcBef>
              <a:buClr>
                <a:srgbClr val="009999"/>
              </a:buClr>
              <a:buSzPct val="165000"/>
            </a:pPr>
            <a:endParaRPr lang="en-IN" sz="1700" spc="-45" dirty="0">
              <a:solidFill>
                <a:srgbClr val="595959"/>
              </a:solidFill>
              <a:latin typeface="Lato"/>
              <a:cs typeface="Lato"/>
            </a:endParaRPr>
          </a:p>
          <a:p>
            <a:pPr marL="755650" lvl="1" indent="-285750">
              <a:spcBef>
                <a:spcPts val="100"/>
              </a:spcBef>
              <a:buClr>
                <a:srgbClr val="009999"/>
              </a:buClr>
              <a:buSzPct val="165000"/>
              <a:buFont typeface="Wingdings" panose="05000000000000000000" pitchFamily="2" charset="2"/>
              <a:buChar char="v"/>
            </a:pPr>
            <a:r>
              <a:rPr lang="en-IN" sz="1700" spc="-45" dirty="0">
                <a:solidFill>
                  <a:srgbClr val="595959"/>
                </a:solidFill>
                <a:latin typeface="Lato"/>
                <a:cs typeface="Lato"/>
              </a:rPr>
              <a:t> </a:t>
            </a:r>
            <a:r>
              <a:rPr lang="en-IN" sz="1700" spc="-45" dirty="0" err="1">
                <a:solidFill>
                  <a:srgbClr val="595959"/>
                </a:solidFill>
                <a:latin typeface="Lato"/>
                <a:cs typeface="Lato"/>
              </a:rPr>
              <a:t>Pritika</a:t>
            </a:r>
            <a:r>
              <a:rPr lang="en-IN" sz="1700" spc="-45" dirty="0">
                <a:solidFill>
                  <a:srgbClr val="595959"/>
                </a:solidFill>
                <a:latin typeface="Lato"/>
                <a:cs typeface="Lato"/>
              </a:rPr>
              <a:t> Sabharwal</a:t>
            </a:r>
            <a:endParaRPr sz="1700" dirty="0">
              <a:latin typeface="Lato"/>
              <a:cs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31543" y="228600"/>
            <a:ext cx="1938655" cy="589280"/>
          </a:xfrm>
          <a:prstGeom prst="rect">
            <a:avLst/>
          </a:prstGeom>
        </p:spPr>
        <p:txBody>
          <a:bodyPr vert="horz" wrap="square" lIns="0" tIns="12700" rIns="0" bIns="0" rtlCol="0">
            <a:spAutoFit/>
          </a:bodyPr>
          <a:lstStyle/>
          <a:p>
            <a:pPr marL="12700">
              <a:lnSpc>
                <a:spcPct val="100000"/>
              </a:lnSpc>
              <a:spcBef>
                <a:spcPts val="100"/>
              </a:spcBef>
            </a:pPr>
            <a:r>
              <a:rPr spc="90" dirty="0"/>
              <a:t>Problem</a:t>
            </a:r>
          </a:p>
        </p:txBody>
      </p:sp>
      <p:sp>
        <p:nvSpPr>
          <p:cNvPr id="3" name="object 3"/>
          <p:cNvSpPr txBox="1"/>
          <p:nvPr/>
        </p:nvSpPr>
        <p:spPr>
          <a:xfrm>
            <a:off x="931543" y="990600"/>
            <a:ext cx="10349234" cy="5419432"/>
          </a:xfrm>
          <a:prstGeom prst="rect">
            <a:avLst/>
          </a:prstGeom>
        </p:spPr>
        <p:txBody>
          <a:bodyPr vert="horz" wrap="square" lIns="0" tIns="78740" rIns="0" bIns="0" rtlCol="0">
            <a:spAutoFit/>
          </a:bodyPr>
          <a:lstStyle/>
          <a:p>
            <a:pPr marL="297815" indent="-285750">
              <a:lnSpc>
                <a:spcPct val="100000"/>
              </a:lnSpc>
              <a:spcBef>
                <a:spcPts val="620"/>
              </a:spcBef>
              <a:buClr>
                <a:srgbClr val="1A9987"/>
              </a:buClr>
              <a:buSzPct val="164705"/>
              <a:buFont typeface="Wingdings" panose="05000000000000000000" pitchFamily="2" charset="2"/>
              <a:buChar char="q"/>
              <a:tabLst>
                <a:tab pos="278765" algn="l"/>
              </a:tabLst>
            </a:pPr>
            <a:r>
              <a:rPr lang="en-IN" sz="1700" dirty="0">
                <a:latin typeface="Lato"/>
                <a:cs typeface="Lato"/>
              </a:rPr>
              <a:t>  Nowadays farmer’s are committing suicides due to the losses incurred which is a huge problem in India.</a:t>
            </a:r>
          </a:p>
          <a:p>
            <a:pPr marL="12065">
              <a:lnSpc>
                <a:spcPct val="100000"/>
              </a:lnSpc>
              <a:spcBef>
                <a:spcPts val="620"/>
              </a:spcBef>
              <a:buClr>
                <a:srgbClr val="1A9987"/>
              </a:buClr>
              <a:buSzPct val="164705"/>
              <a:tabLst>
                <a:tab pos="278765" algn="l"/>
              </a:tabLst>
            </a:pPr>
            <a:endParaRPr lang="en-IN" sz="1700" dirty="0">
              <a:latin typeface="Lato"/>
              <a:cs typeface="Lato"/>
            </a:endParaRPr>
          </a:p>
          <a:p>
            <a:pPr marL="297815" indent="-285750">
              <a:lnSpc>
                <a:spcPct val="100000"/>
              </a:lnSpc>
              <a:spcBef>
                <a:spcPts val="620"/>
              </a:spcBef>
              <a:buClr>
                <a:srgbClr val="1A9987"/>
              </a:buClr>
              <a:buSzPct val="164705"/>
              <a:buFont typeface="Wingdings" panose="05000000000000000000" pitchFamily="2" charset="2"/>
              <a:buChar char="q"/>
              <a:tabLst>
                <a:tab pos="278765" algn="l"/>
              </a:tabLst>
            </a:pPr>
            <a:r>
              <a:rPr lang="en-IN" sz="1700" dirty="0">
                <a:latin typeface="Lato"/>
                <a:cs typeface="Lato"/>
              </a:rPr>
              <a:t>  The farmers are not able to incur all of the profits that they deserve due to the involvement of lots of </a:t>
            </a:r>
          </a:p>
          <a:p>
            <a:pPr marL="12065">
              <a:lnSpc>
                <a:spcPct val="100000"/>
              </a:lnSpc>
              <a:spcBef>
                <a:spcPts val="620"/>
              </a:spcBef>
              <a:buClr>
                <a:srgbClr val="1A9987"/>
              </a:buClr>
              <a:buSzPct val="164705"/>
              <a:tabLst>
                <a:tab pos="278765" algn="l"/>
              </a:tabLst>
            </a:pPr>
            <a:r>
              <a:rPr lang="en-IN" sz="1700" dirty="0">
                <a:latin typeface="Lato"/>
                <a:cs typeface="Lato"/>
              </a:rPr>
              <a:t>	    middlemen and corruption that arises while selling the yield in </a:t>
            </a:r>
            <a:r>
              <a:rPr lang="en-IN" sz="1700" i="1" dirty="0">
                <a:latin typeface="Lato"/>
                <a:cs typeface="Lato"/>
              </a:rPr>
              <a:t>Mandi.</a:t>
            </a:r>
          </a:p>
          <a:p>
            <a:pPr marL="12065">
              <a:lnSpc>
                <a:spcPct val="100000"/>
              </a:lnSpc>
              <a:spcBef>
                <a:spcPts val="620"/>
              </a:spcBef>
              <a:buClr>
                <a:srgbClr val="1A9987"/>
              </a:buClr>
              <a:buSzPct val="164705"/>
              <a:tabLst>
                <a:tab pos="278765" algn="l"/>
              </a:tabLst>
            </a:pPr>
            <a:endParaRPr lang="en-IN" sz="1700" i="1" dirty="0">
              <a:latin typeface="Lato"/>
              <a:cs typeface="Lato"/>
            </a:endParaRPr>
          </a:p>
          <a:p>
            <a:pPr marL="297815" indent="-285750">
              <a:lnSpc>
                <a:spcPct val="100000"/>
              </a:lnSpc>
              <a:spcBef>
                <a:spcPts val="620"/>
              </a:spcBef>
              <a:buClr>
                <a:srgbClr val="1A9987"/>
              </a:buClr>
              <a:buSzPct val="164705"/>
              <a:buFont typeface="Wingdings" panose="05000000000000000000" pitchFamily="2" charset="2"/>
              <a:buChar char="q"/>
              <a:tabLst>
                <a:tab pos="278765" algn="l"/>
              </a:tabLst>
            </a:pPr>
            <a:r>
              <a:rPr lang="en-IN" sz="1700" i="1" dirty="0">
                <a:latin typeface="Lato"/>
                <a:cs typeface="Lato"/>
              </a:rPr>
              <a:t>  </a:t>
            </a:r>
            <a:r>
              <a:rPr lang="en-IN" sz="1700" dirty="0">
                <a:latin typeface="Lato"/>
                <a:cs typeface="Lato"/>
              </a:rPr>
              <a:t>Gap between the farmers and the government causes unavailability of help from the government due to</a:t>
            </a:r>
          </a:p>
          <a:p>
            <a:pPr marL="12065">
              <a:lnSpc>
                <a:spcPct val="100000"/>
              </a:lnSpc>
              <a:spcBef>
                <a:spcPts val="620"/>
              </a:spcBef>
              <a:buClr>
                <a:srgbClr val="1A9987"/>
              </a:buClr>
              <a:buSzPct val="164705"/>
              <a:tabLst>
                <a:tab pos="278765" algn="l"/>
              </a:tabLst>
            </a:pPr>
            <a:r>
              <a:rPr lang="en-IN" sz="1700" dirty="0">
                <a:latin typeface="Lato"/>
                <a:cs typeface="Lato"/>
              </a:rPr>
              <a:t>        lack of communication and details about the issues faced by the farmers.</a:t>
            </a:r>
            <a:endParaRPr lang="en-IN" sz="1700" i="1" dirty="0">
              <a:latin typeface="Lato"/>
              <a:cs typeface="Lato"/>
            </a:endParaRPr>
          </a:p>
          <a:p>
            <a:pPr marL="12065">
              <a:lnSpc>
                <a:spcPct val="100000"/>
              </a:lnSpc>
              <a:spcBef>
                <a:spcPts val="620"/>
              </a:spcBef>
              <a:buClr>
                <a:srgbClr val="1A9987"/>
              </a:buClr>
              <a:buSzPct val="164705"/>
              <a:tabLst>
                <a:tab pos="278765" algn="l"/>
              </a:tabLst>
            </a:pPr>
            <a:endParaRPr lang="en-IN" sz="1700" dirty="0">
              <a:latin typeface="Lato"/>
              <a:cs typeface="Lato"/>
            </a:endParaRPr>
          </a:p>
          <a:p>
            <a:pPr marL="297815" indent="-285750">
              <a:lnSpc>
                <a:spcPct val="100000"/>
              </a:lnSpc>
              <a:spcBef>
                <a:spcPts val="620"/>
              </a:spcBef>
              <a:buClr>
                <a:srgbClr val="1A9987"/>
              </a:buClr>
              <a:buSzPct val="164705"/>
              <a:buFont typeface="Wingdings" panose="05000000000000000000" pitchFamily="2" charset="2"/>
              <a:buChar char="q"/>
              <a:tabLst>
                <a:tab pos="278765" algn="l"/>
              </a:tabLst>
            </a:pPr>
            <a:r>
              <a:rPr lang="en-IN" sz="1700" dirty="0">
                <a:latin typeface="Lato"/>
                <a:cs typeface="Lato"/>
              </a:rPr>
              <a:t>  Lack of smart farming knowledge which includes amount of fertilizer to be used, type of crop to be </a:t>
            </a:r>
          </a:p>
          <a:p>
            <a:pPr marL="12065">
              <a:lnSpc>
                <a:spcPct val="100000"/>
              </a:lnSpc>
              <a:spcBef>
                <a:spcPts val="620"/>
              </a:spcBef>
              <a:buClr>
                <a:srgbClr val="1A9987"/>
              </a:buClr>
              <a:buSzPct val="164705"/>
              <a:tabLst>
                <a:tab pos="278765" algn="l"/>
              </a:tabLst>
            </a:pPr>
            <a:r>
              <a:rPr lang="en-IN" sz="1700" dirty="0">
                <a:latin typeface="Lato"/>
                <a:cs typeface="Lato"/>
              </a:rPr>
              <a:t>        sown after the nutrient content and texture of soil changes costs heavily to farmers.</a:t>
            </a:r>
          </a:p>
          <a:p>
            <a:pPr marL="12065">
              <a:lnSpc>
                <a:spcPct val="100000"/>
              </a:lnSpc>
              <a:spcBef>
                <a:spcPts val="620"/>
              </a:spcBef>
              <a:buClr>
                <a:srgbClr val="1A9987"/>
              </a:buClr>
              <a:buSzPct val="164705"/>
              <a:tabLst>
                <a:tab pos="278765" algn="l"/>
              </a:tabLst>
            </a:pPr>
            <a:endParaRPr lang="en-IN" sz="1700" dirty="0">
              <a:latin typeface="Lato"/>
              <a:cs typeface="Lato"/>
            </a:endParaRPr>
          </a:p>
          <a:p>
            <a:pPr marL="297815" indent="-285750">
              <a:lnSpc>
                <a:spcPct val="100000"/>
              </a:lnSpc>
              <a:spcBef>
                <a:spcPts val="620"/>
              </a:spcBef>
              <a:buClr>
                <a:srgbClr val="1A9987"/>
              </a:buClr>
              <a:buSzPct val="164705"/>
              <a:buFont typeface="Wingdings" panose="05000000000000000000" pitchFamily="2" charset="2"/>
              <a:buChar char="q"/>
              <a:tabLst>
                <a:tab pos="278765" algn="l"/>
              </a:tabLst>
            </a:pPr>
            <a:r>
              <a:rPr lang="en-IN" sz="1700" dirty="0">
                <a:latin typeface="Lato"/>
                <a:cs typeface="Lato"/>
              </a:rPr>
              <a:t>  It is necessary to account the soil quality, productivity of that land during previous years, location, the </a:t>
            </a:r>
          </a:p>
          <a:p>
            <a:pPr marL="12065">
              <a:lnSpc>
                <a:spcPct val="100000"/>
              </a:lnSpc>
              <a:spcBef>
                <a:spcPts val="620"/>
              </a:spcBef>
              <a:buClr>
                <a:srgbClr val="1A9987"/>
              </a:buClr>
              <a:buSzPct val="164705"/>
              <a:tabLst>
                <a:tab pos="278765" algn="l"/>
              </a:tabLst>
            </a:pPr>
            <a:r>
              <a:rPr lang="en-IN" sz="1700" dirty="0">
                <a:latin typeface="Lato"/>
                <a:cs typeface="Lato"/>
              </a:rPr>
              <a:t>        effectiveness of the current methodologies as it affects the profitability of land. But such information is </a:t>
            </a:r>
          </a:p>
          <a:p>
            <a:pPr marL="12065">
              <a:lnSpc>
                <a:spcPct val="100000"/>
              </a:lnSpc>
              <a:spcBef>
                <a:spcPts val="620"/>
              </a:spcBef>
              <a:buClr>
                <a:srgbClr val="1A9987"/>
              </a:buClr>
              <a:buSzPct val="164705"/>
              <a:tabLst>
                <a:tab pos="278765" algn="l"/>
              </a:tabLst>
            </a:pPr>
            <a:r>
              <a:rPr lang="en-IN" sz="1700" dirty="0">
                <a:latin typeface="Lato"/>
                <a:cs typeface="Lato"/>
              </a:rPr>
              <a:t>	   not easy to obtain. Manual assessment takes time, money, and effort at time to time basis. </a:t>
            </a:r>
          </a:p>
          <a:p>
            <a:pPr marL="12065">
              <a:lnSpc>
                <a:spcPct val="100000"/>
              </a:lnSpc>
              <a:spcBef>
                <a:spcPts val="620"/>
              </a:spcBef>
              <a:buClr>
                <a:srgbClr val="1A9987"/>
              </a:buClr>
              <a:buSzPct val="164705"/>
              <a:tabLst>
                <a:tab pos="278765" algn="l"/>
              </a:tabLst>
            </a:pPr>
            <a:endParaRPr lang="en-IN" sz="1700" dirty="0">
              <a:latin typeface="Lato"/>
              <a:cs typeface="Lato"/>
            </a:endParaRPr>
          </a:p>
          <a:p>
            <a:pPr marL="297815" indent="-285750">
              <a:lnSpc>
                <a:spcPct val="100000"/>
              </a:lnSpc>
              <a:spcBef>
                <a:spcPts val="620"/>
              </a:spcBef>
              <a:buClr>
                <a:srgbClr val="1A9987"/>
              </a:buClr>
              <a:buSzPct val="164705"/>
              <a:buFont typeface="Wingdings" panose="05000000000000000000" pitchFamily="2" charset="2"/>
              <a:buChar char="q"/>
              <a:tabLst>
                <a:tab pos="278765" algn="l"/>
              </a:tabLst>
            </a:pPr>
            <a:r>
              <a:rPr lang="en-IN" sz="1700" dirty="0">
                <a:latin typeface="Lato"/>
                <a:cs typeface="Lato"/>
              </a:rPr>
              <a:t>  There is also less awareness about various beneficiary schemes existing for farmers.</a:t>
            </a:r>
            <a:endParaRPr sz="1700" dirty="0">
              <a:latin typeface="Lato"/>
              <a:cs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53948" y="304800"/>
            <a:ext cx="1906905" cy="589280"/>
          </a:xfrm>
          <a:prstGeom prst="rect">
            <a:avLst/>
          </a:prstGeom>
        </p:spPr>
        <p:txBody>
          <a:bodyPr vert="horz" wrap="square" lIns="0" tIns="12700" rIns="0" bIns="0" rtlCol="0">
            <a:spAutoFit/>
          </a:bodyPr>
          <a:lstStyle/>
          <a:p>
            <a:pPr marL="12700">
              <a:lnSpc>
                <a:spcPct val="100000"/>
              </a:lnSpc>
              <a:spcBef>
                <a:spcPts val="100"/>
              </a:spcBef>
            </a:pPr>
            <a:r>
              <a:rPr spc="85" dirty="0"/>
              <a:t>Solution</a:t>
            </a:r>
          </a:p>
        </p:txBody>
      </p:sp>
      <p:sp>
        <p:nvSpPr>
          <p:cNvPr id="3" name="object 3"/>
          <p:cNvSpPr txBox="1"/>
          <p:nvPr/>
        </p:nvSpPr>
        <p:spPr>
          <a:xfrm>
            <a:off x="853948" y="1219200"/>
            <a:ext cx="10403331" cy="5419432"/>
          </a:xfrm>
          <a:prstGeom prst="rect">
            <a:avLst/>
          </a:prstGeom>
        </p:spPr>
        <p:txBody>
          <a:bodyPr vert="horz" wrap="square" lIns="0" tIns="78740" rIns="0" bIns="0" rtlCol="0">
            <a:spAutoFit/>
          </a:bodyPr>
          <a:lstStyle/>
          <a:p>
            <a:pPr marL="297815" indent="-285750">
              <a:lnSpc>
                <a:spcPct val="100000"/>
              </a:lnSpc>
              <a:spcBef>
                <a:spcPts val="620"/>
              </a:spcBef>
              <a:buClr>
                <a:srgbClr val="1A9987"/>
              </a:buClr>
              <a:buSzPct val="164705"/>
              <a:buFont typeface="Wingdings" panose="05000000000000000000" pitchFamily="2" charset="2"/>
              <a:buChar char="q"/>
              <a:tabLst>
                <a:tab pos="278765" algn="l"/>
              </a:tabLst>
            </a:pPr>
            <a:r>
              <a:rPr lang="en-IN" sz="1700" dirty="0">
                <a:latin typeface="Lato"/>
                <a:cs typeface="Lato"/>
              </a:rPr>
              <a:t>  To overcome the problem, crop and land usage will be monitored in real time using the satellite images</a:t>
            </a:r>
          </a:p>
          <a:p>
            <a:pPr marL="12065">
              <a:lnSpc>
                <a:spcPct val="100000"/>
              </a:lnSpc>
              <a:spcBef>
                <a:spcPts val="620"/>
              </a:spcBef>
              <a:buClr>
                <a:srgbClr val="1A9987"/>
              </a:buClr>
              <a:buSzPct val="164705"/>
              <a:tabLst>
                <a:tab pos="278765" algn="l"/>
              </a:tabLst>
            </a:pPr>
            <a:r>
              <a:rPr lang="en-IN" sz="1700" dirty="0">
                <a:latin typeface="Lato"/>
                <a:cs typeface="Lato"/>
              </a:rPr>
              <a:t>	   in accordance to the field coordinates as these are cheaper and effective methods, and doesn’t require</a:t>
            </a:r>
          </a:p>
          <a:p>
            <a:pPr marL="12065">
              <a:lnSpc>
                <a:spcPct val="100000"/>
              </a:lnSpc>
              <a:spcBef>
                <a:spcPts val="620"/>
              </a:spcBef>
              <a:buClr>
                <a:srgbClr val="1A9987"/>
              </a:buClr>
              <a:buSzPct val="164705"/>
              <a:tabLst>
                <a:tab pos="278765" algn="l"/>
              </a:tabLst>
            </a:pPr>
            <a:r>
              <a:rPr lang="en-IN" sz="1700" dirty="0">
                <a:latin typeface="Lato"/>
                <a:cs typeface="Lato"/>
              </a:rPr>
              <a:t>	   manual effort to check the field.</a:t>
            </a:r>
          </a:p>
          <a:p>
            <a:pPr marL="12065">
              <a:lnSpc>
                <a:spcPct val="100000"/>
              </a:lnSpc>
              <a:spcBef>
                <a:spcPts val="620"/>
              </a:spcBef>
              <a:buClr>
                <a:srgbClr val="1A9987"/>
              </a:buClr>
              <a:buSzPct val="164705"/>
              <a:tabLst>
                <a:tab pos="278765" algn="l"/>
              </a:tabLst>
            </a:pPr>
            <a:endParaRPr lang="en-IN" sz="1700" dirty="0">
              <a:latin typeface="Lato"/>
              <a:cs typeface="Lato"/>
            </a:endParaRPr>
          </a:p>
          <a:p>
            <a:pPr marL="297815" indent="-285750">
              <a:lnSpc>
                <a:spcPct val="100000"/>
              </a:lnSpc>
              <a:spcBef>
                <a:spcPts val="620"/>
              </a:spcBef>
              <a:buClr>
                <a:srgbClr val="1A9987"/>
              </a:buClr>
              <a:buSzPct val="164705"/>
              <a:buFont typeface="Wingdings" panose="05000000000000000000" pitchFamily="2" charset="2"/>
              <a:buChar char="q"/>
              <a:tabLst>
                <a:tab pos="278765" algn="l"/>
              </a:tabLst>
            </a:pPr>
            <a:r>
              <a:rPr lang="en-IN" sz="1700" dirty="0">
                <a:latin typeface="Lato"/>
                <a:cs typeface="Lato"/>
              </a:rPr>
              <a:t>  We’ll be designing a progressive </a:t>
            </a:r>
            <a:r>
              <a:rPr lang="en-IN" sz="1700" b="1" dirty="0">
                <a:latin typeface="Lato"/>
                <a:cs typeface="Lato"/>
              </a:rPr>
              <a:t>web application </a:t>
            </a:r>
            <a:r>
              <a:rPr lang="en-IN" sz="1700" dirty="0">
                <a:latin typeface="Lato"/>
                <a:cs typeface="Lato"/>
              </a:rPr>
              <a:t>that revolves around the following :</a:t>
            </a:r>
          </a:p>
          <a:p>
            <a:pPr marL="755015" lvl="1" indent="-285750">
              <a:spcBef>
                <a:spcPts val="620"/>
              </a:spcBef>
              <a:buClr>
                <a:srgbClr val="1A9987"/>
              </a:buClr>
              <a:buSzPct val="164705"/>
              <a:buFont typeface="Wingdings" panose="05000000000000000000" pitchFamily="2" charset="2"/>
              <a:buChar char="Ø"/>
              <a:tabLst>
                <a:tab pos="278765" algn="l"/>
              </a:tabLst>
            </a:pPr>
            <a:r>
              <a:rPr lang="en-IN" sz="1700" dirty="0">
                <a:latin typeface="Lato"/>
                <a:cs typeface="Lato"/>
              </a:rPr>
              <a:t>  Farmers can use the platform to monitor weather conditions for minimizing related risks, plan and </a:t>
            </a:r>
          </a:p>
          <a:p>
            <a:pPr marL="469265" lvl="1">
              <a:spcBef>
                <a:spcPts val="620"/>
              </a:spcBef>
              <a:buClr>
                <a:srgbClr val="1A9987"/>
              </a:buClr>
              <a:buSzPct val="164705"/>
              <a:tabLst>
                <a:tab pos="278765" algn="l"/>
              </a:tabLst>
            </a:pPr>
            <a:r>
              <a:rPr lang="en-IN" sz="1700" dirty="0">
                <a:latin typeface="Lato"/>
                <a:cs typeface="Lato"/>
              </a:rPr>
              <a:t>       manage field works to prevent losses. Vegetation Indices will be used for analysis of the field and </a:t>
            </a:r>
          </a:p>
          <a:p>
            <a:pPr marL="469265" lvl="1">
              <a:spcBef>
                <a:spcPts val="620"/>
              </a:spcBef>
              <a:buClr>
                <a:srgbClr val="1A9987"/>
              </a:buClr>
              <a:buSzPct val="164705"/>
              <a:tabLst>
                <a:tab pos="278765" algn="l"/>
              </a:tabLst>
            </a:pPr>
            <a:r>
              <a:rPr lang="en-IN" sz="1700" dirty="0">
                <a:latin typeface="Lato"/>
                <a:cs typeface="Lato"/>
              </a:rPr>
              <a:t>       related information will be displayed for proper decision making and act as a supportive </a:t>
            </a:r>
          </a:p>
          <a:p>
            <a:pPr marL="469265" lvl="1">
              <a:spcBef>
                <a:spcPts val="620"/>
              </a:spcBef>
              <a:buClr>
                <a:srgbClr val="1A9987"/>
              </a:buClr>
              <a:buSzPct val="164705"/>
              <a:tabLst>
                <a:tab pos="278765" algn="l"/>
              </a:tabLst>
            </a:pPr>
            <a:r>
              <a:rPr lang="en-IN" sz="1700" dirty="0">
                <a:latin typeface="Lato"/>
                <a:cs typeface="Lato"/>
              </a:rPr>
              <a:t>       mechanism for yield prediction.</a:t>
            </a:r>
          </a:p>
          <a:p>
            <a:pPr marL="755015" lvl="1" indent="-285750">
              <a:spcBef>
                <a:spcPts val="620"/>
              </a:spcBef>
              <a:buClr>
                <a:srgbClr val="1A9987"/>
              </a:buClr>
              <a:buSzPct val="164705"/>
              <a:buFont typeface="Wingdings" panose="05000000000000000000" pitchFamily="2" charset="2"/>
              <a:buChar char="Ø"/>
              <a:tabLst>
                <a:tab pos="278765" algn="l"/>
              </a:tabLst>
            </a:pPr>
            <a:r>
              <a:rPr lang="en-IN" sz="1700" dirty="0">
                <a:latin typeface="Lato"/>
                <a:cs typeface="Lato"/>
              </a:rPr>
              <a:t>  Insurers will be able to extract historical information about the field vegetation, climate/ weather </a:t>
            </a:r>
          </a:p>
          <a:p>
            <a:pPr marL="469265" lvl="1">
              <a:spcBef>
                <a:spcPts val="620"/>
              </a:spcBef>
              <a:buClr>
                <a:srgbClr val="1A9987"/>
              </a:buClr>
              <a:buSzPct val="164705"/>
              <a:tabLst>
                <a:tab pos="278765" algn="l"/>
              </a:tabLst>
            </a:pPr>
            <a:r>
              <a:rPr lang="en-IN" sz="1700" dirty="0">
                <a:latin typeface="Lato"/>
                <a:cs typeface="Lato"/>
              </a:rPr>
              <a:t>       data, and assess land usage without visiting these fields as these can be easily monitored directly </a:t>
            </a:r>
          </a:p>
          <a:p>
            <a:pPr marL="469265" lvl="1">
              <a:spcBef>
                <a:spcPts val="620"/>
              </a:spcBef>
              <a:buClr>
                <a:srgbClr val="1A9987"/>
              </a:buClr>
              <a:buSzPct val="164705"/>
              <a:tabLst>
                <a:tab pos="278765" algn="l"/>
              </a:tabLst>
            </a:pPr>
            <a:r>
              <a:rPr lang="en-IN" sz="1700" dirty="0">
                <a:latin typeface="Lato"/>
                <a:cs typeface="Lato"/>
              </a:rPr>
              <a:t>       from the platform.</a:t>
            </a:r>
          </a:p>
          <a:p>
            <a:pPr marL="755015" lvl="1" indent="-285750">
              <a:spcBef>
                <a:spcPts val="620"/>
              </a:spcBef>
              <a:buClr>
                <a:srgbClr val="1A9987"/>
              </a:buClr>
              <a:buSzPct val="164705"/>
              <a:buFont typeface="Wingdings" panose="05000000000000000000" pitchFamily="2" charset="2"/>
              <a:buChar char="Ø"/>
              <a:tabLst>
                <a:tab pos="278765" algn="l"/>
              </a:tabLst>
            </a:pPr>
            <a:r>
              <a:rPr lang="en-IN" sz="1700" dirty="0">
                <a:latin typeface="Lato"/>
                <a:cs typeface="Lato"/>
              </a:rPr>
              <a:t>  Traders can improve their logistic plans, track the land usage, predict yields to estimate their future</a:t>
            </a:r>
          </a:p>
          <a:p>
            <a:pPr marL="469265" lvl="1">
              <a:spcBef>
                <a:spcPts val="620"/>
              </a:spcBef>
              <a:buClr>
                <a:srgbClr val="1A9987"/>
              </a:buClr>
              <a:buSzPct val="164705"/>
              <a:tabLst>
                <a:tab pos="278765" algn="l"/>
              </a:tabLst>
            </a:pPr>
            <a:r>
              <a:rPr lang="en-IN" sz="1700" dirty="0">
                <a:latin typeface="Lato"/>
                <a:cs typeface="Lato"/>
              </a:rPr>
              <a:t>       income expenses and monitor weather conditions to prevent crop losses.</a:t>
            </a:r>
          </a:p>
          <a:p>
            <a:pPr marL="755015" lvl="1" indent="-285750">
              <a:spcBef>
                <a:spcPts val="620"/>
              </a:spcBef>
              <a:buClr>
                <a:srgbClr val="1A9987"/>
              </a:buClr>
              <a:buSzPct val="164705"/>
              <a:buFont typeface="Wingdings" panose="05000000000000000000" pitchFamily="2" charset="2"/>
              <a:buChar char="Ø"/>
              <a:tabLst>
                <a:tab pos="278765" algn="l"/>
              </a:tabLst>
            </a:pPr>
            <a:r>
              <a:rPr lang="en-IN" sz="1700" dirty="0">
                <a:latin typeface="Lato"/>
                <a:cs typeface="Lato"/>
              </a:rPr>
              <a:t>  Government officials in-charge can monitor lands of the farmer’s submitting issues using the portal. </a:t>
            </a:r>
          </a:p>
          <a:p>
            <a:pPr marL="469265" lvl="1">
              <a:spcBef>
                <a:spcPts val="620"/>
              </a:spcBef>
              <a:buClr>
                <a:srgbClr val="1A9987"/>
              </a:buClr>
              <a:buSzPct val="164705"/>
              <a:tabLst>
                <a:tab pos="278765" algn="l"/>
              </a:tabLst>
            </a:pPr>
            <a:r>
              <a:rPr lang="en-IN" sz="1700" dirty="0">
                <a:latin typeface="Lato"/>
                <a:cs typeface="Lato"/>
              </a:rPr>
              <a:t>       In this way, they will be able to implement the schemes for farmer in a efficient way.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a:extLst>
              <a:ext uri="{FF2B5EF4-FFF2-40B4-BE49-F238E27FC236}">
                <a16:creationId xmlns:a16="http://schemas.microsoft.com/office/drawing/2014/main" xmlns="" id="{69CA7510-1A1C-4DDF-BDDB-81034844C96C}"/>
              </a:ext>
            </a:extLst>
          </p:cNvPr>
          <p:cNvSpPr>
            <a:spLocks noGrp="1"/>
          </p:cNvSpPr>
          <p:nvPr>
            <p:ph type="subTitle" idx="4"/>
          </p:nvPr>
        </p:nvSpPr>
        <p:spPr>
          <a:xfrm>
            <a:off x="914400" y="762000"/>
            <a:ext cx="10439400" cy="2877711"/>
          </a:xfrm>
        </p:spPr>
        <p:txBody>
          <a:bodyPr/>
          <a:lstStyle/>
          <a:p>
            <a:pPr marL="285750" indent="-285750">
              <a:buClr>
                <a:srgbClr val="009999"/>
              </a:buClr>
              <a:buSzPct val="165000"/>
              <a:buFont typeface="Wingdings" panose="05000000000000000000" pitchFamily="2" charset="2"/>
              <a:buChar char="q"/>
            </a:pPr>
            <a:r>
              <a:rPr lang="en-IN" sz="1700" dirty="0">
                <a:latin typeface="Lato"/>
              </a:rPr>
              <a:t>  </a:t>
            </a:r>
            <a:r>
              <a:rPr lang="en-IN" sz="1700" b="1" dirty="0">
                <a:latin typeface="Lato"/>
              </a:rPr>
              <a:t>Mobile App</a:t>
            </a:r>
            <a:r>
              <a:rPr lang="en-IN" sz="1700" dirty="0">
                <a:latin typeface="Lato"/>
              </a:rPr>
              <a:t> will be developed for numerous tasks : </a:t>
            </a:r>
          </a:p>
          <a:p>
            <a:pPr marL="742950" lvl="1" indent="-285750">
              <a:buClr>
                <a:srgbClr val="009999"/>
              </a:buClr>
              <a:buSzPct val="165000"/>
              <a:buFont typeface="Wingdings" panose="05000000000000000000" pitchFamily="2" charset="2"/>
              <a:buChar char="Ø"/>
            </a:pPr>
            <a:r>
              <a:rPr lang="en-IN" sz="1700" dirty="0">
                <a:latin typeface="Lato"/>
              </a:rPr>
              <a:t>  To locate their fields and mark their coordinates in the database as all the data regarding field and </a:t>
            </a:r>
          </a:p>
          <a:p>
            <a:pPr lvl="1">
              <a:buClr>
                <a:srgbClr val="009999"/>
              </a:buClr>
              <a:buSzPct val="165000"/>
            </a:pPr>
            <a:r>
              <a:rPr lang="en-IN" sz="1700" dirty="0">
                <a:latin typeface="Lato"/>
              </a:rPr>
              <a:t>       land will be saved keeping coordinates as a key.</a:t>
            </a:r>
          </a:p>
          <a:p>
            <a:pPr marL="742950" lvl="1" indent="-285750">
              <a:buClr>
                <a:srgbClr val="009999"/>
              </a:buClr>
              <a:buSzPct val="165000"/>
              <a:buFont typeface="Wingdings" panose="05000000000000000000" pitchFamily="2" charset="2"/>
              <a:buChar char="Ø"/>
            </a:pPr>
            <a:r>
              <a:rPr lang="en-IN" sz="1700" dirty="0">
                <a:latin typeface="Lato"/>
              </a:rPr>
              <a:t>  For a serious issue, some expert could go to the location as submitted by the farmer, examine the </a:t>
            </a:r>
          </a:p>
          <a:p>
            <a:pPr lvl="1">
              <a:buClr>
                <a:srgbClr val="009999"/>
              </a:buClr>
              <a:buSzPct val="165000"/>
            </a:pPr>
            <a:r>
              <a:rPr lang="en-IN" sz="1700" dirty="0">
                <a:latin typeface="Lato"/>
              </a:rPr>
              <a:t>       field, take picture and gives feedback on the state of the crops of the issue to be solved. These will </a:t>
            </a:r>
          </a:p>
          <a:p>
            <a:pPr lvl="1">
              <a:buClr>
                <a:srgbClr val="009999"/>
              </a:buClr>
              <a:buSzPct val="165000"/>
            </a:pPr>
            <a:r>
              <a:rPr lang="en-IN" sz="1700" dirty="0">
                <a:latin typeface="Lato"/>
              </a:rPr>
              <a:t>       be stored in the database for the government to look forward on these issues.</a:t>
            </a:r>
          </a:p>
          <a:p>
            <a:pPr marL="742950" lvl="1" indent="-285750">
              <a:buClr>
                <a:srgbClr val="009999"/>
              </a:buClr>
              <a:buSzPct val="165000"/>
              <a:buFont typeface="Wingdings" panose="05000000000000000000" pitchFamily="2" charset="2"/>
              <a:buChar char="Ø"/>
            </a:pPr>
            <a:r>
              <a:rPr lang="en-IN" sz="1700" dirty="0">
                <a:latin typeface="Lato"/>
              </a:rPr>
              <a:t>  To view the website on the phone, an option will be there which will overlay the website over the </a:t>
            </a:r>
          </a:p>
          <a:p>
            <a:pPr lvl="1">
              <a:buClr>
                <a:srgbClr val="009999"/>
              </a:buClr>
              <a:buSzPct val="165000"/>
            </a:pPr>
            <a:r>
              <a:rPr lang="en-IN" sz="1700" dirty="0">
                <a:latin typeface="Lato"/>
              </a:rPr>
              <a:t>       app.</a:t>
            </a:r>
          </a:p>
          <a:p>
            <a:pPr lvl="1">
              <a:buClr>
                <a:srgbClr val="009999"/>
              </a:buClr>
              <a:buSzPct val="165000"/>
            </a:pPr>
            <a:endParaRPr lang="en-IN" sz="1700" dirty="0">
              <a:latin typeface="Lato"/>
            </a:endParaRPr>
          </a:p>
          <a:p>
            <a:pPr marL="285750" indent="-285750">
              <a:buClr>
                <a:srgbClr val="009999"/>
              </a:buClr>
              <a:buSzPct val="165000"/>
              <a:buFont typeface="Wingdings" panose="05000000000000000000" pitchFamily="2" charset="2"/>
              <a:buChar char="q"/>
            </a:pPr>
            <a:r>
              <a:rPr lang="en-IN" sz="1700" dirty="0">
                <a:latin typeface="Lato"/>
              </a:rPr>
              <a:t>  Both the website and mobile app will be bilingual i.e. English and Hindi so that both the it would be </a:t>
            </a:r>
          </a:p>
          <a:p>
            <a:pPr>
              <a:buClr>
                <a:srgbClr val="009999"/>
              </a:buClr>
              <a:buSzPct val="165000"/>
            </a:pPr>
            <a:r>
              <a:rPr lang="en-IN" sz="1700" dirty="0">
                <a:latin typeface="Lato"/>
              </a:rPr>
              <a:t>       suitable for all the farmers.</a:t>
            </a:r>
          </a:p>
        </p:txBody>
      </p:sp>
    </p:spTree>
    <p:extLst>
      <p:ext uri="{BB962C8B-B14F-4D97-AF65-F5344CB8AC3E}">
        <p14:creationId xmlns:p14="http://schemas.microsoft.com/office/powerpoint/2010/main" xmlns="" val="1260705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74269" y="228600"/>
            <a:ext cx="2618740" cy="589280"/>
          </a:xfrm>
          <a:prstGeom prst="rect">
            <a:avLst/>
          </a:prstGeom>
        </p:spPr>
        <p:txBody>
          <a:bodyPr vert="horz" wrap="square" lIns="0" tIns="12700" rIns="0" bIns="0" rtlCol="0">
            <a:spAutoFit/>
          </a:bodyPr>
          <a:lstStyle/>
          <a:p>
            <a:pPr marL="12700">
              <a:lnSpc>
                <a:spcPct val="100000"/>
              </a:lnSpc>
              <a:spcBef>
                <a:spcPts val="100"/>
              </a:spcBef>
            </a:pPr>
            <a:r>
              <a:rPr spc="65" dirty="0"/>
              <a:t>Market</a:t>
            </a:r>
            <a:r>
              <a:rPr spc="-315" dirty="0"/>
              <a:t> </a:t>
            </a:r>
            <a:r>
              <a:rPr spc="30" dirty="0"/>
              <a:t>Size</a:t>
            </a:r>
          </a:p>
        </p:txBody>
      </p:sp>
      <p:sp>
        <p:nvSpPr>
          <p:cNvPr id="3" name="object 3"/>
          <p:cNvSpPr txBox="1"/>
          <p:nvPr/>
        </p:nvSpPr>
        <p:spPr>
          <a:xfrm>
            <a:off x="874269" y="990600"/>
            <a:ext cx="10479531" cy="5260414"/>
          </a:xfrm>
          <a:prstGeom prst="rect">
            <a:avLst/>
          </a:prstGeom>
        </p:spPr>
        <p:txBody>
          <a:bodyPr vert="horz" wrap="square" lIns="0" tIns="78740" rIns="0" bIns="0" rtlCol="0">
            <a:spAutoFit/>
          </a:bodyPr>
          <a:lstStyle/>
          <a:p>
            <a:pPr marL="297815" indent="-285750">
              <a:lnSpc>
                <a:spcPct val="100000"/>
              </a:lnSpc>
              <a:spcBef>
                <a:spcPts val="620"/>
              </a:spcBef>
              <a:buClr>
                <a:srgbClr val="1A9987"/>
              </a:buClr>
              <a:buSzPct val="164705"/>
              <a:buFont typeface="Wingdings" panose="05000000000000000000" pitchFamily="2" charset="2"/>
              <a:buChar char="q"/>
              <a:tabLst>
                <a:tab pos="278765" algn="l"/>
              </a:tabLst>
            </a:pPr>
            <a:r>
              <a:rPr lang="en-IN" sz="1700" dirty="0">
                <a:solidFill>
                  <a:srgbClr val="595959"/>
                </a:solidFill>
                <a:latin typeface="Lato"/>
                <a:cs typeface="Lato"/>
              </a:rPr>
              <a:t>  S</a:t>
            </a:r>
            <a:r>
              <a:rPr lang="en-IN" sz="1700" dirty="0">
                <a:latin typeface="Lato"/>
                <a:cs typeface="Lato"/>
              </a:rPr>
              <a:t>ize of market  </a:t>
            </a:r>
          </a:p>
          <a:p>
            <a:pPr marL="755015" lvl="1" indent="-285750">
              <a:spcBef>
                <a:spcPts val="620"/>
              </a:spcBef>
              <a:buClr>
                <a:srgbClr val="1A9987"/>
              </a:buClr>
              <a:buSzPct val="164705"/>
              <a:buFont typeface="Wingdings" panose="05000000000000000000" pitchFamily="2" charset="2"/>
              <a:buChar char="Ø"/>
              <a:tabLst>
                <a:tab pos="278765" algn="l"/>
              </a:tabLst>
            </a:pPr>
            <a:r>
              <a:rPr lang="en-IN" sz="1700" dirty="0">
                <a:latin typeface="Lato"/>
                <a:cs typeface="Lato"/>
              </a:rPr>
              <a:t> Our goal is to reach all of the 118.7 million plus unaccounted farmers in India so that they could be </a:t>
            </a:r>
          </a:p>
          <a:p>
            <a:pPr marL="12065">
              <a:lnSpc>
                <a:spcPct val="100000"/>
              </a:lnSpc>
              <a:spcBef>
                <a:spcPts val="620"/>
              </a:spcBef>
              <a:buClr>
                <a:srgbClr val="1A9987"/>
              </a:buClr>
              <a:buSzPct val="164705"/>
              <a:tabLst>
                <a:tab pos="278765" algn="l"/>
              </a:tabLst>
            </a:pPr>
            <a:r>
              <a:rPr lang="en-IN" sz="1700" dirty="0">
                <a:latin typeface="Lato"/>
                <a:cs typeface="Lato"/>
              </a:rPr>
              <a:t>              benefited from this method and earn the profits that they deserve. But before expanding, we want to </a:t>
            </a:r>
          </a:p>
          <a:p>
            <a:pPr marL="12065">
              <a:lnSpc>
                <a:spcPct val="100000"/>
              </a:lnSpc>
              <a:spcBef>
                <a:spcPts val="620"/>
              </a:spcBef>
              <a:buClr>
                <a:srgbClr val="1A9987"/>
              </a:buClr>
              <a:buSzPct val="164705"/>
              <a:tabLst>
                <a:tab pos="278765" algn="l"/>
              </a:tabLst>
            </a:pPr>
            <a:r>
              <a:rPr lang="en-IN" sz="1700" dirty="0">
                <a:latin typeface="Lato"/>
                <a:cs typeface="Lato"/>
              </a:rPr>
              <a:t>	          start it from the major states such as Punjab and Uttar Pradesh.</a:t>
            </a:r>
            <a:endParaRPr lang="en-IN" sz="1700" dirty="0">
              <a:solidFill>
                <a:srgbClr val="595959"/>
              </a:solidFill>
              <a:latin typeface="Lato"/>
              <a:cs typeface="Lato"/>
            </a:endParaRPr>
          </a:p>
          <a:p>
            <a:pPr marL="297815" indent="-285750">
              <a:lnSpc>
                <a:spcPct val="100000"/>
              </a:lnSpc>
              <a:spcBef>
                <a:spcPts val="1960"/>
              </a:spcBef>
              <a:buClr>
                <a:srgbClr val="1A9987"/>
              </a:buClr>
              <a:buSzPct val="164705"/>
              <a:buFont typeface="Wingdings" panose="05000000000000000000" pitchFamily="2" charset="2"/>
              <a:buChar char="q"/>
              <a:tabLst>
                <a:tab pos="278765" algn="l"/>
              </a:tabLst>
            </a:pPr>
            <a:r>
              <a:rPr lang="en-IN" sz="1700" dirty="0">
                <a:latin typeface="Lato"/>
                <a:cs typeface="Lato"/>
              </a:rPr>
              <a:t>  Sales and distribution</a:t>
            </a:r>
          </a:p>
          <a:p>
            <a:pPr marL="755015" lvl="1" indent="-285750">
              <a:spcBef>
                <a:spcPts val="1960"/>
              </a:spcBef>
              <a:buClr>
                <a:srgbClr val="1A9987"/>
              </a:buClr>
              <a:buSzPct val="164705"/>
              <a:buFont typeface="Wingdings" panose="05000000000000000000" pitchFamily="2" charset="2"/>
              <a:buChar char="Ø"/>
              <a:tabLst>
                <a:tab pos="278765" algn="l"/>
              </a:tabLst>
            </a:pPr>
            <a:r>
              <a:rPr lang="en-IN" sz="1700" dirty="0">
                <a:latin typeface="Lato"/>
                <a:cs typeface="Lato"/>
              </a:rPr>
              <a:t> We have nothing to sell but have many things to make aware to the farmers, insurers, and traders as well. We have make aware of our web portal and app to the farmers as well as the authorities so that our work could act as a bridge between government and farmers.</a:t>
            </a:r>
          </a:p>
          <a:p>
            <a:pPr marL="755015" lvl="1" indent="-285750">
              <a:spcBef>
                <a:spcPts val="1960"/>
              </a:spcBef>
              <a:buClr>
                <a:srgbClr val="1A9987"/>
              </a:buClr>
              <a:buSzPct val="164705"/>
              <a:buFont typeface="Wingdings" panose="05000000000000000000" pitchFamily="2" charset="2"/>
              <a:buChar char="Ø"/>
              <a:tabLst>
                <a:tab pos="278765" algn="l"/>
              </a:tabLst>
            </a:pPr>
            <a:r>
              <a:rPr lang="en-IN" sz="1700" dirty="0">
                <a:latin typeface="Lato"/>
                <a:cs typeface="Lato"/>
              </a:rPr>
              <a:t> One team would look towards the distribution of app and familiarity of web portal in farmers and traders and try to attract them to trade in our portal cutting involvement of middlemen. Another team would look upon the insurance companies and make them familiar with our mission, and try to attract them so that farmer in need could be assisted.</a:t>
            </a:r>
          </a:p>
          <a:p>
            <a:pPr marL="755015" lvl="1" indent="-285750">
              <a:spcBef>
                <a:spcPts val="1960"/>
              </a:spcBef>
              <a:buClr>
                <a:srgbClr val="1A9987"/>
              </a:buClr>
              <a:buSzPct val="164705"/>
              <a:buFont typeface="Wingdings" panose="05000000000000000000" pitchFamily="2" charset="2"/>
              <a:buChar char="Ø"/>
              <a:tabLst>
                <a:tab pos="278765" algn="l"/>
              </a:tabLst>
            </a:pPr>
            <a:r>
              <a:rPr lang="en-IN" sz="1700" dirty="0">
                <a:latin typeface="Lato"/>
                <a:cs typeface="Lato"/>
              </a:rPr>
              <a:t> Farmers getting connected to us will also be distributed sensors to get accurate details about the soil, weather, etc. All the expenses will be procured majorly from the government and little contribution from the traders while trading.</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1223" y="698886"/>
            <a:ext cx="3961765" cy="589280"/>
          </a:xfrm>
          <a:prstGeom prst="rect">
            <a:avLst/>
          </a:prstGeom>
        </p:spPr>
        <p:txBody>
          <a:bodyPr vert="horz" wrap="square" lIns="0" tIns="12700" rIns="0" bIns="0" rtlCol="0">
            <a:spAutoFit/>
          </a:bodyPr>
          <a:lstStyle/>
          <a:p>
            <a:pPr marL="12700">
              <a:lnSpc>
                <a:spcPct val="100000"/>
              </a:lnSpc>
              <a:spcBef>
                <a:spcPts val="100"/>
              </a:spcBef>
            </a:pPr>
            <a:r>
              <a:rPr spc="65" dirty="0"/>
              <a:t>Market</a:t>
            </a:r>
            <a:r>
              <a:rPr spc="-434" dirty="0"/>
              <a:t> </a:t>
            </a:r>
            <a:r>
              <a:rPr spc="45" dirty="0"/>
              <a:t>Validation</a:t>
            </a:r>
          </a:p>
        </p:txBody>
      </p:sp>
      <p:sp>
        <p:nvSpPr>
          <p:cNvPr id="3" name="object 3"/>
          <p:cNvSpPr txBox="1"/>
          <p:nvPr/>
        </p:nvSpPr>
        <p:spPr>
          <a:xfrm>
            <a:off x="911223" y="1905000"/>
            <a:ext cx="10137777" cy="3816429"/>
          </a:xfrm>
          <a:prstGeom prst="rect">
            <a:avLst/>
          </a:prstGeom>
        </p:spPr>
        <p:txBody>
          <a:bodyPr vert="horz" wrap="square" lIns="0" tIns="12700" rIns="0" bIns="0" rtlCol="0">
            <a:spAutoFit/>
          </a:bodyPr>
          <a:lstStyle/>
          <a:p>
            <a:pPr marL="297815" indent="-285750">
              <a:lnSpc>
                <a:spcPct val="100000"/>
              </a:lnSpc>
              <a:spcBef>
                <a:spcPts val="100"/>
              </a:spcBef>
              <a:buClr>
                <a:srgbClr val="1A9987"/>
              </a:buClr>
              <a:buSzPct val="164705"/>
              <a:buFont typeface="Wingdings" panose="05000000000000000000" pitchFamily="2" charset="2"/>
              <a:buChar char="q"/>
              <a:tabLst>
                <a:tab pos="278765" algn="l"/>
              </a:tabLst>
            </a:pPr>
            <a:r>
              <a:rPr lang="en-IN" sz="1700" spc="-10" dirty="0">
                <a:solidFill>
                  <a:srgbClr val="595959"/>
                </a:solidFill>
                <a:latin typeface="Lato"/>
                <a:cs typeface="Lato"/>
              </a:rPr>
              <a:t>  Development time will be affected by following things : </a:t>
            </a:r>
          </a:p>
          <a:p>
            <a:pPr marL="12065">
              <a:lnSpc>
                <a:spcPct val="100000"/>
              </a:lnSpc>
              <a:spcBef>
                <a:spcPts val="100"/>
              </a:spcBef>
              <a:buClr>
                <a:srgbClr val="1A9987"/>
              </a:buClr>
              <a:buSzPct val="164705"/>
              <a:tabLst>
                <a:tab pos="278765" algn="l"/>
              </a:tabLst>
            </a:pPr>
            <a:endParaRPr lang="en-IN" sz="1700" spc="-10" dirty="0">
              <a:solidFill>
                <a:srgbClr val="595959"/>
              </a:solidFill>
              <a:latin typeface="Lato"/>
              <a:cs typeface="Lato"/>
            </a:endParaRPr>
          </a:p>
          <a:p>
            <a:pPr marL="755015" lvl="1" indent="-285750">
              <a:spcBef>
                <a:spcPts val="100"/>
              </a:spcBef>
              <a:buClr>
                <a:srgbClr val="1A9987"/>
              </a:buClr>
              <a:buSzPct val="164705"/>
              <a:buFont typeface="Wingdings" panose="05000000000000000000" pitchFamily="2" charset="2"/>
              <a:buChar char="Ø"/>
              <a:tabLst>
                <a:tab pos="278765" algn="l"/>
              </a:tabLst>
            </a:pPr>
            <a:r>
              <a:rPr lang="en-IN" sz="1700" spc="-10" dirty="0">
                <a:solidFill>
                  <a:srgbClr val="595959"/>
                </a:solidFill>
                <a:latin typeface="Lato"/>
                <a:cs typeface="Lato"/>
              </a:rPr>
              <a:t> Collection of data and training the machine learning model for crop yield estimation and crop </a:t>
            </a:r>
          </a:p>
          <a:p>
            <a:pPr marL="469265" lvl="1">
              <a:spcBef>
                <a:spcPts val="100"/>
              </a:spcBef>
              <a:buClr>
                <a:srgbClr val="1A9987"/>
              </a:buClr>
              <a:buSzPct val="164705"/>
              <a:tabLst>
                <a:tab pos="278765" algn="l"/>
              </a:tabLst>
            </a:pPr>
            <a:r>
              <a:rPr lang="en-IN" sz="1700" spc="-10" dirty="0">
                <a:solidFill>
                  <a:srgbClr val="595959"/>
                </a:solidFill>
                <a:latin typeface="Lato"/>
                <a:cs typeface="Lato"/>
              </a:rPr>
              <a:t>      prediction.</a:t>
            </a:r>
          </a:p>
          <a:p>
            <a:pPr marL="469265" lvl="1">
              <a:spcBef>
                <a:spcPts val="100"/>
              </a:spcBef>
              <a:buClr>
                <a:srgbClr val="1A9987"/>
              </a:buClr>
              <a:buSzPct val="164705"/>
              <a:tabLst>
                <a:tab pos="278765" algn="l"/>
              </a:tabLst>
            </a:pPr>
            <a:endParaRPr lang="en-IN" sz="1700" spc="-10" dirty="0">
              <a:solidFill>
                <a:srgbClr val="595959"/>
              </a:solidFill>
              <a:latin typeface="Lato"/>
              <a:cs typeface="Lato"/>
            </a:endParaRPr>
          </a:p>
          <a:p>
            <a:pPr marL="755015" lvl="1" indent="-285750">
              <a:spcBef>
                <a:spcPts val="100"/>
              </a:spcBef>
              <a:buClr>
                <a:srgbClr val="1A9987"/>
              </a:buClr>
              <a:buSzPct val="164705"/>
              <a:buFont typeface="Wingdings" panose="05000000000000000000" pitchFamily="2" charset="2"/>
              <a:buChar char="Ø"/>
              <a:tabLst>
                <a:tab pos="278765" algn="l"/>
              </a:tabLst>
            </a:pPr>
            <a:r>
              <a:rPr lang="en-IN" sz="1700" spc="-10" dirty="0">
                <a:solidFill>
                  <a:srgbClr val="595959"/>
                </a:solidFill>
                <a:latin typeface="Lato"/>
                <a:cs typeface="Lato"/>
              </a:rPr>
              <a:t> Development of web portal and app.</a:t>
            </a:r>
          </a:p>
          <a:p>
            <a:pPr marL="469265" lvl="1">
              <a:spcBef>
                <a:spcPts val="100"/>
              </a:spcBef>
              <a:buClr>
                <a:srgbClr val="1A9987"/>
              </a:buClr>
              <a:buSzPct val="164705"/>
              <a:tabLst>
                <a:tab pos="278765" algn="l"/>
              </a:tabLst>
            </a:pPr>
            <a:endParaRPr lang="en-IN" sz="1700" spc="-10" dirty="0">
              <a:solidFill>
                <a:srgbClr val="595959"/>
              </a:solidFill>
              <a:latin typeface="Lato"/>
              <a:cs typeface="Lato"/>
            </a:endParaRPr>
          </a:p>
          <a:p>
            <a:pPr marL="755015" lvl="1" indent="-285750">
              <a:spcBef>
                <a:spcPts val="100"/>
              </a:spcBef>
              <a:buClr>
                <a:srgbClr val="1A9987"/>
              </a:buClr>
              <a:buSzPct val="164705"/>
              <a:buFont typeface="Wingdings" panose="05000000000000000000" pitchFamily="2" charset="2"/>
              <a:buChar char="Ø"/>
              <a:tabLst>
                <a:tab pos="278765" algn="l"/>
              </a:tabLst>
            </a:pPr>
            <a:r>
              <a:rPr lang="en-IN" sz="1700" spc="-10" dirty="0">
                <a:solidFill>
                  <a:srgbClr val="595959"/>
                </a:solidFill>
                <a:latin typeface="Lato"/>
                <a:cs typeface="Lato"/>
              </a:rPr>
              <a:t> Testing each of them and improving the models to get accurate results. This will take most part of </a:t>
            </a:r>
          </a:p>
          <a:p>
            <a:pPr marL="469265" lvl="1">
              <a:spcBef>
                <a:spcPts val="100"/>
              </a:spcBef>
              <a:buClr>
                <a:srgbClr val="1A9987"/>
              </a:buClr>
              <a:buSzPct val="164705"/>
              <a:tabLst>
                <a:tab pos="278765" algn="l"/>
              </a:tabLst>
            </a:pPr>
            <a:r>
              <a:rPr lang="en-IN" sz="1700" spc="-10" dirty="0">
                <a:solidFill>
                  <a:srgbClr val="595959"/>
                </a:solidFill>
                <a:latin typeface="Lato"/>
                <a:cs typeface="Lato"/>
              </a:rPr>
              <a:t>      our development time.</a:t>
            </a:r>
          </a:p>
          <a:p>
            <a:pPr marL="469265" lvl="1">
              <a:spcBef>
                <a:spcPts val="100"/>
              </a:spcBef>
              <a:buClr>
                <a:srgbClr val="1A9987"/>
              </a:buClr>
              <a:buSzPct val="164705"/>
              <a:tabLst>
                <a:tab pos="278765" algn="l"/>
              </a:tabLst>
            </a:pPr>
            <a:endParaRPr lang="en-IN" sz="1700" spc="-10" dirty="0">
              <a:solidFill>
                <a:srgbClr val="595959"/>
              </a:solidFill>
              <a:latin typeface="Lato"/>
              <a:cs typeface="Lato"/>
            </a:endParaRPr>
          </a:p>
          <a:p>
            <a:pPr marL="469265" lvl="1">
              <a:spcBef>
                <a:spcPts val="100"/>
              </a:spcBef>
              <a:buClr>
                <a:srgbClr val="1A9987"/>
              </a:buClr>
              <a:buSzPct val="164705"/>
              <a:tabLst>
                <a:tab pos="278765" algn="l"/>
              </a:tabLst>
            </a:pPr>
            <a:endParaRPr lang="en-IN" sz="1700" spc="-10" dirty="0">
              <a:solidFill>
                <a:srgbClr val="595959"/>
              </a:solidFill>
              <a:latin typeface="Lato"/>
              <a:cs typeface="Lato"/>
            </a:endParaRPr>
          </a:p>
          <a:p>
            <a:pPr marL="297815" indent="-285750">
              <a:spcBef>
                <a:spcPts val="100"/>
              </a:spcBef>
              <a:buClr>
                <a:srgbClr val="1A9987"/>
              </a:buClr>
              <a:buSzPct val="164705"/>
              <a:buFont typeface="Wingdings" panose="05000000000000000000" pitchFamily="2" charset="2"/>
              <a:buChar char="q"/>
              <a:tabLst>
                <a:tab pos="278765" algn="l"/>
              </a:tabLst>
            </a:pPr>
            <a:r>
              <a:rPr lang="en-IN" sz="1700" spc="-10" dirty="0">
                <a:solidFill>
                  <a:srgbClr val="595959"/>
                </a:solidFill>
                <a:latin typeface="Lato"/>
                <a:cs typeface="Lato"/>
              </a:rPr>
              <a:t>  Developing the web application and app, and all of the machine learning models would take around </a:t>
            </a:r>
          </a:p>
          <a:p>
            <a:pPr marL="12065">
              <a:spcBef>
                <a:spcPts val="100"/>
              </a:spcBef>
              <a:buClr>
                <a:srgbClr val="1A9987"/>
              </a:buClr>
              <a:buSzPct val="164705"/>
              <a:tabLst>
                <a:tab pos="278765" algn="l"/>
              </a:tabLst>
            </a:pPr>
            <a:r>
              <a:rPr lang="en-IN" sz="1700" spc="-10" dirty="0">
                <a:solidFill>
                  <a:srgbClr val="595959"/>
                </a:solidFill>
                <a:latin typeface="Lato"/>
                <a:cs typeface="Lato"/>
              </a:rPr>
              <a:t>        one month based on the intense and sole work, and testing would take another half to one month of    </a:t>
            </a:r>
          </a:p>
          <a:p>
            <a:pPr marL="12065">
              <a:spcBef>
                <a:spcPts val="100"/>
              </a:spcBef>
              <a:buClr>
                <a:srgbClr val="1A9987"/>
              </a:buClr>
              <a:buSzPct val="164705"/>
              <a:tabLst>
                <a:tab pos="278765" algn="l"/>
              </a:tabLst>
            </a:pPr>
            <a:r>
              <a:rPr lang="en-IN" sz="1700" spc="-10" dirty="0">
                <a:solidFill>
                  <a:srgbClr val="595959"/>
                </a:solidFill>
                <a:latin typeface="Lato"/>
                <a:cs typeface="Lato"/>
              </a:rPr>
              <a:t>        time in case any fault is observed.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1223" y="698886"/>
            <a:ext cx="1811655" cy="589280"/>
          </a:xfrm>
          <a:prstGeom prst="rect">
            <a:avLst/>
          </a:prstGeom>
        </p:spPr>
        <p:txBody>
          <a:bodyPr vert="horz" wrap="square" lIns="0" tIns="12700" rIns="0" bIns="0" rtlCol="0">
            <a:spAutoFit/>
          </a:bodyPr>
          <a:lstStyle/>
          <a:p>
            <a:pPr marL="12700">
              <a:lnSpc>
                <a:spcPct val="100000"/>
              </a:lnSpc>
              <a:spcBef>
                <a:spcPts val="100"/>
              </a:spcBef>
            </a:pPr>
            <a:r>
              <a:rPr spc="-10" dirty="0"/>
              <a:t>P</a:t>
            </a:r>
            <a:r>
              <a:rPr spc="-110" dirty="0"/>
              <a:t>r</a:t>
            </a:r>
            <a:r>
              <a:rPr spc="125" dirty="0"/>
              <a:t>oduct</a:t>
            </a:r>
          </a:p>
        </p:txBody>
      </p:sp>
      <p:pic>
        <p:nvPicPr>
          <p:cNvPr id="4" name="Picture 3"/>
          <p:cNvPicPr/>
          <p:nvPr/>
        </p:nvPicPr>
        <p:blipFill rotWithShape="1">
          <a:blip r:embed="rId2" cstate="print"/>
          <a:srcRect l="26144" t="23237" r="12528" b="14795"/>
          <a:stretch/>
        </p:blipFill>
        <p:spPr bwMode="auto">
          <a:xfrm>
            <a:off x="1219200" y="1371600"/>
            <a:ext cx="9220200" cy="5105400"/>
          </a:xfrm>
          <a:prstGeom prst="rect">
            <a:avLst/>
          </a:prstGeom>
          <a:ln>
            <a:noFill/>
          </a:ln>
          <a:extLst>
            <a:ext uri="{53640926-AAD7-44D8-BBD7-CCE9431645EC}">
              <a14:shadowObscured xmlns=""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o="urn:schemas-microsoft-com:office:office"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15="http://schemas.microsoft.com/office/word/2012/wordml" xmlns:w16cid="http://schemas.microsoft.com/office/word/2016/wordml/cid"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a14="http://schemas.microsoft.com/office/drawing/2010/main" xmlns:pic="http://schemas.openxmlformats.org/drawingml/2006/picture" xmlns:lc="http://schemas.openxmlformats.org/drawingml/2006/lockedCanvas"/>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74268" y="165819"/>
            <a:ext cx="3555365" cy="589280"/>
          </a:xfrm>
          <a:prstGeom prst="rect">
            <a:avLst/>
          </a:prstGeom>
        </p:spPr>
        <p:txBody>
          <a:bodyPr vert="horz" wrap="square" lIns="0" tIns="12700" rIns="0" bIns="0" rtlCol="0">
            <a:spAutoFit/>
          </a:bodyPr>
          <a:lstStyle/>
          <a:p>
            <a:pPr marL="12700">
              <a:lnSpc>
                <a:spcPct val="100000"/>
              </a:lnSpc>
              <a:spcBef>
                <a:spcPts val="100"/>
              </a:spcBef>
            </a:pPr>
            <a:r>
              <a:rPr spc="140" dirty="0"/>
              <a:t>Business</a:t>
            </a:r>
            <a:r>
              <a:rPr spc="-295" dirty="0"/>
              <a:t> </a:t>
            </a:r>
            <a:r>
              <a:rPr spc="190" dirty="0"/>
              <a:t>Model</a:t>
            </a:r>
          </a:p>
        </p:txBody>
      </p:sp>
      <p:sp>
        <p:nvSpPr>
          <p:cNvPr id="3" name="object 3"/>
          <p:cNvSpPr txBox="1"/>
          <p:nvPr/>
        </p:nvSpPr>
        <p:spPr>
          <a:xfrm>
            <a:off x="874268" y="914400"/>
            <a:ext cx="10555731" cy="5178341"/>
          </a:xfrm>
          <a:prstGeom prst="rect">
            <a:avLst/>
          </a:prstGeom>
        </p:spPr>
        <p:txBody>
          <a:bodyPr vert="horz" wrap="square" lIns="0" tIns="78740" rIns="0" bIns="0" rtlCol="0">
            <a:spAutoFit/>
          </a:bodyPr>
          <a:lstStyle/>
          <a:p>
            <a:pPr marL="297815" indent="-285750">
              <a:lnSpc>
                <a:spcPct val="100000"/>
              </a:lnSpc>
              <a:spcBef>
                <a:spcPts val="620"/>
              </a:spcBef>
              <a:buClr>
                <a:srgbClr val="1A9987"/>
              </a:buClr>
              <a:buSzPct val="164705"/>
              <a:buFont typeface="Wingdings" panose="05000000000000000000" pitchFamily="2" charset="2"/>
              <a:buChar char="q"/>
              <a:tabLst>
                <a:tab pos="278765" algn="l"/>
              </a:tabLst>
            </a:pPr>
            <a:r>
              <a:rPr lang="en-IN" sz="1700" spc="-15" dirty="0">
                <a:solidFill>
                  <a:srgbClr val="595959"/>
                </a:solidFill>
                <a:latin typeface="Lato"/>
                <a:cs typeface="Lato"/>
              </a:rPr>
              <a:t> Opportunities</a:t>
            </a:r>
          </a:p>
          <a:p>
            <a:pPr marL="469265" lvl="1">
              <a:spcBef>
                <a:spcPts val="620"/>
              </a:spcBef>
              <a:buClr>
                <a:srgbClr val="1A9987"/>
              </a:buClr>
              <a:buSzPct val="164705"/>
              <a:tabLst>
                <a:tab pos="278765" algn="l"/>
              </a:tabLst>
            </a:pPr>
            <a:r>
              <a:rPr lang="en-IN" sz="1700" spc="-15" dirty="0">
                <a:solidFill>
                  <a:srgbClr val="595959"/>
                </a:solidFill>
                <a:latin typeface="Lato"/>
                <a:cs typeface="Lato"/>
              </a:rPr>
              <a:t>Our project opens up to great opportunities for enhancing the efficiency of crop and land usage monitoring at cheaper costs without any manual effort. We will also provide specific tools for brief assessment of land, soil, and crops, and also extract forecasts for government, traders, and insurance companies.</a:t>
            </a:r>
          </a:p>
          <a:p>
            <a:pPr marL="469265" lvl="1">
              <a:spcBef>
                <a:spcPts val="620"/>
              </a:spcBef>
              <a:buClr>
                <a:srgbClr val="1A9987"/>
              </a:buClr>
              <a:buSzPct val="164705"/>
              <a:tabLst>
                <a:tab pos="278765" algn="l"/>
              </a:tabLst>
            </a:pPr>
            <a:r>
              <a:rPr lang="en-IN" sz="1700" spc="-15" dirty="0">
                <a:solidFill>
                  <a:srgbClr val="595959"/>
                </a:solidFill>
                <a:latin typeface="Lato"/>
                <a:cs typeface="Lato"/>
              </a:rPr>
              <a:t>  </a:t>
            </a:r>
            <a:endParaRPr sz="1700" dirty="0">
              <a:latin typeface="Lato"/>
              <a:cs typeface="Lato"/>
            </a:endParaRPr>
          </a:p>
          <a:p>
            <a:pPr marL="297815" indent="-285750">
              <a:lnSpc>
                <a:spcPct val="100000"/>
              </a:lnSpc>
              <a:spcBef>
                <a:spcPts val="1960"/>
              </a:spcBef>
              <a:buClr>
                <a:srgbClr val="1A9987"/>
              </a:buClr>
              <a:buSzPct val="164705"/>
              <a:buFont typeface="Wingdings" panose="05000000000000000000" pitchFamily="2" charset="2"/>
              <a:buChar char="q"/>
              <a:tabLst>
                <a:tab pos="278765" algn="l"/>
              </a:tabLst>
            </a:pPr>
            <a:r>
              <a:rPr lang="en-IN" sz="1700" dirty="0">
                <a:solidFill>
                  <a:srgbClr val="595959"/>
                </a:solidFill>
                <a:latin typeface="Lato"/>
                <a:cs typeface="Lato"/>
              </a:rPr>
              <a:t> </a:t>
            </a:r>
            <a:r>
              <a:rPr sz="1700" dirty="0">
                <a:solidFill>
                  <a:srgbClr val="595959"/>
                </a:solidFill>
                <a:latin typeface="Lato"/>
                <a:cs typeface="Lato"/>
              </a:rPr>
              <a:t>Sources </a:t>
            </a:r>
            <a:r>
              <a:rPr sz="1700" spc="-25" dirty="0">
                <a:solidFill>
                  <a:srgbClr val="595959"/>
                </a:solidFill>
                <a:latin typeface="Lato"/>
                <a:cs typeface="Lato"/>
              </a:rPr>
              <a:t>of</a:t>
            </a:r>
            <a:r>
              <a:rPr sz="1700" spc="-225" dirty="0">
                <a:solidFill>
                  <a:srgbClr val="595959"/>
                </a:solidFill>
                <a:latin typeface="Lato"/>
                <a:cs typeface="Lato"/>
              </a:rPr>
              <a:t> </a:t>
            </a:r>
            <a:r>
              <a:rPr sz="1700" spc="-5" dirty="0">
                <a:solidFill>
                  <a:srgbClr val="595959"/>
                </a:solidFill>
                <a:latin typeface="Lato"/>
                <a:cs typeface="Lato"/>
              </a:rPr>
              <a:t>revenue</a:t>
            </a:r>
            <a:endParaRPr lang="en-IN" sz="1700" spc="-5" dirty="0">
              <a:solidFill>
                <a:srgbClr val="595959"/>
              </a:solidFill>
              <a:latin typeface="Lato"/>
              <a:cs typeface="Lato"/>
            </a:endParaRPr>
          </a:p>
          <a:p>
            <a:pPr marL="469265" lvl="1">
              <a:spcBef>
                <a:spcPts val="1960"/>
              </a:spcBef>
              <a:buClr>
                <a:srgbClr val="1A9987"/>
              </a:buClr>
              <a:buSzPct val="164705"/>
              <a:tabLst>
                <a:tab pos="278765" algn="l"/>
              </a:tabLst>
            </a:pPr>
            <a:r>
              <a:rPr lang="en-IN" sz="1700" spc="-5" dirty="0">
                <a:solidFill>
                  <a:srgbClr val="595959"/>
                </a:solidFill>
                <a:latin typeface="Lato"/>
                <a:cs typeface="Lato"/>
              </a:rPr>
              <a:t>We don’t believe in earning while working towards the noble cause but for specific equipments and purposes we do need some amount to spend. Most of our earnings will revolve around the commission from the dealers, insurance companies, and government, as a compensation to our efforts. A specific cost will also be procured from the companies asking some of our technology to use for their own purposes.</a:t>
            </a:r>
          </a:p>
          <a:p>
            <a:pPr marL="469265" lvl="1">
              <a:spcBef>
                <a:spcPts val="1960"/>
              </a:spcBef>
              <a:buClr>
                <a:srgbClr val="1A9987"/>
              </a:buClr>
              <a:buSzPct val="164705"/>
              <a:tabLst>
                <a:tab pos="278765" algn="l"/>
              </a:tabLst>
            </a:pPr>
            <a:endParaRPr sz="1700" dirty="0">
              <a:latin typeface="Lato"/>
              <a:cs typeface="Lato"/>
            </a:endParaRPr>
          </a:p>
          <a:p>
            <a:pPr marL="297815" indent="-285750">
              <a:lnSpc>
                <a:spcPct val="100000"/>
              </a:lnSpc>
              <a:spcBef>
                <a:spcPts val="2010"/>
              </a:spcBef>
              <a:buClr>
                <a:srgbClr val="1A9987"/>
              </a:buClr>
              <a:buSzPct val="164705"/>
              <a:buFont typeface="Wingdings" panose="05000000000000000000" pitchFamily="2" charset="2"/>
              <a:buChar char="q"/>
              <a:tabLst>
                <a:tab pos="278765" algn="l"/>
              </a:tabLst>
            </a:pPr>
            <a:r>
              <a:rPr lang="en-IN" sz="1700" spc="5" dirty="0">
                <a:solidFill>
                  <a:srgbClr val="595959"/>
                </a:solidFill>
                <a:latin typeface="Lato"/>
                <a:cs typeface="Lato"/>
              </a:rPr>
              <a:t> </a:t>
            </a:r>
            <a:r>
              <a:rPr sz="1700" spc="5" dirty="0">
                <a:solidFill>
                  <a:srgbClr val="595959"/>
                </a:solidFill>
                <a:latin typeface="Lato"/>
                <a:cs typeface="Lato"/>
              </a:rPr>
              <a:t>Intend</a:t>
            </a:r>
            <a:r>
              <a:rPr lang="en-IN" sz="1700" spc="5" dirty="0">
                <a:solidFill>
                  <a:srgbClr val="595959"/>
                </a:solidFill>
                <a:latin typeface="Lato"/>
                <a:cs typeface="Lato"/>
              </a:rPr>
              <a:t>ed customer</a:t>
            </a:r>
            <a:r>
              <a:rPr lang="en-IN" sz="1700" spc="95" dirty="0">
                <a:solidFill>
                  <a:srgbClr val="595959"/>
                </a:solidFill>
                <a:latin typeface="Lato"/>
                <a:cs typeface="Lato"/>
              </a:rPr>
              <a:t> </a:t>
            </a:r>
            <a:r>
              <a:rPr lang="en-IN" sz="1700" dirty="0">
                <a:solidFill>
                  <a:srgbClr val="595959"/>
                </a:solidFill>
                <a:latin typeface="Lato"/>
                <a:cs typeface="Lato"/>
              </a:rPr>
              <a:t>base</a:t>
            </a:r>
          </a:p>
          <a:p>
            <a:pPr marL="469265" lvl="1">
              <a:spcBef>
                <a:spcPts val="2010"/>
              </a:spcBef>
              <a:buClr>
                <a:srgbClr val="1A9987"/>
              </a:buClr>
              <a:buSzPct val="164705"/>
              <a:tabLst>
                <a:tab pos="278765" algn="l"/>
              </a:tabLst>
            </a:pPr>
            <a:r>
              <a:rPr lang="en-IN" sz="1700" dirty="0">
                <a:solidFill>
                  <a:srgbClr val="595959"/>
                </a:solidFill>
                <a:latin typeface="Lato"/>
                <a:cs typeface="Lato"/>
              </a:rPr>
              <a:t>Most of our customers will consist of farmers, dealers, insurance companies, and involvement of government, but if any non-profit organizations wants to join us, they will also be welcomed.</a:t>
            </a:r>
            <a:endParaRPr sz="1700" dirty="0">
              <a:latin typeface="Lato"/>
              <a:cs typeface="Lato"/>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627</TotalTime>
  <Words>844</Words>
  <Application>Microsoft Office PowerPoint</Application>
  <PresentationFormat>Custom</PresentationFormat>
  <Paragraphs>114</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Team</vt:lpstr>
      <vt:lpstr>Who we are?</vt:lpstr>
      <vt:lpstr>Problem</vt:lpstr>
      <vt:lpstr>Solution</vt:lpstr>
      <vt:lpstr>Slide 5</vt:lpstr>
      <vt:lpstr>Market Size</vt:lpstr>
      <vt:lpstr>Market Validation</vt:lpstr>
      <vt:lpstr>Product</vt:lpstr>
      <vt:lpstr>Business Model</vt:lpstr>
      <vt:lpstr>Financial model and projections</vt:lpstr>
      <vt:lpstr>Summary</vt:lpstr>
      <vt:lpstr>Slide 12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dc:title>
  <cp:lastModifiedBy>SHRISTI</cp:lastModifiedBy>
  <cp:revision>37</cp:revision>
  <dcterms:created xsi:type="dcterms:W3CDTF">2020-02-16T13:15:49Z</dcterms:created>
  <dcterms:modified xsi:type="dcterms:W3CDTF">2020-02-17T04:02:25Z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y fmtid="{D5CDD505-2E9C-101B-9397-08002B2CF9AE}" pid="3" name="LastSaved">
    <vt:filetime>2020-02-16T00:00:00Z</vt:filetime>
  </property>
</Properties>
</file>