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Arial Bold" charset="1" panose="020B0802020202020204"/>
      <p:regular r:id="rId30"/>
    </p:embeddedFont>
    <p:embeddedFont>
      <p:font typeface="Arial" charset="1" panose="020B0502020202020204"/>
      <p:regular r:id="rId31"/>
    </p:embeddedFont>
    <p:embeddedFont>
      <p:font typeface="Noto Sans Bold" charset="1" panose="020B080204050402020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notesSlides/notesSlide2.xml" Type="http://schemas.openxmlformats.org/officeDocument/2006/relationships/notesSlide"/><Relationship Id="rId33" Target="notesSlides/notesSlide3.xml" Type="http://schemas.openxmlformats.org/officeDocument/2006/relationships/notesSlide"/><Relationship Id="rId34" Target="notesSlides/notesSlide4.xml" Type="http://schemas.openxmlformats.org/officeDocument/2006/relationships/notesSlide"/><Relationship Id="rId35" Target="notesSlides/notesSlide5.xml" Type="http://schemas.openxmlformats.org/officeDocument/2006/relationships/notesSlide"/><Relationship Id="rId36" Target="notesSlides/notesSlide6.xml" Type="http://schemas.openxmlformats.org/officeDocument/2006/relationships/notesSlide"/><Relationship Id="rId37" Target="notesSlides/notesSlide7.xml" Type="http://schemas.openxmlformats.org/officeDocument/2006/relationships/notesSlide"/><Relationship Id="rId38" Target="notesSlides/notesSlide8.xml" Type="http://schemas.openxmlformats.org/officeDocument/2006/relationships/notesSlide"/><Relationship Id="rId39" Target="notesSlides/notesSlide9.xml" Type="http://schemas.openxmlformats.org/officeDocument/2006/relationships/notesSlide"/><Relationship Id="rId4" Target="theme/theme1.xml" Type="http://schemas.openxmlformats.org/officeDocument/2006/relationships/theme"/><Relationship Id="rId40" Target="notesSlides/notesSlide10.xml" Type="http://schemas.openxmlformats.org/officeDocument/2006/relationships/notesSlide"/><Relationship Id="rId41" Target="notesSlides/notesSlide11.xml" Type="http://schemas.openxmlformats.org/officeDocument/2006/relationships/notesSlide"/><Relationship Id="rId42" Target="notesSlides/notesSlide12.xml" Type="http://schemas.openxmlformats.org/officeDocument/2006/relationships/notesSlide"/><Relationship Id="rId43" Target="fonts/font43.fntdata" Type="http://schemas.openxmlformats.org/officeDocument/2006/relationships/font"/><Relationship Id="rId44" Target="notesSlides/notesSlide13.xml" Type="http://schemas.openxmlformats.org/officeDocument/2006/relationships/notesSlide"/><Relationship Id="rId45" Target="notesSlides/notesSlide14.xml" Type="http://schemas.openxmlformats.org/officeDocument/2006/relationships/notesSlide"/><Relationship Id="rId46" Target="notesSlides/notesSlide15.xml" Type="http://schemas.openxmlformats.org/officeDocument/2006/relationships/notesSlide"/><Relationship Id="rId47" Target="notesSlides/notesSlide16.xml" Type="http://schemas.openxmlformats.org/officeDocument/2006/relationships/notesSlide"/><Relationship Id="rId48" Target="notesSlides/notesSlide17.xml" Type="http://schemas.openxmlformats.org/officeDocument/2006/relationships/notesSlide"/><Relationship Id="rId49" Target="notesSlides/notesSlide18.xml" Type="http://schemas.openxmlformats.org/officeDocument/2006/relationships/notesSlide"/><Relationship Id="rId5" Target="tableStyles.xml" Type="http://schemas.openxmlformats.org/officeDocument/2006/relationships/tableStyles"/><Relationship Id="rId50" Target="notesSlides/notesSlide19.xml" Type="http://schemas.openxmlformats.org/officeDocument/2006/relationships/notesSlide"/><Relationship Id="rId51" Target="notesSlides/notesSlide20.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Ακόμα, εφαρμόσαμε κανονικοποίηση (normalization) στα datasets, δηλαδή τα μεταφέραμε από την αρχική τους κλίμακα, στην κλίμακα [0,1].</a:t>
            </a:r>
          </a:p>
          <a:p>
            <a:r>
              <a:rPr lang="en-US"/>
              <a:t/>
            </a:r>
          </a:p>
          <a:p>
            <a:r>
              <a:rPr lang="en-US"/>
              <a:t>Αυτό το κάνουμε γιατί σε αυτήν την μορφή είναι πιο εύκολο στο νευρωνικό να κάνει τους υπολογισμούς.</a:t>
            </a:r>
          </a:p>
          <a:p>
            <a:r>
              <a:rPr lang="en-US"/>
              <a:t/>
            </a:r>
          </a:p>
          <a:p>
            <a:r>
              <a:rPr lang="en-US"/>
              <a:t>Να τονίσουμε ότι για κάθε dataset αποθηκεύσαμε τα center and scale values, για να μπορούμε να επιστρέψουμε στο τέλος στα πραγματικά δεδομένα.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Το Correlation Matrix δείχνει την συσχέτιση μεταξύ των παραμέτρων. Όσο πιο κοντά είναι η τιμή στο 1, τόσο πιο γραμμική συμπεριφορά εμφανίζουν οι 2 παράμετροι, ενώ στο -1 αντίστροφη γραμμική συμπεριφορά. Αν η τιμή προσεγγίζει το 0, οι δύο παράμετροι δεν εμφανίζουν μεταξύ τους γραμμική συμπεριφορά.</a:t>
            </a:r>
          </a:p>
          <a:p>
            <a:r>
              <a:rPr lang="en-US"/>
              <a:t/>
            </a:r>
          </a:p>
          <a:p>
            <a:r>
              <a:rPr lang="en-US"/>
              <a:t>Χρησιμοποιείται στη συνέχεια για την επιλογή input features των νευρωνικών.</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ΝΟx:</a:t>
            </a:r>
          </a:p>
          <a:p>
            <a:r>
              <a:rPr lang="en-US"/>
              <a:t>Επιλέχθηκαν:</a:t>
            </a:r>
          </a:p>
          <a:p>
            <a:r>
              <a:rPr lang="en-US"/>
              <a:t>-Λόγω της πολυπλοκότητας των αισθητήριων  ανίχνευσης οξειδίων του αζώτου (ακριβά και δύσκολα ως προς την συντήρηση) </a:t>
            </a:r>
          </a:p>
          <a:p>
            <a:r>
              <a:rPr lang="en-US"/>
              <a:t/>
            </a:r>
          </a:p>
          <a:p>
            <a:r>
              <a:rPr lang="en-US"/>
              <a:t>- Έχουν σοβαρή περιβαλλοντική επίδραση, καθώς επηρεάζει την ποιότητα του αέρα (κίνδυνος για την ανθρώπινη υγεία), αλλά και σε υψηλά επίπεδα συνεισφέρουν στην δημιουργία όξινης βροχής</a:t>
            </a:r>
          </a:p>
          <a:p>
            <a:r>
              <a:rPr lang="en-US"/>
              <a:t/>
            </a:r>
          </a:p>
          <a:p>
            <a:r>
              <a:rPr lang="en-US"/>
              <a:t>- Απαιτούν στενή παρακολούθηση καθώς πολλές περιοχές έχουν αυστηρούς κανονισμούς για τις εκπομπές ρύπων και συνεπώς απαιτείται έλεγχος για την κατάλληλη συμμόρφωση</a:t>
            </a:r>
          </a:p>
          <a:p>
            <a:r>
              <a:rPr lang="en-US"/>
              <a:t/>
            </a:r>
          </a:p>
          <a:p>
            <a:r>
              <a:rPr lang="en-US"/>
              <a:t>Fuel Consumption:</a:t>
            </a:r>
          </a:p>
          <a:p>
            <a:r>
              <a:rPr lang="en-US"/>
              <a:t>Επιλέχθηκε:</a:t>
            </a:r>
          </a:p>
          <a:p>
            <a:r>
              <a:rPr lang="en-US"/>
              <a:t>- Καθώς αποτελεί σημαντικό οικονομικό παράγοντα και επηρεάζει όσο τα λειτουργικά τόσο και τα κατασκευαστικά έξοδα</a:t>
            </a:r>
          </a:p>
          <a:p>
            <a:r>
              <a:rPr lang="en-US"/>
              <a:t/>
            </a:r>
          </a:p>
          <a:p>
            <a:r>
              <a:rPr lang="en-US"/>
              <a:t>-Επιπλέον, αποτελεί κύριο δείκτη αποδοτικότητας της μηχανής, με την βελτιστοποίηση του οποίου αυξάνεται η βιωσιμότητα και η επίδοση του κινητήρα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Και για τις δύο παραμέτρους χρησιμοποιήσαμε σαν input feature τον χρόνο, καθώς η μηχανή έχει περιοδική συμπεριφορά ανάλογα με τους κύκλους λειτουργίας, οπότε καταλήξαμε στο ότι ο χρόνος μας προσφέρει μια χρήσιμη πληροφορία.</a:t>
            </a:r>
          </a:p>
          <a:p>
            <a:r>
              <a:rPr lang="en-US"/>
              <a:t/>
            </a:r>
          </a:p>
          <a:p>
            <a:r>
              <a:rPr lang="en-US"/>
              <a:t>2. Το λ παρουσίαζε μεγάλη συσχέτιση με NOx (-0.53) και Fuel Consumption (-0.66).</a:t>
            </a:r>
          </a:p>
          <a:p>
            <a:r>
              <a:rPr lang="en-US"/>
              <a:t/>
            </a:r>
          </a:p>
          <a:p>
            <a:r>
              <a:rPr lang="en-US"/>
              <a:t>3. Το Rot Speed παρουσίαζε και μεγάλη συσχέτιση με NOx (-0.44), αλλά και μικρή με το λ(0.01), οπότε μπορούμε να συμπεράνουμε ότι λειτουργούν σαν 2 ανεξάρτητες μεταβλητές.</a:t>
            </a:r>
          </a:p>
          <a:p>
            <a:r>
              <a:rPr lang="en-US"/>
              <a:t/>
            </a:r>
          </a:p>
          <a:p>
            <a:r>
              <a:rPr lang="en-US"/>
              <a:t>4. Το Intake Pressure παρουσιάζει σχεδόν γραμμική σχέση με το Fuel Consumption (0.98) και το Exhaust Gas Temperature (0.88) επίσης. Αρχικά, δοκιμάσαμε να εκπαιδεύσουμε το νευρωνικό με βάση αυτά τα δεδομένα και παρατηρήσαμε ότι έκανε overfit.</a:t>
            </a:r>
          </a:p>
          <a:p>
            <a:r>
              <a:rPr lang="en-US"/>
              <a:t/>
            </a:r>
          </a:p>
          <a:p>
            <a:r>
              <a:rPr lang="en-US"/>
              <a:t>5. Τελικά επιλέξαμε τα EGR Command και Exhaust Gas Temperature με συσχετίσεις 0.73 και 0.63 αντίστοιχα.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Εδώ μπορούμε να δούμε τις συσχετίσεις που αναφέραμε νωρίτερα.</a:t>
            </a:r>
          </a:p>
          <a:p>
            <a:r>
              <a:rPr lang="en-US"/>
              <a:t/>
            </a:r>
          </a:p>
          <a:p>
            <a:r>
              <a:rPr lang="en-US"/>
              <a:t>NOx:</a:t>
            </a:r>
          </a:p>
          <a:p>
            <a:r>
              <a:rPr lang="en-US"/>
              <a:t>* time</a:t>
            </a:r>
          </a:p>
          <a:p>
            <a:r>
              <a:rPr lang="en-US"/>
              <a:t>* lamda</a:t>
            </a:r>
          </a:p>
          <a:p>
            <a:r>
              <a:rPr lang="en-US"/>
              <a:t>* Rot Speed</a:t>
            </a:r>
          </a:p>
          <a:p>
            <a:r>
              <a:rPr lang="en-US"/>
              <a:t/>
            </a:r>
          </a:p>
          <a:p>
            <a:r>
              <a:rPr lang="en-US"/>
              <a:t>Fuel Consumption:</a:t>
            </a:r>
          </a:p>
          <a:p>
            <a:r>
              <a:rPr lang="en-US"/>
              <a:t>* time</a:t>
            </a:r>
          </a:p>
          <a:p>
            <a:r>
              <a:rPr lang="en-US"/>
              <a:t>* lamda</a:t>
            </a:r>
          </a:p>
          <a:p>
            <a:r>
              <a:rPr lang="en-US"/>
              <a:t>(* Intake Pressure)</a:t>
            </a:r>
          </a:p>
          <a:p>
            <a:r>
              <a:rPr lang="en-US"/>
              <a:t>(* Exhaust Gas Temperature)</a:t>
            </a:r>
          </a:p>
          <a:p>
            <a:r>
              <a:rPr lang="en-US"/>
              <a:t>* EGR Command</a:t>
            </a:r>
          </a:p>
          <a:p>
            <a:r>
              <a:rPr lang="en-US"/>
              <a:t>* Exhaust Gas Temperature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Η αρχιτεκτονική που πρoτάθηκε περιλαμβάνει το input feature layer και έπειτα ένα fully connected layer με 100 κρυφούς νευρώνες, το οποίο περιέχει τα βάρη και μεροληψία(bias). Στη συνέχεια, τοποθετήθηκε η συνάρτηση ενεργοποίησης, εν προκειμένω η συνάρτηση Relu, η οπoία συνδέεται με ένα fully connected layer με ένα output. Τέλος, προστέθηκε το regression layer, στο οποίο υπολογίζεται το μισό μέσο τετραγωνικό σφάλμα.</a:t>
            </a:r>
          </a:p>
          <a:p>
            <a:r>
              <a:rPr lang="en-US"/>
              <a:t/>
            </a:r>
          </a:p>
          <a:p>
            <a:r>
              <a:rPr lang="en-US"/>
              <a:t>Ως βελτιστοποιητής χρησιμοποιήθηκε ο adam, minibatchsize 1000, maxepochs 10 και initial learning rate 0.001.</a:t>
            </a:r>
          </a:p>
          <a:p>
            <a:r>
              <a:rPr lang="en-US"/>
              <a:t/>
            </a:r>
          </a:p>
          <a:p>
            <a:r>
              <a:rPr lang="en-US"/>
              <a:t>Για την εκπαίδευση χρησιμοποιήθηκε η εντολή TrainNetwork, με εντολές εισόδου training input features, target train set για τον υπολογισμό της συνάρτησης κόστους, την αρχιτεκτονική των layers και τα training options.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Δοκιμάσαμε και batch sizes μικρότερα (128 το οποίο ενδικνύεται) αλλά το νευρωνικό δίκτυο γινόνταν πιο αργό, οπότε επιλέξαμε 1000.</a:t>
            </a:r>
          </a:p>
          <a:p>
            <a:r>
              <a:rPr lang="en-US"/>
              <a:t/>
            </a:r>
          </a:p>
          <a:p>
            <a:r>
              <a:rPr lang="en-US"/>
              <a:t>Ακόμα, αρχικά είχαμε 20 εποχές αλλά μετά τις 10 παρατηρήσαμε ελάχιστη πρόοδο, οπότε τις μειώσαμε στις 10.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Εδώ βλέπουμε και την πορεία εκπαίδευσης του Fuel Consumption.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Αφού πραγματοποιήθηκε το training, θέλαμε να ελέγξουμε ότι δεν συμβαίνει overfit.</a:t>
            </a:r>
          </a:p>
          <a:p>
            <a:r>
              <a:rPr lang="en-US"/>
              <a:t/>
            </a:r>
          </a:p>
          <a:p>
            <a:r>
              <a:rPr lang="en-US"/>
              <a:t>Δηλαδή ότι το νευρωνικό προσεγγίζει τις τιμές του train και δεν τις υπολογίζει ακριβώς.</a:t>
            </a:r>
          </a:p>
          <a:p>
            <a:r>
              <a:rPr lang="en-US"/>
              <a:t/>
            </a:r>
          </a:p>
          <a:p>
            <a:r>
              <a:rPr lang="en-US"/>
              <a:t>Βλέπουμε ότι ενώ έχει ίδια συμπεριφορά και τις πλησιάζει πολύ, δεν έχει ακριβώς τις ίδιες τιμές οπότε η εκπαίδευση φαίνεται να έχει ολοκληρωθεί επιτυχώς.</a:t>
            </a:r>
          </a:p>
          <a:p>
            <a:r>
              <a:rPr lang="en-US"/>
              <a:t/>
            </a:r>
          </a:p>
          <a:p>
            <a:r>
              <a:rPr lang="en-US"/>
              <a:t>Να σημειωθεί ότι στην στιγμή 500s και τα NOx πλησιάζουν την τιμή -200, κάτι το οποίο χρειάζεται διόρθωση.</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Αφού εξάγουμε τα δεδομένα που παράγει το νευρωνικό δίκτυο, τα επαναφέρουμε σε πραγματική κλίμακα αντιστρέφοντας την κανονικοποίηση που εφαρμόσαμε πριν το νευρωνικό δίκτυο.</a:t>
            </a:r>
          </a:p>
          <a:p>
            <a:r>
              <a:rPr lang="en-US"/>
              <a:t/>
            </a:r>
          </a:p>
          <a:p>
            <a:r>
              <a:rPr lang="en-US"/>
              <a:t>Στην συνέχεια, τα συγκρίνουμε με τα πραγματικά δεδομένα που κρατήσαμε για testing.</a:t>
            </a:r>
          </a:p>
          <a:p>
            <a:r>
              <a:rPr lang="en-US"/>
              <a:t/>
            </a:r>
          </a:p>
          <a:p>
            <a:r>
              <a:rPr lang="en-US"/>
              <a:t>Με κόκκινο έχουμε τα πραγματικά, ενώ με πράσινο την προσέγγιση του νευρωνικού.</a:t>
            </a:r>
          </a:p>
          <a:p>
            <a:r>
              <a:rPr lang="en-US"/>
              <a:t/>
            </a:r>
          </a:p>
          <a:p>
            <a:r>
              <a:rPr lang="en-US"/>
              <a:t>Παρατηρούμε ότι η προσέγγιση του νευρωνικού δικτύου είναι πολύ κοντά και έχει παρόμοια συμπεριφορά με τις πραγματικές τιμές, επομένως η εκπαίδευση δίνει ένα ικανοποιητικό αποτέλεσμα.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Περιοδική σχέση με τον χρόνο (λογικό συμπέρασμα κατά την λειτουργία του κινητήρα)</a:t>
            </a:r>
          </a:p>
          <a:p>
            <a:r>
              <a:rPr lang="en-US"/>
              <a:t/>
            </a:r>
          </a:p>
          <a:p>
            <a:r>
              <a:rPr lang="en-US"/>
              <a:t>2. Το λ (ο λόγος αέρα-καυσίμου) και το EGR command (σύστημα για τις μειώσεις των εκπομπών ρύπων) έχουν κάποιες τιμές οι οποίες αποκλείνουν σημαντικά από τις υπόλοιπες.</a:t>
            </a:r>
          </a:p>
          <a:p>
            <a:r>
              <a:rPr lang="en-US"/>
              <a:t/>
            </a:r>
          </a:p>
          <a:p>
            <a:r>
              <a:rPr lang="en-US"/>
              <a:t>Επομένως, θα χρειαστεί να φιλτράρουμε τα δεδομένα μας για να έχουμε τελικά καλύτερα αποτελέσματα.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Τα φίλτρα 1,2 είναι custom made και το 3ο είναι έτοιμη εντολή της Matlab.</a:t>
            </a:r>
          </a:p>
          <a:p>
            <a:r>
              <a:rPr lang="en-US"/>
              <a:t/>
            </a:r>
          </a:p>
          <a:p>
            <a:r>
              <a:rPr lang="en-US"/>
              <a:t>Σημείωση: Βάσει του κεντρικού οριακού θεωρήματος και το πλήθος των δεδομένων μας μπορούμε να θεωρήσουμε ότι αυτά ακολουθούν κανονική κατανομή</a:t>
            </a:r>
          </a:p>
          <a:p>
            <a:r>
              <a:rPr lang="en-US"/>
              <a:t/>
            </a:r>
          </a:p>
          <a:p>
            <a:r>
              <a:rPr lang="en-US"/>
              <a:t>Interquartile Range:</a:t>
            </a:r>
          </a:p>
          <a:p>
            <a:r>
              <a:rPr lang="en-US"/>
              <a:t>Ως outliers θεωρούνται τα στοιχεία 1.5 φορές του IQR πάνω από τον διάμεσο του άνω μισού του συνόλου και κάτω του διαμέσου του κάτω μισού του συνόλου.</a:t>
            </a:r>
          </a:p>
          <a:p>
            <a:r>
              <a:rPr lang="en-US"/>
              <a:t/>
            </a:r>
          </a:p>
          <a:p>
            <a:r>
              <a:rPr lang="en-US"/>
              <a:t>Ως IQR ορίζεται η διαφορά των τιμων των διαμέσων.</a:t>
            </a:r>
          </a:p>
          <a:p>
            <a:r>
              <a:rPr lang="en-US"/>
              <a:t/>
            </a:r>
          </a:p>
          <a:p>
            <a:r>
              <a:rPr lang="en-US"/>
              <a:t>Για την εφαρμογή αυτής της μεθόδου απαιτείται η αναδιάταξη του συνόλου σε αύξουσα σειρά</a:t>
            </a:r>
          </a:p>
          <a:p>
            <a:r>
              <a:rPr lang="en-US"/>
              <a:t/>
            </a:r>
          </a:p>
          <a:p>
            <a:r>
              <a:rPr lang="en-US"/>
              <a:t>rmoutliers: </a:t>
            </a:r>
          </a:p>
          <a:p>
            <a:r>
              <a:rPr lang="en-US"/>
              <a:t>Removes outliers using median, δηλαδή αφαιρεί ακραίες τιμές χρησιμοποιώντας το μεσαίο δεδομένο σαν σημείο αναφοράς. Προτιμήθηκε η μέθοδος median,καθώς είναι και πιο εύρωστη παρόλο που είναι πιο αργή από την mean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Για το λ χρησιμοποιήσαμε το φίλτρο Chauvenet, το οποίο αφαιρεί δεδομένα με βάση κάποιο threshold (κατώτατα όρια δηλαδή για τα οποία όποια δεδομένα τα ξεπερνάνε θα τα αφαιρούμε). </a:t>
            </a:r>
          </a:p>
          <a:p>
            <a:r>
              <a:rPr lang="en-US"/>
              <a:t/>
            </a:r>
          </a:p>
          <a:p>
            <a:r>
              <a:rPr lang="en-US"/>
              <a:t>Το threshold το επιλέξαμε πειραματικά, συγκρίνοντας τα διαγράμματα του πριν και μετά όπως φαίνεται στην διαφάνεια. </a:t>
            </a:r>
          </a:p>
          <a:p>
            <a:r>
              <a:rPr lang="en-US"/>
              <a:t/>
            </a:r>
          </a:p>
          <a:p>
            <a:r>
              <a:rPr lang="en-US"/>
              <a:t>Πάνω φαίνονται τα αρχικά δεδομένα και κάτω τα δεδομένα μετά την εφαρμογή του φίλτρου. </a:t>
            </a:r>
          </a:p>
          <a:p>
            <a:r>
              <a:rPr lang="en-US"/>
              <a:t/>
            </a:r>
          </a:p>
          <a:p>
            <a:r>
              <a:rPr lang="en-US"/>
              <a:t>Για threshold στην συγκεκριμένη περίπτωση επιλέξαμε 10^(-4).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Για μεγαλύτερη ευχέρεια επιλέξαμε ξανά το φίλτρο Chauvenet με threshold 10^(-6) αυτή την φορά.</a:t>
            </a:r>
          </a:p>
          <a:p>
            <a:r>
              <a:rPr lang="en-US"/>
              <a:t/>
            </a:r>
          </a:p>
          <a:p>
            <a:r>
              <a:rPr lang="en-US"/>
              <a:t>Στα υπόλοιπα δεδομένα είδαμε ότι δεν είχαν κάποιο σημαντικό αποτέλεσμα τα φίλτρα, εφαρμόσαμε όμως σε κάθε δεδομένο από ένα φίλτρο προληπτικά, ανάλογα με την κρίση μας κάθε φορά.</a:t>
            </a:r>
          </a:p>
          <a:p>
            <a:r>
              <a:rPr lang="en-US"/>
              <a:t/>
            </a:r>
          </a:p>
          <a:p>
            <a:r>
              <a:rPr lang="en-US"/>
              <a:t>Σημαντικό είναι επίσης να αναφερθεί ότι όταν αφαιρούσαμε με ένα φίλτρο μια τιμή από μια παράμετρο, αφαιρούσαμε από όλες τις παραμέτρους τα δεδομένα για εκείνη την χρονική στιγμή για να μην υπάρχει κάποια  ασυνέχεια.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Εδώ βλέπουμε τα τελικά σετ δεδομένων, στα οποία έχουμε καθαρίσει τις τιμές που αναφέραμε νωρίτερα.</a:t>
            </a:r>
          </a:p>
          <a:p>
            <a:r>
              <a:rPr lang="en-US"/>
              <a:t/>
            </a:r>
          </a:p>
          <a:p>
            <a:r>
              <a:rPr lang="en-US"/>
              <a:t>Παρατηρούμε ότι δεν έχουν αλλάξει σημανικά τα δεδομένα μας και ότι δεν μας προκαλούν κάποιο πρόβλημα για την συνέχεια.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Το φιλτραρισμένο σετ δεδομένων χωρίστηκε αρχικά σε training and testing set με μια αναλογία (80%-20%). Στην συνέχεια, το training set που δημιουργήθηκε χωρίστηκε σε training and validating set ξανά με μια αναλογία (80%-20%). </a:t>
            </a:r>
          </a:p>
          <a:p>
            <a:r>
              <a:rPr lang="en-US"/>
              <a:t/>
            </a:r>
          </a:p>
          <a:p>
            <a:r>
              <a:rPr lang="en-US"/>
              <a:t>Η επιλογή της αναλογίας έγινε αυθαίρετα, απλά επειδή είναι γνωστό από την βιβλιογραφία και το μάθημα ότι η αναλογία 80%-20% αποτελεί μια καλή πρακτική.</a:t>
            </a:r>
          </a:p>
          <a:p>
            <a:r>
              <a:rPr lang="en-US"/>
              <a:t/>
            </a:r>
          </a:p>
          <a:p>
            <a:r>
              <a:rPr lang="en-US"/>
              <a:t>Τα δεδομένα χωρίστηκαν με την χρήση της cvpartition η οποία κάνει τυχαίο χωρισμό σε ένα dataset με ένα ποσοστό που θα της ορίσεις.</a:t>
            </a:r>
          </a:p>
          <a:p>
            <a:r>
              <a:rPr lang="en-US"/>
              <a:t/>
            </a:r>
          </a:p>
          <a:p>
            <a:r>
              <a:rPr lang="en-US"/>
              <a:t>Αφού χωρίσαμε τα δεδομένα, τα αποθηκεύσαμε, για να είμαστε σίγουροι ότι το testing set δεν θα χρησιμοποιηθεί σε καμία περίπτωση κατά το training.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22.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4825" y="1177900"/>
            <a:ext cx="16858350" cy="1419225"/>
          </a:xfrm>
          <a:prstGeom prst="rect">
            <a:avLst/>
          </a:prstGeom>
        </p:spPr>
        <p:txBody>
          <a:bodyPr anchor="t" rtlCol="false" tIns="0" lIns="0" bIns="0" rIns="0">
            <a:spAutoFit/>
          </a:bodyPr>
          <a:lstStyle/>
          <a:p>
            <a:pPr algn="ctr">
              <a:lnSpc>
                <a:spcPts val="5280"/>
              </a:lnSpc>
            </a:pPr>
            <a:r>
              <a:rPr lang="en-US" sz="4400">
                <a:solidFill>
                  <a:srgbClr val="1155CC"/>
                </a:solidFill>
                <a:latin typeface="Arial Bold"/>
              </a:rPr>
              <a:t>Μοντελοποίηση Συστήματος με Χρήση Δεδομένων από Πειραματικές Μετρήσεις</a:t>
            </a:r>
          </a:p>
        </p:txBody>
      </p:sp>
      <p:sp>
        <p:nvSpPr>
          <p:cNvPr name="TextBox 3" id="3"/>
          <p:cNvSpPr txBox="true"/>
          <p:nvPr/>
        </p:nvSpPr>
        <p:spPr>
          <a:xfrm rot="0">
            <a:off x="714825" y="3670710"/>
            <a:ext cx="16858350" cy="962025"/>
          </a:xfrm>
          <a:prstGeom prst="rect">
            <a:avLst/>
          </a:prstGeom>
        </p:spPr>
        <p:txBody>
          <a:bodyPr anchor="t" rtlCol="false" tIns="0" lIns="0" bIns="0" rIns="0">
            <a:spAutoFit/>
          </a:bodyPr>
          <a:lstStyle/>
          <a:p>
            <a:pPr algn="ctr">
              <a:lnSpc>
                <a:spcPts val="6719"/>
              </a:lnSpc>
            </a:pPr>
            <a:r>
              <a:rPr lang="en-US" sz="5599">
                <a:solidFill>
                  <a:srgbClr val="595959"/>
                </a:solidFill>
                <a:latin typeface="Arial Bold"/>
              </a:rPr>
              <a:t>Παρουσίαση Ερωτημάτων 1-5</a:t>
            </a:r>
          </a:p>
        </p:txBody>
      </p:sp>
      <p:sp>
        <p:nvSpPr>
          <p:cNvPr name="TextBox 4" id="4"/>
          <p:cNvSpPr txBox="true"/>
          <p:nvPr/>
        </p:nvSpPr>
        <p:spPr>
          <a:xfrm rot="0">
            <a:off x="714825" y="5763471"/>
            <a:ext cx="16858350" cy="1619250"/>
          </a:xfrm>
          <a:prstGeom prst="rect">
            <a:avLst/>
          </a:prstGeom>
        </p:spPr>
        <p:txBody>
          <a:bodyPr anchor="t" rtlCol="false" tIns="0" lIns="0" bIns="0" rIns="0">
            <a:spAutoFit/>
          </a:bodyPr>
          <a:lstStyle/>
          <a:p>
            <a:pPr algn="ctr">
              <a:lnSpc>
                <a:spcPts val="3120"/>
              </a:lnSpc>
            </a:pPr>
            <a:r>
              <a:rPr lang="en-US" sz="2600">
                <a:solidFill>
                  <a:srgbClr val="000000"/>
                </a:solidFill>
                <a:latin typeface="Arial"/>
              </a:rPr>
              <a:t>Αναστοπούλου Ευγενία-Συραϊνώ, nm20034</a:t>
            </a:r>
          </a:p>
          <a:p>
            <a:pPr algn="ctr">
              <a:lnSpc>
                <a:spcPts val="3120"/>
              </a:lnSpc>
            </a:pPr>
            <a:r>
              <a:rPr lang="en-US" sz="2600">
                <a:solidFill>
                  <a:srgbClr val="000000"/>
                </a:solidFill>
                <a:latin typeface="Arial"/>
              </a:rPr>
              <a:t>Καμιζούλης Χρήστος, nm20031</a:t>
            </a:r>
          </a:p>
          <a:p>
            <a:pPr algn="ctr">
              <a:lnSpc>
                <a:spcPts val="3120"/>
              </a:lnSpc>
            </a:pPr>
          </a:p>
          <a:p>
            <a:pPr algn="ctr">
              <a:lnSpc>
                <a:spcPts val="3120"/>
              </a:lnSpc>
            </a:pPr>
            <a:r>
              <a:rPr lang="en-US" sz="2600">
                <a:solidFill>
                  <a:srgbClr val="595959"/>
                </a:solidFill>
                <a:latin typeface="Arial"/>
              </a:rPr>
              <a:t>Επιβλέπων: Γ. Παπαλάμπρου Αναπληρωτής Καθηγητής ΣΝΜΜ</a:t>
            </a:r>
          </a:p>
        </p:txBody>
      </p:sp>
      <p:sp>
        <p:nvSpPr>
          <p:cNvPr name="TextBox 5" id="5"/>
          <p:cNvSpPr txBox="true"/>
          <p:nvPr/>
        </p:nvSpPr>
        <p:spPr>
          <a:xfrm rot="0">
            <a:off x="714825" y="8902925"/>
            <a:ext cx="16858350" cy="1619250"/>
          </a:xfrm>
          <a:prstGeom prst="rect">
            <a:avLst/>
          </a:prstGeom>
        </p:spPr>
        <p:txBody>
          <a:bodyPr anchor="t" rtlCol="false" tIns="0" lIns="0" bIns="0" rIns="0">
            <a:spAutoFit/>
          </a:bodyPr>
          <a:lstStyle/>
          <a:p>
            <a:pPr algn="ctr">
              <a:lnSpc>
                <a:spcPts val="3120"/>
              </a:lnSpc>
            </a:pPr>
            <a:r>
              <a:rPr lang="en-US" sz="2600">
                <a:solidFill>
                  <a:srgbClr val="595959"/>
                </a:solidFill>
                <a:latin typeface="Arial"/>
              </a:rPr>
              <a:t>Σχολή Ναυπηγών Μηχανολόγων Μηχανικών ΕΜΠ</a:t>
            </a:r>
          </a:p>
          <a:p>
            <a:pPr algn="ctr">
              <a:lnSpc>
                <a:spcPts val="3120"/>
              </a:lnSpc>
            </a:pPr>
            <a:r>
              <a:rPr lang="en-US" sz="2600">
                <a:solidFill>
                  <a:srgbClr val="595959"/>
                </a:solidFill>
                <a:latin typeface="Arial"/>
              </a:rPr>
              <a:t>24/5/2024</a:t>
            </a:r>
          </a:p>
          <a:p>
            <a:pPr algn="ctr">
              <a:lnSpc>
                <a:spcPts val="3120"/>
              </a:lnSpc>
            </a:pPr>
          </a:p>
          <a:p>
            <a:pPr algn="ctr">
              <a:lnSpc>
                <a:spcPts val="312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71600"/>
            <a:ext cx="18288000" cy="8915400"/>
          </a:xfrm>
          <a:custGeom>
            <a:avLst/>
            <a:gdLst/>
            <a:ahLst/>
            <a:cxnLst/>
            <a:rect r="r" b="b" t="t" l="l"/>
            <a:pathLst>
              <a:path h="8915400" w="18288000">
                <a:moveTo>
                  <a:pt x="0" y="0"/>
                </a:moveTo>
                <a:lnTo>
                  <a:pt x="18288000" y="0"/>
                </a:lnTo>
                <a:lnTo>
                  <a:pt x="18288000" y="8915400"/>
                </a:lnTo>
                <a:lnTo>
                  <a:pt x="0" y="8915400"/>
                </a:lnTo>
                <a:lnTo>
                  <a:pt x="0" y="0"/>
                </a:lnTo>
                <a:close/>
              </a:path>
            </a:pathLst>
          </a:custGeom>
          <a:blipFill>
            <a:blip r:embed="rId3"/>
            <a:stretch>
              <a:fillRect l="0" t="0" r="0" b="0"/>
            </a:stretch>
          </a:blipFill>
        </p:spPr>
      </p:sp>
      <p:grpSp>
        <p:nvGrpSpPr>
          <p:cNvPr name="Group 3" id="3"/>
          <p:cNvGrpSpPr/>
          <p:nvPr/>
        </p:nvGrpSpPr>
        <p:grpSpPr>
          <a:xfrm rot="0">
            <a:off x="1028700" y="431165"/>
            <a:ext cx="6402042" cy="597535"/>
            <a:chOff x="0" y="0"/>
            <a:chExt cx="8536056" cy="796713"/>
          </a:xfrm>
        </p:grpSpPr>
        <p:sp>
          <p:nvSpPr>
            <p:cNvPr name="TextBox 4" id="4"/>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03</a:t>
              </a:r>
            </a:p>
          </p:txBody>
        </p:sp>
        <p:sp>
          <p:nvSpPr>
            <p:cNvPr name="TextBox 5" id="5"/>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Χωρισμός σε Sets</a:t>
              </a:r>
            </a:p>
          </p:txBody>
        </p:sp>
      </p:grpSp>
      <p:sp>
        <p:nvSpPr>
          <p:cNvPr name="TextBox 6" id="6"/>
          <p:cNvSpPr txBox="true"/>
          <p:nvPr/>
        </p:nvSpPr>
        <p:spPr>
          <a:xfrm rot="0">
            <a:off x="6437412" y="920432"/>
            <a:ext cx="5413177" cy="908050"/>
          </a:xfrm>
          <a:prstGeom prst="rect">
            <a:avLst/>
          </a:prstGeom>
        </p:spPr>
        <p:txBody>
          <a:bodyPr anchor="t" rtlCol="false" tIns="0" lIns="0" bIns="0" rIns="0">
            <a:spAutoFit/>
          </a:bodyPr>
          <a:lstStyle/>
          <a:p>
            <a:pPr algn="ctr">
              <a:lnSpc>
                <a:spcPts val="6500"/>
              </a:lnSpc>
              <a:spcBef>
                <a:spcPct val="0"/>
              </a:spcBef>
            </a:pPr>
            <a:r>
              <a:rPr lang="en-US" sz="5000">
                <a:solidFill>
                  <a:srgbClr val="1155CC"/>
                </a:solidFill>
                <a:latin typeface="Arial Bold"/>
              </a:rPr>
              <a:t>Κανονικοποίηση</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8740" y="231875"/>
            <a:ext cx="20299021" cy="10582979"/>
          </a:xfrm>
          <a:custGeom>
            <a:avLst/>
            <a:gdLst/>
            <a:ahLst/>
            <a:cxnLst/>
            <a:rect r="r" b="b" t="t" l="l"/>
            <a:pathLst>
              <a:path h="10582979" w="20299021">
                <a:moveTo>
                  <a:pt x="0" y="0"/>
                </a:moveTo>
                <a:lnTo>
                  <a:pt x="20299021" y="0"/>
                </a:lnTo>
                <a:lnTo>
                  <a:pt x="20299021" y="10582979"/>
                </a:lnTo>
                <a:lnTo>
                  <a:pt x="0" y="10582979"/>
                </a:lnTo>
                <a:lnTo>
                  <a:pt x="0" y="0"/>
                </a:lnTo>
                <a:close/>
              </a:path>
            </a:pathLst>
          </a:custGeom>
          <a:blipFill>
            <a:blip r:embed="rId3"/>
            <a:stretch>
              <a:fillRect l="0" t="0" r="0" b="0"/>
            </a:stretch>
          </a:blipFill>
        </p:spPr>
      </p:sp>
      <p:grpSp>
        <p:nvGrpSpPr>
          <p:cNvPr name="Group 3" id="3"/>
          <p:cNvGrpSpPr/>
          <p:nvPr/>
        </p:nvGrpSpPr>
        <p:grpSpPr>
          <a:xfrm rot="0">
            <a:off x="1028700" y="431165"/>
            <a:ext cx="6402042" cy="597535"/>
            <a:chOff x="0" y="0"/>
            <a:chExt cx="8536056" cy="796713"/>
          </a:xfrm>
        </p:grpSpPr>
        <p:sp>
          <p:nvSpPr>
            <p:cNvPr name="TextBox 4" id="4"/>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03</a:t>
              </a:r>
            </a:p>
          </p:txBody>
        </p:sp>
        <p:sp>
          <p:nvSpPr>
            <p:cNvPr name="TextBox 5" id="5"/>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Χωρισμός σε Sets</a:t>
              </a:r>
            </a:p>
          </p:txBody>
        </p:sp>
      </p:grpSp>
      <p:sp>
        <p:nvSpPr>
          <p:cNvPr name="TextBox 6" id="6"/>
          <p:cNvSpPr txBox="true"/>
          <p:nvPr/>
        </p:nvSpPr>
        <p:spPr>
          <a:xfrm rot="0">
            <a:off x="6175712" y="120650"/>
            <a:ext cx="5433536" cy="90805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Arial Bold"/>
              </a:rPr>
              <a:t>Correlation Matrix</a:t>
            </a:r>
          </a:p>
        </p:txBody>
      </p:sp>
      <p:grpSp>
        <p:nvGrpSpPr>
          <p:cNvPr name="Group 7" id="7"/>
          <p:cNvGrpSpPr/>
          <p:nvPr/>
        </p:nvGrpSpPr>
        <p:grpSpPr>
          <a:xfrm rot="0">
            <a:off x="8644890" y="779145"/>
            <a:ext cx="415290" cy="190500"/>
            <a:chOff x="0" y="0"/>
            <a:chExt cx="553720" cy="254000"/>
          </a:xfrm>
        </p:grpSpPr>
        <p:sp>
          <p:nvSpPr>
            <p:cNvPr name="Freeform 8" id="8"/>
            <p:cNvSpPr/>
            <p:nvPr/>
          </p:nvSpPr>
          <p:spPr>
            <a:xfrm flipH="false" flipV="false" rot="0">
              <a:off x="46990" y="36830"/>
              <a:ext cx="455930" cy="167640"/>
            </a:xfrm>
            <a:custGeom>
              <a:avLst/>
              <a:gdLst/>
              <a:ahLst/>
              <a:cxnLst/>
              <a:rect r="r" b="b" t="t" l="l"/>
              <a:pathLst>
                <a:path h="167640" w="45593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name="Group 9" id="9"/>
          <p:cNvGrpSpPr/>
          <p:nvPr/>
        </p:nvGrpSpPr>
        <p:grpSpPr>
          <a:xfrm rot="0">
            <a:off x="8546782" y="798195"/>
            <a:ext cx="1055370" cy="275272"/>
            <a:chOff x="0" y="0"/>
            <a:chExt cx="1407160" cy="367030"/>
          </a:xfrm>
        </p:grpSpPr>
        <p:sp>
          <p:nvSpPr>
            <p:cNvPr name="Freeform 10" id="10"/>
            <p:cNvSpPr/>
            <p:nvPr/>
          </p:nvSpPr>
          <p:spPr>
            <a:xfrm flipH="false" flipV="false" rot="0">
              <a:off x="46990" y="40640"/>
              <a:ext cx="1309370" cy="284480"/>
            </a:xfrm>
            <a:custGeom>
              <a:avLst/>
              <a:gdLst/>
              <a:ahLst/>
              <a:cxnLst/>
              <a:rect r="r" b="b" t="t" l="l"/>
              <a:pathLst>
                <a:path h="284480" w="130937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name="Group 11" id="11"/>
          <p:cNvGrpSpPr/>
          <p:nvPr/>
        </p:nvGrpSpPr>
        <p:grpSpPr>
          <a:xfrm rot="0">
            <a:off x="8435340" y="803910"/>
            <a:ext cx="943927" cy="269558"/>
            <a:chOff x="0" y="0"/>
            <a:chExt cx="1258570" cy="359410"/>
          </a:xfrm>
        </p:grpSpPr>
        <p:sp>
          <p:nvSpPr>
            <p:cNvPr name="Freeform 12" id="12"/>
            <p:cNvSpPr/>
            <p:nvPr/>
          </p:nvSpPr>
          <p:spPr>
            <a:xfrm flipH="false" flipV="false" rot="0">
              <a:off x="46990" y="46990"/>
              <a:ext cx="1160780" cy="261620"/>
            </a:xfrm>
            <a:custGeom>
              <a:avLst/>
              <a:gdLst/>
              <a:ahLst/>
              <a:cxnLst/>
              <a:rect r="r" b="b" t="t" l="l"/>
              <a:pathLst>
                <a:path h="261620" w="116078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name="Group 13" id="13"/>
          <p:cNvGrpSpPr/>
          <p:nvPr/>
        </p:nvGrpSpPr>
        <p:grpSpPr>
          <a:xfrm rot="0">
            <a:off x="9094470" y="799148"/>
            <a:ext cx="578168" cy="253365"/>
            <a:chOff x="0" y="0"/>
            <a:chExt cx="770890" cy="337820"/>
          </a:xfrm>
        </p:grpSpPr>
        <p:sp>
          <p:nvSpPr>
            <p:cNvPr name="Freeform 14" id="14"/>
            <p:cNvSpPr/>
            <p:nvPr/>
          </p:nvSpPr>
          <p:spPr>
            <a:xfrm flipH="false" flipV="false" rot="0">
              <a:off x="46990" y="49530"/>
              <a:ext cx="678180" cy="252730"/>
            </a:xfrm>
            <a:custGeom>
              <a:avLst/>
              <a:gdLst/>
              <a:ahLst/>
              <a:cxnLst/>
              <a:rect r="r" b="b" t="t" l="l"/>
              <a:pathLst>
                <a:path h="252730" w="67818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name="Group 15" id="15"/>
          <p:cNvGrpSpPr/>
          <p:nvPr/>
        </p:nvGrpSpPr>
        <p:grpSpPr>
          <a:xfrm rot="0">
            <a:off x="9410700" y="801052"/>
            <a:ext cx="177165" cy="191452"/>
            <a:chOff x="0" y="0"/>
            <a:chExt cx="236220" cy="255270"/>
          </a:xfrm>
        </p:grpSpPr>
        <p:sp>
          <p:nvSpPr>
            <p:cNvPr name="Freeform 16" id="16"/>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17" id="17"/>
          <p:cNvGrpSpPr/>
          <p:nvPr/>
        </p:nvGrpSpPr>
        <p:grpSpPr>
          <a:xfrm rot="0">
            <a:off x="8496300" y="798195"/>
            <a:ext cx="201930" cy="209550"/>
            <a:chOff x="0" y="0"/>
            <a:chExt cx="269240" cy="279400"/>
          </a:xfrm>
        </p:grpSpPr>
        <p:sp>
          <p:nvSpPr>
            <p:cNvPr name="Freeform 18" id="18"/>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19" id="19"/>
          <p:cNvGrpSpPr/>
          <p:nvPr/>
        </p:nvGrpSpPr>
        <p:grpSpPr>
          <a:xfrm rot="0">
            <a:off x="8525828" y="819150"/>
            <a:ext cx="253365" cy="174308"/>
            <a:chOff x="0" y="0"/>
            <a:chExt cx="337820" cy="232410"/>
          </a:xfrm>
        </p:grpSpPr>
        <p:sp>
          <p:nvSpPr>
            <p:cNvPr name="Freeform 20" id="20"/>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21" id="21"/>
          <p:cNvGrpSpPr/>
          <p:nvPr/>
        </p:nvGrpSpPr>
        <p:grpSpPr>
          <a:xfrm rot="0">
            <a:off x="9439275" y="798195"/>
            <a:ext cx="200978" cy="221933"/>
            <a:chOff x="0" y="0"/>
            <a:chExt cx="267970" cy="295910"/>
          </a:xfrm>
        </p:grpSpPr>
        <p:sp>
          <p:nvSpPr>
            <p:cNvPr name="Freeform 22" id="22"/>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10700" y="801052"/>
            <a:ext cx="177165" cy="191452"/>
            <a:chOff x="0" y="0"/>
            <a:chExt cx="236220" cy="255270"/>
          </a:xfrm>
        </p:grpSpPr>
        <p:sp>
          <p:nvSpPr>
            <p:cNvPr name="Freeform 3" id="3"/>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4" id="4"/>
          <p:cNvGrpSpPr/>
          <p:nvPr/>
        </p:nvGrpSpPr>
        <p:grpSpPr>
          <a:xfrm rot="0">
            <a:off x="8496300" y="798195"/>
            <a:ext cx="201930" cy="209550"/>
            <a:chOff x="0" y="0"/>
            <a:chExt cx="269240" cy="279400"/>
          </a:xfrm>
        </p:grpSpPr>
        <p:sp>
          <p:nvSpPr>
            <p:cNvPr name="Freeform 5" id="5"/>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6" id="6"/>
          <p:cNvGrpSpPr/>
          <p:nvPr/>
        </p:nvGrpSpPr>
        <p:grpSpPr>
          <a:xfrm rot="0">
            <a:off x="8525828" y="819150"/>
            <a:ext cx="253365" cy="174308"/>
            <a:chOff x="0" y="0"/>
            <a:chExt cx="337820" cy="232410"/>
          </a:xfrm>
        </p:grpSpPr>
        <p:sp>
          <p:nvSpPr>
            <p:cNvPr name="Freeform 7" id="7"/>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8" id="8"/>
          <p:cNvGrpSpPr/>
          <p:nvPr/>
        </p:nvGrpSpPr>
        <p:grpSpPr>
          <a:xfrm rot="0">
            <a:off x="9439275" y="798195"/>
            <a:ext cx="200978" cy="221933"/>
            <a:chOff x="0" y="0"/>
            <a:chExt cx="267970" cy="295910"/>
          </a:xfrm>
        </p:grpSpPr>
        <p:sp>
          <p:nvSpPr>
            <p:cNvPr name="Freeform 9" id="9"/>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0" id="10" descr="Organic Handdrawn Thin Line "/>
          <p:cNvSpPr/>
          <p:nvPr/>
        </p:nvSpPr>
        <p:spPr>
          <a:xfrm flipH="false" flipV="false" rot="5400000">
            <a:off x="4563949" y="8094171"/>
            <a:ext cx="9222249" cy="201213"/>
          </a:xfrm>
          <a:custGeom>
            <a:avLst/>
            <a:gdLst/>
            <a:ahLst/>
            <a:cxnLst/>
            <a:rect r="r" b="b" t="t" l="l"/>
            <a:pathLst>
              <a:path h="201213" w="9222249">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descr="Organic Handdrawn Thin Line "/>
          <p:cNvSpPr/>
          <p:nvPr/>
        </p:nvSpPr>
        <p:spPr>
          <a:xfrm flipH="false" flipV="false" rot="0">
            <a:off x="9275680" y="3359428"/>
            <a:ext cx="10276975" cy="224225"/>
          </a:xfrm>
          <a:custGeom>
            <a:avLst/>
            <a:gdLst/>
            <a:ahLst/>
            <a:cxnLst/>
            <a:rect r="r" b="b" t="t" l="l"/>
            <a:pathLst>
              <a:path h="224225" w="10276975">
                <a:moveTo>
                  <a:pt x="0" y="0"/>
                </a:moveTo>
                <a:lnTo>
                  <a:pt x="10276976" y="0"/>
                </a:lnTo>
                <a:lnTo>
                  <a:pt x="10276976"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descr="Organic Handdrawn Thin Line "/>
          <p:cNvSpPr/>
          <p:nvPr/>
        </p:nvSpPr>
        <p:spPr>
          <a:xfrm flipH="false" flipV="false" rot="-10800000">
            <a:off x="-1424440" y="3359428"/>
            <a:ext cx="10276975" cy="224225"/>
          </a:xfrm>
          <a:custGeom>
            <a:avLst/>
            <a:gdLst/>
            <a:ahLst/>
            <a:cxnLst/>
            <a:rect r="r" b="b" t="t" l="l"/>
            <a:pathLst>
              <a:path h="224225" w="10276975">
                <a:moveTo>
                  <a:pt x="0" y="0"/>
                </a:moveTo>
                <a:lnTo>
                  <a:pt x="10276975" y="0"/>
                </a:lnTo>
                <a:lnTo>
                  <a:pt x="10276975"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962087" y="5186350"/>
            <a:ext cx="6178142" cy="2132660"/>
            <a:chOff x="0" y="0"/>
            <a:chExt cx="8237523" cy="2843546"/>
          </a:xfrm>
        </p:grpSpPr>
        <p:sp>
          <p:nvSpPr>
            <p:cNvPr name="TextBox 14" id="14"/>
            <p:cNvSpPr txBox="true"/>
            <p:nvPr/>
          </p:nvSpPr>
          <p:spPr>
            <a:xfrm rot="0">
              <a:off x="0" y="949130"/>
              <a:ext cx="8237523" cy="1894416"/>
            </a:xfrm>
            <a:prstGeom prst="rect">
              <a:avLst/>
            </a:prstGeom>
          </p:spPr>
          <p:txBody>
            <a:bodyPr anchor="t" rtlCol="false" tIns="0" lIns="0" bIns="0" rIns="0">
              <a:spAutoFit/>
            </a:bodyPr>
            <a:lstStyle/>
            <a:p>
              <a:pPr algn="l" marL="431797" indent="-215899" lvl="1">
                <a:lnSpc>
                  <a:spcPts val="2199"/>
                </a:lnSpc>
                <a:buFont typeface="Arial"/>
                <a:buChar char="•"/>
              </a:pPr>
              <a:r>
                <a:rPr lang="en-US" sz="1999">
                  <a:solidFill>
                    <a:srgbClr val="000000"/>
                  </a:solidFill>
                  <a:latin typeface="Arial"/>
                </a:rPr>
                <a:t>Δυσκολία συλλογής δεδομένων (sensors)</a:t>
              </a:r>
            </a:p>
            <a:p>
              <a:pPr algn="l">
                <a:lnSpc>
                  <a:spcPts val="2199"/>
                </a:lnSpc>
                <a:spcBef>
                  <a:spcPct val="0"/>
                </a:spcBef>
              </a:pPr>
            </a:p>
            <a:p>
              <a:pPr algn="l" marL="431797" indent="-215899" lvl="1">
                <a:lnSpc>
                  <a:spcPts val="2199"/>
                </a:lnSpc>
                <a:spcBef>
                  <a:spcPct val="0"/>
                </a:spcBef>
                <a:buFont typeface="Arial"/>
                <a:buChar char="•"/>
              </a:pPr>
              <a:r>
                <a:rPr lang="en-US" sz="1999" strike="noStrike" u="none">
                  <a:solidFill>
                    <a:srgbClr val="000000"/>
                  </a:solidFill>
                  <a:latin typeface="Arial"/>
                </a:rPr>
                <a:t>Περιβαλλοντική επίδραση </a:t>
              </a:r>
            </a:p>
            <a:p>
              <a:pPr algn="l">
                <a:lnSpc>
                  <a:spcPts val="2199"/>
                </a:lnSpc>
                <a:spcBef>
                  <a:spcPct val="0"/>
                </a:spcBef>
              </a:pPr>
            </a:p>
            <a:p>
              <a:pPr algn="l" marL="431797" indent="-215899" lvl="1">
                <a:lnSpc>
                  <a:spcPts val="2199"/>
                </a:lnSpc>
                <a:spcBef>
                  <a:spcPct val="0"/>
                </a:spcBef>
                <a:buFont typeface="Arial"/>
                <a:buChar char="•"/>
              </a:pPr>
              <a:r>
                <a:rPr lang="en-US" sz="1999" strike="noStrike" u="none">
                  <a:solidFill>
                    <a:srgbClr val="000000"/>
                  </a:solidFill>
                  <a:latin typeface="Arial"/>
                </a:rPr>
                <a:t>Ανάγκη συμμόρφωσης σε κανονισμούς</a:t>
              </a:r>
            </a:p>
          </p:txBody>
        </p:sp>
        <p:sp>
          <p:nvSpPr>
            <p:cNvPr name="TextBox 15" id="15"/>
            <p:cNvSpPr txBox="true"/>
            <p:nvPr/>
          </p:nvSpPr>
          <p:spPr>
            <a:xfrm rot="0">
              <a:off x="0" y="19050"/>
              <a:ext cx="8237523" cy="590550"/>
            </a:xfrm>
            <a:prstGeom prst="rect">
              <a:avLst/>
            </a:prstGeom>
          </p:spPr>
          <p:txBody>
            <a:bodyPr anchor="t" rtlCol="false" tIns="0" lIns="0" bIns="0" rIns="0">
              <a:spAutoFit/>
            </a:bodyPr>
            <a:lstStyle/>
            <a:p>
              <a:pPr algn="l" marL="0" indent="0" lvl="0">
                <a:lnSpc>
                  <a:spcPts val="2700"/>
                </a:lnSpc>
                <a:spcBef>
                  <a:spcPct val="0"/>
                </a:spcBef>
              </a:pPr>
              <a:r>
                <a:rPr lang="en-US" sz="3000" strike="noStrike" u="none">
                  <a:solidFill>
                    <a:srgbClr val="1155CC"/>
                  </a:solidFill>
                  <a:latin typeface="Arial"/>
                </a:rPr>
                <a:t>NOx</a:t>
              </a:r>
            </a:p>
          </p:txBody>
        </p:sp>
      </p:grpSp>
      <p:grpSp>
        <p:nvGrpSpPr>
          <p:cNvPr name="Group 16" id="16"/>
          <p:cNvGrpSpPr/>
          <p:nvPr/>
        </p:nvGrpSpPr>
        <p:grpSpPr>
          <a:xfrm rot="0">
            <a:off x="10604500" y="5186350"/>
            <a:ext cx="5917858" cy="2132660"/>
            <a:chOff x="0" y="0"/>
            <a:chExt cx="7890477" cy="2843546"/>
          </a:xfrm>
        </p:grpSpPr>
        <p:sp>
          <p:nvSpPr>
            <p:cNvPr name="TextBox 17" id="17"/>
            <p:cNvSpPr txBox="true"/>
            <p:nvPr/>
          </p:nvSpPr>
          <p:spPr>
            <a:xfrm rot="0">
              <a:off x="0" y="949130"/>
              <a:ext cx="7890477" cy="1894416"/>
            </a:xfrm>
            <a:prstGeom prst="rect">
              <a:avLst/>
            </a:prstGeom>
          </p:spPr>
          <p:txBody>
            <a:bodyPr anchor="t" rtlCol="false" tIns="0" lIns="0" bIns="0" rIns="0">
              <a:spAutoFit/>
            </a:bodyPr>
            <a:lstStyle/>
            <a:p>
              <a:pPr algn="l" marL="431797" indent="-215899" lvl="1">
                <a:lnSpc>
                  <a:spcPts val="2199"/>
                </a:lnSpc>
                <a:spcBef>
                  <a:spcPct val="0"/>
                </a:spcBef>
                <a:buFont typeface="Arial"/>
                <a:buChar char="•"/>
              </a:pPr>
              <a:r>
                <a:rPr lang="en-US" sz="1999">
                  <a:solidFill>
                    <a:srgbClr val="000000"/>
                  </a:solidFill>
                  <a:latin typeface="Arial"/>
                </a:rPr>
                <a:t>Οικονομική επίδραση</a:t>
              </a:r>
            </a:p>
            <a:p>
              <a:pPr algn="l">
                <a:lnSpc>
                  <a:spcPts val="2199"/>
                </a:lnSpc>
                <a:spcBef>
                  <a:spcPct val="0"/>
                </a:spcBef>
              </a:pPr>
            </a:p>
            <a:p>
              <a:pPr algn="l" marL="431797" indent="-215899" lvl="1">
                <a:lnSpc>
                  <a:spcPts val="2199"/>
                </a:lnSpc>
                <a:spcBef>
                  <a:spcPct val="0"/>
                </a:spcBef>
                <a:buFont typeface="Arial"/>
                <a:buChar char="•"/>
              </a:pPr>
              <a:r>
                <a:rPr lang="en-US" sz="1999" strike="noStrike" u="none">
                  <a:solidFill>
                    <a:srgbClr val="000000"/>
                  </a:solidFill>
                  <a:latin typeface="Arial"/>
                </a:rPr>
                <a:t>Αποδοτικότητα μηχανής</a:t>
              </a:r>
            </a:p>
            <a:p>
              <a:pPr algn="l">
                <a:lnSpc>
                  <a:spcPts val="2199"/>
                </a:lnSpc>
                <a:spcBef>
                  <a:spcPct val="0"/>
                </a:spcBef>
              </a:pPr>
            </a:p>
            <a:p>
              <a:pPr algn="l">
                <a:lnSpc>
                  <a:spcPts val="2199"/>
                </a:lnSpc>
                <a:spcBef>
                  <a:spcPct val="0"/>
                </a:spcBef>
              </a:pPr>
            </a:p>
          </p:txBody>
        </p:sp>
        <p:sp>
          <p:nvSpPr>
            <p:cNvPr name="TextBox 18" id="18"/>
            <p:cNvSpPr txBox="true"/>
            <p:nvPr/>
          </p:nvSpPr>
          <p:spPr>
            <a:xfrm rot="0">
              <a:off x="0" y="19050"/>
              <a:ext cx="7890477" cy="590550"/>
            </a:xfrm>
            <a:prstGeom prst="rect">
              <a:avLst/>
            </a:prstGeom>
          </p:spPr>
          <p:txBody>
            <a:bodyPr anchor="t" rtlCol="false" tIns="0" lIns="0" bIns="0" rIns="0">
              <a:spAutoFit/>
            </a:bodyPr>
            <a:lstStyle/>
            <a:p>
              <a:pPr algn="l" marL="0" indent="0" lvl="0">
                <a:lnSpc>
                  <a:spcPts val="2700"/>
                </a:lnSpc>
                <a:spcBef>
                  <a:spcPct val="0"/>
                </a:spcBef>
              </a:pPr>
              <a:r>
                <a:rPr lang="en-US" sz="3000" strike="noStrike" u="none">
                  <a:solidFill>
                    <a:srgbClr val="1155CC"/>
                  </a:solidFill>
                  <a:latin typeface="Arial"/>
                </a:rPr>
                <a:t>Fuel Consumption</a:t>
              </a:r>
            </a:p>
          </p:txBody>
        </p:sp>
      </p:grpSp>
      <p:sp>
        <p:nvSpPr>
          <p:cNvPr name="TextBox 19" id="19"/>
          <p:cNvSpPr txBox="true"/>
          <p:nvPr/>
        </p:nvSpPr>
        <p:spPr>
          <a:xfrm rot="0">
            <a:off x="2360530" y="1942127"/>
            <a:ext cx="13830300" cy="628650"/>
          </a:xfrm>
          <a:prstGeom prst="rect">
            <a:avLst/>
          </a:prstGeom>
        </p:spPr>
        <p:txBody>
          <a:bodyPr anchor="t" rtlCol="false" tIns="0" lIns="0" bIns="0" rIns="0">
            <a:spAutoFit/>
          </a:bodyPr>
          <a:lstStyle/>
          <a:p>
            <a:pPr algn="ctr" marL="0" indent="0" lvl="0">
              <a:lnSpc>
                <a:spcPts val="4500"/>
              </a:lnSpc>
              <a:spcBef>
                <a:spcPct val="0"/>
              </a:spcBef>
            </a:pPr>
            <a:r>
              <a:rPr lang="en-US" sz="5000" strike="noStrike" u="none">
                <a:solidFill>
                  <a:srgbClr val="1155CC"/>
                </a:solidFill>
                <a:latin typeface="Noto Sans Bold"/>
              </a:rPr>
              <a:t>Παράμετροι προς Εκπαίδευση</a:t>
            </a:r>
          </a:p>
        </p:txBody>
      </p:sp>
      <p:sp>
        <p:nvSpPr>
          <p:cNvPr name="AutoShape 20" id="20"/>
          <p:cNvSpPr/>
          <p:nvPr/>
        </p:nvSpPr>
        <p:spPr>
          <a:xfrm flipH="true" flipV="true">
            <a:off x="1527175" y="5250164"/>
            <a:ext cx="9525" cy="3436459"/>
          </a:xfrm>
          <a:prstGeom prst="line">
            <a:avLst/>
          </a:prstGeom>
          <a:ln cap="flat" w="19050">
            <a:solidFill>
              <a:srgbClr val="000000"/>
            </a:solidFill>
            <a:prstDash val="solid"/>
            <a:headEnd type="none" len="sm" w="sm"/>
            <a:tailEnd type="none" len="sm" w="sm"/>
          </a:ln>
        </p:spPr>
      </p:sp>
      <p:sp>
        <p:nvSpPr>
          <p:cNvPr name="AutoShape 21" id="21"/>
          <p:cNvSpPr/>
          <p:nvPr/>
        </p:nvSpPr>
        <p:spPr>
          <a:xfrm flipV="true">
            <a:off x="10092819" y="5250164"/>
            <a:ext cx="0" cy="3436485"/>
          </a:xfrm>
          <a:prstGeom prst="line">
            <a:avLst/>
          </a:prstGeom>
          <a:ln cap="flat" w="19050">
            <a:solidFill>
              <a:srgbClr val="000000"/>
            </a:solidFill>
            <a:prstDash val="solid"/>
            <a:headEnd type="none" len="sm" w="sm"/>
            <a:tailEnd type="none" len="sm" w="sm"/>
          </a:ln>
        </p:spPr>
      </p:sp>
      <p:sp>
        <p:nvSpPr>
          <p:cNvPr name="TextBox 22" id="22"/>
          <p:cNvSpPr txBox="true"/>
          <p:nvPr/>
        </p:nvSpPr>
        <p:spPr>
          <a:xfrm rot="0">
            <a:off x="1028700" y="307340"/>
            <a:ext cx="770908" cy="721360"/>
          </a:xfrm>
          <a:prstGeom prst="rect">
            <a:avLst/>
          </a:prstGeom>
        </p:spPr>
        <p:txBody>
          <a:bodyPr anchor="t" rtlCol="false" tIns="0" lIns="0" bIns="0" rIns="0">
            <a:spAutoFit/>
          </a:bodyPr>
          <a:lstStyle/>
          <a:p>
            <a:pPr algn="l">
              <a:lnSpc>
                <a:spcPts val="5134"/>
              </a:lnSpc>
            </a:pPr>
            <a:r>
              <a:rPr lang="en-US" sz="3949">
                <a:solidFill>
                  <a:srgbClr val="000000"/>
                </a:solidFill>
                <a:latin typeface="Arial"/>
              </a:rPr>
              <a:t>04</a:t>
            </a:r>
          </a:p>
        </p:txBody>
      </p:sp>
      <p:sp>
        <p:nvSpPr>
          <p:cNvPr name="TextBox 23" id="23"/>
          <p:cNvSpPr txBox="true"/>
          <p:nvPr/>
        </p:nvSpPr>
        <p:spPr>
          <a:xfrm rot="0">
            <a:off x="2037824" y="469265"/>
            <a:ext cx="5392918" cy="454025"/>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Ανάπτυξη 2 Νευρωνικών Δικτύων</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10700" y="801052"/>
            <a:ext cx="177165" cy="191452"/>
            <a:chOff x="0" y="0"/>
            <a:chExt cx="236220" cy="255270"/>
          </a:xfrm>
        </p:grpSpPr>
        <p:sp>
          <p:nvSpPr>
            <p:cNvPr name="Freeform 3" id="3"/>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4" id="4"/>
          <p:cNvGrpSpPr/>
          <p:nvPr/>
        </p:nvGrpSpPr>
        <p:grpSpPr>
          <a:xfrm rot="0">
            <a:off x="8496300" y="798195"/>
            <a:ext cx="201930" cy="209550"/>
            <a:chOff x="0" y="0"/>
            <a:chExt cx="269240" cy="279400"/>
          </a:xfrm>
        </p:grpSpPr>
        <p:sp>
          <p:nvSpPr>
            <p:cNvPr name="Freeform 5" id="5"/>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6" id="6"/>
          <p:cNvGrpSpPr/>
          <p:nvPr/>
        </p:nvGrpSpPr>
        <p:grpSpPr>
          <a:xfrm rot="0">
            <a:off x="8525828" y="819150"/>
            <a:ext cx="253365" cy="174308"/>
            <a:chOff x="0" y="0"/>
            <a:chExt cx="337820" cy="232410"/>
          </a:xfrm>
        </p:grpSpPr>
        <p:sp>
          <p:nvSpPr>
            <p:cNvPr name="Freeform 7" id="7"/>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8" id="8"/>
          <p:cNvGrpSpPr/>
          <p:nvPr/>
        </p:nvGrpSpPr>
        <p:grpSpPr>
          <a:xfrm rot="0">
            <a:off x="9439275" y="798195"/>
            <a:ext cx="200978" cy="221933"/>
            <a:chOff x="0" y="0"/>
            <a:chExt cx="267970" cy="295910"/>
          </a:xfrm>
        </p:grpSpPr>
        <p:sp>
          <p:nvSpPr>
            <p:cNvPr name="Freeform 9" id="9"/>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0" id="10" descr="Organic Handdrawn Thin Line "/>
          <p:cNvSpPr/>
          <p:nvPr/>
        </p:nvSpPr>
        <p:spPr>
          <a:xfrm flipH="false" flipV="false" rot="5400000">
            <a:off x="4563949" y="8094171"/>
            <a:ext cx="9222249" cy="201213"/>
          </a:xfrm>
          <a:custGeom>
            <a:avLst/>
            <a:gdLst/>
            <a:ahLst/>
            <a:cxnLst/>
            <a:rect r="r" b="b" t="t" l="l"/>
            <a:pathLst>
              <a:path h="201213" w="9222249">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descr="Organic Handdrawn Thin Line "/>
          <p:cNvSpPr/>
          <p:nvPr/>
        </p:nvSpPr>
        <p:spPr>
          <a:xfrm flipH="false" flipV="false" rot="0">
            <a:off x="9275680" y="3359428"/>
            <a:ext cx="10276975" cy="224225"/>
          </a:xfrm>
          <a:custGeom>
            <a:avLst/>
            <a:gdLst/>
            <a:ahLst/>
            <a:cxnLst/>
            <a:rect r="r" b="b" t="t" l="l"/>
            <a:pathLst>
              <a:path h="224225" w="10276975">
                <a:moveTo>
                  <a:pt x="0" y="0"/>
                </a:moveTo>
                <a:lnTo>
                  <a:pt x="10276976" y="0"/>
                </a:lnTo>
                <a:lnTo>
                  <a:pt x="10276976"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descr="Organic Handdrawn Thin Line "/>
          <p:cNvSpPr/>
          <p:nvPr/>
        </p:nvSpPr>
        <p:spPr>
          <a:xfrm flipH="false" flipV="false" rot="-10800000">
            <a:off x="-1424440" y="3359428"/>
            <a:ext cx="10276975" cy="224225"/>
          </a:xfrm>
          <a:custGeom>
            <a:avLst/>
            <a:gdLst/>
            <a:ahLst/>
            <a:cxnLst/>
            <a:rect r="r" b="b" t="t" l="l"/>
            <a:pathLst>
              <a:path h="224225" w="10276975">
                <a:moveTo>
                  <a:pt x="0" y="0"/>
                </a:moveTo>
                <a:lnTo>
                  <a:pt x="10276975" y="0"/>
                </a:lnTo>
                <a:lnTo>
                  <a:pt x="10276975"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962087" y="5186350"/>
            <a:ext cx="6178142" cy="2132660"/>
            <a:chOff x="0" y="0"/>
            <a:chExt cx="8237523" cy="2843546"/>
          </a:xfrm>
        </p:grpSpPr>
        <p:sp>
          <p:nvSpPr>
            <p:cNvPr name="TextBox 14" id="14"/>
            <p:cNvSpPr txBox="true"/>
            <p:nvPr/>
          </p:nvSpPr>
          <p:spPr>
            <a:xfrm rot="0">
              <a:off x="0" y="949130"/>
              <a:ext cx="8237523" cy="1894416"/>
            </a:xfrm>
            <a:prstGeom prst="rect">
              <a:avLst/>
            </a:prstGeom>
          </p:spPr>
          <p:txBody>
            <a:bodyPr anchor="t" rtlCol="false" tIns="0" lIns="0" bIns="0" rIns="0">
              <a:spAutoFit/>
            </a:bodyPr>
            <a:lstStyle/>
            <a:p>
              <a:pPr algn="l" marL="431797" indent="-215899" lvl="1">
                <a:lnSpc>
                  <a:spcPts val="2199"/>
                </a:lnSpc>
                <a:buFont typeface="Arial"/>
                <a:buChar char="•"/>
              </a:pPr>
              <a:r>
                <a:rPr lang="en-US" sz="1999">
                  <a:solidFill>
                    <a:srgbClr val="000000"/>
                  </a:solidFill>
                  <a:latin typeface="Arial"/>
                </a:rPr>
                <a:t>time</a:t>
              </a:r>
            </a:p>
            <a:p>
              <a:pPr algn="l">
                <a:lnSpc>
                  <a:spcPts val="2199"/>
                </a:lnSpc>
              </a:pPr>
            </a:p>
            <a:p>
              <a:pPr algn="l" marL="431797" indent="-215899" lvl="1">
                <a:lnSpc>
                  <a:spcPts val="2199"/>
                </a:lnSpc>
                <a:buFont typeface="Arial"/>
                <a:buChar char="•"/>
              </a:pPr>
              <a:r>
                <a:rPr lang="en-US" sz="1999">
                  <a:solidFill>
                    <a:srgbClr val="000000"/>
                  </a:solidFill>
                  <a:latin typeface="Arial"/>
                </a:rPr>
                <a:t>lambda</a:t>
              </a:r>
            </a:p>
            <a:p>
              <a:pPr algn="l">
                <a:lnSpc>
                  <a:spcPts val="2199"/>
                </a:lnSpc>
                <a:spcBef>
                  <a:spcPct val="0"/>
                </a:spcBef>
              </a:pPr>
            </a:p>
            <a:p>
              <a:pPr algn="l" marL="431797" indent="-215899" lvl="1">
                <a:lnSpc>
                  <a:spcPts val="2199"/>
                </a:lnSpc>
                <a:spcBef>
                  <a:spcPct val="0"/>
                </a:spcBef>
                <a:buFont typeface="Arial"/>
                <a:buChar char="•"/>
              </a:pPr>
              <a:r>
                <a:rPr lang="en-US" sz="1999" strike="noStrike" u="none">
                  <a:solidFill>
                    <a:srgbClr val="000000"/>
                  </a:solidFill>
                  <a:latin typeface="Arial"/>
                </a:rPr>
                <a:t>Rot Speed</a:t>
              </a:r>
            </a:p>
          </p:txBody>
        </p:sp>
        <p:sp>
          <p:nvSpPr>
            <p:cNvPr name="TextBox 15" id="15"/>
            <p:cNvSpPr txBox="true"/>
            <p:nvPr/>
          </p:nvSpPr>
          <p:spPr>
            <a:xfrm rot="0">
              <a:off x="0" y="19050"/>
              <a:ext cx="8237523" cy="590550"/>
            </a:xfrm>
            <a:prstGeom prst="rect">
              <a:avLst/>
            </a:prstGeom>
          </p:spPr>
          <p:txBody>
            <a:bodyPr anchor="t" rtlCol="false" tIns="0" lIns="0" bIns="0" rIns="0">
              <a:spAutoFit/>
            </a:bodyPr>
            <a:lstStyle/>
            <a:p>
              <a:pPr algn="l" marL="0" indent="0" lvl="0">
                <a:lnSpc>
                  <a:spcPts val="2700"/>
                </a:lnSpc>
                <a:spcBef>
                  <a:spcPct val="0"/>
                </a:spcBef>
              </a:pPr>
              <a:r>
                <a:rPr lang="en-US" sz="3000" strike="noStrike" u="none">
                  <a:solidFill>
                    <a:srgbClr val="1155CC"/>
                  </a:solidFill>
                  <a:latin typeface="Arial"/>
                </a:rPr>
                <a:t>NOx</a:t>
              </a:r>
            </a:p>
          </p:txBody>
        </p:sp>
      </p:grpSp>
      <p:grpSp>
        <p:nvGrpSpPr>
          <p:cNvPr name="Group 16" id="16"/>
          <p:cNvGrpSpPr/>
          <p:nvPr/>
        </p:nvGrpSpPr>
        <p:grpSpPr>
          <a:xfrm rot="0">
            <a:off x="10604500" y="5186350"/>
            <a:ext cx="5917858" cy="2685110"/>
            <a:chOff x="0" y="0"/>
            <a:chExt cx="7890477" cy="3580146"/>
          </a:xfrm>
        </p:grpSpPr>
        <p:sp>
          <p:nvSpPr>
            <p:cNvPr name="TextBox 17" id="17"/>
            <p:cNvSpPr txBox="true"/>
            <p:nvPr/>
          </p:nvSpPr>
          <p:spPr>
            <a:xfrm rot="0">
              <a:off x="0" y="949130"/>
              <a:ext cx="7890477" cy="2631016"/>
            </a:xfrm>
            <a:prstGeom prst="rect">
              <a:avLst/>
            </a:prstGeom>
          </p:spPr>
          <p:txBody>
            <a:bodyPr anchor="t" rtlCol="false" tIns="0" lIns="0" bIns="0" rIns="0">
              <a:spAutoFit/>
            </a:bodyPr>
            <a:lstStyle/>
            <a:p>
              <a:pPr algn="l" marL="431797" indent="-215899" lvl="1">
                <a:lnSpc>
                  <a:spcPts val="2199"/>
                </a:lnSpc>
                <a:buFont typeface="Arial"/>
                <a:buChar char="•"/>
              </a:pPr>
              <a:r>
                <a:rPr lang="en-US" sz="1999">
                  <a:solidFill>
                    <a:srgbClr val="000000"/>
                  </a:solidFill>
                  <a:latin typeface="Arial"/>
                </a:rPr>
                <a:t>time</a:t>
              </a:r>
            </a:p>
            <a:p>
              <a:pPr algn="l">
                <a:lnSpc>
                  <a:spcPts val="2199"/>
                </a:lnSpc>
              </a:pPr>
            </a:p>
            <a:p>
              <a:pPr algn="l" marL="431797" indent="-215899" lvl="1">
                <a:lnSpc>
                  <a:spcPts val="2199"/>
                </a:lnSpc>
                <a:buFont typeface="Arial"/>
                <a:buChar char="•"/>
              </a:pPr>
              <a:r>
                <a:rPr lang="en-US" sz="1999">
                  <a:solidFill>
                    <a:srgbClr val="000000"/>
                  </a:solidFill>
                  <a:latin typeface="Arial"/>
                </a:rPr>
                <a:t>lambda</a:t>
              </a:r>
            </a:p>
            <a:p>
              <a:pPr algn="l">
                <a:lnSpc>
                  <a:spcPts val="2199"/>
                </a:lnSpc>
                <a:spcBef>
                  <a:spcPct val="0"/>
                </a:spcBef>
              </a:pPr>
            </a:p>
            <a:p>
              <a:pPr algn="l" marL="431797" indent="-215899" lvl="1">
                <a:lnSpc>
                  <a:spcPts val="2199"/>
                </a:lnSpc>
                <a:spcBef>
                  <a:spcPct val="0"/>
                </a:spcBef>
                <a:buFont typeface="Arial"/>
                <a:buChar char="•"/>
              </a:pPr>
              <a:r>
                <a:rPr lang="en-US" sz="1999" strike="noStrike" u="none">
                  <a:solidFill>
                    <a:srgbClr val="000000"/>
                  </a:solidFill>
                  <a:latin typeface="Arial"/>
                </a:rPr>
                <a:t>EGR Command</a:t>
              </a:r>
            </a:p>
            <a:p>
              <a:pPr algn="l">
                <a:lnSpc>
                  <a:spcPts val="2199"/>
                </a:lnSpc>
                <a:spcBef>
                  <a:spcPct val="0"/>
                </a:spcBef>
              </a:pPr>
            </a:p>
            <a:p>
              <a:pPr algn="l" marL="431797" indent="-215899" lvl="1">
                <a:lnSpc>
                  <a:spcPts val="2199"/>
                </a:lnSpc>
                <a:spcBef>
                  <a:spcPct val="0"/>
                </a:spcBef>
                <a:buFont typeface="Arial"/>
                <a:buChar char="•"/>
              </a:pPr>
              <a:r>
                <a:rPr lang="en-US" sz="1999" strike="noStrike" u="none">
                  <a:solidFill>
                    <a:srgbClr val="000000"/>
                  </a:solidFill>
                  <a:latin typeface="Arial"/>
                </a:rPr>
                <a:t>Exhaust Gas Temperature</a:t>
              </a:r>
            </a:p>
          </p:txBody>
        </p:sp>
        <p:sp>
          <p:nvSpPr>
            <p:cNvPr name="TextBox 18" id="18"/>
            <p:cNvSpPr txBox="true"/>
            <p:nvPr/>
          </p:nvSpPr>
          <p:spPr>
            <a:xfrm rot="0">
              <a:off x="0" y="19050"/>
              <a:ext cx="7890477" cy="590550"/>
            </a:xfrm>
            <a:prstGeom prst="rect">
              <a:avLst/>
            </a:prstGeom>
          </p:spPr>
          <p:txBody>
            <a:bodyPr anchor="t" rtlCol="false" tIns="0" lIns="0" bIns="0" rIns="0">
              <a:spAutoFit/>
            </a:bodyPr>
            <a:lstStyle/>
            <a:p>
              <a:pPr algn="l" marL="0" indent="0" lvl="0">
                <a:lnSpc>
                  <a:spcPts val="2700"/>
                </a:lnSpc>
                <a:spcBef>
                  <a:spcPct val="0"/>
                </a:spcBef>
              </a:pPr>
              <a:r>
                <a:rPr lang="en-US" sz="3000" strike="noStrike" u="none">
                  <a:solidFill>
                    <a:srgbClr val="1155CC"/>
                  </a:solidFill>
                  <a:latin typeface="Arial"/>
                </a:rPr>
                <a:t>Fuel Consumption</a:t>
              </a:r>
            </a:p>
          </p:txBody>
        </p:sp>
      </p:grpSp>
      <p:sp>
        <p:nvSpPr>
          <p:cNvPr name="TextBox 19" id="19"/>
          <p:cNvSpPr txBox="true"/>
          <p:nvPr/>
        </p:nvSpPr>
        <p:spPr>
          <a:xfrm rot="0">
            <a:off x="2360530" y="1942127"/>
            <a:ext cx="13830300" cy="628650"/>
          </a:xfrm>
          <a:prstGeom prst="rect">
            <a:avLst/>
          </a:prstGeom>
        </p:spPr>
        <p:txBody>
          <a:bodyPr anchor="t" rtlCol="false" tIns="0" lIns="0" bIns="0" rIns="0">
            <a:spAutoFit/>
          </a:bodyPr>
          <a:lstStyle/>
          <a:p>
            <a:pPr algn="ctr" marL="0" indent="0" lvl="0">
              <a:lnSpc>
                <a:spcPts val="4500"/>
              </a:lnSpc>
              <a:spcBef>
                <a:spcPct val="0"/>
              </a:spcBef>
            </a:pPr>
            <a:r>
              <a:rPr lang="en-US" sz="5000" strike="noStrike" u="none">
                <a:solidFill>
                  <a:srgbClr val="1155CC"/>
                </a:solidFill>
                <a:latin typeface="Noto Sans Bold"/>
              </a:rPr>
              <a:t>Παράμετροι Εισόδου</a:t>
            </a:r>
          </a:p>
        </p:txBody>
      </p:sp>
      <p:sp>
        <p:nvSpPr>
          <p:cNvPr name="AutoShape 20" id="20"/>
          <p:cNvSpPr/>
          <p:nvPr/>
        </p:nvSpPr>
        <p:spPr>
          <a:xfrm flipH="true" flipV="true">
            <a:off x="1527175" y="5250164"/>
            <a:ext cx="9525" cy="3436459"/>
          </a:xfrm>
          <a:prstGeom prst="line">
            <a:avLst/>
          </a:prstGeom>
          <a:ln cap="flat" w="19050">
            <a:solidFill>
              <a:srgbClr val="000000"/>
            </a:solidFill>
            <a:prstDash val="solid"/>
            <a:headEnd type="none" len="sm" w="sm"/>
            <a:tailEnd type="none" len="sm" w="sm"/>
          </a:ln>
        </p:spPr>
      </p:sp>
      <p:sp>
        <p:nvSpPr>
          <p:cNvPr name="AutoShape 21" id="21"/>
          <p:cNvSpPr/>
          <p:nvPr/>
        </p:nvSpPr>
        <p:spPr>
          <a:xfrm flipV="true">
            <a:off x="9906065" y="5250164"/>
            <a:ext cx="0" cy="3436485"/>
          </a:xfrm>
          <a:prstGeom prst="line">
            <a:avLst/>
          </a:prstGeom>
          <a:ln cap="flat" w="19050">
            <a:solidFill>
              <a:srgbClr val="000000"/>
            </a:solidFill>
            <a:prstDash val="solid"/>
            <a:headEnd type="none" len="sm" w="sm"/>
            <a:tailEnd type="none" len="sm" w="sm"/>
          </a:ln>
        </p:spPr>
      </p:sp>
      <p:sp>
        <p:nvSpPr>
          <p:cNvPr name="TextBox 22" id="22"/>
          <p:cNvSpPr txBox="true"/>
          <p:nvPr/>
        </p:nvSpPr>
        <p:spPr>
          <a:xfrm rot="0">
            <a:off x="1028700" y="307340"/>
            <a:ext cx="770908" cy="721360"/>
          </a:xfrm>
          <a:prstGeom prst="rect">
            <a:avLst/>
          </a:prstGeom>
        </p:spPr>
        <p:txBody>
          <a:bodyPr anchor="t" rtlCol="false" tIns="0" lIns="0" bIns="0" rIns="0">
            <a:spAutoFit/>
          </a:bodyPr>
          <a:lstStyle/>
          <a:p>
            <a:pPr algn="l">
              <a:lnSpc>
                <a:spcPts val="5134"/>
              </a:lnSpc>
            </a:pPr>
            <a:r>
              <a:rPr lang="en-US" sz="3949">
                <a:solidFill>
                  <a:srgbClr val="000000"/>
                </a:solidFill>
                <a:latin typeface="Arial"/>
              </a:rPr>
              <a:t>04</a:t>
            </a:r>
          </a:p>
        </p:txBody>
      </p:sp>
      <p:sp>
        <p:nvSpPr>
          <p:cNvPr name="TextBox 23" id="23"/>
          <p:cNvSpPr txBox="true"/>
          <p:nvPr/>
        </p:nvSpPr>
        <p:spPr>
          <a:xfrm rot="0">
            <a:off x="2037824" y="469265"/>
            <a:ext cx="5392918" cy="454025"/>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Ανάπτυξη 2 Νευρωνικών Δικτύων</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8740" y="231875"/>
            <a:ext cx="20299021" cy="10582979"/>
          </a:xfrm>
          <a:custGeom>
            <a:avLst/>
            <a:gdLst/>
            <a:ahLst/>
            <a:cxnLst/>
            <a:rect r="r" b="b" t="t" l="l"/>
            <a:pathLst>
              <a:path h="10582979" w="20299021">
                <a:moveTo>
                  <a:pt x="0" y="0"/>
                </a:moveTo>
                <a:lnTo>
                  <a:pt x="20299021" y="0"/>
                </a:lnTo>
                <a:lnTo>
                  <a:pt x="20299021" y="10582979"/>
                </a:lnTo>
                <a:lnTo>
                  <a:pt x="0" y="10582979"/>
                </a:lnTo>
                <a:lnTo>
                  <a:pt x="0" y="0"/>
                </a:lnTo>
                <a:close/>
              </a:path>
            </a:pathLst>
          </a:custGeom>
          <a:blipFill>
            <a:blip r:embed="rId3"/>
            <a:stretch>
              <a:fillRect l="0" t="0" r="0" b="0"/>
            </a:stretch>
          </a:blipFill>
        </p:spPr>
      </p:sp>
      <p:grpSp>
        <p:nvGrpSpPr>
          <p:cNvPr name="Group 3" id="3"/>
          <p:cNvGrpSpPr/>
          <p:nvPr/>
        </p:nvGrpSpPr>
        <p:grpSpPr>
          <a:xfrm rot="0">
            <a:off x="1028700" y="431165"/>
            <a:ext cx="6402042" cy="597535"/>
            <a:chOff x="0" y="0"/>
            <a:chExt cx="8536056" cy="796713"/>
          </a:xfrm>
        </p:grpSpPr>
        <p:sp>
          <p:nvSpPr>
            <p:cNvPr name="TextBox 4" id="4"/>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04</a:t>
              </a:r>
            </a:p>
          </p:txBody>
        </p:sp>
        <p:sp>
          <p:nvSpPr>
            <p:cNvPr name="TextBox 5" id="5"/>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Ανάπτυξη 2 Νευρωνικών Δικτύων</a:t>
              </a:r>
            </a:p>
          </p:txBody>
        </p:sp>
      </p:grpSp>
      <p:sp>
        <p:nvSpPr>
          <p:cNvPr name="TextBox 6" id="6"/>
          <p:cNvSpPr txBox="true"/>
          <p:nvPr/>
        </p:nvSpPr>
        <p:spPr>
          <a:xfrm rot="0">
            <a:off x="10556260" y="120650"/>
            <a:ext cx="5433536" cy="90805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Arial Bold"/>
              </a:rPr>
              <a:t>Correlation Matrix</a:t>
            </a:r>
          </a:p>
        </p:txBody>
      </p:sp>
      <p:grpSp>
        <p:nvGrpSpPr>
          <p:cNvPr name="Group 7" id="7"/>
          <p:cNvGrpSpPr/>
          <p:nvPr/>
        </p:nvGrpSpPr>
        <p:grpSpPr>
          <a:xfrm rot="0">
            <a:off x="8644890" y="779145"/>
            <a:ext cx="415290" cy="190500"/>
            <a:chOff x="0" y="0"/>
            <a:chExt cx="553720" cy="254000"/>
          </a:xfrm>
        </p:grpSpPr>
        <p:sp>
          <p:nvSpPr>
            <p:cNvPr name="Freeform 8" id="8"/>
            <p:cNvSpPr/>
            <p:nvPr/>
          </p:nvSpPr>
          <p:spPr>
            <a:xfrm flipH="false" flipV="false" rot="0">
              <a:off x="46990" y="36830"/>
              <a:ext cx="455930" cy="167640"/>
            </a:xfrm>
            <a:custGeom>
              <a:avLst/>
              <a:gdLst/>
              <a:ahLst/>
              <a:cxnLst/>
              <a:rect r="r" b="b" t="t" l="l"/>
              <a:pathLst>
                <a:path h="167640" w="45593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name="Group 9" id="9"/>
          <p:cNvGrpSpPr/>
          <p:nvPr/>
        </p:nvGrpSpPr>
        <p:grpSpPr>
          <a:xfrm rot="0">
            <a:off x="8546782" y="798195"/>
            <a:ext cx="1055370" cy="275272"/>
            <a:chOff x="0" y="0"/>
            <a:chExt cx="1407160" cy="367030"/>
          </a:xfrm>
        </p:grpSpPr>
        <p:sp>
          <p:nvSpPr>
            <p:cNvPr name="Freeform 10" id="10"/>
            <p:cNvSpPr/>
            <p:nvPr/>
          </p:nvSpPr>
          <p:spPr>
            <a:xfrm flipH="false" flipV="false" rot="0">
              <a:off x="46990" y="40640"/>
              <a:ext cx="1309370" cy="284480"/>
            </a:xfrm>
            <a:custGeom>
              <a:avLst/>
              <a:gdLst/>
              <a:ahLst/>
              <a:cxnLst/>
              <a:rect r="r" b="b" t="t" l="l"/>
              <a:pathLst>
                <a:path h="284480" w="130937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name="Group 11" id="11"/>
          <p:cNvGrpSpPr/>
          <p:nvPr/>
        </p:nvGrpSpPr>
        <p:grpSpPr>
          <a:xfrm rot="0">
            <a:off x="8435340" y="803910"/>
            <a:ext cx="943927" cy="269558"/>
            <a:chOff x="0" y="0"/>
            <a:chExt cx="1258570" cy="359410"/>
          </a:xfrm>
        </p:grpSpPr>
        <p:sp>
          <p:nvSpPr>
            <p:cNvPr name="Freeform 12" id="12"/>
            <p:cNvSpPr/>
            <p:nvPr/>
          </p:nvSpPr>
          <p:spPr>
            <a:xfrm flipH="false" flipV="false" rot="0">
              <a:off x="46990" y="46990"/>
              <a:ext cx="1160780" cy="261620"/>
            </a:xfrm>
            <a:custGeom>
              <a:avLst/>
              <a:gdLst/>
              <a:ahLst/>
              <a:cxnLst/>
              <a:rect r="r" b="b" t="t" l="l"/>
              <a:pathLst>
                <a:path h="261620" w="116078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name="Group 13" id="13"/>
          <p:cNvGrpSpPr/>
          <p:nvPr/>
        </p:nvGrpSpPr>
        <p:grpSpPr>
          <a:xfrm rot="0">
            <a:off x="9094470" y="799148"/>
            <a:ext cx="578168" cy="253365"/>
            <a:chOff x="0" y="0"/>
            <a:chExt cx="770890" cy="337820"/>
          </a:xfrm>
        </p:grpSpPr>
        <p:sp>
          <p:nvSpPr>
            <p:cNvPr name="Freeform 14" id="14"/>
            <p:cNvSpPr/>
            <p:nvPr/>
          </p:nvSpPr>
          <p:spPr>
            <a:xfrm flipH="false" flipV="false" rot="0">
              <a:off x="46990" y="49530"/>
              <a:ext cx="678180" cy="252730"/>
            </a:xfrm>
            <a:custGeom>
              <a:avLst/>
              <a:gdLst/>
              <a:ahLst/>
              <a:cxnLst/>
              <a:rect r="r" b="b" t="t" l="l"/>
              <a:pathLst>
                <a:path h="252730" w="67818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name="Group 15" id="15"/>
          <p:cNvGrpSpPr/>
          <p:nvPr/>
        </p:nvGrpSpPr>
        <p:grpSpPr>
          <a:xfrm rot="0">
            <a:off x="9410700" y="801052"/>
            <a:ext cx="177165" cy="191452"/>
            <a:chOff x="0" y="0"/>
            <a:chExt cx="236220" cy="255270"/>
          </a:xfrm>
        </p:grpSpPr>
        <p:sp>
          <p:nvSpPr>
            <p:cNvPr name="Freeform 16" id="16"/>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17" id="17"/>
          <p:cNvGrpSpPr/>
          <p:nvPr/>
        </p:nvGrpSpPr>
        <p:grpSpPr>
          <a:xfrm rot="0">
            <a:off x="8496300" y="798195"/>
            <a:ext cx="201930" cy="209550"/>
            <a:chOff x="0" y="0"/>
            <a:chExt cx="269240" cy="279400"/>
          </a:xfrm>
        </p:grpSpPr>
        <p:sp>
          <p:nvSpPr>
            <p:cNvPr name="Freeform 18" id="18"/>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19" id="19"/>
          <p:cNvGrpSpPr/>
          <p:nvPr/>
        </p:nvGrpSpPr>
        <p:grpSpPr>
          <a:xfrm rot="0">
            <a:off x="8525828" y="819150"/>
            <a:ext cx="253365" cy="174308"/>
            <a:chOff x="0" y="0"/>
            <a:chExt cx="337820" cy="232410"/>
          </a:xfrm>
        </p:grpSpPr>
        <p:sp>
          <p:nvSpPr>
            <p:cNvPr name="Freeform 20" id="20"/>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21" id="21"/>
          <p:cNvGrpSpPr/>
          <p:nvPr/>
        </p:nvGrpSpPr>
        <p:grpSpPr>
          <a:xfrm rot="0">
            <a:off x="9439275" y="798195"/>
            <a:ext cx="200978" cy="221933"/>
            <a:chOff x="0" y="0"/>
            <a:chExt cx="267970" cy="295910"/>
          </a:xfrm>
        </p:grpSpPr>
        <p:sp>
          <p:nvSpPr>
            <p:cNvPr name="Freeform 22" id="22"/>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Tree>
  </p:cSld>
  <p:clrMapOvr>
    <a:masterClrMapping/>
  </p:clrMapOvr>
  <p:transition spd="slow">
    <p:push dir="r"/>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44890" y="779145"/>
            <a:ext cx="415290" cy="190500"/>
            <a:chOff x="0" y="0"/>
            <a:chExt cx="553720" cy="254000"/>
          </a:xfrm>
        </p:grpSpPr>
        <p:sp>
          <p:nvSpPr>
            <p:cNvPr name="Freeform 3" id="3"/>
            <p:cNvSpPr/>
            <p:nvPr/>
          </p:nvSpPr>
          <p:spPr>
            <a:xfrm flipH="false" flipV="false" rot="0">
              <a:off x="46990" y="36830"/>
              <a:ext cx="455930" cy="167640"/>
            </a:xfrm>
            <a:custGeom>
              <a:avLst/>
              <a:gdLst/>
              <a:ahLst/>
              <a:cxnLst/>
              <a:rect r="r" b="b" t="t" l="l"/>
              <a:pathLst>
                <a:path h="167640" w="45593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name="Group 4" id="4"/>
          <p:cNvGrpSpPr/>
          <p:nvPr/>
        </p:nvGrpSpPr>
        <p:grpSpPr>
          <a:xfrm rot="0">
            <a:off x="8546782" y="798195"/>
            <a:ext cx="1055370" cy="275272"/>
            <a:chOff x="0" y="0"/>
            <a:chExt cx="1407160" cy="367030"/>
          </a:xfrm>
        </p:grpSpPr>
        <p:sp>
          <p:nvSpPr>
            <p:cNvPr name="Freeform 5" id="5"/>
            <p:cNvSpPr/>
            <p:nvPr/>
          </p:nvSpPr>
          <p:spPr>
            <a:xfrm flipH="false" flipV="false" rot="0">
              <a:off x="46990" y="40640"/>
              <a:ext cx="1309370" cy="284480"/>
            </a:xfrm>
            <a:custGeom>
              <a:avLst/>
              <a:gdLst/>
              <a:ahLst/>
              <a:cxnLst/>
              <a:rect r="r" b="b" t="t" l="l"/>
              <a:pathLst>
                <a:path h="284480" w="130937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name="Group 6" id="6"/>
          <p:cNvGrpSpPr/>
          <p:nvPr/>
        </p:nvGrpSpPr>
        <p:grpSpPr>
          <a:xfrm rot="0">
            <a:off x="8435340" y="803910"/>
            <a:ext cx="943927" cy="269558"/>
            <a:chOff x="0" y="0"/>
            <a:chExt cx="1258570" cy="359410"/>
          </a:xfrm>
        </p:grpSpPr>
        <p:sp>
          <p:nvSpPr>
            <p:cNvPr name="Freeform 7" id="7"/>
            <p:cNvSpPr/>
            <p:nvPr/>
          </p:nvSpPr>
          <p:spPr>
            <a:xfrm flipH="false" flipV="false" rot="0">
              <a:off x="46990" y="46990"/>
              <a:ext cx="1160780" cy="261620"/>
            </a:xfrm>
            <a:custGeom>
              <a:avLst/>
              <a:gdLst/>
              <a:ahLst/>
              <a:cxnLst/>
              <a:rect r="r" b="b" t="t" l="l"/>
              <a:pathLst>
                <a:path h="261620" w="116078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name="Group 8" id="8"/>
          <p:cNvGrpSpPr/>
          <p:nvPr/>
        </p:nvGrpSpPr>
        <p:grpSpPr>
          <a:xfrm rot="0">
            <a:off x="9094470" y="799148"/>
            <a:ext cx="578168" cy="253365"/>
            <a:chOff x="0" y="0"/>
            <a:chExt cx="770890" cy="337820"/>
          </a:xfrm>
        </p:grpSpPr>
        <p:sp>
          <p:nvSpPr>
            <p:cNvPr name="Freeform 9" id="9"/>
            <p:cNvSpPr/>
            <p:nvPr/>
          </p:nvSpPr>
          <p:spPr>
            <a:xfrm flipH="false" flipV="false" rot="0">
              <a:off x="46990" y="49530"/>
              <a:ext cx="678180" cy="252730"/>
            </a:xfrm>
            <a:custGeom>
              <a:avLst/>
              <a:gdLst/>
              <a:ahLst/>
              <a:cxnLst/>
              <a:rect r="r" b="b" t="t" l="l"/>
              <a:pathLst>
                <a:path h="252730" w="67818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name="Group 10" id="10"/>
          <p:cNvGrpSpPr/>
          <p:nvPr/>
        </p:nvGrpSpPr>
        <p:grpSpPr>
          <a:xfrm rot="0">
            <a:off x="9410700" y="801052"/>
            <a:ext cx="177165" cy="191452"/>
            <a:chOff x="0" y="0"/>
            <a:chExt cx="236220" cy="255270"/>
          </a:xfrm>
        </p:grpSpPr>
        <p:sp>
          <p:nvSpPr>
            <p:cNvPr name="Freeform 11" id="11"/>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12" id="12"/>
          <p:cNvGrpSpPr/>
          <p:nvPr/>
        </p:nvGrpSpPr>
        <p:grpSpPr>
          <a:xfrm rot="0">
            <a:off x="8496300" y="798195"/>
            <a:ext cx="201930" cy="209550"/>
            <a:chOff x="0" y="0"/>
            <a:chExt cx="269240" cy="279400"/>
          </a:xfrm>
        </p:grpSpPr>
        <p:sp>
          <p:nvSpPr>
            <p:cNvPr name="Freeform 13" id="13"/>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14" id="14"/>
          <p:cNvGrpSpPr/>
          <p:nvPr/>
        </p:nvGrpSpPr>
        <p:grpSpPr>
          <a:xfrm rot="0">
            <a:off x="8525828" y="819150"/>
            <a:ext cx="253365" cy="174308"/>
            <a:chOff x="0" y="0"/>
            <a:chExt cx="337820" cy="232410"/>
          </a:xfrm>
        </p:grpSpPr>
        <p:sp>
          <p:nvSpPr>
            <p:cNvPr name="Freeform 15" id="15"/>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16" id="16"/>
          <p:cNvGrpSpPr/>
          <p:nvPr/>
        </p:nvGrpSpPr>
        <p:grpSpPr>
          <a:xfrm rot="0">
            <a:off x="9439275" y="798195"/>
            <a:ext cx="200978" cy="221933"/>
            <a:chOff x="0" y="0"/>
            <a:chExt cx="267970" cy="295910"/>
          </a:xfrm>
        </p:grpSpPr>
        <p:sp>
          <p:nvSpPr>
            <p:cNvPr name="Freeform 17" id="17"/>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8" id="18"/>
          <p:cNvSpPr/>
          <p:nvPr/>
        </p:nvSpPr>
        <p:spPr>
          <a:xfrm flipH="false" flipV="false" rot="0">
            <a:off x="1806366" y="2648075"/>
            <a:ext cx="7866272" cy="6204749"/>
          </a:xfrm>
          <a:custGeom>
            <a:avLst/>
            <a:gdLst/>
            <a:ahLst/>
            <a:cxnLst/>
            <a:rect r="r" b="b" t="t" l="l"/>
            <a:pathLst>
              <a:path h="6204749" w="7866272">
                <a:moveTo>
                  <a:pt x="0" y="0"/>
                </a:moveTo>
                <a:lnTo>
                  <a:pt x="7866271" y="0"/>
                </a:lnTo>
                <a:lnTo>
                  <a:pt x="7866271" y="6204749"/>
                </a:lnTo>
                <a:lnTo>
                  <a:pt x="0" y="6204749"/>
                </a:lnTo>
                <a:lnTo>
                  <a:pt x="0" y="0"/>
                </a:lnTo>
                <a:close/>
              </a:path>
            </a:pathLst>
          </a:custGeom>
          <a:blipFill>
            <a:blip r:embed="rId3"/>
            <a:stretch>
              <a:fillRect l="0" t="0" r="0" b="0"/>
            </a:stretch>
          </a:blipFill>
        </p:spPr>
      </p:sp>
      <p:graphicFrame>
        <p:nvGraphicFramePr>
          <p:cNvPr name="Table 19" id="19"/>
          <p:cNvGraphicFramePr>
            <a:graphicFrameLocks noGrp="true"/>
          </p:cNvGraphicFramePr>
          <p:nvPr/>
        </p:nvGraphicFramePr>
        <p:xfrm>
          <a:off x="9944100" y="3676857"/>
          <a:ext cx="7315200" cy="4147185"/>
        </p:xfrm>
        <a:graphic>
          <a:graphicData uri="http://schemas.openxmlformats.org/drawingml/2006/table">
            <a:tbl>
              <a:tblPr/>
              <a:tblGrid>
                <a:gridCol w="3657600"/>
                <a:gridCol w="3657600"/>
              </a:tblGrid>
              <a:tr h="855585">
                <a:tc gridSpan="2">
                  <a:txBody>
                    <a:bodyPr anchor="t" rtlCol="false"/>
                    <a:lstStyle/>
                    <a:p>
                      <a:pPr algn="l">
                        <a:lnSpc>
                          <a:spcPts val="1679"/>
                        </a:lnSpc>
                        <a:defRPr/>
                      </a:pPr>
                      <a:r>
                        <a:rPr lang="en-US" sz="1200">
                          <a:solidFill>
                            <a:srgbClr val="000000"/>
                          </a:solidFill>
                          <a:latin typeface="Arial"/>
                        </a:rPr>
                        <a:t>Training</a:t>
                      </a:r>
                      <a:endParaRPr lang="en-US" sz="1100"/>
                    </a:p>
                    <a:p>
                      <a:pPr algn="l">
                        <a:lnSpc>
                          <a:spcPts val="1679"/>
                        </a:lnSpc>
                      </a:pPr>
                      <a:r>
                        <a:rPr lang="en-US" sz="1200">
                          <a:solidFill>
                            <a:srgbClr val="000000"/>
                          </a:solidFill>
                          <a:latin typeface="Arial"/>
                        </a:rPr>
                        <a:t>  Options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l">
                        <a:lnSpc>
                          <a:spcPts val="1679"/>
                        </a:lnSpc>
                        <a:defRPr/>
                      </a:pPr>
                      <a:r>
                        <a:rPr lang="en-US" sz="1200">
                          <a:solidFill>
                            <a:srgbClr val="000000"/>
                          </a:solidFill>
                          <a:latin typeface="Arial"/>
                        </a:rPr>
                        <a:t>Training</a:t>
                      </a:r>
                      <a:endParaRPr lang="en-US" sz="1100"/>
                    </a:p>
                    <a:p>
                      <a:pPr algn="l">
                        <a:lnSpc>
                          <a:spcPts val="1679"/>
                        </a:lnSpc>
                      </a:pPr>
                      <a:r>
                        <a:rPr lang="en-US" sz="1200">
                          <a:solidFill>
                            <a:srgbClr val="000000"/>
                          </a:solidFill>
                          <a:latin typeface="Arial"/>
                        </a:rPr>
                        <a:t>  Options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900">
                <a:tc>
                  <a:txBody>
                    <a:bodyPr anchor="t" rtlCol="false"/>
                    <a:lstStyle/>
                    <a:p>
                      <a:pPr algn="l">
                        <a:lnSpc>
                          <a:spcPts val="1679"/>
                        </a:lnSpc>
                        <a:defRPr/>
                      </a:pPr>
                      <a:r>
                        <a:rPr lang="en-US" sz="1200">
                          <a:solidFill>
                            <a:srgbClr val="000000"/>
                          </a:solidFill>
                          <a:latin typeface="Arial"/>
                        </a:rPr>
                        <a:t>Optimizer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rial"/>
                        </a:rPr>
                        <a:t>adam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900">
                <a:tc>
                  <a:txBody>
                    <a:bodyPr anchor="t" rtlCol="false"/>
                    <a:lstStyle/>
                    <a:p>
                      <a:pPr algn="l">
                        <a:lnSpc>
                          <a:spcPts val="1679"/>
                        </a:lnSpc>
                        <a:defRPr/>
                      </a:pPr>
                      <a:r>
                        <a:rPr lang="en-US" sz="1200">
                          <a:solidFill>
                            <a:srgbClr val="000000"/>
                          </a:solidFill>
                          <a:latin typeface="Arial"/>
                        </a:rPr>
                        <a:t>MiniBatchSize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rial"/>
                        </a:rPr>
                        <a:t>1000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900">
                <a:tc>
                  <a:txBody>
                    <a:bodyPr anchor="t" rtlCol="false"/>
                    <a:lstStyle/>
                    <a:p>
                      <a:pPr algn="l">
                        <a:lnSpc>
                          <a:spcPts val="1679"/>
                        </a:lnSpc>
                        <a:defRPr/>
                      </a:pPr>
                      <a:r>
                        <a:rPr lang="en-US" sz="1200">
                          <a:solidFill>
                            <a:srgbClr val="000000"/>
                          </a:solidFill>
                          <a:latin typeface="Arial"/>
                        </a:rPr>
                        <a:t>MaxEpochs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rial"/>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900">
                <a:tc>
                  <a:txBody>
                    <a:bodyPr anchor="t" rtlCol="false"/>
                    <a:lstStyle/>
                    <a:p>
                      <a:pPr algn="l">
                        <a:lnSpc>
                          <a:spcPts val="1679"/>
                        </a:lnSpc>
                        <a:defRPr/>
                      </a:pPr>
                      <a:r>
                        <a:rPr lang="en-US" sz="1200">
                          <a:solidFill>
                            <a:srgbClr val="000000"/>
                          </a:solidFill>
                          <a:latin typeface="Arial"/>
                        </a:rPr>
                        <a:t>Initial Learning 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rial"/>
                        </a:rPr>
                        <a:t>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20" id="20"/>
          <p:cNvGrpSpPr/>
          <p:nvPr/>
        </p:nvGrpSpPr>
        <p:grpSpPr>
          <a:xfrm rot="0">
            <a:off x="1028700" y="431165"/>
            <a:ext cx="6402042" cy="597535"/>
            <a:chOff x="0" y="0"/>
            <a:chExt cx="8536056" cy="796713"/>
          </a:xfrm>
        </p:grpSpPr>
        <p:sp>
          <p:nvSpPr>
            <p:cNvPr name="TextBox 21" id="21"/>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04</a:t>
              </a:r>
            </a:p>
          </p:txBody>
        </p:sp>
        <p:sp>
          <p:nvSpPr>
            <p:cNvPr name="TextBox 22" id="22"/>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Ανάπτυξη 2 Νευρωνικών Δικτύων</a:t>
              </a:r>
            </a:p>
          </p:txBody>
        </p:sp>
      </p:grpSp>
      <p:sp>
        <p:nvSpPr>
          <p:cNvPr name="TextBox 23" id="23"/>
          <p:cNvSpPr txBox="true"/>
          <p:nvPr/>
        </p:nvSpPr>
        <p:spPr>
          <a:xfrm rot="0">
            <a:off x="3150334" y="1376584"/>
            <a:ext cx="11987332" cy="863600"/>
          </a:xfrm>
          <a:prstGeom prst="rect">
            <a:avLst/>
          </a:prstGeom>
        </p:spPr>
        <p:txBody>
          <a:bodyPr anchor="t" rtlCol="false" tIns="0" lIns="0" bIns="0" rIns="0">
            <a:spAutoFit/>
          </a:bodyPr>
          <a:lstStyle/>
          <a:p>
            <a:pPr algn="ctr">
              <a:lnSpc>
                <a:spcPts val="7000"/>
              </a:lnSpc>
            </a:pPr>
            <a:r>
              <a:rPr lang="en-US" sz="5000">
                <a:solidFill>
                  <a:srgbClr val="1155CC"/>
                </a:solidFill>
                <a:latin typeface="Noto Sans Bold"/>
              </a:rPr>
              <a:t>Αρχιτεκτονική Νευρωνικών Δικτύων</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44890" y="779145"/>
            <a:ext cx="415290" cy="190500"/>
            <a:chOff x="0" y="0"/>
            <a:chExt cx="553720" cy="254000"/>
          </a:xfrm>
        </p:grpSpPr>
        <p:sp>
          <p:nvSpPr>
            <p:cNvPr name="Freeform 3" id="3"/>
            <p:cNvSpPr/>
            <p:nvPr/>
          </p:nvSpPr>
          <p:spPr>
            <a:xfrm flipH="false" flipV="false" rot="0">
              <a:off x="46990" y="36830"/>
              <a:ext cx="455930" cy="167640"/>
            </a:xfrm>
            <a:custGeom>
              <a:avLst/>
              <a:gdLst/>
              <a:ahLst/>
              <a:cxnLst/>
              <a:rect r="r" b="b" t="t" l="l"/>
              <a:pathLst>
                <a:path h="167640" w="45593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name="Group 4" id="4"/>
          <p:cNvGrpSpPr/>
          <p:nvPr/>
        </p:nvGrpSpPr>
        <p:grpSpPr>
          <a:xfrm rot="0">
            <a:off x="8546782" y="798195"/>
            <a:ext cx="1055370" cy="275272"/>
            <a:chOff x="0" y="0"/>
            <a:chExt cx="1407160" cy="367030"/>
          </a:xfrm>
        </p:grpSpPr>
        <p:sp>
          <p:nvSpPr>
            <p:cNvPr name="Freeform 5" id="5"/>
            <p:cNvSpPr/>
            <p:nvPr/>
          </p:nvSpPr>
          <p:spPr>
            <a:xfrm flipH="false" flipV="false" rot="0">
              <a:off x="46990" y="40640"/>
              <a:ext cx="1309370" cy="284480"/>
            </a:xfrm>
            <a:custGeom>
              <a:avLst/>
              <a:gdLst/>
              <a:ahLst/>
              <a:cxnLst/>
              <a:rect r="r" b="b" t="t" l="l"/>
              <a:pathLst>
                <a:path h="284480" w="130937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name="Group 6" id="6"/>
          <p:cNvGrpSpPr/>
          <p:nvPr/>
        </p:nvGrpSpPr>
        <p:grpSpPr>
          <a:xfrm rot="0">
            <a:off x="8435340" y="803910"/>
            <a:ext cx="943927" cy="269558"/>
            <a:chOff x="0" y="0"/>
            <a:chExt cx="1258570" cy="359410"/>
          </a:xfrm>
        </p:grpSpPr>
        <p:sp>
          <p:nvSpPr>
            <p:cNvPr name="Freeform 7" id="7"/>
            <p:cNvSpPr/>
            <p:nvPr/>
          </p:nvSpPr>
          <p:spPr>
            <a:xfrm flipH="false" flipV="false" rot="0">
              <a:off x="46990" y="46990"/>
              <a:ext cx="1160780" cy="261620"/>
            </a:xfrm>
            <a:custGeom>
              <a:avLst/>
              <a:gdLst/>
              <a:ahLst/>
              <a:cxnLst/>
              <a:rect r="r" b="b" t="t" l="l"/>
              <a:pathLst>
                <a:path h="261620" w="116078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name="Group 8" id="8"/>
          <p:cNvGrpSpPr/>
          <p:nvPr/>
        </p:nvGrpSpPr>
        <p:grpSpPr>
          <a:xfrm rot="0">
            <a:off x="9094470" y="799148"/>
            <a:ext cx="578168" cy="253365"/>
            <a:chOff x="0" y="0"/>
            <a:chExt cx="770890" cy="337820"/>
          </a:xfrm>
        </p:grpSpPr>
        <p:sp>
          <p:nvSpPr>
            <p:cNvPr name="Freeform 9" id="9"/>
            <p:cNvSpPr/>
            <p:nvPr/>
          </p:nvSpPr>
          <p:spPr>
            <a:xfrm flipH="false" flipV="false" rot="0">
              <a:off x="46990" y="49530"/>
              <a:ext cx="678180" cy="252730"/>
            </a:xfrm>
            <a:custGeom>
              <a:avLst/>
              <a:gdLst/>
              <a:ahLst/>
              <a:cxnLst/>
              <a:rect r="r" b="b" t="t" l="l"/>
              <a:pathLst>
                <a:path h="252730" w="67818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name="Group 10" id="10"/>
          <p:cNvGrpSpPr/>
          <p:nvPr/>
        </p:nvGrpSpPr>
        <p:grpSpPr>
          <a:xfrm rot="0">
            <a:off x="9410700" y="801052"/>
            <a:ext cx="177165" cy="191452"/>
            <a:chOff x="0" y="0"/>
            <a:chExt cx="236220" cy="255270"/>
          </a:xfrm>
        </p:grpSpPr>
        <p:sp>
          <p:nvSpPr>
            <p:cNvPr name="Freeform 11" id="11"/>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12" id="12"/>
          <p:cNvGrpSpPr/>
          <p:nvPr/>
        </p:nvGrpSpPr>
        <p:grpSpPr>
          <a:xfrm rot="0">
            <a:off x="8496300" y="798195"/>
            <a:ext cx="201930" cy="209550"/>
            <a:chOff x="0" y="0"/>
            <a:chExt cx="269240" cy="279400"/>
          </a:xfrm>
        </p:grpSpPr>
        <p:sp>
          <p:nvSpPr>
            <p:cNvPr name="Freeform 13" id="13"/>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14" id="14"/>
          <p:cNvGrpSpPr/>
          <p:nvPr/>
        </p:nvGrpSpPr>
        <p:grpSpPr>
          <a:xfrm rot="0">
            <a:off x="8525828" y="819150"/>
            <a:ext cx="253365" cy="174308"/>
            <a:chOff x="0" y="0"/>
            <a:chExt cx="337820" cy="232410"/>
          </a:xfrm>
        </p:grpSpPr>
        <p:sp>
          <p:nvSpPr>
            <p:cNvPr name="Freeform 15" id="15"/>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16" id="16"/>
          <p:cNvGrpSpPr/>
          <p:nvPr/>
        </p:nvGrpSpPr>
        <p:grpSpPr>
          <a:xfrm rot="0">
            <a:off x="9439275" y="798195"/>
            <a:ext cx="200978" cy="221933"/>
            <a:chOff x="0" y="0"/>
            <a:chExt cx="267970" cy="295910"/>
          </a:xfrm>
        </p:grpSpPr>
        <p:sp>
          <p:nvSpPr>
            <p:cNvPr name="Freeform 17" id="17"/>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8" id="18"/>
          <p:cNvSpPr/>
          <p:nvPr/>
        </p:nvSpPr>
        <p:spPr>
          <a:xfrm flipH="false" flipV="false" rot="0">
            <a:off x="16301" y="938689"/>
            <a:ext cx="18271699" cy="9348311"/>
          </a:xfrm>
          <a:custGeom>
            <a:avLst/>
            <a:gdLst/>
            <a:ahLst/>
            <a:cxnLst/>
            <a:rect r="r" b="b" t="t" l="l"/>
            <a:pathLst>
              <a:path h="9348311" w="18271699">
                <a:moveTo>
                  <a:pt x="0" y="0"/>
                </a:moveTo>
                <a:lnTo>
                  <a:pt x="18271699" y="0"/>
                </a:lnTo>
                <a:lnTo>
                  <a:pt x="18271699" y="9348311"/>
                </a:lnTo>
                <a:lnTo>
                  <a:pt x="0" y="9348311"/>
                </a:lnTo>
                <a:lnTo>
                  <a:pt x="0" y="0"/>
                </a:lnTo>
                <a:close/>
              </a:path>
            </a:pathLst>
          </a:custGeom>
          <a:blipFill>
            <a:blip r:embed="rId3"/>
            <a:stretch>
              <a:fillRect l="0" t="0" r="0" b="0"/>
            </a:stretch>
          </a:blipFill>
        </p:spPr>
      </p:sp>
      <p:grpSp>
        <p:nvGrpSpPr>
          <p:cNvPr name="Group 19" id="19"/>
          <p:cNvGrpSpPr/>
          <p:nvPr/>
        </p:nvGrpSpPr>
        <p:grpSpPr>
          <a:xfrm rot="0">
            <a:off x="1028700" y="431165"/>
            <a:ext cx="6692265" cy="597535"/>
            <a:chOff x="0" y="0"/>
            <a:chExt cx="8923020" cy="796713"/>
          </a:xfrm>
        </p:grpSpPr>
        <p:sp>
          <p:nvSpPr>
            <p:cNvPr name="TextBox 20" id="20"/>
            <p:cNvSpPr txBox="true"/>
            <p:nvPr/>
          </p:nvSpPr>
          <p:spPr>
            <a:xfrm rot="0">
              <a:off x="0" y="-123825"/>
              <a:ext cx="1074474"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05</a:t>
              </a:r>
            </a:p>
          </p:txBody>
        </p:sp>
        <p:sp>
          <p:nvSpPr>
            <p:cNvPr name="TextBox 21" id="21"/>
            <p:cNvSpPr txBox="true"/>
            <p:nvPr/>
          </p:nvSpPr>
          <p:spPr>
            <a:xfrm rot="0">
              <a:off x="1406494" y="76200"/>
              <a:ext cx="7516526"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Αξιολόγηση Αποτελεσμάτων Test Set</a:t>
              </a:r>
            </a:p>
          </p:txBody>
        </p:sp>
      </p:grpSp>
      <p:sp>
        <p:nvSpPr>
          <p:cNvPr name="TextBox 22" id="22"/>
          <p:cNvSpPr txBox="true"/>
          <p:nvPr/>
        </p:nvSpPr>
        <p:spPr>
          <a:xfrm rot="0">
            <a:off x="3346542" y="1527496"/>
            <a:ext cx="8190548" cy="863600"/>
          </a:xfrm>
          <a:prstGeom prst="rect">
            <a:avLst/>
          </a:prstGeom>
        </p:spPr>
        <p:txBody>
          <a:bodyPr anchor="t" rtlCol="false" tIns="0" lIns="0" bIns="0" rIns="0">
            <a:spAutoFit/>
          </a:bodyPr>
          <a:lstStyle/>
          <a:p>
            <a:pPr algn="ctr">
              <a:lnSpc>
                <a:spcPts val="7000"/>
              </a:lnSpc>
            </a:pPr>
            <a:r>
              <a:rPr lang="en-US" sz="5000">
                <a:solidFill>
                  <a:srgbClr val="1155CC"/>
                </a:solidFill>
                <a:latin typeface="Noto Sans Bold"/>
              </a:rPr>
              <a:t>Πορεία Εκπαίδευσης NOx</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44890" y="779145"/>
            <a:ext cx="415290" cy="190500"/>
            <a:chOff x="0" y="0"/>
            <a:chExt cx="553720" cy="254000"/>
          </a:xfrm>
        </p:grpSpPr>
        <p:sp>
          <p:nvSpPr>
            <p:cNvPr name="Freeform 3" id="3"/>
            <p:cNvSpPr/>
            <p:nvPr/>
          </p:nvSpPr>
          <p:spPr>
            <a:xfrm flipH="false" flipV="false" rot="0">
              <a:off x="46990" y="36830"/>
              <a:ext cx="455930" cy="167640"/>
            </a:xfrm>
            <a:custGeom>
              <a:avLst/>
              <a:gdLst/>
              <a:ahLst/>
              <a:cxnLst/>
              <a:rect r="r" b="b" t="t" l="l"/>
              <a:pathLst>
                <a:path h="167640" w="45593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name="Group 4" id="4"/>
          <p:cNvGrpSpPr/>
          <p:nvPr/>
        </p:nvGrpSpPr>
        <p:grpSpPr>
          <a:xfrm rot="0">
            <a:off x="8546782" y="798195"/>
            <a:ext cx="1055370" cy="275272"/>
            <a:chOff x="0" y="0"/>
            <a:chExt cx="1407160" cy="367030"/>
          </a:xfrm>
        </p:grpSpPr>
        <p:sp>
          <p:nvSpPr>
            <p:cNvPr name="Freeform 5" id="5"/>
            <p:cNvSpPr/>
            <p:nvPr/>
          </p:nvSpPr>
          <p:spPr>
            <a:xfrm flipH="false" flipV="false" rot="0">
              <a:off x="46990" y="40640"/>
              <a:ext cx="1309370" cy="284480"/>
            </a:xfrm>
            <a:custGeom>
              <a:avLst/>
              <a:gdLst/>
              <a:ahLst/>
              <a:cxnLst/>
              <a:rect r="r" b="b" t="t" l="l"/>
              <a:pathLst>
                <a:path h="284480" w="130937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name="Group 6" id="6"/>
          <p:cNvGrpSpPr/>
          <p:nvPr/>
        </p:nvGrpSpPr>
        <p:grpSpPr>
          <a:xfrm rot="0">
            <a:off x="8435340" y="803910"/>
            <a:ext cx="943927" cy="269558"/>
            <a:chOff x="0" y="0"/>
            <a:chExt cx="1258570" cy="359410"/>
          </a:xfrm>
        </p:grpSpPr>
        <p:sp>
          <p:nvSpPr>
            <p:cNvPr name="Freeform 7" id="7"/>
            <p:cNvSpPr/>
            <p:nvPr/>
          </p:nvSpPr>
          <p:spPr>
            <a:xfrm flipH="false" flipV="false" rot="0">
              <a:off x="46990" y="46990"/>
              <a:ext cx="1160780" cy="261620"/>
            </a:xfrm>
            <a:custGeom>
              <a:avLst/>
              <a:gdLst/>
              <a:ahLst/>
              <a:cxnLst/>
              <a:rect r="r" b="b" t="t" l="l"/>
              <a:pathLst>
                <a:path h="261620" w="116078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name="Group 8" id="8"/>
          <p:cNvGrpSpPr/>
          <p:nvPr/>
        </p:nvGrpSpPr>
        <p:grpSpPr>
          <a:xfrm rot="0">
            <a:off x="9094470" y="799148"/>
            <a:ext cx="578168" cy="253365"/>
            <a:chOff x="0" y="0"/>
            <a:chExt cx="770890" cy="337820"/>
          </a:xfrm>
        </p:grpSpPr>
        <p:sp>
          <p:nvSpPr>
            <p:cNvPr name="Freeform 9" id="9"/>
            <p:cNvSpPr/>
            <p:nvPr/>
          </p:nvSpPr>
          <p:spPr>
            <a:xfrm flipH="false" flipV="false" rot="0">
              <a:off x="46990" y="49530"/>
              <a:ext cx="678180" cy="252730"/>
            </a:xfrm>
            <a:custGeom>
              <a:avLst/>
              <a:gdLst/>
              <a:ahLst/>
              <a:cxnLst/>
              <a:rect r="r" b="b" t="t" l="l"/>
              <a:pathLst>
                <a:path h="252730" w="67818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name="Group 10" id="10"/>
          <p:cNvGrpSpPr/>
          <p:nvPr/>
        </p:nvGrpSpPr>
        <p:grpSpPr>
          <a:xfrm rot="0">
            <a:off x="9410700" y="801052"/>
            <a:ext cx="177165" cy="191452"/>
            <a:chOff x="0" y="0"/>
            <a:chExt cx="236220" cy="255270"/>
          </a:xfrm>
        </p:grpSpPr>
        <p:sp>
          <p:nvSpPr>
            <p:cNvPr name="Freeform 11" id="11"/>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12" id="12"/>
          <p:cNvGrpSpPr/>
          <p:nvPr/>
        </p:nvGrpSpPr>
        <p:grpSpPr>
          <a:xfrm rot="0">
            <a:off x="8496300" y="798195"/>
            <a:ext cx="201930" cy="209550"/>
            <a:chOff x="0" y="0"/>
            <a:chExt cx="269240" cy="279400"/>
          </a:xfrm>
        </p:grpSpPr>
        <p:sp>
          <p:nvSpPr>
            <p:cNvPr name="Freeform 13" id="13"/>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14" id="14"/>
          <p:cNvGrpSpPr/>
          <p:nvPr/>
        </p:nvGrpSpPr>
        <p:grpSpPr>
          <a:xfrm rot="0">
            <a:off x="8525828" y="819150"/>
            <a:ext cx="253365" cy="174308"/>
            <a:chOff x="0" y="0"/>
            <a:chExt cx="337820" cy="232410"/>
          </a:xfrm>
        </p:grpSpPr>
        <p:sp>
          <p:nvSpPr>
            <p:cNvPr name="Freeform 15" id="15"/>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16" id="16"/>
          <p:cNvGrpSpPr/>
          <p:nvPr/>
        </p:nvGrpSpPr>
        <p:grpSpPr>
          <a:xfrm rot="0">
            <a:off x="9439275" y="798195"/>
            <a:ext cx="200978" cy="221933"/>
            <a:chOff x="0" y="0"/>
            <a:chExt cx="267970" cy="295910"/>
          </a:xfrm>
        </p:grpSpPr>
        <p:sp>
          <p:nvSpPr>
            <p:cNvPr name="Freeform 17" id="17"/>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8" id="18"/>
          <p:cNvSpPr/>
          <p:nvPr/>
        </p:nvSpPr>
        <p:spPr>
          <a:xfrm flipH="false" flipV="false" rot="0">
            <a:off x="-192729" y="819150"/>
            <a:ext cx="18505817" cy="9468093"/>
          </a:xfrm>
          <a:custGeom>
            <a:avLst/>
            <a:gdLst/>
            <a:ahLst/>
            <a:cxnLst/>
            <a:rect r="r" b="b" t="t" l="l"/>
            <a:pathLst>
              <a:path h="9468093" w="18505817">
                <a:moveTo>
                  <a:pt x="0" y="0"/>
                </a:moveTo>
                <a:lnTo>
                  <a:pt x="18505818" y="0"/>
                </a:lnTo>
                <a:lnTo>
                  <a:pt x="18505818" y="9468093"/>
                </a:lnTo>
                <a:lnTo>
                  <a:pt x="0" y="9468093"/>
                </a:lnTo>
                <a:lnTo>
                  <a:pt x="0" y="0"/>
                </a:lnTo>
                <a:close/>
              </a:path>
            </a:pathLst>
          </a:custGeom>
          <a:blipFill>
            <a:blip r:embed="rId3"/>
            <a:stretch>
              <a:fillRect l="0" t="0" r="0" b="0"/>
            </a:stretch>
          </a:blipFill>
        </p:spPr>
      </p:sp>
      <p:grpSp>
        <p:nvGrpSpPr>
          <p:cNvPr name="Group 19" id="19"/>
          <p:cNvGrpSpPr/>
          <p:nvPr/>
        </p:nvGrpSpPr>
        <p:grpSpPr>
          <a:xfrm rot="0">
            <a:off x="1028700" y="431165"/>
            <a:ext cx="6692265" cy="597535"/>
            <a:chOff x="0" y="0"/>
            <a:chExt cx="8923020" cy="796713"/>
          </a:xfrm>
        </p:grpSpPr>
        <p:sp>
          <p:nvSpPr>
            <p:cNvPr name="TextBox 20" id="20"/>
            <p:cNvSpPr txBox="true"/>
            <p:nvPr/>
          </p:nvSpPr>
          <p:spPr>
            <a:xfrm rot="0">
              <a:off x="0" y="-123825"/>
              <a:ext cx="1074474"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05</a:t>
              </a:r>
            </a:p>
          </p:txBody>
        </p:sp>
        <p:sp>
          <p:nvSpPr>
            <p:cNvPr name="TextBox 21" id="21"/>
            <p:cNvSpPr txBox="true"/>
            <p:nvPr/>
          </p:nvSpPr>
          <p:spPr>
            <a:xfrm rot="0">
              <a:off x="1406494" y="76200"/>
              <a:ext cx="7516526"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Αξιολόγηση Αποτελεσμάτων Test Set</a:t>
              </a:r>
            </a:p>
          </p:txBody>
        </p:sp>
      </p:grpSp>
      <p:sp>
        <p:nvSpPr>
          <p:cNvPr name="TextBox 22" id="22"/>
          <p:cNvSpPr txBox="true"/>
          <p:nvPr/>
        </p:nvSpPr>
        <p:spPr>
          <a:xfrm rot="0">
            <a:off x="1929222" y="1362278"/>
            <a:ext cx="12554784" cy="863600"/>
          </a:xfrm>
          <a:prstGeom prst="rect">
            <a:avLst/>
          </a:prstGeom>
        </p:spPr>
        <p:txBody>
          <a:bodyPr anchor="t" rtlCol="false" tIns="0" lIns="0" bIns="0" rIns="0">
            <a:spAutoFit/>
          </a:bodyPr>
          <a:lstStyle/>
          <a:p>
            <a:pPr algn="ctr">
              <a:lnSpc>
                <a:spcPts val="7000"/>
              </a:lnSpc>
            </a:pPr>
            <a:r>
              <a:rPr lang="en-US" sz="5000">
                <a:solidFill>
                  <a:srgbClr val="1155CC"/>
                </a:solidFill>
                <a:latin typeface="Noto Sans Bold"/>
              </a:rPr>
              <a:t>Πορεία Εκπαίδευσης Fuel Consumption</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44890" y="779145"/>
            <a:ext cx="415290" cy="190500"/>
            <a:chOff x="0" y="0"/>
            <a:chExt cx="553720" cy="254000"/>
          </a:xfrm>
        </p:grpSpPr>
        <p:sp>
          <p:nvSpPr>
            <p:cNvPr name="Freeform 3" id="3"/>
            <p:cNvSpPr/>
            <p:nvPr/>
          </p:nvSpPr>
          <p:spPr>
            <a:xfrm flipH="false" flipV="false" rot="0">
              <a:off x="46990" y="36830"/>
              <a:ext cx="455930" cy="167640"/>
            </a:xfrm>
            <a:custGeom>
              <a:avLst/>
              <a:gdLst/>
              <a:ahLst/>
              <a:cxnLst/>
              <a:rect r="r" b="b" t="t" l="l"/>
              <a:pathLst>
                <a:path h="167640" w="45593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name="Group 4" id="4"/>
          <p:cNvGrpSpPr/>
          <p:nvPr/>
        </p:nvGrpSpPr>
        <p:grpSpPr>
          <a:xfrm rot="0">
            <a:off x="9094470" y="799148"/>
            <a:ext cx="578168" cy="253365"/>
            <a:chOff x="0" y="0"/>
            <a:chExt cx="770890" cy="337820"/>
          </a:xfrm>
        </p:grpSpPr>
        <p:sp>
          <p:nvSpPr>
            <p:cNvPr name="Freeform 5" id="5"/>
            <p:cNvSpPr/>
            <p:nvPr/>
          </p:nvSpPr>
          <p:spPr>
            <a:xfrm flipH="false" flipV="false" rot="0">
              <a:off x="46990" y="49530"/>
              <a:ext cx="678180" cy="252730"/>
            </a:xfrm>
            <a:custGeom>
              <a:avLst/>
              <a:gdLst/>
              <a:ahLst/>
              <a:cxnLst/>
              <a:rect r="r" b="b" t="t" l="l"/>
              <a:pathLst>
                <a:path h="252730" w="67818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name="Group 6" id="6"/>
          <p:cNvGrpSpPr/>
          <p:nvPr/>
        </p:nvGrpSpPr>
        <p:grpSpPr>
          <a:xfrm rot="0">
            <a:off x="9410700" y="801052"/>
            <a:ext cx="177165" cy="191452"/>
            <a:chOff x="0" y="0"/>
            <a:chExt cx="236220" cy="255270"/>
          </a:xfrm>
        </p:grpSpPr>
        <p:sp>
          <p:nvSpPr>
            <p:cNvPr name="Freeform 7" id="7"/>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8" id="8"/>
          <p:cNvGrpSpPr/>
          <p:nvPr/>
        </p:nvGrpSpPr>
        <p:grpSpPr>
          <a:xfrm rot="0">
            <a:off x="8496300" y="798195"/>
            <a:ext cx="201930" cy="209550"/>
            <a:chOff x="0" y="0"/>
            <a:chExt cx="269240" cy="279400"/>
          </a:xfrm>
        </p:grpSpPr>
        <p:sp>
          <p:nvSpPr>
            <p:cNvPr name="Freeform 9" id="9"/>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10" id="10"/>
          <p:cNvGrpSpPr/>
          <p:nvPr/>
        </p:nvGrpSpPr>
        <p:grpSpPr>
          <a:xfrm rot="0">
            <a:off x="8525828" y="819150"/>
            <a:ext cx="253365" cy="174308"/>
            <a:chOff x="0" y="0"/>
            <a:chExt cx="337820" cy="232410"/>
          </a:xfrm>
        </p:grpSpPr>
        <p:sp>
          <p:nvSpPr>
            <p:cNvPr name="Freeform 11" id="11"/>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12" id="12"/>
          <p:cNvGrpSpPr/>
          <p:nvPr/>
        </p:nvGrpSpPr>
        <p:grpSpPr>
          <a:xfrm rot="0">
            <a:off x="9439275" y="798195"/>
            <a:ext cx="200978" cy="221933"/>
            <a:chOff x="0" y="0"/>
            <a:chExt cx="267970" cy="295910"/>
          </a:xfrm>
        </p:grpSpPr>
        <p:sp>
          <p:nvSpPr>
            <p:cNvPr name="Freeform 13" id="13"/>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4" id="14" descr="Organic Handdrawn Thin Line "/>
          <p:cNvSpPr/>
          <p:nvPr/>
        </p:nvSpPr>
        <p:spPr>
          <a:xfrm flipH="false" flipV="false" rot="5400000">
            <a:off x="4268674" y="5503976"/>
            <a:ext cx="9222249" cy="201213"/>
          </a:xfrm>
          <a:custGeom>
            <a:avLst/>
            <a:gdLst/>
            <a:ahLst/>
            <a:cxnLst/>
            <a:rect r="r" b="b" t="t" l="l"/>
            <a:pathLst>
              <a:path h="201213" w="9222249">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descr="Organic Handdrawn Thin Line "/>
          <p:cNvSpPr/>
          <p:nvPr/>
        </p:nvSpPr>
        <p:spPr>
          <a:xfrm flipH="false" flipV="false" rot="-10800000">
            <a:off x="-443057" y="8135720"/>
            <a:ext cx="9222249" cy="201213"/>
          </a:xfrm>
          <a:custGeom>
            <a:avLst/>
            <a:gdLst/>
            <a:ahLst/>
            <a:cxnLst/>
            <a:rect r="r" b="b" t="t" l="l"/>
            <a:pathLst>
              <a:path h="201213" w="9222249">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descr="Organic Handdrawn Thin Line "/>
          <p:cNvSpPr/>
          <p:nvPr/>
        </p:nvSpPr>
        <p:spPr>
          <a:xfrm flipH="false" flipV="false" rot="0">
            <a:off x="9065751" y="1938229"/>
            <a:ext cx="9222249" cy="201213"/>
          </a:xfrm>
          <a:custGeom>
            <a:avLst/>
            <a:gdLst/>
            <a:ahLst/>
            <a:cxnLst/>
            <a:rect r="r" b="b" t="t" l="l"/>
            <a:pathLst>
              <a:path h="201213" w="9222249">
                <a:moveTo>
                  <a:pt x="0" y="0"/>
                </a:moveTo>
                <a:lnTo>
                  <a:pt x="9222249" y="0"/>
                </a:lnTo>
                <a:lnTo>
                  <a:pt x="9222249" y="201212"/>
                </a:lnTo>
                <a:lnTo>
                  <a:pt x="0" y="2012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516500" y="969645"/>
            <a:ext cx="8080765" cy="6346318"/>
          </a:xfrm>
          <a:custGeom>
            <a:avLst/>
            <a:gdLst/>
            <a:ahLst/>
            <a:cxnLst/>
            <a:rect r="r" b="b" t="t" l="l"/>
            <a:pathLst>
              <a:path h="6346318" w="8080765">
                <a:moveTo>
                  <a:pt x="0" y="0"/>
                </a:moveTo>
                <a:lnTo>
                  <a:pt x="8080765" y="0"/>
                </a:lnTo>
                <a:lnTo>
                  <a:pt x="8080765" y="6346318"/>
                </a:lnTo>
                <a:lnTo>
                  <a:pt x="0" y="6346318"/>
                </a:lnTo>
                <a:lnTo>
                  <a:pt x="0" y="0"/>
                </a:lnTo>
                <a:close/>
              </a:path>
            </a:pathLst>
          </a:custGeom>
          <a:blipFill>
            <a:blip r:embed="rId5"/>
            <a:stretch>
              <a:fillRect l="0" t="0" r="0" b="0"/>
            </a:stretch>
          </a:blipFill>
        </p:spPr>
      </p:sp>
      <p:sp>
        <p:nvSpPr>
          <p:cNvPr name="Freeform 18" id="18"/>
          <p:cNvSpPr/>
          <p:nvPr/>
        </p:nvSpPr>
        <p:spPr>
          <a:xfrm flipH="false" flipV="false" rot="0">
            <a:off x="10327127" y="3940682"/>
            <a:ext cx="7960873" cy="6346318"/>
          </a:xfrm>
          <a:custGeom>
            <a:avLst/>
            <a:gdLst/>
            <a:ahLst/>
            <a:cxnLst/>
            <a:rect r="r" b="b" t="t" l="l"/>
            <a:pathLst>
              <a:path h="6346318" w="7960873">
                <a:moveTo>
                  <a:pt x="0" y="0"/>
                </a:moveTo>
                <a:lnTo>
                  <a:pt x="7960873" y="0"/>
                </a:lnTo>
                <a:lnTo>
                  <a:pt x="7960873" y="6346318"/>
                </a:lnTo>
                <a:lnTo>
                  <a:pt x="0" y="6346318"/>
                </a:lnTo>
                <a:lnTo>
                  <a:pt x="0" y="0"/>
                </a:lnTo>
                <a:close/>
              </a:path>
            </a:pathLst>
          </a:custGeom>
          <a:blipFill>
            <a:blip r:embed="rId6"/>
            <a:stretch>
              <a:fillRect l="0" t="0" r="0" b="0"/>
            </a:stretch>
          </a:blipFill>
        </p:spPr>
      </p:sp>
      <p:grpSp>
        <p:nvGrpSpPr>
          <p:cNvPr name="Group 19" id="19"/>
          <p:cNvGrpSpPr/>
          <p:nvPr/>
        </p:nvGrpSpPr>
        <p:grpSpPr>
          <a:xfrm rot="0">
            <a:off x="1028700" y="431165"/>
            <a:ext cx="6692265" cy="597535"/>
            <a:chOff x="0" y="0"/>
            <a:chExt cx="8923020" cy="796713"/>
          </a:xfrm>
        </p:grpSpPr>
        <p:sp>
          <p:nvSpPr>
            <p:cNvPr name="TextBox 20" id="20"/>
            <p:cNvSpPr txBox="true"/>
            <p:nvPr/>
          </p:nvSpPr>
          <p:spPr>
            <a:xfrm rot="0">
              <a:off x="0" y="-123825"/>
              <a:ext cx="1074474"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05</a:t>
              </a:r>
            </a:p>
          </p:txBody>
        </p:sp>
        <p:sp>
          <p:nvSpPr>
            <p:cNvPr name="TextBox 21" id="21"/>
            <p:cNvSpPr txBox="true"/>
            <p:nvPr/>
          </p:nvSpPr>
          <p:spPr>
            <a:xfrm rot="0">
              <a:off x="1406494" y="76200"/>
              <a:ext cx="7516526"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Αξιολόγηση Αποτελεσμάτων Test Set</a:t>
              </a:r>
            </a:p>
          </p:txBody>
        </p:sp>
      </p:grpSp>
      <p:sp>
        <p:nvSpPr>
          <p:cNvPr name="TextBox 22" id="22"/>
          <p:cNvSpPr txBox="true"/>
          <p:nvPr/>
        </p:nvSpPr>
        <p:spPr>
          <a:xfrm rot="0">
            <a:off x="1686163" y="7223860"/>
            <a:ext cx="4348639" cy="721360"/>
          </a:xfrm>
          <a:prstGeom prst="rect">
            <a:avLst/>
          </a:prstGeom>
        </p:spPr>
        <p:txBody>
          <a:bodyPr anchor="t" rtlCol="false" tIns="0" lIns="0" bIns="0" rIns="0">
            <a:spAutoFit/>
          </a:bodyPr>
          <a:lstStyle/>
          <a:p>
            <a:pPr algn="ctr">
              <a:lnSpc>
                <a:spcPts val="5134"/>
              </a:lnSpc>
              <a:spcBef>
                <a:spcPct val="0"/>
              </a:spcBef>
            </a:pPr>
            <a:r>
              <a:rPr lang="en-US" sz="3949">
                <a:solidFill>
                  <a:srgbClr val="1155CC"/>
                </a:solidFill>
                <a:latin typeface="Arial Bold"/>
              </a:rPr>
              <a:t>NOx Train Results</a:t>
            </a:r>
          </a:p>
        </p:txBody>
      </p:sp>
      <p:sp>
        <p:nvSpPr>
          <p:cNvPr name="TextBox 23" id="23"/>
          <p:cNvSpPr txBox="true"/>
          <p:nvPr/>
        </p:nvSpPr>
        <p:spPr>
          <a:xfrm rot="0">
            <a:off x="10270491" y="2672841"/>
            <a:ext cx="7720608" cy="721360"/>
          </a:xfrm>
          <a:prstGeom prst="rect">
            <a:avLst/>
          </a:prstGeom>
        </p:spPr>
        <p:txBody>
          <a:bodyPr anchor="t" rtlCol="false" tIns="0" lIns="0" bIns="0" rIns="0">
            <a:spAutoFit/>
          </a:bodyPr>
          <a:lstStyle/>
          <a:p>
            <a:pPr algn="ctr">
              <a:lnSpc>
                <a:spcPts val="5134"/>
              </a:lnSpc>
              <a:spcBef>
                <a:spcPct val="0"/>
              </a:spcBef>
            </a:pPr>
            <a:r>
              <a:rPr lang="en-US" sz="3949">
                <a:solidFill>
                  <a:srgbClr val="1155CC"/>
                </a:solidFill>
                <a:latin typeface="Arial Bold"/>
              </a:rPr>
              <a:t>Fuel Consumption Train Results</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44890" y="779145"/>
            <a:ext cx="415290" cy="190500"/>
            <a:chOff x="0" y="0"/>
            <a:chExt cx="553720" cy="254000"/>
          </a:xfrm>
        </p:grpSpPr>
        <p:sp>
          <p:nvSpPr>
            <p:cNvPr name="Freeform 3" id="3"/>
            <p:cNvSpPr/>
            <p:nvPr/>
          </p:nvSpPr>
          <p:spPr>
            <a:xfrm flipH="false" flipV="false" rot="0">
              <a:off x="46990" y="36830"/>
              <a:ext cx="455930" cy="167640"/>
            </a:xfrm>
            <a:custGeom>
              <a:avLst/>
              <a:gdLst/>
              <a:ahLst/>
              <a:cxnLst/>
              <a:rect r="r" b="b" t="t" l="l"/>
              <a:pathLst>
                <a:path h="167640" w="45593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name="Group 4" id="4"/>
          <p:cNvGrpSpPr/>
          <p:nvPr/>
        </p:nvGrpSpPr>
        <p:grpSpPr>
          <a:xfrm rot="0">
            <a:off x="8546782" y="798195"/>
            <a:ext cx="1055370" cy="275272"/>
            <a:chOff x="0" y="0"/>
            <a:chExt cx="1407160" cy="367030"/>
          </a:xfrm>
        </p:grpSpPr>
        <p:sp>
          <p:nvSpPr>
            <p:cNvPr name="Freeform 5" id="5"/>
            <p:cNvSpPr/>
            <p:nvPr/>
          </p:nvSpPr>
          <p:spPr>
            <a:xfrm flipH="false" flipV="false" rot="0">
              <a:off x="46990" y="40640"/>
              <a:ext cx="1309370" cy="284480"/>
            </a:xfrm>
            <a:custGeom>
              <a:avLst/>
              <a:gdLst/>
              <a:ahLst/>
              <a:cxnLst/>
              <a:rect r="r" b="b" t="t" l="l"/>
              <a:pathLst>
                <a:path h="284480" w="130937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name="Group 6" id="6"/>
          <p:cNvGrpSpPr/>
          <p:nvPr/>
        </p:nvGrpSpPr>
        <p:grpSpPr>
          <a:xfrm rot="0">
            <a:off x="8435340" y="803910"/>
            <a:ext cx="943927" cy="269558"/>
            <a:chOff x="0" y="0"/>
            <a:chExt cx="1258570" cy="359410"/>
          </a:xfrm>
        </p:grpSpPr>
        <p:sp>
          <p:nvSpPr>
            <p:cNvPr name="Freeform 7" id="7"/>
            <p:cNvSpPr/>
            <p:nvPr/>
          </p:nvSpPr>
          <p:spPr>
            <a:xfrm flipH="false" flipV="false" rot="0">
              <a:off x="46990" y="46990"/>
              <a:ext cx="1160780" cy="261620"/>
            </a:xfrm>
            <a:custGeom>
              <a:avLst/>
              <a:gdLst/>
              <a:ahLst/>
              <a:cxnLst/>
              <a:rect r="r" b="b" t="t" l="l"/>
              <a:pathLst>
                <a:path h="261620" w="116078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name="Group 8" id="8"/>
          <p:cNvGrpSpPr/>
          <p:nvPr/>
        </p:nvGrpSpPr>
        <p:grpSpPr>
          <a:xfrm rot="0">
            <a:off x="9094470" y="799148"/>
            <a:ext cx="578168" cy="253365"/>
            <a:chOff x="0" y="0"/>
            <a:chExt cx="770890" cy="337820"/>
          </a:xfrm>
        </p:grpSpPr>
        <p:sp>
          <p:nvSpPr>
            <p:cNvPr name="Freeform 9" id="9"/>
            <p:cNvSpPr/>
            <p:nvPr/>
          </p:nvSpPr>
          <p:spPr>
            <a:xfrm flipH="false" flipV="false" rot="0">
              <a:off x="46990" y="49530"/>
              <a:ext cx="678180" cy="252730"/>
            </a:xfrm>
            <a:custGeom>
              <a:avLst/>
              <a:gdLst/>
              <a:ahLst/>
              <a:cxnLst/>
              <a:rect r="r" b="b" t="t" l="l"/>
              <a:pathLst>
                <a:path h="252730" w="67818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name="Group 10" id="10"/>
          <p:cNvGrpSpPr/>
          <p:nvPr/>
        </p:nvGrpSpPr>
        <p:grpSpPr>
          <a:xfrm rot="0">
            <a:off x="9410700" y="801052"/>
            <a:ext cx="177165" cy="191452"/>
            <a:chOff x="0" y="0"/>
            <a:chExt cx="236220" cy="255270"/>
          </a:xfrm>
        </p:grpSpPr>
        <p:sp>
          <p:nvSpPr>
            <p:cNvPr name="Freeform 11" id="11"/>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12" id="12"/>
          <p:cNvGrpSpPr/>
          <p:nvPr/>
        </p:nvGrpSpPr>
        <p:grpSpPr>
          <a:xfrm rot="0">
            <a:off x="8496300" y="798195"/>
            <a:ext cx="201930" cy="209550"/>
            <a:chOff x="0" y="0"/>
            <a:chExt cx="269240" cy="279400"/>
          </a:xfrm>
        </p:grpSpPr>
        <p:sp>
          <p:nvSpPr>
            <p:cNvPr name="Freeform 13" id="13"/>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14" id="14"/>
          <p:cNvGrpSpPr/>
          <p:nvPr/>
        </p:nvGrpSpPr>
        <p:grpSpPr>
          <a:xfrm rot="0">
            <a:off x="8525828" y="819150"/>
            <a:ext cx="253365" cy="174308"/>
            <a:chOff x="0" y="0"/>
            <a:chExt cx="337820" cy="232410"/>
          </a:xfrm>
        </p:grpSpPr>
        <p:sp>
          <p:nvSpPr>
            <p:cNvPr name="Freeform 15" id="15"/>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16" id="16"/>
          <p:cNvGrpSpPr/>
          <p:nvPr/>
        </p:nvGrpSpPr>
        <p:grpSpPr>
          <a:xfrm rot="0">
            <a:off x="9439275" y="798195"/>
            <a:ext cx="200978" cy="221933"/>
            <a:chOff x="0" y="0"/>
            <a:chExt cx="267970" cy="295910"/>
          </a:xfrm>
        </p:grpSpPr>
        <p:sp>
          <p:nvSpPr>
            <p:cNvPr name="Freeform 17" id="17"/>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8" id="18"/>
          <p:cNvSpPr/>
          <p:nvPr/>
        </p:nvSpPr>
        <p:spPr>
          <a:xfrm flipH="false" flipV="false" rot="0">
            <a:off x="0" y="1160812"/>
            <a:ext cx="7720965" cy="5790724"/>
          </a:xfrm>
          <a:custGeom>
            <a:avLst/>
            <a:gdLst/>
            <a:ahLst/>
            <a:cxnLst/>
            <a:rect r="r" b="b" t="t" l="l"/>
            <a:pathLst>
              <a:path h="5790724" w="7720965">
                <a:moveTo>
                  <a:pt x="0" y="0"/>
                </a:moveTo>
                <a:lnTo>
                  <a:pt x="7720965" y="0"/>
                </a:lnTo>
                <a:lnTo>
                  <a:pt x="7720965" y="5790723"/>
                </a:lnTo>
                <a:lnTo>
                  <a:pt x="0" y="5790723"/>
                </a:lnTo>
                <a:lnTo>
                  <a:pt x="0" y="0"/>
                </a:lnTo>
                <a:close/>
              </a:path>
            </a:pathLst>
          </a:custGeom>
          <a:blipFill>
            <a:blip r:embed="rId3"/>
            <a:stretch>
              <a:fillRect l="0" t="0" r="0" b="0"/>
            </a:stretch>
          </a:blipFill>
        </p:spPr>
      </p:sp>
      <p:sp>
        <p:nvSpPr>
          <p:cNvPr name="Freeform 19" id="19" descr="Organic Handdrawn Thin Line "/>
          <p:cNvSpPr/>
          <p:nvPr/>
        </p:nvSpPr>
        <p:spPr>
          <a:xfrm flipH="false" flipV="false" rot="5400000">
            <a:off x="4268674" y="5503976"/>
            <a:ext cx="9222249" cy="201213"/>
          </a:xfrm>
          <a:custGeom>
            <a:avLst/>
            <a:gdLst/>
            <a:ahLst/>
            <a:cxnLst/>
            <a:rect r="r" b="b" t="t" l="l"/>
            <a:pathLst>
              <a:path h="201213" w="9222249">
                <a:moveTo>
                  <a:pt x="0" y="0"/>
                </a:moveTo>
                <a:lnTo>
                  <a:pt x="9222250" y="0"/>
                </a:lnTo>
                <a:lnTo>
                  <a:pt x="9222250" y="201213"/>
                </a:lnTo>
                <a:lnTo>
                  <a:pt x="0" y="2012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descr="Organic Handdrawn Thin Line "/>
          <p:cNvSpPr/>
          <p:nvPr/>
        </p:nvSpPr>
        <p:spPr>
          <a:xfrm flipH="false" flipV="false" rot="-10800000">
            <a:off x="-443057" y="8135720"/>
            <a:ext cx="9222249" cy="201213"/>
          </a:xfrm>
          <a:custGeom>
            <a:avLst/>
            <a:gdLst/>
            <a:ahLst/>
            <a:cxnLst/>
            <a:rect r="r" b="b" t="t" l="l"/>
            <a:pathLst>
              <a:path h="201213" w="9222249">
                <a:moveTo>
                  <a:pt x="0" y="0"/>
                </a:moveTo>
                <a:lnTo>
                  <a:pt x="9222250" y="0"/>
                </a:lnTo>
                <a:lnTo>
                  <a:pt x="9222250" y="201213"/>
                </a:lnTo>
                <a:lnTo>
                  <a:pt x="0" y="2012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descr="Organic Handdrawn Thin Line "/>
          <p:cNvSpPr/>
          <p:nvPr/>
        </p:nvSpPr>
        <p:spPr>
          <a:xfrm flipH="false" flipV="false" rot="0">
            <a:off x="9065751" y="1938229"/>
            <a:ext cx="9222249" cy="201213"/>
          </a:xfrm>
          <a:custGeom>
            <a:avLst/>
            <a:gdLst/>
            <a:ahLst/>
            <a:cxnLst/>
            <a:rect r="r" b="b" t="t" l="l"/>
            <a:pathLst>
              <a:path h="201213" w="9222249">
                <a:moveTo>
                  <a:pt x="0" y="0"/>
                </a:moveTo>
                <a:lnTo>
                  <a:pt x="9222249" y="0"/>
                </a:lnTo>
                <a:lnTo>
                  <a:pt x="9222249" y="201212"/>
                </a:lnTo>
                <a:lnTo>
                  <a:pt x="0" y="201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0526933" y="3940682"/>
            <a:ext cx="7960873" cy="6346318"/>
          </a:xfrm>
          <a:custGeom>
            <a:avLst/>
            <a:gdLst/>
            <a:ahLst/>
            <a:cxnLst/>
            <a:rect r="r" b="b" t="t" l="l"/>
            <a:pathLst>
              <a:path h="6346318" w="7960873">
                <a:moveTo>
                  <a:pt x="0" y="0"/>
                </a:moveTo>
                <a:lnTo>
                  <a:pt x="7960872" y="0"/>
                </a:lnTo>
                <a:lnTo>
                  <a:pt x="7960872" y="6346318"/>
                </a:lnTo>
                <a:lnTo>
                  <a:pt x="0" y="6346318"/>
                </a:lnTo>
                <a:lnTo>
                  <a:pt x="0" y="0"/>
                </a:lnTo>
                <a:close/>
              </a:path>
            </a:pathLst>
          </a:custGeom>
          <a:blipFill>
            <a:blip r:embed="rId6"/>
            <a:stretch>
              <a:fillRect l="0" t="0" r="0" b="0"/>
            </a:stretch>
          </a:blipFill>
        </p:spPr>
      </p:sp>
      <p:grpSp>
        <p:nvGrpSpPr>
          <p:cNvPr name="Group 23" id="23"/>
          <p:cNvGrpSpPr/>
          <p:nvPr/>
        </p:nvGrpSpPr>
        <p:grpSpPr>
          <a:xfrm rot="0">
            <a:off x="1028700" y="431165"/>
            <a:ext cx="6692265" cy="597535"/>
            <a:chOff x="0" y="0"/>
            <a:chExt cx="8923020" cy="796713"/>
          </a:xfrm>
        </p:grpSpPr>
        <p:sp>
          <p:nvSpPr>
            <p:cNvPr name="TextBox 24" id="24"/>
            <p:cNvSpPr txBox="true"/>
            <p:nvPr/>
          </p:nvSpPr>
          <p:spPr>
            <a:xfrm rot="0">
              <a:off x="0" y="-123825"/>
              <a:ext cx="1074474"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05</a:t>
              </a:r>
            </a:p>
          </p:txBody>
        </p:sp>
        <p:sp>
          <p:nvSpPr>
            <p:cNvPr name="TextBox 25" id="25"/>
            <p:cNvSpPr txBox="true"/>
            <p:nvPr/>
          </p:nvSpPr>
          <p:spPr>
            <a:xfrm rot="0">
              <a:off x="1406494" y="76200"/>
              <a:ext cx="7516526"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Αξιολόγηση Αποτελεσμάτων Test Set</a:t>
              </a:r>
            </a:p>
          </p:txBody>
        </p:sp>
      </p:grpSp>
      <p:sp>
        <p:nvSpPr>
          <p:cNvPr name="TextBox 26" id="26"/>
          <p:cNvSpPr txBox="true"/>
          <p:nvPr/>
        </p:nvSpPr>
        <p:spPr>
          <a:xfrm rot="0">
            <a:off x="1783735" y="7223860"/>
            <a:ext cx="4153495" cy="721360"/>
          </a:xfrm>
          <a:prstGeom prst="rect">
            <a:avLst/>
          </a:prstGeom>
        </p:spPr>
        <p:txBody>
          <a:bodyPr anchor="t" rtlCol="false" tIns="0" lIns="0" bIns="0" rIns="0">
            <a:spAutoFit/>
          </a:bodyPr>
          <a:lstStyle/>
          <a:p>
            <a:pPr algn="ctr">
              <a:lnSpc>
                <a:spcPts val="5134"/>
              </a:lnSpc>
              <a:spcBef>
                <a:spcPct val="0"/>
              </a:spcBef>
            </a:pPr>
            <a:r>
              <a:rPr lang="en-US" sz="3949">
                <a:solidFill>
                  <a:srgbClr val="1155CC"/>
                </a:solidFill>
                <a:latin typeface="Arial Bold"/>
              </a:rPr>
              <a:t>NOx Test Results</a:t>
            </a:r>
          </a:p>
        </p:txBody>
      </p:sp>
      <p:sp>
        <p:nvSpPr>
          <p:cNvPr name="TextBox 27" id="27"/>
          <p:cNvSpPr txBox="true"/>
          <p:nvPr/>
        </p:nvSpPr>
        <p:spPr>
          <a:xfrm rot="0">
            <a:off x="10526933" y="2675215"/>
            <a:ext cx="7525464" cy="721360"/>
          </a:xfrm>
          <a:prstGeom prst="rect">
            <a:avLst/>
          </a:prstGeom>
        </p:spPr>
        <p:txBody>
          <a:bodyPr anchor="t" rtlCol="false" tIns="0" lIns="0" bIns="0" rIns="0">
            <a:spAutoFit/>
          </a:bodyPr>
          <a:lstStyle/>
          <a:p>
            <a:pPr algn="ctr">
              <a:lnSpc>
                <a:spcPts val="5134"/>
              </a:lnSpc>
              <a:spcBef>
                <a:spcPct val="0"/>
              </a:spcBef>
            </a:pPr>
            <a:r>
              <a:rPr lang="en-US" sz="3949">
                <a:solidFill>
                  <a:srgbClr val="1155CC"/>
                </a:solidFill>
                <a:latin typeface="Arial Bold"/>
              </a:rPr>
              <a:t>Fuel Consumption Test Results</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19332" y="4955636"/>
            <a:ext cx="5044908" cy="4114800"/>
          </a:xfrm>
          <a:custGeom>
            <a:avLst/>
            <a:gdLst/>
            <a:ahLst/>
            <a:cxnLst/>
            <a:rect r="r" b="b" t="t" l="l"/>
            <a:pathLst>
              <a:path h="4114800" w="5044908">
                <a:moveTo>
                  <a:pt x="0" y="0"/>
                </a:moveTo>
                <a:lnTo>
                  <a:pt x="5044908" y="0"/>
                </a:lnTo>
                <a:lnTo>
                  <a:pt x="5044908" y="4114800"/>
                </a:lnTo>
                <a:lnTo>
                  <a:pt x="0" y="4114800"/>
                </a:lnTo>
                <a:lnTo>
                  <a:pt x="0" y="0"/>
                </a:lnTo>
                <a:close/>
              </a:path>
            </a:pathLst>
          </a:custGeom>
          <a:blipFill>
            <a:blip r:embed="rId3"/>
            <a:stretch>
              <a:fillRect l="0" t="0" r="0" b="0"/>
            </a:stretch>
          </a:blipFill>
        </p:spPr>
      </p:sp>
      <p:graphicFrame>
        <p:nvGraphicFramePr>
          <p:cNvPr name="Table 3" id="3"/>
          <p:cNvGraphicFramePr>
            <a:graphicFrameLocks noGrp="true"/>
          </p:cNvGraphicFramePr>
          <p:nvPr/>
        </p:nvGraphicFramePr>
        <p:xfrm>
          <a:off x="10375487" y="1028700"/>
          <a:ext cx="6477866" cy="3518574"/>
        </p:xfrm>
        <a:graphic>
          <a:graphicData uri="http://schemas.openxmlformats.org/drawingml/2006/table">
            <a:tbl>
              <a:tblPr/>
              <a:tblGrid>
                <a:gridCol w="3238933"/>
                <a:gridCol w="3238933"/>
              </a:tblGrid>
              <a:tr h="977618">
                <a:tc gridSpan="2">
                  <a:txBody>
                    <a:bodyPr anchor="t" rtlCol="false"/>
                    <a:lstStyle/>
                    <a:p>
                      <a:pPr algn="l">
                        <a:lnSpc>
                          <a:spcPts val="2371"/>
                        </a:lnSpc>
                        <a:defRPr/>
                      </a:pPr>
                      <a:r>
                        <a:rPr lang="en-US" sz="1693">
                          <a:solidFill>
                            <a:srgbClr val="000000"/>
                          </a:solidFill>
                          <a:latin typeface="Arial"/>
                        </a:rPr>
                        <a:t>Εγκατάσταση</a:t>
                      </a:r>
                      <a:endParaRPr lang="en-US" sz="1100"/>
                    </a:p>
                    <a:p>
                      <a:pPr algn="l">
                        <a:lnSpc>
                          <a:spcPts val="2371"/>
                        </a:lnSpc>
                      </a:pPr>
                      <a:r>
                        <a:rPr lang="en-US" sz="1693">
                          <a:solidFill>
                            <a:srgbClr val="000000"/>
                          </a:solidFill>
                          <a:latin typeface="Arial"/>
                        </a:rPr>
                        <a:t>  HIPPO-2</a:t>
                      </a:r>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c hMerge="true">
                  <a:txBody>
                    <a:bodyPr anchor="t" rtlCol="false"/>
                    <a:lstStyle/>
                    <a:p>
                      <a:pPr algn="l">
                        <a:lnSpc>
                          <a:spcPts val="2371"/>
                        </a:lnSpc>
                        <a:defRPr/>
                      </a:pPr>
                      <a:r>
                        <a:rPr lang="en-US" sz="1693">
                          <a:solidFill>
                            <a:srgbClr val="000000"/>
                          </a:solidFill>
                          <a:latin typeface="Arial"/>
                        </a:rPr>
                        <a:t>Εγκατάσταση</a:t>
                      </a:r>
                      <a:endParaRPr lang="en-US" sz="1100"/>
                    </a:p>
                    <a:p>
                      <a:pPr algn="l">
                        <a:lnSpc>
                          <a:spcPts val="2371"/>
                        </a:lnSpc>
                      </a:pPr>
                      <a:r>
                        <a:rPr lang="en-US" sz="1693">
                          <a:solidFill>
                            <a:srgbClr val="000000"/>
                          </a:solidFill>
                          <a:latin typeface="Arial"/>
                        </a:rPr>
                        <a:t>  HIPPO-2</a:t>
                      </a:r>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r>
              <a:tr h="846985">
                <a:tc gridSpan="2">
                  <a:txBody>
                    <a:bodyPr anchor="t" rtlCol="false"/>
                    <a:lstStyle/>
                    <a:p>
                      <a:pPr algn="l">
                        <a:lnSpc>
                          <a:spcPts val="2371"/>
                        </a:lnSpc>
                        <a:defRPr/>
                      </a:pPr>
                      <a:r>
                        <a:rPr lang="en-US" sz="1693">
                          <a:solidFill>
                            <a:srgbClr val="000000"/>
                          </a:solidFill>
                          <a:latin typeface="Arial"/>
                        </a:rPr>
                        <a:t>MCR (kW)</a:t>
                      </a:r>
                      <a:endParaRPr lang="en-US" sz="1100"/>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c hMerge="true">
                  <a:txBody>
                    <a:bodyPr anchor="t" rtlCol="false"/>
                    <a:lstStyle/>
                    <a:p>
                      <a:pPr algn="l">
                        <a:lnSpc>
                          <a:spcPts val="2371"/>
                        </a:lnSpc>
                        <a:defRPr/>
                      </a:pPr>
                      <a:r>
                        <a:rPr lang="en-US" sz="1693">
                          <a:solidFill>
                            <a:srgbClr val="000000"/>
                          </a:solidFill>
                          <a:latin typeface="Arial"/>
                        </a:rPr>
                        <a:t>MCR (kW)</a:t>
                      </a:r>
                      <a:endParaRPr lang="en-US" sz="1100"/>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r>
              <a:tr h="846985">
                <a:tc>
                  <a:txBody>
                    <a:bodyPr anchor="t" rtlCol="false"/>
                    <a:lstStyle/>
                    <a:p>
                      <a:pPr algn="l">
                        <a:lnSpc>
                          <a:spcPts val="2371"/>
                        </a:lnSpc>
                        <a:defRPr/>
                      </a:pPr>
                      <a:r>
                        <a:rPr lang="en-US" sz="1693">
                          <a:solidFill>
                            <a:srgbClr val="000000"/>
                          </a:solidFill>
                          <a:latin typeface="Arial"/>
                        </a:rPr>
                        <a:t>Diesel</a:t>
                      </a:r>
                      <a:endParaRPr lang="en-US" sz="1100"/>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c>
                  <a:txBody>
                    <a:bodyPr anchor="t" rtlCol="false"/>
                    <a:lstStyle/>
                    <a:p>
                      <a:pPr algn="l">
                        <a:lnSpc>
                          <a:spcPts val="2371"/>
                        </a:lnSpc>
                        <a:defRPr/>
                      </a:pPr>
                      <a:r>
                        <a:rPr lang="en-US" sz="1693">
                          <a:solidFill>
                            <a:srgbClr val="000000"/>
                          </a:solidFill>
                          <a:latin typeface="Arial"/>
                        </a:rPr>
                        <a:t>261</a:t>
                      </a:r>
                      <a:endParaRPr lang="en-US" sz="1100"/>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r>
              <a:tr h="846985">
                <a:tc>
                  <a:txBody>
                    <a:bodyPr anchor="t" rtlCol="false"/>
                    <a:lstStyle/>
                    <a:p>
                      <a:pPr algn="l">
                        <a:lnSpc>
                          <a:spcPts val="2371"/>
                        </a:lnSpc>
                        <a:defRPr/>
                      </a:pPr>
                      <a:r>
                        <a:rPr lang="en-US" sz="1693">
                          <a:solidFill>
                            <a:srgbClr val="000000"/>
                          </a:solidFill>
                          <a:latin typeface="Arial"/>
                        </a:rPr>
                        <a:t>Ηλεκτροκινητήρας</a:t>
                      </a:r>
                      <a:endParaRPr lang="en-US" sz="1100"/>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c>
                  <a:txBody>
                    <a:bodyPr anchor="t" rtlCol="false"/>
                    <a:lstStyle/>
                    <a:p>
                      <a:pPr algn="l">
                        <a:lnSpc>
                          <a:spcPts val="2371"/>
                        </a:lnSpc>
                        <a:defRPr/>
                      </a:pPr>
                      <a:r>
                        <a:rPr lang="en-US" sz="1693">
                          <a:solidFill>
                            <a:srgbClr val="000000"/>
                          </a:solidFill>
                          <a:latin typeface="Arial"/>
                        </a:rPr>
                        <a:t>90</a:t>
                      </a:r>
                      <a:endParaRPr lang="en-US" sz="1100"/>
                    </a:p>
                  </a:txBody>
                  <a:tcPr marL="179266" marR="179266" marT="179266" marB="179266" anchor="ctr">
                    <a:lnL cmpd="sng" algn="ctr" cap="flat" w="33739">
                      <a:solidFill>
                        <a:srgbClr val="000000"/>
                      </a:solidFill>
                      <a:prstDash val="solid"/>
                      <a:round/>
                      <a:headEnd type="none" w="med" len="med"/>
                      <a:tailEnd type="none" w="med" len="med"/>
                    </a:lnL>
                    <a:lnR cmpd="sng" algn="ctr" cap="flat" w="33739">
                      <a:solidFill>
                        <a:srgbClr val="000000"/>
                      </a:solidFill>
                      <a:prstDash val="solid"/>
                      <a:round/>
                      <a:headEnd type="none" w="med" len="med"/>
                      <a:tailEnd type="none" w="med" len="med"/>
                    </a:lnR>
                    <a:lnT cmpd="sng" algn="ctr" cap="flat" w="33739">
                      <a:solidFill>
                        <a:srgbClr val="000000"/>
                      </a:solidFill>
                      <a:prstDash val="solid"/>
                      <a:round/>
                      <a:headEnd type="none" w="med" len="med"/>
                      <a:tailEnd type="none" w="med" len="med"/>
                    </a:lnT>
                    <a:lnB cmpd="sng" algn="ctr" cap="flat" w="33739">
                      <a:solidFill>
                        <a:srgbClr val="000000"/>
                      </a:solidFill>
                      <a:prstDash val="solid"/>
                      <a:round/>
                      <a:headEnd type="none" w="med" len="med"/>
                      <a:tailEnd type="none" w="med" len="med"/>
                    </a:lnB>
                  </a:tcPr>
                </a:tc>
              </a:tr>
            </a:tbl>
          </a:graphicData>
        </a:graphic>
      </p:graphicFrame>
      <p:grpSp>
        <p:nvGrpSpPr>
          <p:cNvPr name="Group 4" id="4"/>
          <p:cNvGrpSpPr/>
          <p:nvPr/>
        </p:nvGrpSpPr>
        <p:grpSpPr>
          <a:xfrm rot="0">
            <a:off x="10375487" y="5775527"/>
            <a:ext cx="6883813" cy="3214054"/>
            <a:chOff x="0" y="0"/>
            <a:chExt cx="9178417" cy="4285406"/>
          </a:xfrm>
        </p:grpSpPr>
        <p:sp>
          <p:nvSpPr>
            <p:cNvPr name="TextBox 5" id="5"/>
            <p:cNvSpPr txBox="true"/>
            <p:nvPr/>
          </p:nvSpPr>
          <p:spPr>
            <a:xfrm rot="0">
              <a:off x="0" y="-66675"/>
              <a:ext cx="9178417" cy="714375"/>
            </a:xfrm>
            <a:prstGeom prst="rect">
              <a:avLst/>
            </a:prstGeom>
          </p:spPr>
          <p:txBody>
            <a:bodyPr anchor="t" rtlCol="false" tIns="0" lIns="0" bIns="0" rIns="0">
              <a:spAutoFit/>
            </a:bodyPr>
            <a:lstStyle/>
            <a:p>
              <a:pPr algn="l" marL="0" indent="0" lvl="0">
                <a:lnSpc>
                  <a:spcPts val="3840"/>
                </a:lnSpc>
              </a:pPr>
              <a:r>
                <a:rPr lang="en-US" sz="3200">
                  <a:solidFill>
                    <a:srgbClr val="1155CC"/>
                  </a:solidFill>
                  <a:latin typeface="Arial Bold"/>
                </a:rPr>
                <a:t>Επίλυση:</a:t>
              </a:r>
            </a:p>
          </p:txBody>
        </p:sp>
        <p:sp>
          <p:nvSpPr>
            <p:cNvPr name="TextBox 6" id="6"/>
            <p:cNvSpPr txBox="true"/>
            <p:nvPr/>
          </p:nvSpPr>
          <p:spPr>
            <a:xfrm rot="0">
              <a:off x="0" y="1086911"/>
              <a:ext cx="9178417" cy="3198495"/>
            </a:xfrm>
            <a:prstGeom prst="rect">
              <a:avLst/>
            </a:prstGeom>
          </p:spPr>
          <p:txBody>
            <a:bodyPr anchor="t" rtlCol="false" tIns="0" lIns="0" bIns="0" rIns="0">
              <a:spAutoFit/>
            </a:bodyPr>
            <a:lstStyle/>
            <a:p>
              <a:pPr algn="l" marL="0" indent="0" lvl="0">
                <a:lnSpc>
                  <a:spcPts val="3150"/>
                </a:lnSpc>
              </a:pPr>
              <a:r>
                <a:rPr lang="en-US" sz="2100" strike="noStrike">
                  <a:solidFill>
                    <a:srgbClr val="000000"/>
                  </a:solidFill>
                  <a:latin typeface="Arial"/>
                </a:rPr>
                <a:t>Από την εγκατάσταση HIPPO 2, λήφθηκαν οι παράμετροι κατά την λειτουργία του.</a:t>
              </a:r>
            </a:p>
            <a:p>
              <a:pPr algn="l" marL="0" indent="0" lvl="0">
                <a:lnSpc>
                  <a:spcPts val="3150"/>
                </a:lnSpc>
              </a:pPr>
              <a:r>
                <a:rPr lang="en-US" sz="2100" strike="noStrike">
                  <a:solidFill>
                    <a:srgbClr val="000000"/>
                  </a:solidFill>
                  <a:latin typeface="Arial"/>
                </a:rPr>
                <a:t>Ο σκοπός είναι η δημιουργία Virtual Sensors οι οποίοι θα λειτουργούν παράλληλα με την υπόλοιπη εγκατάσταση, καθώς και Digital Twin για την δημιουργία προσομοιώσεων.</a:t>
              </a:r>
            </a:p>
          </p:txBody>
        </p:sp>
      </p:grpSp>
      <p:grpSp>
        <p:nvGrpSpPr>
          <p:cNvPr name="Group 7" id="7"/>
          <p:cNvGrpSpPr/>
          <p:nvPr/>
        </p:nvGrpSpPr>
        <p:grpSpPr>
          <a:xfrm rot="0">
            <a:off x="1999879" y="1479073"/>
            <a:ext cx="6883813" cy="2013904"/>
            <a:chOff x="0" y="0"/>
            <a:chExt cx="9178417" cy="2685206"/>
          </a:xfrm>
        </p:grpSpPr>
        <p:sp>
          <p:nvSpPr>
            <p:cNvPr name="TextBox 8" id="8"/>
            <p:cNvSpPr txBox="true"/>
            <p:nvPr/>
          </p:nvSpPr>
          <p:spPr>
            <a:xfrm rot="0">
              <a:off x="0" y="-66675"/>
              <a:ext cx="9178417" cy="714375"/>
            </a:xfrm>
            <a:prstGeom prst="rect">
              <a:avLst/>
            </a:prstGeom>
          </p:spPr>
          <p:txBody>
            <a:bodyPr anchor="t" rtlCol="false" tIns="0" lIns="0" bIns="0" rIns="0">
              <a:spAutoFit/>
            </a:bodyPr>
            <a:lstStyle/>
            <a:p>
              <a:pPr algn="r" marL="0" indent="0" lvl="0">
                <a:lnSpc>
                  <a:spcPts val="3840"/>
                </a:lnSpc>
              </a:pPr>
              <a:r>
                <a:rPr lang="en-US" sz="3200" strike="noStrike">
                  <a:solidFill>
                    <a:srgbClr val="1155CC"/>
                  </a:solidFill>
                  <a:latin typeface="Arial Bold"/>
                </a:rPr>
                <a:t>Πρόβλημα:</a:t>
              </a:r>
            </a:p>
          </p:txBody>
        </p:sp>
        <p:sp>
          <p:nvSpPr>
            <p:cNvPr name="TextBox 9" id="9"/>
            <p:cNvSpPr txBox="true"/>
            <p:nvPr/>
          </p:nvSpPr>
          <p:spPr>
            <a:xfrm rot="0">
              <a:off x="0" y="1086911"/>
              <a:ext cx="9178417" cy="1598295"/>
            </a:xfrm>
            <a:prstGeom prst="rect">
              <a:avLst/>
            </a:prstGeom>
          </p:spPr>
          <p:txBody>
            <a:bodyPr anchor="t" rtlCol="false" tIns="0" lIns="0" bIns="0" rIns="0">
              <a:spAutoFit/>
            </a:bodyPr>
            <a:lstStyle/>
            <a:p>
              <a:pPr algn="r" marL="0" indent="0" lvl="0">
                <a:lnSpc>
                  <a:spcPts val="3150"/>
                </a:lnSpc>
              </a:pPr>
              <a:r>
                <a:rPr lang="en-US" sz="2100" strike="noStrike">
                  <a:solidFill>
                    <a:srgbClr val="000000"/>
                  </a:solidFill>
                  <a:latin typeface="Arial"/>
                </a:rPr>
                <a:t>Κατα την λειτουργία ενός κινητήρα, είναι αρκετά δύσκολο να ληφθούν κάποια δεδομένα τα οποία όμως είναι πολύ χρήσιμα για ελέγχους.</a:t>
              </a:r>
            </a:p>
          </p:txBody>
        </p:sp>
      </p:gr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10700" y="801052"/>
            <a:ext cx="177165" cy="191452"/>
            <a:chOff x="0" y="0"/>
            <a:chExt cx="236220" cy="255270"/>
          </a:xfrm>
        </p:grpSpPr>
        <p:sp>
          <p:nvSpPr>
            <p:cNvPr name="Freeform 3" id="3"/>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4" id="4"/>
          <p:cNvGrpSpPr/>
          <p:nvPr/>
        </p:nvGrpSpPr>
        <p:grpSpPr>
          <a:xfrm rot="0">
            <a:off x="8496300" y="798195"/>
            <a:ext cx="201930" cy="209550"/>
            <a:chOff x="0" y="0"/>
            <a:chExt cx="269240" cy="279400"/>
          </a:xfrm>
        </p:grpSpPr>
        <p:sp>
          <p:nvSpPr>
            <p:cNvPr name="Freeform 5" id="5"/>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6" id="6"/>
          <p:cNvGrpSpPr/>
          <p:nvPr/>
        </p:nvGrpSpPr>
        <p:grpSpPr>
          <a:xfrm rot="0">
            <a:off x="8525828" y="819150"/>
            <a:ext cx="253365" cy="174308"/>
            <a:chOff x="0" y="0"/>
            <a:chExt cx="337820" cy="232410"/>
          </a:xfrm>
        </p:grpSpPr>
        <p:sp>
          <p:nvSpPr>
            <p:cNvPr name="Freeform 7" id="7"/>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8" id="8"/>
          <p:cNvGrpSpPr/>
          <p:nvPr/>
        </p:nvGrpSpPr>
        <p:grpSpPr>
          <a:xfrm rot="0">
            <a:off x="9439275" y="798195"/>
            <a:ext cx="200978" cy="221933"/>
            <a:chOff x="0" y="0"/>
            <a:chExt cx="267970" cy="295910"/>
          </a:xfrm>
        </p:grpSpPr>
        <p:sp>
          <p:nvSpPr>
            <p:cNvPr name="Freeform 9" id="9"/>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TextBox 10" id="10"/>
          <p:cNvSpPr txBox="true"/>
          <p:nvPr/>
        </p:nvSpPr>
        <p:spPr>
          <a:xfrm rot="0">
            <a:off x="1028700" y="847725"/>
            <a:ext cx="7141593" cy="1552575"/>
          </a:xfrm>
          <a:prstGeom prst="rect">
            <a:avLst/>
          </a:prstGeom>
        </p:spPr>
        <p:txBody>
          <a:bodyPr anchor="t" rtlCol="false" tIns="0" lIns="0" bIns="0" rIns="0">
            <a:spAutoFit/>
          </a:bodyPr>
          <a:lstStyle/>
          <a:p>
            <a:pPr algn="l" marL="0" indent="0" lvl="0">
              <a:lnSpc>
                <a:spcPts val="10800"/>
              </a:lnSpc>
            </a:pPr>
            <a:r>
              <a:rPr lang="en-US" sz="9000">
                <a:solidFill>
                  <a:srgbClr val="1155CC"/>
                </a:solidFill>
                <a:latin typeface="Arial Bold"/>
              </a:rPr>
              <a:t>Προτάσεις</a:t>
            </a:r>
          </a:p>
        </p:txBody>
      </p:sp>
      <p:grpSp>
        <p:nvGrpSpPr>
          <p:cNvPr name="Group 11" id="11"/>
          <p:cNvGrpSpPr/>
          <p:nvPr/>
        </p:nvGrpSpPr>
        <p:grpSpPr>
          <a:xfrm rot="0">
            <a:off x="1028700" y="3438606"/>
            <a:ext cx="5950380" cy="1489420"/>
            <a:chOff x="0" y="0"/>
            <a:chExt cx="7933839" cy="1985893"/>
          </a:xfrm>
        </p:grpSpPr>
        <p:sp>
          <p:nvSpPr>
            <p:cNvPr name="TextBox 12" id="12"/>
            <p:cNvSpPr txBox="true"/>
            <p:nvPr/>
          </p:nvSpPr>
          <p:spPr>
            <a:xfrm rot="0">
              <a:off x="0" y="1122840"/>
              <a:ext cx="7933839" cy="863052"/>
            </a:xfrm>
            <a:prstGeom prst="rect">
              <a:avLst/>
            </a:prstGeom>
          </p:spPr>
          <p:txBody>
            <a:bodyPr anchor="t" rtlCol="false" tIns="0" lIns="0" bIns="0" rIns="0">
              <a:spAutoFit/>
            </a:bodyPr>
            <a:lstStyle/>
            <a:p>
              <a:pPr algn="l" marL="0" indent="0" lvl="0">
                <a:lnSpc>
                  <a:spcPts val="2479"/>
                </a:lnSpc>
              </a:pPr>
              <a:r>
                <a:rPr lang="en-US" sz="1907">
                  <a:solidFill>
                    <a:srgbClr val="000000"/>
                  </a:solidFill>
                  <a:latin typeface="Arial"/>
                </a:rPr>
                <a:t>Αναζήτηση</a:t>
              </a:r>
              <a:r>
                <a:rPr lang="en-US" sz="1907">
                  <a:solidFill>
                    <a:srgbClr val="000000"/>
                  </a:solidFill>
                  <a:latin typeface="Arial Bold"/>
                </a:rPr>
                <a:t> νέων αρχιτεκτονικών</a:t>
              </a:r>
              <a:r>
                <a:rPr lang="en-US" sz="1907">
                  <a:solidFill>
                    <a:srgbClr val="000000"/>
                  </a:solidFill>
                  <a:latin typeface="Arial"/>
                </a:rPr>
                <a:t> ανάλογα με τις απαιτήσεις κάθε δίκτυου με </a:t>
              </a:r>
              <a:r>
                <a:rPr lang="en-US" sz="1907">
                  <a:solidFill>
                    <a:srgbClr val="000000"/>
                  </a:solidFill>
                  <a:latin typeface="Arial Bold"/>
                </a:rPr>
                <a:t>παραπάνω layers</a:t>
              </a:r>
            </a:p>
          </p:txBody>
        </p:sp>
        <p:sp>
          <p:nvSpPr>
            <p:cNvPr name="TextBox 13" id="13"/>
            <p:cNvSpPr txBox="true"/>
            <p:nvPr/>
          </p:nvSpPr>
          <p:spPr>
            <a:xfrm rot="0">
              <a:off x="0" y="-123825"/>
              <a:ext cx="1531104" cy="1026477"/>
            </a:xfrm>
            <a:prstGeom prst="rect">
              <a:avLst/>
            </a:prstGeom>
          </p:spPr>
          <p:txBody>
            <a:bodyPr anchor="t" rtlCol="false" tIns="0" lIns="0" bIns="0" rIns="0">
              <a:spAutoFit/>
            </a:bodyPr>
            <a:lstStyle/>
            <a:p>
              <a:pPr algn="l">
                <a:lnSpc>
                  <a:spcPts val="5776"/>
                </a:lnSpc>
              </a:pPr>
              <a:r>
                <a:rPr lang="en-US" sz="4443">
                  <a:solidFill>
                    <a:srgbClr val="1155CC"/>
                  </a:solidFill>
                  <a:latin typeface="Arial"/>
                </a:rPr>
                <a:t>01</a:t>
              </a:r>
            </a:p>
          </p:txBody>
        </p:sp>
      </p:grpSp>
      <p:grpSp>
        <p:nvGrpSpPr>
          <p:cNvPr name="Group 14" id="14"/>
          <p:cNvGrpSpPr/>
          <p:nvPr/>
        </p:nvGrpSpPr>
        <p:grpSpPr>
          <a:xfrm rot="0">
            <a:off x="10136035" y="3438606"/>
            <a:ext cx="5950380" cy="1175095"/>
            <a:chOff x="0" y="0"/>
            <a:chExt cx="7933839" cy="1566793"/>
          </a:xfrm>
        </p:grpSpPr>
        <p:sp>
          <p:nvSpPr>
            <p:cNvPr name="TextBox 15" id="15"/>
            <p:cNvSpPr txBox="true"/>
            <p:nvPr/>
          </p:nvSpPr>
          <p:spPr>
            <a:xfrm rot="0">
              <a:off x="0" y="1122840"/>
              <a:ext cx="7933839" cy="443952"/>
            </a:xfrm>
            <a:prstGeom prst="rect">
              <a:avLst/>
            </a:prstGeom>
          </p:spPr>
          <p:txBody>
            <a:bodyPr anchor="t" rtlCol="false" tIns="0" lIns="0" bIns="0" rIns="0">
              <a:spAutoFit/>
            </a:bodyPr>
            <a:lstStyle/>
            <a:p>
              <a:pPr algn="l" marL="0" indent="0" lvl="0">
                <a:lnSpc>
                  <a:spcPts val="2479"/>
                </a:lnSpc>
              </a:pPr>
              <a:r>
                <a:rPr lang="en-US" sz="1907">
                  <a:solidFill>
                    <a:srgbClr val="000000"/>
                  </a:solidFill>
                  <a:latin typeface="Arial"/>
                </a:rPr>
                <a:t>Προσθήκη νεων </a:t>
              </a:r>
              <a:r>
                <a:rPr lang="en-US" sz="1907">
                  <a:solidFill>
                    <a:srgbClr val="000000"/>
                  </a:solidFill>
                  <a:latin typeface="Arial Bold"/>
                </a:rPr>
                <a:t>παραμέτρων εισόδου</a:t>
              </a:r>
            </a:p>
          </p:txBody>
        </p:sp>
        <p:sp>
          <p:nvSpPr>
            <p:cNvPr name="TextBox 16" id="16"/>
            <p:cNvSpPr txBox="true"/>
            <p:nvPr/>
          </p:nvSpPr>
          <p:spPr>
            <a:xfrm rot="0">
              <a:off x="0" y="-123825"/>
              <a:ext cx="1531104" cy="1026477"/>
            </a:xfrm>
            <a:prstGeom prst="rect">
              <a:avLst/>
            </a:prstGeom>
          </p:spPr>
          <p:txBody>
            <a:bodyPr anchor="t" rtlCol="false" tIns="0" lIns="0" bIns="0" rIns="0">
              <a:spAutoFit/>
            </a:bodyPr>
            <a:lstStyle/>
            <a:p>
              <a:pPr algn="l">
                <a:lnSpc>
                  <a:spcPts val="5776"/>
                </a:lnSpc>
              </a:pPr>
              <a:r>
                <a:rPr lang="en-US" sz="4443">
                  <a:solidFill>
                    <a:srgbClr val="1155CC"/>
                  </a:solidFill>
                  <a:latin typeface="Arial"/>
                </a:rPr>
                <a:t>02</a:t>
              </a:r>
            </a:p>
          </p:txBody>
        </p:sp>
      </p:grpSp>
      <p:grpSp>
        <p:nvGrpSpPr>
          <p:cNvPr name="Group 17" id="17"/>
          <p:cNvGrpSpPr/>
          <p:nvPr/>
        </p:nvGrpSpPr>
        <p:grpSpPr>
          <a:xfrm rot="0">
            <a:off x="6168810" y="6257115"/>
            <a:ext cx="5950380" cy="2746720"/>
            <a:chOff x="0" y="0"/>
            <a:chExt cx="7933839" cy="3662293"/>
          </a:xfrm>
        </p:grpSpPr>
        <p:sp>
          <p:nvSpPr>
            <p:cNvPr name="TextBox 18" id="18"/>
            <p:cNvSpPr txBox="true"/>
            <p:nvPr/>
          </p:nvSpPr>
          <p:spPr>
            <a:xfrm rot="0">
              <a:off x="0" y="1122840"/>
              <a:ext cx="7933839" cy="2539452"/>
            </a:xfrm>
            <a:prstGeom prst="rect">
              <a:avLst/>
            </a:prstGeom>
          </p:spPr>
          <p:txBody>
            <a:bodyPr anchor="t" rtlCol="false" tIns="0" lIns="0" bIns="0" rIns="0">
              <a:spAutoFit/>
            </a:bodyPr>
            <a:lstStyle/>
            <a:p>
              <a:pPr algn="l">
                <a:lnSpc>
                  <a:spcPts val="2479"/>
                </a:lnSpc>
              </a:pPr>
              <a:r>
                <a:rPr lang="en-US" sz="1907">
                  <a:solidFill>
                    <a:srgbClr val="000000"/>
                  </a:solidFill>
                  <a:latin typeface="Arial"/>
                </a:rPr>
                <a:t>Αλλαγές στις </a:t>
              </a:r>
              <a:r>
                <a:rPr lang="en-US" sz="1907">
                  <a:solidFill>
                    <a:srgbClr val="000000"/>
                  </a:solidFill>
                  <a:latin typeface="Arial Bold"/>
                </a:rPr>
                <a:t>επιλογές</a:t>
              </a:r>
              <a:r>
                <a:rPr lang="en-US" sz="1907">
                  <a:solidFill>
                    <a:srgbClr val="000000"/>
                  </a:solidFill>
                  <a:latin typeface="Arial"/>
                </a:rPr>
                <a:t> του νευρωνικού δικτύου</a:t>
              </a:r>
            </a:p>
            <a:p>
              <a:pPr algn="l" marL="411795" indent="-205897" lvl="1">
                <a:lnSpc>
                  <a:spcPts val="2479"/>
                </a:lnSpc>
                <a:buFont typeface="Arial"/>
                <a:buChar char="•"/>
              </a:pPr>
              <a:r>
                <a:rPr lang="en-US" sz="1907">
                  <a:solidFill>
                    <a:srgbClr val="000000"/>
                  </a:solidFill>
                  <a:latin typeface="Arial"/>
                </a:rPr>
                <a:t>epochs</a:t>
              </a:r>
            </a:p>
            <a:p>
              <a:pPr algn="l" marL="411795" indent="-205897" lvl="1">
                <a:lnSpc>
                  <a:spcPts val="2479"/>
                </a:lnSpc>
                <a:buFont typeface="Arial"/>
                <a:buChar char="•"/>
              </a:pPr>
              <a:r>
                <a:rPr lang="en-US" sz="1907">
                  <a:solidFill>
                    <a:srgbClr val="000000"/>
                  </a:solidFill>
                  <a:latin typeface="Arial"/>
                </a:rPr>
                <a:t>batchsize</a:t>
              </a:r>
            </a:p>
            <a:p>
              <a:pPr algn="l" marL="411795" indent="-205897" lvl="1">
                <a:lnSpc>
                  <a:spcPts val="2479"/>
                </a:lnSpc>
                <a:buFont typeface="Arial"/>
                <a:buChar char="•"/>
              </a:pPr>
              <a:r>
                <a:rPr lang="en-US" sz="1907">
                  <a:solidFill>
                    <a:srgbClr val="000000"/>
                  </a:solidFill>
                  <a:latin typeface="Arial"/>
                </a:rPr>
                <a:t>learning rate</a:t>
              </a:r>
            </a:p>
            <a:p>
              <a:pPr algn="l" marL="411795" indent="-205897" lvl="1">
                <a:lnSpc>
                  <a:spcPts val="2479"/>
                </a:lnSpc>
                <a:buFont typeface="Arial"/>
                <a:buChar char="•"/>
              </a:pPr>
              <a:r>
                <a:rPr lang="en-US" sz="1907">
                  <a:solidFill>
                    <a:srgbClr val="000000"/>
                  </a:solidFill>
                  <a:latin typeface="Arial"/>
                </a:rPr>
                <a:t>optimizers (πχ. AdaGrad, or RMSprop)</a:t>
              </a:r>
            </a:p>
            <a:p>
              <a:pPr algn="l" marL="411795" indent="-205897" lvl="1">
                <a:lnSpc>
                  <a:spcPts val="2479"/>
                </a:lnSpc>
                <a:buFont typeface="Arial"/>
                <a:buChar char="•"/>
              </a:pPr>
              <a:r>
                <a:rPr lang="en-US" sz="1907">
                  <a:solidFill>
                    <a:srgbClr val="000000"/>
                  </a:solidFill>
                  <a:latin typeface="Arial"/>
                </a:rPr>
                <a:t>cross validation</a:t>
              </a:r>
            </a:p>
          </p:txBody>
        </p:sp>
        <p:sp>
          <p:nvSpPr>
            <p:cNvPr name="TextBox 19" id="19"/>
            <p:cNvSpPr txBox="true"/>
            <p:nvPr/>
          </p:nvSpPr>
          <p:spPr>
            <a:xfrm rot="0">
              <a:off x="0" y="-123825"/>
              <a:ext cx="1531104" cy="1026477"/>
            </a:xfrm>
            <a:prstGeom prst="rect">
              <a:avLst/>
            </a:prstGeom>
          </p:spPr>
          <p:txBody>
            <a:bodyPr anchor="t" rtlCol="false" tIns="0" lIns="0" bIns="0" rIns="0">
              <a:spAutoFit/>
            </a:bodyPr>
            <a:lstStyle/>
            <a:p>
              <a:pPr algn="l">
                <a:lnSpc>
                  <a:spcPts val="5776"/>
                </a:lnSpc>
              </a:pPr>
              <a:r>
                <a:rPr lang="en-US" sz="4443">
                  <a:solidFill>
                    <a:srgbClr val="1155CC"/>
                  </a:solidFill>
                  <a:latin typeface="Arial"/>
                </a:rPr>
                <a:t>03</a:t>
              </a:r>
            </a:p>
          </p:txBody>
        </p:sp>
      </p:grpSp>
      <p:sp>
        <p:nvSpPr>
          <p:cNvPr name="Freeform 20" id="20"/>
          <p:cNvSpPr/>
          <p:nvPr/>
        </p:nvSpPr>
        <p:spPr>
          <a:xfrm flipH="false" flipV="false" rot="2989181">
            <a:off x="13523058" y="5043383"/>
            <a:ext cx="1295755" cy="368131"/>
          </a:xfrm>
          <a:custGeom>
            <a:avLst/>
            <a:gdLst/>
            <a:ahLst/>
            <a:cxnLst/>
            <a:rect r="r" b="b" t="t" l="l"/>
            <a:pathLst>
              <a:path h="368131" w="1295755">
                <a:moveTo>
                  <a:pt x="0" y="0"/>
                </a:moveTo>
                <a:lnTo>
                  <a:pt x="1295755" y="0"/>
                </a:lnTo>
                <a:lnTo>
                  <a:pt x="1295755"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7781821">
            <a:off x="11907904" y="5045701"/>
            <a:ext cx="1295755" cy="368131"/>
          </a:xfrm>
          <a:custGeom>
            <a:avLst/>
            <a:gdLst/>
            <a:ahLst/>
            <a:cxnLst/>
            <a:rect r="r" b="b" t="t" l="l"/>
            <a:pathLst>
              <a:path h="368131" w="1295755">
                <a:moveTo>
                  <a:pt x="0" y="0"/>
                </a:moveTo>
                <a:lnTo>
                  <a:pt x="1295755" y="0"/>
                </a:lnTo>
                <a:lnTo>
                  <a:pt x="1295755"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2" id="22"/>
          <p:cNvSpPr txBox="true"/>
          <p:nvPr/>
        </p:nvSpPr>
        <p:spPr>
          <a:xfrm rot="0">
            <a:off x="9144000" y="5788682"/>
            <a:ext cx="5950380" cy="347218"/>
          </a:xfrm>
          <a:prstGeom prst="rect">
            <a:avLst/>
          </a:prstGeom>
        </p:spPr>
        <p:txBody>
          <a:bodyPr anchor="t" rtlCol="false" tIns="0" lIns="0" bIns="0" rIns="0">
            <a:spAutoFit/>
          </a:bodyPr>
          <a:lstStyle/>
          <a:p>
            <a:pPr algn="ctr">
              <a:lnSpc>
                <a:spcPts val="2483"/>
              </a:lnSpc>
              <a:spcBef>
                <a:spcPct val="0"/>
              </a:spcBef>
            </a:pPr>
            <a:r>
              <a:rPr lang="en-US" sz="1910">
                <a:solidFill>
                  <a:srgbClr val="000000"/>
                </a:solidFill>
                <a:latin typeface="Arial"/>
              </a:rPr>
              <a:t>υπάρχοντων</a:t>
            </a:r>
          </a:p>
        </p:txBody>
      </p:sp>
      <p:sp>
        <p:nvSpPr>
          <p:cNvPr name="TextBox 23" id="23"/>
          <p:cNvSpPr txBox="true"/>
          <p:nvPr/>
        </p:nvSpPr>
        <p:spPr>
          <a:xfrm rot="0">
            <a:off x="12119190" y="5788682"/>
            <a:ext cx="5950380" cy="347218"/>
          </a:xfrm>
          <a:prstGeom prst="rect">
            <a:avLst/>
          </a:prstGeom>
        </p:spPr>
        <p:txBody>
          <a:bodyPr anchor="t" rtlCol="false" tIns="0" lIns="0" bIns="0" rIns="0">
            <a:spAutoFit/>
          </a:bodyPr>
          <a:lstStyle/>
          <a:p>
            <a:pPr algn="ctr">
              <a:lnSpc>
                <a:spcPts val="2483"/>
              </a:lnSpc>
              <a:spcBef>
                <a:spcPct val="0"/>
              </a:spcBef>
            </a:pPr>
            <a:r>
              <a:rPr lang="en-US" sz="1910">
                <a:solidFill>
                  <a:srgbClr val="000000"/>
                </a:solidFill>
                <a:latin typeface="Arial"/>
              </a:rPr>
              <a:t>δημιουργημένων καταλλήλως</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10700" y="801052"/>
            <a:ext cx="177165" cy="191452"/>
            <a:chOff x="0" y="0"/>
            <a:chExt cx="236220" cy="255270"/>
          </a:xfrm>
        </p:grpSpPr>
        <p:sp>
          <p:nvSpPr>
            <p:cNvPr name="Freeform 3" id="3"/>
            <p:cNvSpPr/>
            <p:nvPr/>
          </p:nvSpPr>
          <p:spPr>
            <a:xfrm flipH="false" flipV="false" rot="0">
              <a:off x="46990" y="45720"/>
              <a:ext cx="140970" cy="161290"/>
            </a:xfrm>
            <a:custGeom>
              <a:avLst/>
              <a:gdLst/>
              <a:ahLst/>
              <a:cxnLst/>
              <a:rect r="r" b="b" t="t" l="l"/>
              <a:pathLst>
                <a:path h="161290" w="14097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name="Group 4" id="4"/>
          <p:cNvGrpSpPr/>
          <p:nvPr/>
        </p:nvGrpSpPr>
        <p:grpSpPr>
          <a:xfrm rot="0">
            <a:off x="8496300" y="798195"/>
            <a:ext cx="201930" cy="209550"/>
            <a:chOff x="0" y="0"/>
            <a:chExt cx="269240" cy="279400"/>
          </a:xfrm>
        </p:grpSpPr>
        <p:sp>
          <p:nvSpPr>
            <p:cNvPr name="Freeform 5" id="5"/>
            <p:cNvSpPr/>
            <p:nvPr/>
          </p:nvSpPr>
          <p:spPr>
            <a:xfrm flipH="false" flipV="false" rot="0">
              <a:off x="46990" y="46990"/>
              <a:ext cx="172720" cy="184150"/>
            </a:xfrm>
            <a:custGeom>
              <a:avLst/>
              <a:gdLst/>
              <a:ahLst/>
              <a:cxnLst/>
              <a:rect r="r" b="b" t="t" l="l"/>
              <a:pathLst>
                <a:path h="184150" w="17272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name="Group 6" id="6"/>
          <p:cNvGrpSpPr/>
          <p:nvPr/>
        </p:nvGrpSpPr>
        <p:grpSpPr>
          <a:xfrm rot="0">
            <a:off x="8525828" y="819150"/>
            <a:ext cx="253365" cy="174308"/>
            <a:chOff x="0" y="0"/>
            <a:chExt cx="337820" cy="232410"/>
          </a:xfrm>
        </p:grpSpPr>
        <p:sp>
          <p:nvSpPr>
            <p:cNvPr name="Freeform 7" id="7"/>
            <p:cNvSpPr/>
            <p:nvPr/>
          </p:nvSpPr>
          <p:spPr>
            <a:xfrm flipH="false" flipV="false" rot="0">
              <a:off x="49530" y="48260"/>
              <a:ext cx="237490" cy="139700"/>
            </a:xfrm>
            <a:custGeom>
              <a:avLst/>
              <a:gdLst/>
              <a:ahLst/>
              <a:cxnLst/>
              <a:rect r="r" b="b" t="t" l="l"/>
              <a:pathLst>
                <a:path h="139700" w="23749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name="Group 8" id="8"/>
          <p:cNvGrpSpPr/>
          <p:nvPr/>
        </p:nvGrpSpPr>
        <p:grpSpPr>
          <a:xfrm rot="0">
            <a:off x="9439275" y="798195"/>
            <a:ext cx="200978" cy="221933"/>
            <a:chOff x="0" y="0"/>
            <a:chExt cx="267970" cy="295910"/>
          </a:xfrm>
        </p:grpSpPr>
        <p:sp>
          <p:nvSpPr>
            <p:cNvPr name="Freeform 9" id="9"/>
            <p:cNvSpPr/>
            <p:nvPr/>
          </p:nvSpPr>
          <p:spPr>
            <a:xfrm flipH="false" flipV="false" rot="0">
              <a:off x="39370" y="43180"/>
              <a:ext cx="182880" cy="205740"/>
            </a:xfrm>
            <a:custGeom>
              <a:avLst/>
              <a:gdLst/>
              <a:ahLst/>
              <a:cxnLst/>
              <a:rect r="r" b="b" t="t" l="l"/>
              <a:pathLst>
                <a:path h="205740" w="18288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name="Freeform 10" id="10" descr="Organic Handdrawn Thin Line "/>
          <p:cNvSpPr/>
          <p:nvPr/>
        </p:nvSpPr>
        <p:spPr>
          <a:xfrm flipH="false" flipV="false" rot="-10800000">
            <a:off x="1028700" y="6473825"/>
            <a:ext cx="9222249" cy="201213"/>
          </a:xfrm>
          <a:custGeom>
            <a:avLst/>
            <a:gdLst/>
            <a:ahLst/>
            <a:cxnLst/>
            <a:rect r="r" b="b" t="t" l="l"/>
            <a:pathLst>
              <a:path h="201213" w="9222249">
                <a:moveTo>
                  <a:pt x="0" y="0"/>
                </a:moveTo>
                <a:lnTo>
                  <a:pt x="9222249" y="0"/>
                </a:lnTo>
                <a:lnTo>
                  <a:pt x="9222249" y="201213"/>
                </a:lnTo>
                <a:lnTo>
                  <a:pt x="0" y="201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028700" y="1123950"/>
            <a:ext cx="12110538" cy="2693670"/>
          </a:xfrm>
          <a:prstGeom prst="rect">
            <a:avLst/>
          </a:prstGeom>
        </p:spPr>
        <p:txBody>
          <a:bodyPr anchor="t" rtlCol="false" tIns="0" lIns="0" bIns="0" rIns="0">
            <a:spAutoFit/>
          </a:bodyPr>
          <a:lstStyle/>
          <a:p>
            <a:pPr algn="l" marL="0" indent="0" lvl="0">
              <a:lnSpc>
                <a:spcPts val="10560"/>
              </a:lnSpc>
            </a:pPr>
            <a:r>
              <a:rPr lang="en-US" sz="9600">
                <a:solidFill>
                  <a:srgbClr val="1155CC"/>
                </a:solidFill>
                <a:latin typeface="Noto Sans Bold"/>
              </a:rPr>
              <a:t>Ευχαριστούμε για τον χρόνο σας!</a:t>
            </a:r>
          </a:p>
        </p:txBody>
      </p:sp>
      <p:sp>
        <p:nvSpPr>
          <p:cNvPr name="TextBox 12" id="12"/>
          <p:cNvSpPr txBox="true"/>
          <p:nvPr/>
        </p:nvSpPr>
        <p:spPr>
          <a:xfrm rot="0">
            <a:off x="1079374" y="4613275"/>
            <a:ext cx="4560451" cy="90805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Arial Bold"/>
              </a:rPr>
              <a:t>Ερωτήσεις???</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52773" y="480023"/>
            <a:ext cx="6949489" cy="1304925"/>
          </a:xfrm>
          <a:prstGeom prst="rect">
            <a:avLst/>
          </a:prstGeom>
        </p:spPr>
        <p:txBody>
          <a:bodyPr anchor="t" rtlCol="false" tIns="0" lIns="0" bIns="0" rIns="0">
            <a:spAutoFit/>
          </a:bodyPr>
          <a:lstStyle/>
          <a:p>
            <a:pPr algn="l" marL="0" indent="0" lvl="0">
              <a:lnSpc>
                <a:spcPts val="9120"/>
              </a:lnSpc>
            </a:pPr>
            <a:r>
              <a:rPr lang="en-US" sz="7600">
                <a:solidFill>
                  <a:srgbClr val="000000"/>
                </a:solidFill>
                <a:latin typeface="Arial Bold"/>
              </a:rPr>
              <a:t>Περιεχόμενα</a:t>
            </a:r>
            <a:r>
              <a:rPr lang="en-US" sz="7600" strike="noStrike">
                <a:solidFill>
                  <a:srgbClr val="000000"/>
                </a:solidFill>
                <a:latin typeface="Arial Bold"/>
              </a:rPr>
              <a:t>:</a:t>
            </a:r>
          </a:p>
        </p:txBody>
      </p:sp>
      <p:grpSp>
        <p:nvGrpSpPr>
          <p:cNvPr name="Group 3" id="3"/>
          <p:cNvGrpSpPr/>
          <p:nvPr/>
        </p:nvGrpSpPr>
        <p:grpSpPr>
          <a:xfrm rot="0">
            <a:off x="5852773" y="2413152"/>
            <a:ext cx="6402042" cy="597535"/>
            <a:chOff x="0" y="0"/>
            <a:chExt cx="8536056" cy="796713"/>
          </a:xfrm>
        </p:grpSpPr>
        <p:sp>
          <p:nvSpPr>
            <p:cNvPr name="TextBox 4" id="4"/>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01</a:t>
              </a:r>
            </a:p>
          </p:txBody>
        </p:sp>
        <p:sp>
          <p:nvSpPr>
            <p:cNvPr name="TextBox 5" id="5"/>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Αναλύση Δεδομένων</a:t>
              </a:r>
            </a:p>
          </p:txBody>
        </p:sp>
      </p:grpSp>
      <p:grpSp>
        <p:nvGrpSpPr>
          <p:cNvPr name="Group 6" id="6"/>
          <p:cNvGrpSpPr/>
          <p:nvPr/>
        </p:nvGrpSpPr>
        <p:grpSpPr>
          <a:xfrm rot="0">
            <a:off x="5852773" y="3915540"/>
            <a:ext cx="6402042" cy="597535"/>
            <a:chOff x="0" y="0"/>
            <a:chExt cx="8536056" cy="796713"/>
          </a:xfrm>
        </p:grpSpPr>
        <p:sp>
          <p:nvSpPr>
            <p:cNvPr name="TextBox 7" id="7"/>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02</a:t>
              </a:r>
            </a:p>
          </p:txBody>
        </p:sp>
        <p:sp>
          <p:nvSpPr>
            <p:cNvPr name="TextBox 8" id="8"/>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Φιλτράρισμα Δεδομένων</a:t>
              </a:r>
            </a:p>
          </p:txBody>
        </p:sp>
      </p:grpSp>
      <p:grpSp>
        <p:nvGrpSpPr>
          <p:cNvPr name="Group 9" id="9"/>
          <p:cNvGrpSpPr/>
          <p:nvPr/>
        </p:nvGrpSpPr>
        <p:grpSpPr>
          <a:xfrm rot="0">
            <a:off x="5852773" y="5417928"/>
            <a:ext cx="6402042" cy="597535"/>
            <a:chOff x="0" y="0"/>
            <a:chExt cx="8536056" cy="796713"/>
          </a:xfrm>
        </p:grpSpPr>
        <p:sp>
          <p:nvSpPr>
            <p:cNvPr name="TextBox 10" id="10"/>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03</a:t>
              </a:r>
            </a:p>
          </p:txBody>
        </p:sp>
        <p:sp>
          <p:nvSpPr>
            <p:cNvPr name="TextBox 11" id="11"/>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Χωρισμός σε Sets</a:t>
              </a:r>
            </a:p>
          </p:txBody>
        </p:sp>
      </p:grpSp>
      <p:grpSp>
        <p:nvGrpSpPr>
          <p:cNvPr name="Group 12" id="12"/>
          <p:cNvGrpSpPr/>
          <p:nvPr/>
        </p:nvGrpSpPr>
        <p:grpSpPr>
          <a:xfrm rot="0">
            <a:off x="5852773" y="6920316"/>
            <a:ext cx="6402042" cy="597535"/>
            <a:chOff x="0" y="0"/>
            <a:chExt cx="8536056" cy="796713"/>
          </a:xfrm>
        </p:grpSpPr>
        <p:sp>
          <p:nvSpPr>
            <p:cNvPr name="TextBox 13" id="13"/>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04</a:t>
              </a:r>
            </a:p>
          </p:txBody>
        </p:sp>
        <p:sp>
          <p:nvSpPr>
            <p:cNvPr name="TextBox 14" id="14"/>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Ανάπτυξη 2 Νευρωνικών Δικτύων</a:t>
              </a:r>
            </a:p>
          </p:txBody>
        </p:sp>
      </p:grpSp>
      <p:grpSp>
        <p:nvGrpSpPr>
          <p:cNvPr name="Group 15" id="15"/>
          <p:cNvGrpSpPr/>
          <p:nvPr/>
        </p:nvGrpSpPr>
        <p:grpSpPr>
          <a:xfrm rot="0">
            <a:off x="5852773" y="8422726"/>
            <a:ext cx="6644551" cy="597535"/>
            <a:chOff x="0" y="0"/>
            <a:chExt cx="8859401" cy="796713"/>
          </a:xfrm>
        </p:grpSpPr>
        <p:sp>
          <p:nvSpPr>
            <p:cNvPr name="TextBox 16" id="16"/>
            <p:cNvSpPr txBox="true"/>
            <p:nvPr/>
          </p:nvSpPr>
          <p:spPr>
            <a:xfrm rot="0">
              <a:off x="0" y="-123825"/>
              <a:ext cx="1066813"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05</a:t>
              </a:r>
            </a:p>
          </p:txBody>
        </p:sp>
        <p:sp>
          <p:nvSpPr>
            <p:cNvPr name="TextBox 17" id="17"/>
            <p:cNvSpPr txBox="true"/>
            <p:nvPr/>
          </p:nvSpPr>
          <p:spPr>
            <a:xfrm rot="0">
              <a:off x="1396466" y="76200"/>
              <a:ext cx="7462935"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Αξιολόγηση Αποτελεσμάτων Test Set</a:t>
              </a:r>
            </a:p>
          </p:txBody>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1358" y="599880"/>
            <a:ext cx="20162386" cy="9829163"/>
          </a:xfrm>
          <a:custGeom>
            <a:avLst/>
            <a:gdLst/>
            <a:ahLst/>
            <a:cxnLst/>
            <a:rect r="r" b="b" t="t" l="l"/>
            <a:pathLst>
              <a:path h="9829163" w="20162386">
                <a:moveTo>
                  <a:pt x="0" y="0"/>
                </a:moveTo>
                <a:lnTo>
                  <a:pt x="20162386" y="0"/>
                </a:lnTo>
                <a:lnTo>
                  <a:pt x="20162386" y="9829163"/>
                </a:lnTo>
                <a:lnTo>
                  <a:pt x="0" y="9829163"/>
                </a:lnTo>
                <a:lnTo>
                  <a:pt x="0" y="0"/>
                </a:lnTo>
                <a:close/>
              </a:path>
            </a:pathLst>
          </a:custGeom>
          <a:blipFill>
            <a:blip r:embed="rId3"/>
            <a:stretch>
              <a:fillRect l="0" t="0" r="0" b="0"/>
            </a:stretch>
          </a:blipFill>
        </p:spPr>
      </p:sp>
      <p:grpSp>
        <p:nvGrpSpPr>
          <p:cNvPr name="Group 3" id="3"/>
          <p:cNvGrpSpPr/>
          <p:nvPr/>
        </p:nvGrpSpPr>
        <p:grpSpPr>
          <a:xfrm rot="0">
            <a:off x="1028700" y="431165"/>
            <a:ext cx="6402042" cy="597535"/>
            <a:chOff x="0" y="0"/>
            <a:chExt cx="8536056" cy="796713"/>
          </a:xfrm>
        </p:grpSpPr>
        <p:sp>
          <p:nvSpPr>
            <p:cNvPr name="TextBox 4" id="4"/>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01</a:t>
              </a:r>
            </a:p>
          </p:txBody>
        </p:sp>
        <p:sp>
          <p:nvSpPr>
            <p:cNvPr name="TextBox 5" id="5"/>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Αναλύση Δεδομένων</a:t>
              </a:r>
            </a:p>
          </p:txBody>
        </p:sp>
      </p:gr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31165"/>
            <a:ext cx="6402042" cy="597535"/>
            <a:chOff x="0" y="0"/>
            <a:chExt cx="8536056" cy="796713"/>
          </a:xfrm>
        </p:grpSpPr>
        <p:sp>
          <p:nvSpPr>
            <p:cNvPr name="TextBox 3" id="3"/>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02</a:t>
              </a:r>
            </a:p>
          </p:txBody>
        </p:sp>
        <p:sp>
          <p:nvSpPr>
            <p:cNvPr name="TextBox 4" id="4"/>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Φιλτράρισμα</a:t>
              </a:r>
              <a:r>
                <a:rPr lang="en-US" sz="2499">
                  <a:solidFill>
                    <a:srgbClr val="000000"/>
                  </a:solidFill>
                  <a:latin typeface="Arial"/>
                </a:rPr>
                <a:t> Δεδομένων</a:t>
              </a:r>
            </a:p>
          </p:txBody>
        </p:sp>
      </p:grpSp>
      <p:sp>
        <p:nvSpPr>
          <p:cNvPr name="TextBox 5" id="5"/>
          <p:cNvSpPr txBox="true"/>
          <p:nvPr/>
        </p:nvSpPr>
        <p:spPr>
          <a:xfrm rot="0">
            <a:off x="3946786" y="1346890"/>
            <a:ext cx="10394429" cy="90805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Arial"/>
              </a:rPr>
              <a:t>Συνολικά εφαρμόσαμε </a:t>
            </a:r>
            <a:r>
              <a:rPr lang="en-US" sz="5000">
                <a:solidFill>
                  <a:srgbClr val="000000"/>
                </a:solidFill>
                <a:latin typeface="Arial Bold"/>
              </a:rPr>
              <a:t>3 φίλτρα</a:t>
            </a:r>
          </a:p>
        </p:txBody>
      </p:sp>
      <p:grpSp>
        <p:nvGrpSpPr>
          <p:cNvPr name="Group 6" id="6"/>
          <p:cNvGrpSpPr/>
          <p:nvPr/>
        </p:nvGrpSpPr>
        <p:grpSpPr>
          <a:xfrm rot="0">
            <a:off x="4741037" y="2721665"/>
            <a:ext cx="7771849" cy="5671979"/>
            <a:chOff x="0" y="0"/>
            <a:chExt cx="10362466" cy="7562639"/>
          </a:xfrm>
        </p:grpSpPr>
        <p:sp>
          <p:nvSpPr>
            <p:cNvPr name="Freeform 7" id="7"/>
            <p:cNvSpPr/>
            <p:nvPr/>
          </p:nvSpPr>
          <p:spPr>
            <a:xfrm flipH="false" flipV="false" rot="0">
              <a:off x="1378769" y="0"/>
              <a:ext cx="8983696" cy="7562639"/>
            </a:xfrm>
            <a:custGeom>
              <a:avLst/>
              <a:gdLst/>
              <a:ahLst/>
              <a:cxnLst/>
              <a:rect r="r" b="b" t="t" l="l"/>
              <a:pathLst>
                <a:path h="7562639" w="8983696">
                  <a:moveTo>
                    <a:pt x="0" y="0"/>
                  </a:moveTo>
                  <a:lnTo>
                    <a:pt x="8983697" y="0"/>
                  </a:lnTo>
                  <a:lnTo>
                    <a:pt x="8983697" y="7562639"/>
                  </a:lnTo>
                  <a:lnTo>
                    <a:pt x="0" y="75626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4493819" y="487641"/>
              <a:ext cx="5109277" cy="922867"/>
            </a:xfrm>
            <a:prstGeom prst="rect">
              <a:avLst/>
            </a:prstGeom>
          </p:spPr>
          <p:txBody>
            <a:bodyPr anchor="t" rtlCol="false" tIns="0" lIns="0" bIns="0" rIns="0">
              <a:spAutoFit/>
            </a:bodyPr>
            <a:lstStyle/>
            <a:p>
              <a:pPr algn="ctr">
                <a:lnSpc>
                  <a:spcPts val="5199"/>
                </a:lnSpc>
                <a:spcBef>
                  <a:spcPct val="0"/>
                </a:spcBef>
              </a:pPr>
              <a:r>
                <a:rPr lang="en-US" sz="3999">
                  <a:solidFill>
                    <a:srgbClr val="000000"/>
                  </a:solidFill>
                  <a:latin typeface="Arial"/>
                </a:rPr>
                <a:t>C</a:t>
              </a:r>
              <a:r>
                <a:rPr lang="en-US" sz="3999">
                  <a:solidFill>
                    <a:srgbClr val="000000"/>
                  </a:solidFill>
                  <a:latin typeface="Arial"/>
                </a:rPr>
                <a:t>hauvenet</a:t>
              </a:r>
            </a:p>
          </p:txBody>
        </p:sp>
        <p:sp>
          <p:nvSpPr>
            <p:cNvPr name="TextBox 9" id="9"/>
            <p:cNvSpPr txBox="true"/>
            <p:nvPr/>
          </p:nvSpPr>
          <p:spPr>
            <a:xfrm rot="0">
              <a:off x="4074435" y="3267890"/>
              <a:ext cx="5948045" cy="922867"/>
            </a:xfrm>
            <a:prstGeom prst="rect">
              <a:avLst/>
            </a:prstGeom>
          </p:spPr>
          <p:txBody>
            <a:bodyPr anchor="t" rtlCol="false" tIns="0" lIns="0" bIns="0" rIns="0">
              <a:spAutoFit/>
            </a:bodyPr>
            <a:lstStyle/>
            <a:p>
              <a:pPr algn="ctr">
                <a:lnSpc>
                  <a:spcPts val="5199"/>
                </a:lnSpc>
                <a:spcBef>
                  <a:spcPct val="0"/>
                </a:spcBef>
              </a:pPr>
              <a:r>
                <a:rPr lang="en-US" sz="3999">
                  <a:solidFill>
                    <a:srgbClr val="000000"/>
                  </a:solidFill>
                  <a:latin typeface="Arial"/>
                </a:rPr>
                <a:t> Interquartile Range</a:t>
              </a:r>
            </a:p>
          </p:txBody>
        </p:sp>
        <p:sp>
          <p:nvSpPr>
            <p:cNvPr name="TextBox 10" id="10"/>
            <p:cNvSpPr txBox="true"/>
            <p:nvPr/>
          </p:nvSpPr>
          <p:spPr>
            <a:xfrm rot="0">
              <a:off x="4739933" y="5763472"/>
              <a:ext cx="4617050" cy="1799167"/>
            </a:xfrm>
            <a:prstGeom prst="rect">
              <a:avLst/>
            </a:prstGeom>
          </p:spPr>
          <p:txBody>
            <a:bodyPr anchor="t" rtlCol="false" tIns="0" lIns="0" bIns="0" rIns="0">
              <a:spAutoFit/>
            </a:bodyPr>
            <a:lstStyle/>
            <a:p>
              <a:pPr algn="ctr">
                <a:lnSpc>
                  <a:spcPts val="5199"/>
                </a:lnSpc>
                <a:spcBef>
                  <a:spcPct val="0"/>
                </a:spcBef>
              </a:pPr>
              <a:r>
                <a:rPr lang="en-US" sz="3999">
                  <a:solidFill>
                    <a:srgbClr val="000000"/>
                  </a:solidFill>
                  <a:latin typeface="Arial"/>
                </a:rPr>
                <a:t>rmoutliers (using median)</a:t>
              </a:r>
            </a:p>
          </p:txBody>
        </p:sp>
        <p:sp>
          <p:nvSpPr>
            <p:cNvPr name="TextBox 11" id="11"/>
            <p:cNvSpPr txBox="true"/>
            <p:nvPr/>
          </p:nvSpPr>
          <p:spPr>
            <a:xfrm rot="0">
              <a:off x="0" y="478116"/>
              <a:ext cx="5109277" cy="920538"/>
            </a:xfrm>
            <a:prstGeom prst="rect">
              <a:avLst/>
            </a:prstGeom>
          </p:spPr>
          <p:txBody>
            <a:bodyPr anchor="t" rtlCol="false" tIns="0" lIns="0" bIns="0" rIns="0">
              <a:spAutoFit/>
            </a:bodyPr>
            <a:lstStyle/>
            <a:p>
              <a:pPr algn="ctr">
                <a:lnSpc>
                  <a:spcPts val="5134"/>
                </a:lnSpc>
                <a:spcBef>
                  <a:spcPct val="0"/>
                </a:spcBef>
              </a:pPr>
              <a:r>
                <a:rPr lang="en-US" sz="3949">
                  <a:solidFill>
                    <a:srgbClr val="000000"/>
                  </a:solidFill>
                  <a:latin typeface="Arial"/>
                </a:rPr>
                <a:t>1.</a:t>
              </a:r>
            </a:p>
          </p:txBody>
        </p:sp>
        <p:sp>
          <p:nvSpPr>
            <p:cNvPr name="TextBox 12" id="12"/>
            <p:cNvSpPr txBox="true"/>
            <p:nvPr/>
          </p:nvSpPr>
          <p:spPr>
            <a:xfrm rot="0">
              <a:off x="0" y="3270218"/>
              <a:ext cx="5109277" cy="920538"/>
            </a:xfrm>
            <a:prstGeom prst="rect">
              <a:avLst/>
            </a:prstGeom>
          </p:spPr>
          <p:txBody>
            <a:bodyPr anchor="t" rtlCol="false" tIns="0" lIns="0" bIns="0" rIns="0">
              <a:spAutoFit/>
            </a:bodyPr>
            <a:lstStyle/>
            <a:p>
              <a:pPr algn="ctr">
                <a:lnSpc>
                  <a:spcPts val="5134"/>
                </a:lnSpc>
                <a:spcBef>
                  <a:spcPct val="0"/>
                </a:spcBef>
              </a:pPr>
              <a:r>
                <a:rPr lang="en-US" sz="3949">
                  <a:solidFill>
                    <a:srgbClr val="000000"/>
                  </a:solidFill>
                  <a:latin typeface="Arial"/>
                </a:rPr>
                <a:t>2.</a:t>
              </a:r>
            </a:p>
          </p:txBody>
        </p:sp>
        <p:sp>
          <p:nvSpPr>
            <p:cNvPr name="TextBox 13" id="13"/>
            <p:cNvSpPr txBox="true"/>
            <p:nvPr/>
          </p:nvSpPr>
          <p:spPr>
            <a:xfrm rot="0">
              <a:off x="0" y="6198024"/>
              <a:ext cx="5109277" cy="920538"/>
            </a:xfrm>
            <a:prstGeom prst="rect">
              <a:avLst/>
            </a:prstGeom>
          </p:spPr>
          <p:txBody>
            <a:bodyPr anchor="t" rtlCol="false" tIns="0" lIns="0" bIns="0" rIns="0">
              <a:spAutoFit/>
            </a:bodyPr>
            <a:lstStyle/>
            <a:p>
              <a:pPr algn="ctr">
                <a:lnSpc>
                  <a:spcPts val="5134"/>
                </a:lnSpc>
                <a:spcBef>
                  <a:spcPct val="0"/>
                </a:spcBef>
              </a:pPr>
              <a:r>
                <a:rPr lang="en-US" sz="3949">
                  <a:solidFill>
                    <a:srgbClr val="000000"/>
                  </a:solidFill>
                  <a:latin typeface="Arial"/>
                </a:rPr>
                <a:t>3.</a:t>
              </a:r>
            </a:p>
          </p:txBody>
        </p:sp>
      </p:gr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3489" y="1784502"/>
            <a:ext cx="17441021" cy="8502498"/>
          </a:xfrm>
          <a:custGeom>
            <a:avLst/>
            <a:gdLst/>
            <a:ahLst/>
            <a:cxnLst/>
            <a:rect r="r" b="b" t="t" l="l"/>
            <a:pathLst>
              <a:path h="8502498" w="17441021">
                <a:moveTo>
                  <a:pt x="0" y="0"/>
                </a:moveTo>
                <a:lnTo>
                  <a:pt x="17441022" y="0"/>
                </a:lnTo>
                <a:lnTo>
                  <a:pt x="17441022" y="8502498"/>
                </a:lnTo>
                <a:lnTo>
                  <a:pt x="0" y="8502498"/>
                </a:lnTo>
                <a:lnTo>
                  <a:pt x="0" y="0"/>
                </a:lnTo>
                <a:close/>
              </a:path>
            </a:pathLst>
          </a:custGeom>
          <a:blipFill>
            <a:blip r:embed="rId3"/>
            <a:stretch>
              <a:fillRect l="0" t="0" r="0" b="0"/>
            </a:stretch>
          </a:blipFill>
        </p:spPr>
      </p:sp>
      <p:grpSp>
        <p:nvGrpSpPr>
          <p:cNvPr name="Group 3" id="3"/>
          <p:cNvGrpSpPr/>
          <p:nvPr/>
        </p:nvGrpSpPr>
        <p:grpSpPr>
          <a:xfrm rot="0">
            <a:off x="1028700" y="431165"/>
            <a:ext cx="6402042" cy="597535"/>
            <a:chOff x="0" y="0"/>
            <a:chExt cx="8536056" cy="796713"/>
          </a:xfrm>
        </p:grpSpPr>
        <p:sp>
          <p:nvSpPr>
            <p:cNvPr name="TextBox 4" id="4"/>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02</a:t>
              </a:r>
            </a:p>
          </p:txBody>
        </p:sp>
        <p:sp>
          <p:nvSpPr>
            <p:cNvPr name="TextBox 5" id="5"/>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Φιλτράρισμα</a:t>
              </a:r>
              <a:r>
                <a:rPr lang="en-US" sz="2499">
                  <a:solidFill>
                    <a:srgbClr val="000000"/>
                  </a:solidFill>
                  <a:latin typeface="Arial"/>
                </a:rPr>
                <a:t> Δεδομένων</a:t>
              </a:r>
            </a:p>
          </p:txBody>
        </p:sp>
      </p:grpSp>
      <p:sp>
        <p:nvSpPr>
          <p:cNvPr name="TextBox 6" id="6"/>
          <p:cNvSpPr txBox="true"/>
          <p:nvPr/>
        </p:nvSpPr>
        <p:spPr>
          <a:xfrm rot="0">
            <a:off x="2676611" y="1106386"/>
            <a:ext cx="12934778" cy="720725"/>
          </a:xfrm>
          <a:prstGeom prst="rect">
            <a:avLst/>
          </a:prstGeom>
        </p:spPr>
        <p:txBody>
          <a:bodyPr anchor="t" rtlCol="false" tIns="0" lIns="0" bIns="0" rIns="0">
            <a:spAutoFit/>
          </a:bodyPr>
          <a:lstStyle/>
          <a:p>
            <a:pPr algn="ctr">
              <a:lnSpc>
                <a:spcPts val="5199"/>
              </a:lnSpc>
              <a:spcBef>
                <a:spcPct val="0"/>
              </a:spcBef>
            </a:pPr>
            <a:r>
              <a:rPr lang="en-US" sz="3999">
                <a:solidFill>
                  <a:srgbClr val="000000"/>
                </a:solidFill>
                <a:latin typeface="Arial Bold"/>
              </a:rPr>
              <a:t>λ</a:t>
            </a:r>
            <a:r>
              <a:rPr lang="en-US" sz="3999">
                <a:solidFill>
                  <a:srgbClr val="1155CC"/>
                </a:solidFill>
                <a:latin typeface="Arial Bold"/>
              </a:rPr>
              <a:t> (λόγος αέρα-καυσίμου κινητήρα Diesel)</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31165"/>
            <a:ext cx="6402042" cy="597535"/>
            <a:chOff x="0" y="0"/>
            <a:chExt cx="8536056" cy="796713"/>
          </a:xfrm>
        </p:grpSpPr>
        <p:sp>
          <p:nvSpPr>
            <p:cNvPr name="TextBox 3" id="3"/>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02</a:t>
              </a:r>
            </a:p>
          </p:txBody>
        </p:sp>
        <p:sp>
          <p:nvSpPr>
            <p:cNvPr name="TextBox 4" id="4"/>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Φιλτράρισμα</a:t>
              </a:r>
              <a:r>
                <a:rPr lang="en-US" sz="2499">
                  <a:solidFill>
                    <a:srgbClr val="000000"/>
                  </a:solidFill>
                  <a:latin typeface="Arial"/>
                </a:rPr>
                <a:t> Δεδομένων</a:t>
              </a:r>
            </a:p>
          </p:txBody>
        </p:sp>
      </p:grpSp>
      <p:sp>
        <p:nvSpPr>
          <p:cNvPr name="Freeform 5" id="5"/>
          <p:cNvSpPr/>
          <p:nvPr/>
        </p:nvSpPr>
        <p:spPr>
          <a:xfrm flipH="false" flipV="false" rot="0">
            <a:off x="434567" y="1795303"/>
            <a:ext cx="17418865" cy="8491697"/>
          </a:xfrm>
          <a:custGeom>
            <a:avLst/>
            <a:gdLst/>
            <a:ahLst/>
            <a:cxnLst/>
            <a:rect r="r" b="b" t="t" l="l"/>
            <a:pathLst>
              <a:path h="8491697" w="17418865">
                <a:moveTo>
                  <a:pt x="0" y="0"/>
                </a:moveTo>
                <a:lnTo>
                  <a:pt x="17418866" y="0"/>
                </a:lnTo>
                <a:lnTo>
                  <a:pt x="17418866" y="8491697"/>
                </a:lnTo>
                <a:lnTo>
                  <a:pt x="0" y="8491697"/>
                </a:lnTo>
                <a:lnTo>
                  <a:pt x="0" y="0"/>
                </a:lnTo>
                <a:close/>
              </a:path>
            </a:pathLst>
          </a:custGeom>
          <a:blipFill>
            <a:blip r:embed="rId3"/>
            <a:stretch>
              <a:fillRect l="0" t="0" r="0" b="0"/>
            </a:stretch>
          </a:blipFill>
        </p:spPr>
      </p:sp>
      <p:sp>
        <p:nvSpPr>
          <p:cNvPr name="TextBox 6" id="6"/>
          <p:cNvSpPr txBox="true"/>
          <p:nvPr/>
        </p:nvSpPr>
        <p:spPr>
          <a:xfrm rot="0">
            <a:off x="2833310" y="1031310"/>
            <a:ext cx="12934778" cy="720725"/>
          </a:xfrm>
          <a:prstGeom prst="rect">
            <a:avLst/>
          </a:prstGeom>
        </p:spPr>
        <p:txBody>
          <a:bodyPr anchor="t" rtlCol="false" tIns="0" lIns="0" bIns="0" rIns="0">
            <a:spAutoFit/>
          </a:bodyPr>
          <a:lstStyle/>
          <a:p>
            <a:pPr algn="ctr">
              <a:lnSpc>
                <a:spcPts val="5199"/>
              </a:lnSpc>
              <a:spcBef>
                <a:spcPct val="0"/>
              </a:spcBef>
            </a:pPr>
            <a:r>
              <a:rPr lang="en-US" sz="3999">
                <a:solidFill>
                  <a:srgbClr val="000000"/>
                </a:solidFill>
                <a:latin typeface="Arial Bold"/>
              </a:rPr>
              <a:t>EGR Command </a:t>
            </a:r>
            <a:r>
              <a:rPr lang="en-US" sz="3999">
                <a:solidFill>
                  <a:srgbClr val="1155CC"/>
                </a:solidFill>
                <a:latin typeface="Arial Bold"/>
              </a:rPr>
              <a:t>(έλεγχος ρύπων κινητήρα Diesel)</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991" y="821133"/>
            <a:ext cx="19645500" cy="9577181"/>
          </a:xfrm>
          <a:custGeom>
            <a:avLst/>
            <a:gdLst/>
            <a:ahLst/>
            <a:cxnLst/>
            <a:rect r="r" b="b" t="t" l="l"/>
            <a:pathLst>
              <a:path h="9577181" w="19645500">
                <a:moveTo>
                  <a:pt x="0" y="0"/>
                </a:moveTo>
                <a:lnTo>
                  <a:pt x="19645500" y="0"/>
                </a:lnTo>
                <a:lnTo>
                  <a:pt x="19645500" y="9577182"/>
                </a:lnTo>
                <a:lnTo>
                  <a:pt x="0" y="9577182"/>
                </a:lnTo>
                <a:lnTo>
                  <a:pt x="0" y="0"/>
                </a:lnTo>
                <a:close/>
              </a:path>
            </a:pathLst>
          </a:custGeom>
          <a:blipFill>
            <a:blip r:embed="rId3"/>
            <a:stretch>
              <a:fillRect l="0" t="0" r="0" b="0"/>
            </a:stretch>
          </a:blipFill>
        </p:spPr>
      </p:sp>
      <p:grpSp>
        <p:nvGrpSpPr>
          <p:cNvPr name="Group 3" id="3"/>
          <p:cNvGrpSpPr/>
          <p:nvPr/>
        </p:nvGrpSpPr>
        <p:grpSpPr>
          <a:xfrm rot="0">
            <a:off x="1028700" y="431165"/>
            <a:ext cx="6402042" cy="597535"/>
            <a:chOff x="0" y="0"/>
            <a:chExt cx="8536056" cy="796713"/>
          </a:xfrm>
        </p:grpSpPr>
        <p:sp>
          <p:nvSpPr>
            <p:cNvPr name="TextBox 4" id="4"/>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02</a:t>
              </a:r>
            </a:p>
          </p:txBody>
        </p:sp>
        <p:sp>
          <p:nvSpPr>
            <p:cNvPr name="TextBox 5" id="5"/>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Φιλτράρισμα</a:t>
              </a:r>
              <a:r>
                <a:rPr lang="en-US" sz="2499">
                  <a:solidFill>
                    <a:srgbClr val="000000"/>
                  </a:solidFill>
                  <a:latin typeface="Arial"/>
                </a:rPr>
                <a:t> Δεδομένων</a:t>
              </a:r>
            </a:p>
          </p:txBody>
        </p:sp>
      </p:gr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02648">
            <a:off x="3171863" y="3506620"/>
            <a:ext cx="1295755" cy="368131"/>
          </a:xfrm>
          <a:custGeom>
            <a:avLst/>
            <a:gdLst/>
            <a:ahLst/>
            <a:cxnLst/>
            <a:rect r="r" b="b" t="t" l="l"/>
            <a:pathLst>
              <a:path h="368131" w="1295755">
                <a:moveTo>
                  <a:pt x="0" y="0"/>
                </a:moveTo>
                <a:lnTo>
                  <a:pt x="1295755" y="0"/>
                </a:lnTo>
                <a:lnTo>
                  <a:pt x="1295755"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2243653">
            <a:off x="3181474" y="5290734"/>
            <a:ext cx="1295755" cy="368131"/>
          </a:xfrm>
          <a:custGeom>
            <a:avLst/>
            <a:gdLst/>
            <a:ahLst/>
            <a:cxnLst/>
            <a:rect r="r" b="b" t="t" l="l"/>
            <a:pathLst>
              <a:path h="368131" w="1295755">
                <a:moveTo>
                  <a:pt x="0" y="0"/>
                </a:moveTo>
                <a:lnTo>
                  <a:pt x="1295754" y="0"/>
                </a:lnTo>
                <a:lnTo>
                  <a:pt x="1295754"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417040">
            <a:off x="7746533" y="2355379"/>
            <a:ext cx="1295755" cy="368131"/>
          </a:xfrm>
          <a:custGeom>
            <a:avLst/>
            <a:gdLst/>
            <a:ahLst/>
            <a:cxnLst/>
            <a:rect r="r" b="b" t="t" l="l"/>
            <a:pathLst>
              <a:path h="368131" w="1295755">
                <a:moveTo>
                  <a:pt x="0" y="0"/>
                </a:moveTo>
                <a:lnTo>
                  <a:pt x="1295754" y="0"/>
                </a:lnTo>
                <a:lnTo>
                  <a:pt x="1295754"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887954">
            <a:off x="7687920" y="3535931"/>
            <a:ext cx="1295755" cy="368131"/>
          </a:xfrm>
          <a:custGeom>
            <a:avLst/>
            <a:gdLst/>
            <a:ahLst/>
            <a:cxnLst/>
            <a:rect r="r" b="b" t="t" l="l"/>
            <a:pathLst>
              <a:path h="368131" w="1295755">
                <a:moveTo>
                  <a:pt x="0" y="0"/>
                </a:moveTo>
                <a:lnTo>
                  <a:pt x="1295755" y="0"/>
                </a:lnTo>
                <a:lnTo>
                  <a:pt x="1295755"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028700" y="431165"/>
            <a:ext cx="6402042" cy="597535"/>
            <a:chOff x="0" y="0"/>
            <a:chExt cx="8536056" cy="796713"/>
          </a:xfrm>
        </p:grpSpPr>
        <p:sp>
          <p:nvSpPr>
            <p:cNvPr name="TextBox 7" id="7"/>
            <p:cNvSpPr txBox="true"/>
            <p:nvPr/>
          </p:nvSpPr>
          <p:spPr>
            <a:xfrm rot="0">
              <a:off x="0" y="-123825"/>
              <a:ext cx="1027877" cy="920538"/>
            </a:xfrm>
            <a:prstGeom prst="rect">
              <a:avLst/>
            </a:prstGeom>
          </p:spPr>
          <p:txBody>
            <a:bodyPr anchor="t" rtlCol="false" tIns="0" lIns="0" bIns="0" rIns="0">
              <a:spAutoFit/>
            </a:bodyPr>
            <a:lstStyle/>
            <a:p>
              <a:pPr algn="l">
                <a:lnSpc>
                  <a:spcPts val="5134"/>
                </a:lnSpc>
              </a:pPr>
              <a:r>
                <a:rPr lang="en-US" sz="3949">
                  <a:solidFill>
                    <a:srgbClr val="1155CC"/>
                  </a:solidFill>
                  <a:latin typeface="Arial"/>
                </a:rPr>
                <a:t>03</a:t>
              </a:r>
            </a:p>
          </p:txBody>
        </p:sp>
        <p:sp>
          <p:nvSpPr>
            <p:cNvPr name="TextBox 8" id="8"/>
            <p:cNvSpPr txBox="true"/>
            <p:nvPr/>
          </p:nvSpPr>
          <p:spPr>
            <a:xfrm rot="0">
              <a:off x="1345499" y="76200"/>
              <a:ext cx="7190557" cy="579967"/>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Arial"/>
                </a:rPr>
                <a:t>Χωρισμός σε Sets</a:t>
              </a:r>
            </a:p>
          </p:txBody>
        </p:sp>
      </p:grpSp>
      <p:grpSp>
        <p:nvGrpSpPr>
          <p:cNvPr name="Group 9" id="9"/>
          <p:cNvGrpSpPr/>
          <p:nvPr/>
        </p:nvGrpSpPr>
        <p:grpSpPr>
          <a:xfrm rot="0">
            <a:off x="0" y="4163626"/>
            <a:ext cx="3612735" cy="945880"/>
            <a:chOff x="0" y="0"/>
            <a:chExt cx="4816980" cy="1261173"/>
          </a:xfrm>
        </p:grpSpPr>
        <p:sp>
          <p:nvSpPr>
            <p:cNvPr name="Freeform 10" id="10"/>
            <p:cNvSpPr/>
            <p:nvPr/>
          </p:nvSpPr>
          <p:spPr>
            <a:xfrm flipH="false" flipV="false" rot="0">
              <a:off x="0" y="0"/>
              <a:ext cx="4816980" cy="1261173"/>
            </a:xfrm>
            <a:custGeom>
              <a:avLst/>
              <a:gdLst/>
              <a:ahLst/>
              <a:cxnLst/>
              <a:rect r="r" b="b" t="t" l="l"/>
              <a:pathLst>
                <a:path h="1261173" w="4816980">
                  <a:moveTo>
                    <a:pt x="0" y="0"/>
                  </a:moveTo>
                  <a:lnTo>
                    <a:pt x="4816980" y="0"/>
                  </a:lnTo>
                  <a:lnTo>
                    <a:pt x="4816980" y="1261173"/>
                  </a:lnTo>
                  <a:lnTo>
                    <a:pt x="0" y="12611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760851" y="238107"/>
              <a:ext cx="3295278" cy="790540"/>
            </a:xfrm>
            <a:prstGeom prst="rect">
              <a:avLst/>
            </a:prstGeom>
          </p:spPr>
          <p:txBody>
            <a:bodyPr anchor="t" rtlCol="false" tIns="0" lIns="0" bIns="0" rIns="0">
              <a:spAutoFit/>
            </a:bodyPr>
            <a:lstStyle/>
            <a:p>
              <a:pPr algn="ctr">
                <a:lnSpc>
                  <a:spcPts val="4419"/>
                </a:lnSpc>
                <a:spcBef>
                  <a:spcPct val="0"/>
                </a:spcBef>
              </a:pPr>
              <a:r>
                <a:rPr lang="en-US" sz="3399">
                  <a:solidFill>
                    <a:srgbClr val="000000"/>
                  </a:solidFill>
                  <a:latin typeface="Arial"/>
                </a:rPr>
                <a:t>Filtered Data</a:t>
              </a:r>
            </a:p>
          </p:txBody>
        </p:sp>
      </p:grpSp>
      <p:grpSp>
        <p:nvGrpSpPr>
          <p:cNvPr name="Group 12" id="12"/>
          <p:cNvGrpSpPr/>
          <p:nvPr/>
        </p:nvGrpSpPr>
        <p:grpSpPr>
          <a:xfrm rot="0">
            <a:off x="4191599" y="2494710"/>
            <a:ext cx="3612735" cy="945880"/>
            <a:chOff x="0" y="0"/>
            <a:chExt cx="4816980" cy="1261173"/>
          </a:xfrm>
        </p:grpSpPr>
        <p:sp>
          <p:nvSpPr>
            <p:cNvPr name="Freeform 13" id="13"/>
            <p:cNvSpPr/>
            <p:nvPr/>
          </p:nvSpPr>
          <p:spPr>
            <a:xfrm flipH="false" flipV="false" rot="0">
              <a:off x="0" y="0"/>
              <a:ext cx="4816980" cy="1261173"/>
            </a:xfrm>
            <a:custGeom>
              <a:avLst/>
              <a:gdLst/>
              <a:ahLst/>
              <a:cxnLst/>
              <a:rect r="r" b="b" t="t" l="l"/>
              <a:pathLst>
                <a:path h="1261173" w="4816980">
                  <a:moveTo>
                    <a:pt x="0" y="0"/>
                  </a:moveTo>
                  <a:lnTo>
                    <a:pt x="4816980" y="0"/>
                  </a:lnTo>
                  <a:lnTo>
                    <a:pt x="4816980" y="1261173"/>
                  </a:lnTo>
                  <a:lnTo>
                    <a:pt x="0" y="12611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521043" y="182929"/>
              <a:ext cx="3774894" cy="790540"/>
            </a:xfrm>
            <a:prstGeom prst="rect">
              <a:avLst/>
            </a:prstGeom>
          </p:spPr>
          <p:txBody>
            <a:bodyPr anchor="t" rtlCol="false" tIns="0" lIns="0" bIns="0" rIns="0">
              <a:spAutoFit/>
            </a:bodyPr>
            <a:lstStyle/>
            <a:p>
              <a:pPr algn="ctr">
                <a:lnSpc>
                  <a:spcPts val="4419"/>
                </a:lnSpc>
                <a:spcBef>
                  <a:spcPct val="0"/>
                </a:spcBef>
              </a:pPr>
              <a:r>
                <a:rPr lang="en-US" sz="3399">
                  <a:solidFill>
                    <a:srgbClr val="000000"/>
                  </a:solidFill>
                  <a:latin typeface="Arial"/>
                </a:rPr>
                <a:t>Training (80%)</a:t>
              </a:r>
            </a:p>
          </p:txBody>
        </p:sp>
      </p:grpSp>
      <p:grpSp>
        <p:nvGrpSpPr>
          <p:cNvPr name="Group 15" id="15"/>
          <p:cNvGrpSpPr/>
          <p:nvPr/>
        </p:nvGrpSpPr>
        <p:grpSpPr>
          <a:xfrm rot="0">
            <a:off x="4191599" y="5715204"/>
            <a:ext cx="3612735" cy="945880"/>
            <a:chOff x="0" y="0"/>
            <a:chExt cx="4816980" cy="1261173"/>
          </a:xfrm>
        </p:grpSpPr>
        <p:sp>
          <p:nvSpPr>
            <p:cNvPr name="Freeform 16" id="16"/>
            <p:cNvSpPr/>
            <p:nvPr/>
          </p:nvSpPr>
          <p:spPr>
            <a:xfrm flipH="false" flipV="false" rot="0">
              <a:off x="0" y="0"/>
              <a:ext cx="4816980" cy="1261173"/>
            </a:xfrm>
            <a:custGeom>
              <a:avLst/>
              <a:gdLst/>
              <a:ahLst/>
              <a:cxnLst/>
              <a:rect r="r" b="b" t="t" l="l"/>
              <a:pathLst>
                <a:path h="1261173" w="4816980">
                  <a:moveTo>
                    <a:pt x="0" y="0"/>
                  </a:moveTo>
                  <a:lnTo>
                    <a:pt x="4816980" y="0"/>
                  </a:lnTo>
                  <a:lnTo>
                    <a:pt x="4816980" y="1261173"/>
                  </a:lnTo>
                  <a:lnTo>
                    <a:pt x="0" y="12611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521043" y="182929"/>
              <a:ext cx="3774894" cy="790540"/>
            </a:xfrm>
            <a:prstGeom prst="rect">
              <a:avLst/>
            </a:prstGeom>
          </p:spPr>
          <p:txBody>
            <a:bodyPr anchor="t" rtlCol="false" tIns="0" lIns="0" bIns="0" rIns="0">
              <a:spAutoFit/>
            </a:bodyPr>
            <a:lstStyle/>
            <a:p>
              <a:pPr algn="ctr">
                <a:lnSpc>
                  <a:spcPts val="4419"/>
                </a:lnSpc>
                <a:spcBef>
                  <a:spcPct val="0"/>
                </a:spcBef>
              </a:pPr>
              <a:r>
                <a:rPr lang="en-US" sz="3399">
                  <a:solidFill>
                    <a:srgbClr val="000000"/>
                  </a:solidFill>
                  <a:latin typeface="Arial"/>
                </a:rPr>
                <a:t>Testing (20%)</a:t>
              </a:r>
            </a:p>
          </p:txBody>
        </p:sp>
      </p:grpSp>
      <p:grpSp>
        <p:nvGrpSpPr>
          <p:cNvPr name="Group 18" id="18"/>
          <p:cNvGrpSpPr/>
          <p:nvPr/>
        </p:nvGrpSpPr>
        <p:grpSpPr>
          <a:xfrm rot="0">
            <a:off x="8984485" y="1780281"/>
            <a:ext cx="3612735" cy="945880"/>
            <a:chOff x="0" y="0"/>
            <a:chExt cx="4816980" cy="1261173"/>
          </a:xfrm>
        </p:grpSpPr>
        <p:sp>
          <p:nvSpPr>
            <p:cNvPr name="Freeform 19" id="19"/>
            <p:cNvSpPr/>
            <p:nvPr/>
          </p:nvSpPr>
          <p:spPr>
            <a:xfrm flipH="false" flipV="false" rot="0">
              <a:off x="0" y="0"/>
              <a:ext cx="4816980" cy="1261173"/>
            </a:xfrm>
            <a:custGeom>
              <a:avLst/>
              <a:gdLst/>
              <a:ahLst/>
              <a:cxnLst/>
              <a:rect r="r" b="b" t="t" l="l"/>
              <a:pathLst>
                <a:path h="1261173" w="4816980">
                  <a:moveTo>
                    <a:pt x="0" y="0"/>
                  </a:moveTo>
                  <a:lnTo>
                    <a:pt x="4816980" y="0"/>
                  </a:lnTo>
                  <a:lnTo>
                    <a:pt x="4816980" y="1261173"/>
                  </a:lnTo>
                  <a:lnTo>
                    <a:pt x="0" y="12611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521043" y="182929"/>
              <a:ext cx="3774894" cy="790540"/>
            </a:xfrm>
            <a:prstGeom prst="rect">
              <a:avLst/>
            </a:prstGeom>
          </p:spPr>
          <p:txBody>
            <a:bodyPr anchor="t" rtlCol="false" tIns="0" lIns="0" bIns="0" rIns="0">
              <a:spAutoFit/>
            </a:bodyPr>
            <a:lstStyle/>
            <a:p>
              <a:pPr algn="ctr">
                <a:lnSpc>
                  <a:spcPts val="4419"/>
                </a:lnSpc>
                <a:spcBef>
                  <a:spcPct val="0"/>
                </a:spcBef>
              </a:pPr>
              <a:r>
                <a:rPr lang="en-US" sz="3399">
                  <a:solidFill>
                    <a:srgbClr val="000000"/>
                  </a:solidFill>
                  <a:latin typeface="Arial"/>
                </a:rPr>
                <a:t>Training (80%)</a:t>
              </a:r>
            </a:p>
          </p:txBody>
        </p:sp>
      </p:grpSp>
      <p:grpSp>
        <p:nvGrpSpPr>
          <p:cNvPr name="Group 21" id="21"/>
          <p:cNvGrpSpPr/>
          <p:nvPr/>
        </p:nvGrpSpPr>
        <p:grpSpPr>
          <a:xfrm rot="0">
            <a:off x="8984485" y="3690686"/>
            <a:ext cx="3612735" cy="945880"/>
            <a:chOff x="0" y="0"/>
            <a:chExt cx="4816980" cy="1261173"/>
          </a:xfrm>
        </p:grpSpPr>
        <p:sp>
          <p:nvSpPr>
            <p:cNvPr name="Freeform 22" id="22"/>
            <p:cNvSpPr/>
            <p:nvPr/>
          </p:nvSpPr>
          <p:spPr>
            <a:xfrm flipH="false" flipV="false" rot="0">
              <a:off x="0" y="0"/>
              <a:ext cx="4816980" cy="1261173"/>
            </a:xfrm>
            <a:custGeom>
              <a:avLst/>
              <a:gdLst/>
              <a:ahLst/>
              <a:cxnLst/>
              <a:rect r="r" b="b" t="t" l="l"/>
              <a:pathLst>
                <a:path h="1261173" w="4816980">
                  <a:moveTo>
                    <a:pt x="0" y="0"/>
                  </a:moveTo>
                  <a:lnTo>
                    <a:pt x="4816980" y="0"/>
                  </a:lnTo>
                  <a:lnTo>
                    <a:pt x="4816980" y="1261173"/>
                  </a:lnTo>
                  <a:lnTo>
                    <a:pt x="0" y="12611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296812" y="182929"/>
              <a:ext cx="4223356" cy="790540"/>
            </a:xfrm>
            <a:prstGeom prst="rect">
              <a:avLst/>
            </a:prstGeom>
          </p:spPr>
          <p:txBody>
            <a:bodyPr anchor="t" rtlCol="false" tIns="0" lIns="0" bIns="0" rIns="0">
              <a:spAutoFit/>
            </a:bodyPr>
            <a:lstStyle/>
            <a:p>
              <a:pPr algn="ctr">
                <a:lnSpc>
                  <a:spcPts val="4419"/>
                </a:lnSpc>
                <a:spcBef>
                  <a:spcPct val="0"/>
                </a:spcBef>
              </a:pPr>
              <a:r>
                <a:rPr lang="en-US" sz="3399">
                  <a:solidFill>
                    <a:srgbClr val="000000"/>
                  </a:solidFill>
                  <a:latin typeface="Arial"/>
                </a:rPr>
                <a:t>Validating (20%)</a:t>
              </a:r>
            </a:p>
          </p:txBody>
        </p:sp>
      </p:grpSp>
      <p:grpSp>
        <p:nvGrpSpPr>
          <p:cNvPr name="Group 24" id="24"/>
          <p:cNvGrpSpPr/>
          <p:nvPr/>
        </p:nvGrpSpPr>
        <p:grpSpPr>
          <a:xfrm rot="0">
            <a:off x="7804335" y="5862868"/>
            <a:ext cx="10560755" cy="10345089"/>
            <a:chOff x="0" y="0"/>
            <a:chExt cx="14081006" cy="13793453"/>
          </a:xfrm>
        </p:grpSpPr>
        <p:sp>
          <p:nvSpPr>
            <p:cNvPr name="Freeform 25" id="25"/>
            <p:cNvSpPr/>
            <p:nvPr/>
          </p:nvSpPr>
          <p:spPr>
            <a:xfrm flipH="false" flipV="false" rot="0">
              <a:off x="378372" y="298967"/>
              <a:ext cx="13513639" cy="5516263"/>
            </a:xfrm>
            <a:custGeom>
              <a:avLst/>
              <a:gdLst/>
              <a:ahLst/>
              <a:cxnLst/>
              <a:rect r="r" b="b" t="t" l="l"/>
              <a:pathLst>
                <a:path h="5516263" w="13513639">
                  <a:moveTo>
                    <a:pt x="0" y="0"/>
                  </a:moveTo>
                  <a:lnTo>
                    <a:pt x="13513639" y="0"/>
                  </a:lnTo>
                  <a:lnTo>
                    <a:pt x="13513639" y="5516262"/>
                  </a:lnTo>
                  <a:lnTo>
                    <a:pt x="0" y="5516262"/>
                  </a:lnTo>
                  <a:lnTo>
                    <a:pt x="0" y="0"/>
                  </a:lnTo>
                  <a:close/>
                </a:path>
              </a:pathLst>
            </a:custGeom>
            <a:blipFill>
              <a:blip r:embed="rId7"/>
              <a:stretch>
                <a:fillRect l="0" t="0" r="0" b="0"/>
              </a:stretch>
            </a:blipFill>
          </p:spPr>
        </p:sp>
        <p:sp>
          <p:nvSpPr>
            <p:cNvPr name="Freeform 26" id="26"/>
            <p:cNvSpPr/>
            <p:nvPr/>
          </p:nvSpPr>
          <p:spPr>
            <a:xfrm flipH="false" flipV="false" rot="5400000">
              <a:off x="-6701834" y="6792652"/>
              <a:ext cx="13702634" cy="298967"/>
            </a:xfrm>
            <a:custGeom>
              <a:avLst/>
              <a:gdLst/>
              <a:ahLst/>
              <a:cxnLst/>
              <a:rect r="r" b="b" t="t" l="l"/>
              <a:pathLst>
                <a:path h="298967" w="13702634">
                  <a:moveTo>
                    <a:pt x="0" y="0"/>
                  </a:moveTo>
                  <a:lnTo>
                    <a:pt x="13702634" y="0"/>
                  </a:lnTo>
                  <a:lnTo>
                    <a:pt x="13702634" y="298967"/>
                  </a:lnTo>
                  <a:lnTo>
                    <a:pt x="0" y="2989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378372" y="0"/>
              <a:ext cx="13702634" cy="298967"/>
            </a:xfrm>
            <a:custGeom>
              <a:avLst/>
              <a:gdLst/>
              <a:ahLst/>
              <a:cxnLst/>
              <a:rect r="r" b="b" t="t" l="l"/>
              <a:pathLst>
                <a:path h="298967" w="13702634">
                  <a:moveTo>
                    <a:pt x="0" y="0"/>
                  </a:moveTo>
                  <a:lnTo>
                    <a:pt x="13702634" y="0"/>
                  </a:lnTo>
                  <a:lnTo>
                    <a:pt x="13702634" y="298967"/>
                  </a:lnTo>
                  <a:lnTo>
                    <a:pt x="0" y="2989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DAGF8npRKrU</dc:identifier>
  <dcterms:modified xsi:type="dcterms:W3CDTF">2011-08-01T06:04:30Z</dcterms:modified>
  <cp:revision>1</cp:revision>
  <dc:title>Ειδικά ΣΑΕ</dc:title>
</cp:coreProperties>
</file>