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Arial Bold" panose="020B0704020202020204" pitchFamily="34" charset="0"/>
      <p:regular r:id="rId25"/>
      <p:bold r:id="rId26"/>
    </p:embeddedFont>
    <p:embeddedFont>
      <p:font typeface="Noto Sans Bold" panose="020B0802040504020204" pitchFamily="34"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7A0E04-3FC3-677A-17B5-847594FB6E14}" v="12" dt="2024-05-22T21:17:26.651"/>
    <p1510:client id="{F25BBCE9-55F4-0EA1-C890-4B8D4B3AC33F}" v="1" dt="2024-05-23T10:37:22.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Ευγενια-Συραϊνω Αναστοπουλου" userId="S::nm20034@ntua.gr::4a7520a1-42b3-4228-9aed-502f3ffa4e18" providerId="AD" clId="Web-{717A0E04-3FC3-677A-17B5-847594FB6E14}"/>
    <pc:docChg chg="modSld">
      <pc:chgData name="Ευγενια-Συραϊνω Αναστοπουλου" userId="S::nm20034@ntua.gr::4a7520a1-42b3-4228-9aed-502f3ffa4e18" providerId="AD" clId="Web-{717A0E04-3FC3-677A-17B5-847594FB6E14}" dt="2024-05-22T21:17:26.651" v="10" actId="1076"/>
      <pc:docMkLst>
        <pc:docMk/>
      </pc:docMkLst>
      <pc:sldChg chg="modSp">
        <pc:chgData name="Ευγενια-Συραϊνω Αναστοπουλου" userId="S::nm20034@ntua.gr::4a7520a1-42b3-4228-9aed-502f3ffa4e18" providerId="AD" clId="Web-{717A0E04-3FC3-677A-17B5-847594FB6E14}" dt="2024-05-22T21:17:07.495" v="7" actId="1076"/>
        <pc:sldMkLst>
          <pc:docMk/>
          <pc:sldMk cId="0" sldId="260"/>
        </pc:sldMkLst>
        <pc:spChg chg="mod">
          <ac:chgData name="Ευγενια-Συραϊνω Αναστοπουλου" userId="S::nm20034@ntua.gr::4a7520a1-42b3-4228-9aed-502f3ffa4e18" providerId="AD" clId="Web-{717A0E04-3FC3-677A-17B5-847594FB6E14}" dt="2024-05-22T21:17:07.495" v="7" actId="1076"/>
          <ac:spMkLst>
            <pc:docMk/>
            <pc:sldMk cId="0" sldId="260"/>
            <ac:spMk id="9" creationId="{00000000-0000-0000-0000-000000000000}"/>
          </ac:spMkLst>
        </pc:spChg>
      </pc:sldChg>
      <pc:sldChg chg="modSp">
        <pc:chgData name="Ευγενια-Συραϊνω Αναστοπουλου" userId="S::nm20034@ntua.gr::4a7520a1-42b3-4228-9aed-502f3ffa4e18" providerId="AD" clId="Web-{717A0E04-3FC3-677A-17B5-847594FB6E14}" dt="2024-05-22T21:17:26.651" v="10" actId="1076"/>
        <pc:sldMkLst>
          <pc:docMk/>
          <pc:sldMk cId="0" sldId="263"/>
        </pc:sldMkLst>
        <pc:spChg chg="mod">
          <ac:chgData name="Ευγενια-Συραϊνω Αναστοπουλου" userId="S::nm20034@ntua.gr::4a7520a1-42b3-4228-9aed-502f3ffa4e18" providerId="AD" clId="Web-{717A0E04-3FC3-677A-17B5-847594FB6E14}" dt="2024-05-22T21:17:26.651" v="10" actId="1076"/>
          <ac:spMkLst>
            <pc:docMk/>
            <pc:sldMk cId="0" sldId="263"/>
            <ac:spMk id="9" creationId="{00000000-0000-0000-0000-000000000000}"/>
          </ac:spMkLst>
        </pc:spChg>
      </pc:sldChg>
    </pc:docChg>
  </pc:docChgLst>
  <pc:docChgLst>
    <pc:chgData name="Χρηστος Καμιζουλης" userId="S::nm20031@ntua.gr::72e94d21-24df-4bca-85f7-f74129a23375" providerId="AD" clId="Web-{F25BBCE9-55F4-0EA1-C890-4B8D4B3AC33F}"/>
    <pc:docChg chg="modSld">
      <pc:chgData name="Χρηστος Καμιζουλης" userId="S::nm20031@ntua.gr::72e94d21-24df-4bca-85f7-f74129a23375" providerId="AD" clId="Web-{F25BBCE9-55F4-0EA1-C890-4B8D4B3AC33F}" dt="2024-05-23T10:58:30.706" v="7"/>
      <pc:docMkLst>
        <pc:docMk/>
      </pc:docMkLst>
      <pc:sldChg chg="modNotes">
        <pc:chgData name="Χρηστος Καμιζουλης" userId="S::nm20031@ntua.gr::72e94d21-24df-4bca-85f7-f74129a23375" providerId="AD" clId="Web-{F25BBCE9-55F4-0EA1-C890-4B8D4B3AC33F}" dt="2024-05-23T10:37:22.222" v="1"/>
        <pc:sldMkLst>
          <pc:docMk/>
          <pc:sldMk cId="0" sldId="263"/>
        </pc:sldMkLst>
      </pc:sldChg>
      <pc:sldChg chg="modNotes">
        <pc:chgData name="Χρηστος Καμιζουλης" userId="S::nm20031@ntua.gr::72e94d21-24df-4bca-85f7-f74129a23375" providerId="AD" clId="Web-{F25BBCE9-55F4-0EA1-C890-4B8D4B3AC33F}" dt="2024-05-23T10:58:30.706" v="7"/>
        <pc:sldMkLst>
          <pc:docMk/>
          <pc:sldMk cId="0"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Το φιλτραρισμένο σετ δεδομένων χωρίστηκε αρχικά σε training and testing set με μια αναλογία (80%-20%). Στην συνέχεια, το training set που δημιουργήθηκε χωρίστηκε σε training and validating set ξανά με μια αναλογία (80%-20%). </a:t>
            </a:r>
          </a:p>
          <a:p>
            <a:endParaRPr lang="en-US"/>
          </a:p>
          <a:p>
            <a:r>
              <a:rPr lang="en-US"/>
              <a:t>Η επιλογή της αναλογίας έγινε αυθαίρετα, απλά επειδή είναι γνωστό από την βιβλιογραφία και το μάθημα ότι η αναλογία 80%-20% αποτελεί μια καλή πρακτική.</a:t>
            </a:r>
          </a:p>
          <a:p>
            <a:endParaRPr lang="en-US"/>
          </a:p>
          <a:p>
            <a:r>
              <a:rPr lang="en-US"/>
              <a:t>Τα δεδομένα χωρίστηκαν με την χρήση της cvpartition η οποία κάνει τυχαίο χωρισμό σε ένα dataset με ένα ποσοστό που θα της ορίσεις.</a:t>
            </a:r>
          </a:p>
          <a:p>
            <a:endParaRPr lang="en-US"/>
          </a:p>
          <a:p>
            <a:r>
              <a:rPr lang="en-US"/>
              <a:t>Αφού χωρίσαμε τα δεδομένα, τα αποθηκεύσαμε, για να είμαστε σίγουροι ότι το testing set δεν θα χρησιμοποιηθεί σε καμία περίπτωση κατά το training.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Ακόμα, εφαρμόσαμε κανονικοποίηση (normalization) στα datasets, δηλαδή τα μεταφέραμε από την αρχική τους κλίμακα, στην κλίμακα [0,1].</a:t>
            </a:r>
          </a:p>
          <a:p>
            <a:endParaRPr lang="en-US"/>
          </a:p>
          <a:p>
            <a:r>
              <a:rPr lang="en-US"/>
              <a:t>Αυτό το κάνουμε γιατί σε αυτήν την μορφή είναι πιο εύκολο στο νευρωνικό να κάνει τους υπολογισμούς.</a:t>
            </a:r>
          </a:p>
          <a:p>
            <a:endParaRPr lang="en-US"/>
          </a:p>
          <a:p>
            <a:r>
              <a:rPr lang="en-US"/>
              <a:t>Να τονίσουμε ότι για κάθε dataset αποθηκεύσαμε τα center and scale values, για να μπορούμε να επιστρέψουμε στο τέλος στα πραγματικά δεδομένα.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Το Correlation Matrix δείχνει την συσχέτιση μεταξύ των παραμέτρων. Όσο πιο κοντά είναι η τιμή στο 1, τόσο πιο γραμμική συμπεριφορά εμφανίζουν οι 2 παράμετροι, ενώ στο -1 αντίστροφη γραμμική συμπεριφορά. Αν η τιμή προσεγγίζει το 0, οι δύο παράμετροι δεν εμφανίζουν μεταξύ τους γραμμική συμπεριφορά.</a:t>
            </a:r>
          </a:p>
          <a:p>
            <a:endParaRPr lang="en-US"/>
          </a:p>
          <a:p>
            <a:r>
              <a:rPr lang="en-US"/>
              <a:t>Χρησιμοποιείται στη συνέχεια για την επιλογή input features των νευρωνικών.</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ΝΟx:</a:t>
            </a:r>
          </a:p>
          <a:p>
            <a:r>
              <a:rPr lang="en-US"/>
              <a:t>Επιλέχθηκαν:</a:t>
            </a:r>
          </a:p>
          <a:p>
            <a:r>
              <a:rPr lang="en-US"/>
              <a:t>-Λόγω της πολυπλοκότητας των αισθητήριων  ανίχνευσης οξειδίων του αζώτου (ακριβά και δύσκολα ως προς την συντήρηση) </a:t>
            </a:r>
          </a:p>
          <a:p>
            <a:endParaRPr lang="en-US"/>
          </a:p>
          <a:p>
            <a:r>
              <a:rPr lang="en-US"/>
              <a:t>- Έχουν σοβαρή περιβαλλοντική επίδραση, καθώς επηρεάζει την ποιότητα του αέρα (κίνδυνος για την ανθρώπινη υγεία), αλλά και σε υψηλά επίπεδα συνεισφέρουν στην δημιουργία όξινης βροχής</a:t>
            </a:r>
          </a:p>
          <a:p>
            <a:endParaRPr lang="en-US"/>
          </a:p>
          <a:p>
            <a:r>
              <a:rPr lang="en-US"/>
              <a:t>- Απαιτούν στενή παρακολούθηση καθώς πολλές περιοχές έχουν αυστηρούς κανονισμούς για τις εκπομπές ρύπων και συνεπώς απαιτείται έλεγχος για την κατάλληλη συμμόρφωση</a:t>
            </a:r>
          </a:p>
          <a:p>
            <a:endParaRPr lang="en-US"/>
          </a:p>
          <a:p>
            <a:r>
              <a:rPr lang="en-US"/>
              <a:t>Fuel Consumption:</a:t>
            </a:r>
          </a:p>
          <a:p>
            <a:r>
              <a:rPr lang="en-US"/>
              <a:t>Επιλέχθηκε:</a:t>
            </a:r>
          </a:p>
          <a:p>
            <a:r>
              <a:rPr lang="en-US"/>
              <a:t>- Καθώς αποτελεί σημαντικό οικονομικό παράγοντα και επηρεάζει όσο τα λειτουργικά τόσο και τα κατασκευαστικά έξοδα</a:t>
            </a:r>
          </a:p>
          <a:p>
            <a:endParaRPr lang="en-US"/>
          </a:p>
          <a:p>
            <a:r>
              <a:rPr lang="en-US"/>
              <a:t>-Επιπλέον, αποτελεί κύριο δείκτη αποδοτικότητας της μηχανής, με την βελτιστοποίηση του οποίου αυξάνεται η βιωσιμότητα και η επίδοση του κινητήρα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Και για τις δύο παραμέτρους χρησιμοποιήσαμε σαν input feature τον χρόνο, καθώς η μηχανή έχει περιοδική συμπεριφορά ανάλογα με τους κύκλους λειτουργίας, οπότε καταλήξαμε στο ότι ο χρόνος μας προσφέρει μια χρήσιμη πληροφορία.</a:t>
            </a:r>
          </a:p>
          <a:p>
            <a:endParaRPr lang="en-US"/>
          </a:p>
          <a:p>
            <a:r>
              <a:rPr lang="en-US"/>
              <a:t>2. Το λ παρουσίαζε μεγάλη συσχέτιση με NOx (-0.53) και Fuel Consumption (-0.66).</a:t>
            </a:r>
          </a:p>
          <a:p>
            <a:endParaRPr lang="en-US"/>
          </a:p>
          <a:p>
            <a:r>
              <a:rPr lang="en-US"/>
              <a:t>3. Το Rot Speed παρουσίαζε και μεγάλη συσχέτιση με NOx (-0.44), αλλά και μικρή με το λ(0.01), οπότε μπορούμε να συμπεράνουμε ότι λειτουργούν σαν 2 ανεξάρτητες μεταβλητές.</a:t>
            </a:r>
          </a:p>
          <a:p>
            <a:endParaRPr lang="en-US"/>
          </a:p>
          <a:p>
            <a:r>
              <a:rPr lang="en-US"/>
              <a:t>4. Το Intake Pressure παρουσιάζει σχεδόν γραμμική σχέση με το Fuel Consumption (0.98) και το Exhaust Gas Temperature (0.88) επίσης. Αρχικά, δοκιμάσαμε να εκπαιδεύσουμε το νευρωνικό με βάση αυτά τα δεδομένα και παρατηρήσαμε ότι έκανε overfit.</a:t>
            </a:r>
          </a:p>
          <a:p>
            <a:endParaRPr lang="en-US"/>
          </a:p>
          <a:p>
            <a:r>
              <a:rPr lang="en-US"/>
              <a:t>5. Τελικά επιλέξαμε τα EGR Command και Exhaust Gas Temperature με συσχετίσεις 0.73 και 0.63 αντίστοιχα.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Εδώ μπορούμε να δούμε τις συσχετίσεις που αναφέραμε νωρίτερα.</a:t>
            </a:r>
          </a:p>
          <a:p>
            <a:endParaRPr lang="en-US"/>
          </a:p>
          <a:p>
            <a:r>
              <a:rPr lang="en-US"/>
              <a:t>NOx:</a:t>
            </a:r>
          </a:p>
          <a:p>
            <a:r>
              <a:rPr lang="en-US"/>
              <a:t>* time</a:t>
            </a:r>
          </a:p>
          <a:p>
            <a:r>
              <a:rPr lang="en-US"/>
              <a:t>* lamda</a:t>
            </a:r>
          </a:p>
          <a:p>
            <a:r>
              <a:rPr lang="en-US"/>
              <a:t>* Rot Speed</a:t>
            </a:r>
          </a:p>
          <a:p>
            <a:endParaRPr lang="en-US"/>
          </a:p>
          <a:p>
            <a:r>
              <a:rPr lang="en-US"/>
              <a:t>Fuel Consumption:</a:t>
            </a:r>
          </a:p>
          <a:p>
            <a:r>
              <a:rPr lang="en-US"/>
              <a:t>* time</a:t>
            </a:r>
          </a:p>
          <a:p>
            <a:r>
              <a:rPr lang="en-US"/>
              <a:t>* lamda</a:t>
            </a:r>
          </a:p>
          <a:p>
            <a:r>
              <a:rPr lang="en-US"/>
              <a:t>(* Intake Pressure)</a:t>
            </a:r>
          </a:p>
          <a:p>
            <a:r>
              <a:rPr lang="en-US"/>
              <a:t>(* Exhaust Gas Temperature)</a:t>
            </a:r>
          </a:p>
          <a:p>
            <a:r>
              <a:rPr lang="en-US"/>
              <a:t>* EGR Command</a:t>
            </a:r>
          </a:p>
          <a:p>
            <a:r>
              <a:rPr lang="en-US"/>
              <a:t>* Exhaust Gas Temperature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Η αρχιτεκτονική που πρoτάθηκε περιλαμβάνει το input feature layer και έπειτα ένα fully connected layer με 100 κρυφούς νευρώνες, το οποίο περιέχει τα βάρη και μεροληψία(bias). Στη συνέχεια, τοποθετήθηκε η συνάρτηση ενεργοποίησης, εν προκειμένω η συνάρτηση Relu, η οπoία συνδέεται με ένα fully connected layer με ένα output. Τέλος, προστέθηκε το regression layer, στο οποίο υπολογίζεται το μισό μέσο τετραγωνικό σφάλμα.</a:t>
            </a:r>
          </a:p>
          <a:p>
            <a:endParaRPr lang="en-US"/>
          </a:p>
          <a:p>
            <a:r>
              <a:rPr lang="en-US"/>
              <a:t>Ως βελτιστοποιητής χρησιμοποιήθηκε ο adam, minibatchsize 1000, maxepochs 10 και initial learning rate 0.001.</a:t>
            </a:r>
          </a:p>
          <a:p>
            <a:endParaRPr lang="en-US"/>
          </a:p>
          <a:p>
            <a:r>
              <a:rPr lang="en-US"/>
              <a:t>Για την εκπαίδευση χρησιμοποιήθηκε η εντολή TrainNetwork, με εντολές εισόδου training input features, target train set για τον υπολογισμό της συνάρτησης κόστους, την αρχιτεκτονική των layers και τα training options.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err="1"/>
              <a:t>Δοκιμάσ</a:t>
            </a:r>
            <a:r>
              <a:rPr lang="en-US" dirty="0"/>
              <a:t>α</a:t>
            </a:r>
            <a:r>
              <a:rPr lang="en-US" dirty="0" err="1"/>
              <a:t>με</a:t>
            </a:r>
            <a:r>
              <a:rPr lang="en-US" dirty="0"/>
              <a:t> και batch sizes (128) </a:t>
            </a:r>
            <a:r>
              <a:rPr lang="en-US" dirty="0" err="1"/>
              <a:t>μικρότερ</a:t>
            </a:r>
            <a:r>
              <a:rPr lang="en-US" dirty="0"/>
              <a:t>α α</a:t>
            </a:r>
            <a:r>
              <a:rPr lang="en-US" dirty="0" err="1"/>
              <a:t>λλά</a:t>
            </a:r>
            <a:r>
              <a:rPr lang="en-US" dirty="0"/>
              <a:t> </a:t>
            </a:r>
            <a:r>
              <a:rPr lang="en-US" dirty="0" err="1"/>
              <a:t>το</a:t>
            </a:r>
            <a:r>
              <a:rPr lang="en-US" dirty="0"/>
              <a:t> </a:t>
            </a:r>
            <a:r>
              <a:rPr lang="en-US" dirty="0" err="1"/>
              <a:t>νευρωνικό</a:t>
            </a:r>
            <a:r>
              <a:rPr lang="en-US" dirty="0"/>
              <a:t> </a:t>
            </a:r>
            <a:r>
              <a:rPr lang="en-US" dirty="0" err="1"/>
              <a:t>δίκτυο</a:t>
            </a:r>
            <a:r>
              <a:rPr lang="en-US" dirty="0"/>
              <a:t> </a:t>
            </a:r>
            <a:r>
              <a:rPr lang="en-US" dirty="0" err="1"/>
              <a:t>γινόντ</a:t>
            </a:r>
            <a:r>
              <a:rPr lang="en-US" dirty="0"/>
              <a:t>αν π</a:t>
            </a:r>
            <a:r>
              <a:rPr lang="en-US" dirty="0" err="1"/>
              <a:t>ιο</a:t>
            </a:r>
            <a:r>
              <a:rPr lang="en-US" dirty="0"/>
              <a:t> α</a:t>
            </a:r>
            <a:r>
              <a:rPr lang="en-US" dirty="0" err="1"/>
              <a:t>ργό</a:t>
            </a:r>
            <a:r>
              <a:rPr lang="en-US" dirty="0"/>
              <a:t>, οπ</a:t>
            </a:r>
            <a:r>
              <a:rPr lang="en-US" dirty="0" err="1"/>
              <a:t>ότε</a:t>
            </a:r>
            <a:r>
              <a:rPr lang="en-US" dirty="0"/>
              <a:t> επ</a:t>
            </a:r>
            <a:r>
              <a:rPr lang="en-US" dirty="0" err="1"/>
              <a:t>ιλέξ</a:t>
            </a:r>
            <a:r>
              <a:rPr lang="en-US" dirty="0"/>
              <a:t>α</a:t>
            </a:r>
            <a:r>
              <a:rPr lang="en-US" dirty="0" err="1"/>
              <a:t>με</a:t>
            </a:r>
            <a:r>
              <a:rPr lang="en-US" dirty="0"/>
              <a:t> 1000.</a:t>
            </a:r>
          </a:p>
          <a:p>
            <a:endParaRPr lang="en-US"/>
          </a:p>
          <a:p>
            <a:r>
              <a:rPr lang="en-US" dirty="0" err="1"/>
              <a:t>Ακόμ</a:t>
            </a:r>
            <a:r>
              <a:rPr lang="en-US" dirty="0"/>
              <a:t>α, α</a:t>
            </a:r>
            <a:r>
              <a:rPr lang="en-US" dirty="0" err="1"/>
              <a:t>ρχικά</a:t>
            </a:r>
            <a:r>
              <a:rPr lang="en-US" dirty="0"/>
              <a:t> </a:t>
            </a:r>
            <a:r>
              <a:rPr lang="en-US" dirty="0" err="1"/>
              <a:t>είχ</a:t>
            </a:r>
            <a:r>
              <a:rPr lang="en-US" dirty="0"/>
              <a:t>α</a:t>
            </a:r>
            <a:r>
              <a:rPr lang="en-US" dirty="0" err="1"/>
              <a:t>με</a:t>
            </a:r>
            <a:r>
              <a:rPr lang="en-US" dirty="0"/>
              <a:t> 20 επ</a:t>
            </a:r>
            <a:r>
              <a:rPr lang="en-US" dirty="0" err="1"/>
              <a:t>οχές</a:t>
            </a:r>
            <a:r>
              <a:rPr lang="en-US" dirty="0"/>
              <a:t> α</a:t>
            </a:r>
            <a:r>
              <a:rPr lang="en-US" dirty="0" err="1"/>
              <a:t>λλά</a:t>
            </a:r>
            <a:r>
              <a:rPr lang="en-US" dirty="0"/>
              <a:t> </a:t>
            </a:r>
            <a:r>
              <a:rPr lang="en-US" dirty="0" err="1"/>
              <a:t>μετά</a:t>
            </a:r>
            <a:r>
              <a:rPr lang="en-US" dirty="0"/>
              <a:t> </a:t>
            </a:r>
            <a:r>
              <a:rPr lang="en-US" dirty="0" err="1"/>
              <a:t>τις</a:t>
            </a:r>
            <a:r>
              <a:rPr lang="en-US" dirty="0"/>
              <a:t> 10 παρα</a:t>
            </a:r>
            <a:r>
              <a:rPr lang="en-US" dirty="0" err="1"/>
              <a:t>τηρήσ</a:t>
            </a:r>
            <a:r>
              <a:rPr lang="en-US" dirty="0"/>
              <a:t>α</a:t>
            </a:r>
            <a:r>
              <a:rPr lang="en-US" dirty="0" err="1"/>
              <a:t>με</a:t>
            </a:r>
            <a:r>
              <a:rPr lang="en-US" dirty="0"/>
              <a:t> </a:t>
            </a:r>
            <a:r>
              <a:rPr lang="en-US" dirty="0" err="1"/>
              <a:t>ελάχιστη</a:t>
            </a:r>
            <a:r>
              <a:rPr lang="en-US" dirty="0"/>
              <a:t> π</a:t>
            </a:r>
            <a:r>
              <a:rPr lang="en-US" dirty="0" err="1"/>
              <a:t>ρόοδο</a:t>
            </a:r>
            <a:r>
              <a:rPr lang="en-US" dirty="0"/>
              <a:t>, οπ</a:t>
            </a:r>
            <a:r>
              <a:rPr lang="en-US" dirty="0" err="1"/>
              <a:t>ότε</a:t>
            </a:r>
            <a:r>
              <a:rPr lang="en-US" dirty="0"/>
              <a:t> </a:t>
            </a:r>
            <a:r>
              <a:rPr lang="en-US" dirty="0" err="1"/>
              <a:t>τις</a:t>
            </a:r>
            <a:r>
              <a:rPr lang="en-US" dirty="0"/>
              <a:t> </a:t>
            </a:r>
            <a:r>
              <a:rPr lang="en-US" dirty="0" err="1"/>
              <a:t>μειώσ</a:t>
            </a:r>
            <a:r>
              <a:rPr lang="en-US" dirty="0"/>
              <a:t>α</a:t>
            </a:r>
            <a:r>
              <a:rPr lang="en-US" dirty="0" err="1"/>
              <a:t>με</a:t>
            </a:r>
            <a:r>
              <a:rPr lang="en-US" dirty="0"/>
              <a:t> </a:t>
            </a:r>
            <a:r>
              <a:rPr lang="en-US" dirty="0" err="1"/>
              <a:t>στις</a:t>
            </a:r>
            <a:r>
              <a:rPr lang="en-US" dirty="0"/>
              <a:t> 10.</a:t>
            </a:r>
            <a:endParaRPr lang="en-US" dirty="0">
              <a:ea typeface="Calibri"/>
              <a:cs typeface="Calibri"/>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Εδώ βλέπουμε και την πορεία εκπαίδευσης του Fuel Consumption.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Αφού πραγματοποιήθηκε το training, θέλαμε να ελέγξουμε ότι δεν συμβαίνει overfit.</a:t>
            </a:r>
          </a:p>
          <a:p>
            <a:endParaRPr lang="en-US"/>
          </a:p>
          <a:p>
            <a:r>
              <a:rPr lang="en-US"/>
              <a:t>Δηλαδή ότι το νευρωνικό προσεγγίζει τις τιμές του train και δεν τις υπολογίζει ακριβώς.</a:t>
            </a:r>
          </a:p>
          <a:p>
            <a:endParaRPr lang="en-US"/>
          </a:p>
          <a:p>
            <a:r>
              <a:rPr lang="en-US"/>
              <a:t>Βλέπουμε ότι ενώ έχει ίδια συμπεριφορά και τις πλησιάζει πολύ, δεν έχει ακριβώς τις ίδιες τιμές οπότε η εκπαίδευση φαίνεται να έχει ολοκληρωθεί επιτυχώς.</a:t>
            </a:r>
          </a:p>
          <a:p>
            <a:endParaRPr lang="en-US"/>
          </a:p>
          <a:p>
            <a:r>
              <a:rPr lang="en-US"/>
              <a:t>Να σημειωθεί ότι στην στιγμή 500s και τα NOx πλησιάζουν την τιμή -200, κάτι το οποίο χρειάζεται διόρθωση.</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Αφού εξάγουμε τα δεδομένα που παράγει το νευρωνικό δίκτυο, τα επαναφέρουμε σε πραγματική κλίμακα αντιστρέφοντας την κανονικοποίηση που εφαρμόσαμε πριν το νευρωνικό δίκτυο.</a:t>
            </a:r>
          </a:p>
          <a:p>
            <a:endParaRPr lang="en-US"/>
          </a:p>
          <a:p>
            <a:r>
              <a:rPr lang="en-US"/>
              <a:t>Στην συνέχεια, τα συγκρίνουμε με τα πραγματικά δεδομένα που κρατήσαμε για testing.</a:t>
            </a:r>
          </a:p>
          <a:p>
            <a:endParaRPr lang="en-US"/>
          </a:p>
          <a:p>
            <a:r>
              <a:rPr lang="en-US"/>
              <a:t>Με κόκκινο έχουμε τα πραγματικά, ενώ με πράσινο την προσέγγιση του νευρωνικού.</a:t>
            </a:r>
          </a:p>
          <a:p>
            <a:endParaRPr lang="en-US"/>
          </a:p>
          <a:p>
            <a:r>
              <a:rPr lang="en-US"/>
              <a:t>Παρατηρούμε ότι η προσέγγιση του νευρωνικού δικτύου είναι πολύ κοντά και έχει παρόμοια συμπεριφορά με τις πραγματικές τιμές, επομένως η εκπαίδευση δίνει ένα ικανοποιητικό αποτέλεσμα.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Περιοδική σχέση με τον χρόνο (λογικό συμπέρασμα κατά την λειτουργία του κινητήρα)</a:t>
            </a:r>
          </a:p>
          <a:p>
            <a:endParaRPr lang="en-US"/>
          </a:p>
          <a:p>
            <a:r>
              <a:rPr lang="en-US"/>
              <a:t>2. Το λ (ο λόγος αέρα-καυσίμου) και το EGR command (σύστημα για τις μειώσεις των εκπομπών ρύπων) έχουν κάποιες τιμές οι οποίες αποκλείνουν σημαντικά από τις υπόλοιπες.</a:t>
            </a:r>
          </a:p>
          <a:p>
            <a:endParaRPr lang="en-US"/>
          </a:p>
          <a:p>
            <a:r>
              <a:rPr lang="en-US"/>
              <a:t>Επομένως, θα χρειαστεί να φιλτράρουμε τα δεδομένα μας για να έχουμε τελικά καλύτερα αποτελέσματα.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Τα φίλτρα 1,2 είναι custom made και το 3ο είναι έτοιμη εντολή της Matlab.</a:t>
            </a:r>
          </a:p>
          <a:p>
            <a:endParaRPr lang="en-US"/>
          </a:p>
          <a:p>
            <a:r>
              <a:rPr lang="en-US"/>
              <a:t>Σημείωση: Βάσει του κεντρικού οριακού θεωρήματος και το πλήθος των δεδομένων μας μπορούμε να θεωρήσουμε ότι αυτά ακολουθούν κανονική κατανομή</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Για το λ χρησιμοποιήσαμε το φίλτρο Chauvenet, το οποίο αφαιρεί δεδομένα με βάση κάποιο threshold (κατώτατα όρια δηλαδή για τα οποία όποια δεδομένα τα ξεπερνάνε θα τα αφαιρούμε). </a:t>
            </a:r>
          </a:p>
          <a:p>
            <a:endParaRPr lang="en-US"/>
          </a:p>
          <a:p>
            <a:r>
              <a:rPr lang="en-US"/>
              <a:t>Το threshold το επιλέξαμε πειραματικά, συγκρίνοντας τα διαγράμματα του πριν και μετά όπως φαίνεται στην διαφάνεια. </a:t>
            </a:r>
          </a:p>
          <a:p>
            <a:endParaRPr lang="en-US"/>
          </a:p>
          <a:p>
            <a:r>
              <a:rPr lang="en-US"/>
              <a:t>Πάνω φαίνονται τα αρχικά δεδομένα και κάτω τα δεδομένα μετά την εφαρμογή του φίλτρου. </a:t>
            </a:r>
          </a:p>
          <a:p>
            <a:endParaRPr lang="en-US"/>
          </a:p>
          <a:p>
            <a:r>
              <a:rPr lang="en-US"/>
              <a:t>Για threshold στην συγκεκριμένη περίπτωση επιλέξαμε 10^(-4).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Για μεγαλύτερη ευχέρεια επιλέξαμε ξανά το φίλτρο Chauvenet με threshold 10^(-6) αυτή την φορά.</a:t>
            </a:r>
          </a:p>
          <a:p>
            <a:endParaRPr lang="en-US"/>
          </a:p>
          <a:p>
            <a:r>
              <a:rPr lang="en-US"/>
              <a:t>Στα υπόλοιπα δεδομένα είδαμε ότι δεν είχαν κάποιο σημαντικό αποτέλεσμα τα φίλτρα, εφαρμόσαμε όμως σε κάθε δεδομένο από ένα φίλτρο προληπτικά, ανάλογα με την κρίση μας κάθε φορά.</a:t>
            </a:r>
          </a:p>
          <a:p>
            <a:endParaRPr lang="en-US"/>
          </a:p>
          <a:p>
            <a:r>
              <a:rPr lang="en-US"/>
              <a:t>Σημαντικό είναι επίσης να αναφερθεί ότι όταν αφαιρούσαμε με ένα φίλτρο μια τιμή από μια παράμετρο, αφαιρούσαμε από όλες τις παραμέτρους τα δεδομένα για εκείνη την χρονική στιγμή για να μην υπάρχει κάποια  ασυνέχεια.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Interquartile Range:</a:t>
            </a:r>
          </a:p>
          <a:p>
            <a:r>
              <a:rPr lang="en-US" dirty="0" err="1"/>
              <a:t>Ως</a:t>
            </a:r>
            <a:r>
              <a:rPr lang="en-US" dirty="0"/>
              <a:t> outliers </a:t>
            </a:r>
            <a:r>
              <a:rPr lang="en-US" dirty="0" err="1"/>
              <a:t>θεωρούντ</a:t>
            </a:r>
            <a:r>
              <a:rPr lang="en-US" dirty="0"/>
              <a:t>αι τα </a:t>
            </a:r>
            <a:r>
              <a:rPr lang="en-US" dirty="0" err="1"/>
              <a:t>στοιχεί</a:t>
            </a:r>
            <a:r>
              <a:rPr lang="en-US" dirty="0"/>
              <a:t>α 1.5 </a:t>
            </a:r>
            <a:r>
              <a:rPr lang="en-US" dirty="0" err="1"/>
              <a:t>φορές</a:t>
            </a:r>
            <a:r>
              <a:rPr lang="en-US" dirty="0"/>
              <a:t> </a:t>
            </a:r>
            <a:r>
              <a:rPr lang="en-US" dirty="0" err="1"/>
              <a:t>του</a:t>
            </a:r>
            <a:r>
              <a:rPr lang="en-US" dirty="0"/>
              <a:t> IQR π</a:t>
            </a:r>
            <a:r>
              <a:rPr lang="en-US" dirty="0" err="1"/>
              <a:t>άνω</a:t>
            </a:r>
            <a:r>
              <a:rPr lang="en-US" dirty="0"/>
              <a:t> από </a:t>
            </a:r>
            <a:r>
              <a:rPr lang="en-US" dirty="0" err="1"/>
              <a:t>τον</a:t>
            </a:r>
            <a:r>
              <a:rPr lang="en-US" dirty="0"/>
              <a:t> </a:t>
            </a:r>
            <a:r>
              <a:rPr lang="en-US" dirty="0" err="1"/>
              <a:t>διάμεσο</a:t>
            </a:r>
            <a:r>
              <a:rPr lang="en-US" dirty="0"/>
              <a:t> </a:t>
            </a:r>
            <a:r>
              <a:rPr lang="en-US" dirty="0" err="1"/>
              <a:t>του</a:t>
            </a:r>
            <a:r>
              <a:rPr lang="en-US" dirty="0"/>
              <a:t> </a:t>
            </a:r>
            <a:r>
              <a:rPr lang="en-US" dirty="0" err="1"/>
              <a:t>άνω</a:t>
            </a:r>
            <a:r>
              <a:rPr lang="en-US" dirty="0"/>
              <a:t> </a:t>
            </a:r>
            <a:r>
              <a:rPr lang="en-US" dirty="0" err="1"/>
              <a:t>μισού</a:t>
            </a:r>
            <a:r>
              <a:rPr lang="en-US" dirty="0"/>
              <a:t> </a:t>
            </a:r>
            <a:r>
              <a:rPr lang="en-US" dirty="0" err="1"/>
              <a:t>του</a:t>
            </a:r>
            <a:r>
              <a:rPr lang="en-US" dirty="0"/>
              <a:t> </a:t>
            </a:r>
            <a:r>
              <a:rPr lang="en-US" dirty="0" err="1"/>
              <a:t>συνόλου</a:t>
            </a:r>
            <a:r>
              <a:rPr lang="en-US" dirty="0"/>
              <a:t> και </a:t>
            </a:r>
            <a:r>
              <a:rPr lang="en-US" dirty="0" err="1"/>
              <a:t>κάτω</a:t>
            </a:r>
            <a:r>
              <a:rPr lang="en-US" dirty="0"/>
              <a:t> </a:t>
            </a:r>
            <a:r>
              <a:rPr lang="en-US" dirty="0" err="1"/>
              <a:t>του</a:t>
            </a:r>
            <a:r>
              <a:rPr lang="en-US" dirty="0"/>
              <a:t> </a:t>
            </a:r>
            <a:r>
              <a:rPr lang="en-US" dirty="0" err="1"/>
              <a:t>δι</a:t>
            </a:r>
            <a:r>
              <a:rPr lang="en-US" dirty="0"/>
              <a:t>α</a:t>
            </a:r>
            <a:r>
              <a:rPr lang="en-US" dirty="0" err="1"/>
              <a:t>μέσου</a:t>
            </a:r>
            <a:r>
              <a:rPr lang="en-US" dirty="0"/>
              <a:t> </a:t>
            </a:r>
            <a:r>
              <a:rPr lang="en-US" dirty="0" err="1"/>
              <a:t>του</a:t>
            </a:r>
            <a:r>
              <a:rPr lang="en-US" dirty="0"/>
              <a:t> </a:t>
            </a:r>
            <a:r>
              <a:rPr lang="en-US" dirty="0" err="1"/>
              <a:t>κάτω</a:t>
            </a:r>
            <a:r>
              <a:rPr lang="en-US" dirty="0"/>
              <a:t> </a:t>
            </a:r>
            <a:r>
              <a:rPr lang="en-US" dirty="0" err="1"/>
              <a:t>μισού</a:t>
            </a:r>
            <a:r>
              <a:rPr lang="en-US" dirty="0"/>
              <a:t> </a:t>
            </a:r>
            <a:r>
              <a:rPr lang="en-US" dirty="0" err="1"/>
              <a:t>του</a:t>
            </a:r>
            <a:r>
              <a:rPr lang="en-US" dirty="0"/>
              <a:t> </a:t>
            </a:r>
            <a:r>
              <a:rPr lang="en-US" dirty="0" err="1"/>
              <a:t>συνόλου</a:t>
            </a:r>
            <a:r>
              <a:rPr lang="en-US" dirty="0"/>
              <a:t>.</a:t>
            </a:r>
            <a:endParaRPr lang="en-US" dirty="0">
              <a:ea typeface="Calibri"/>
              <a:cs typeface="Calibri"/>
            </a:endParaRPr>
          </a:p>
          <a:p>
            <a:endParaRPr lang="en-US"/>
          </a:p>
          <a:p>
            <a:r>
              <a:rPr lang="en-US" dirty="0" err="1"/>
              <a:t>Ως</a:t>
            </a:r>
            <a:r>
              <a:rPr lang="en-US" dirty="0"/>
              <a:t> IQR </a:t>
            </a:r>
            <a:r>
              <a:rPr lang="en-US" dirty="0" err="1"/>
              <a:t>ορίζετ</a:t>
            </a:r>
            <a:r>
              <a:rPr lang="en-US" dirty="0"/>
              <a:t>αι η </a:t>
            </a:r>
            <a:r>
              <a:rPr lang="en-US" dirty="0" err="1"/>
              <a:t>δι</a:t>
            </a:r>
            <a:r>
              <a:rPr lang="en-US" dirty="0"/>
              <a:t>α</a:t>
            </a:r>
            <a:r>
              <a:rPr lang="en-US" dirty="0" err="1"/>
              <a:t>φορά</a:t>
            </a:r>
            <a:r>
              <a:rPr lang="en-US" dirty="0"/>
              <a:t>  </a:t>
            </a:r>
            <a:r>
              <a:rPr lang="en-US" dirty="0" err="1"/>
              <a:t>των</a:t>
            </a:r>
            <a:r>
              <a:rPr lang="en-US" dirty="0"/>
              <a:t> </a:t>
            </a:r>
            <a:r>
              <a:rPr lang="en-US" dirty="0" err="1"/>
              <a:t>τιμων</a:t>
            </a:r>
            <a:r>
              <a:rPr lang="en-US" dirty="0"/>
              <a:t> </a:t>
            </a:r>
            <a:r>
              <a:rPr lang="en-US" dirty="0" err="1"/>
              <a:t>των</a:t>
            </a:r>
            <a:r>
              <a:rPr lang="en-US" dirty="0"/>
              <a:t> </a:t>
            </a:r>
            <a:r>
              <a:rPr lang="en-US" dirty="0" err="1"/>
              <a:t>δι</a:t>
            </a:r>
            <a:r>
              <a:rPr lang="en-US" dirty="0"/>
              <a:t>α</a:t>
            </a:r>
            <a:r>
              <a:rPr lang="en-US" dirty="0" err="1"/>
              <a:t>μέσων</a:t>
            </a:r>
            <a:r>
              <a:rPr lang="en-US" dirty="0"/>
              <a:t>.</a:t>
            </a:r>
            <a:endParaRPr lang="en-US" dirty="0">
              <a:ea typeface="Calibri"/>
              <a:cs typeface="Calibri"/>
            </a:endParaRPr>
          </a:p>
          <a:p>
            <a:endParaRPr lang="en-US"/>
          </a:p>
          <a:p>
            <a:r>
              <a:rPr lang="en-US" dirty="0" err="1"/>
              <a:t>Γι</a:t>
            </a:r>
            <a:r>
              <a:rPr lang="en-US" dirty="0"/>
              <a:t>α </a:t>
            </a:r>
            <a:r>
              <a:rPr lang="en-US" dirty="0" err="1"/>
              <a:t>την</a:t>
            </a:r>
            <a:r>
              <a:rPr lang="en-US" dirty="0"/>
              <a:t> </a:t>
            </a:r>
            <a:r>
              <a:rPr lang="en-US" dirty="0" err="1"/>
              <a:t>εφ</a:t>
            </a:r>
            <a:r>
              <a:rPr lang="en-US" dirty="0"/>
              <a:t>α</a:t>
            </a:r>
            <a:r>
              <a:rPr lang="en-US" dirty="0" err="1"/>
              <a:t>ρμογή</a:t>
            </a:r>
            <a:r>
              <a:rPr lang="en-US" dirty="0"/>
              <a:t> α</a:t>
            </a:r>
            <a:r>
              <a:rPr lang="en-US" dirty="0" err="1"/>
              <a:t>υτής</a:t>
            </a:r>
            <a:r>
              <a:rPr lang="en-US" dirty="0"/>
              <a:t> </a:t>
            </a:r>
            <a:r>
              <a:rPr lang="en-US" dirty="0" err="1"/>
              <a:t>της</a:t>
            </a:r>
            <a:r>
              <a:rPr lang="en-US" dirty="0"/>
              <a:t> </a:t>
            </a:r>
            <a:r>
              <a:rPr lang="en-US" dirty="0" err="1"/>
              <a:t>μεθόδου</a:t>
            </a:r>
            <a:r>
              <a:rPr lang="en-US" dirty="0"/>
              <a:t> απα</a:t>
            </a:r>
            <a:r>
              <a:rPr lang="en-US" dirty="0" err="1"/>
              <a:t>ιτείτ</a:t>
            </a:r>
            <a:r>
              <a:rPr lang="en-US" dirty="0"/>
              <a:t>αι η ανα</a:t>
            </a:r>
            <a:r>
              <a:rPr lang="en-US" dirty="0" err="1"/>
              <a:t>διάτ</a:t>
            </a:r>
            <a:r>
              <a:rPr lang="en-US" dirty="0"/>
              <a:t>α</a:t>
            </a:r>
            <a:r>
              <a:rPr lang="en-US" dirty="0" err="1"/>
              <a:t>ξη</a:t>
            </a:r>
            <a:r>
              <a:rPr lang="en-US" dirty="0"/>
              <a:t> </a:t>
            </a:r>
            <a:r>
              <a:rPr lang="en-US" dirty="0" err="1"/>
              <a:t>του</a:t>
            </a:r>
            <a:r>
              <a:rPr lang="en-US" dirty="0"/>
              <a:t> </a:t>
            </a:r>
            <a:r>
              <a:rPr lang="en-US" dirty="0" err="1"/>
              <a:t>συνόλου</a:t>
            </a:r>
            <a:r>
              <a:rPr lang="en-US" dirty="0"/>
              <a:t> </a:t>
            </a:r>
            <a:r>
              <a:rPr lang="en-US" dirty="0" err="1"/>
              <a:t>σε</a:t>
            </a:r>
            <a:r>
              <a:rPr lang="en-US" dirty="0"/>
              <a:t> α</a:t>
            </a:r>
            <a:r>
              <a:rPr lang="en-US" dirty="0" err="1"/>
              <a:t>ύξουσ</a:t>
            </a:r>
            <a:r>
              <a:rPr lang="en-US" dirty="0"/>
              <a:t>α </a:t>
            </a:r>
            <a:r>
              <a:rPr lang="en-US" dirty="0" err="1"/>
              <a:t>σειρά</a:t>
            </a:r>
            <a:endParaRPr lang="en-US" dirty="0" err="1">
              <a:ea typeface="Calibri"/>
              <a:cs typeface="Calibri"/>
            </a:endParaRPr>
          </a:p>
          <a:p>
            <a:endParaRPr lang="en-US"/>
          </a:p>
          <a:p>
            <a:r>
              <a:rPr lang="en-US" dirty="0" err="1"/>
              <a:t>rmoutliers</a:t>
            </a:r>
            <a:r>
              <a:rPr lang="en-US" dirty="0"/>
              <a:t>: </a:t>
            </a:r>
            <a:endParaRPr lang="en-US" dirty="0">
              <a:ea typeface="Calibri"/>
              <a:cs typeface="Calibri"/>
            </a:endParaRPr>
          </a:p>
          <a:p>
            <a:r>
              <a:rPr lang="en-US" dirty="0"/>
              <a:t>Removes outliers using median, </a:t>
            </a:r>
            <a:r>
              <a:rPr lang="en-US" dirty="0" err="1"/>
              <a:t>δηλ</a:t>
            </a:r>
            <a:r>
              <a:rPr lang="en-US" dirty="0"/>
              <a:t>α</a:t>
            </a:r>
            <a:r>
              <a:rPr lang="en-US" dirty="0" err="1"/>
              <a:t>δή</a:t>
            </a:r>
            <a:r>
              <a:rPr lang="en-US" dirty="0"/>
              <a:t> αφα</a:t>
            </a:r>
            <a:r>
              <a:rPr lang="en-US" dirty="0" err="1"/>
              <a:t>ιρεί</a:t>
            </a:r>
            <a:r>
              <a:rPr lang="en-US" dirty="0"/>
              <a:t> α</a:t>
            </a:r>
            <a:r>
              <a:rPr lang="en-US" dirty="0" err="1"/>
              <a:t>κρ</a:t>
            </a:r>
            <a:r>
              <a:rPr lang="en-US" dirty="0"/>
              <a:t>α</a:t>
            </a:r>
            <a:r>
              <a:rPr lang="en-US" dirty="0" err="1"/>
              <a:t>ίες</a:t>
            </a:r>
            <a:r>
              <a:rPr lang="en-US" dirty="0"/>
              <a:t> </a:t>
            </a:r>
            <a:r>
              <a:rPr lang="en-US" dirty="0" err="1"/>
              <a:t>τιμές</a:t>
            </a:r>
            <a:r>
              <a:rPr lang="en-US" dirty="0"/>
              <a:t> </a:t>
            </a:r>
            <a:r>
              <a:rPr lang="en-US" dirty="0" err="1"/>
              <a:t>χρησιμο</a:t>
            </a:r>
            <a:r>
              <a:rPr lang="en-US" dirty="0"/>
              <a:t>π</a:t>
            </a:r>
            <a:r>
              <a:rPr lang="en-US" dirty="0" err="1"/>
              <a:t>οιώντ</a:t>
            </a:r>
            <a:r>
              <a:rPr lang="en-US" dirty="0"/>
              <a:t>ας </a:t>
            </a:r>
            <a:r>
              <a:rPr lang="en-US" dirty="0" err="1"/>
              <a:t>το</a:t>
            </a:r>
            <a:r>
              <a:rPr lang="en-US" dirty="0"/>
              <a:t> </a:t>
            </a:r>
            <a:r>
              <a:rPr lang="en-US" dirty="0" err="1"/>
              <a:t>μεσ</a:t>
            </a:r>
            <a:r>
              <a:rPr lang="en-US" dirty="0"/>
              <a:t>α</a:t>
            </a:r>
            <a:r>
              <a:rPr lang="en-US" dirty="0" err="1"/>
              <a:t>ίο</a:t>
            </a:r>
            <a:r>
              <a:rPr lang="en-US" dirty="0"/>
              <a:t> </a:t>
            </a:r>
            <a:r>
              <a:rPr lang="en-US" dirty="0" err="1"/>
              <a:t>δεδομένο</a:t>
            </a:r>
            <a:r>
              <a:rPr lang="en-US" dirty="0"/>
              <a:t> σαν </a:t>
            </a:r>
            <a:r>
              <a:rPr lang="en-US" dirty="0" err="1"/>
              <a:t>σημείο</a:t>
            </a:r>
            <a:r>
              <a:rPr lang="en-US" dirty="0"/>
              <a:t> ανα</a:t>
            </a:r>
            <a:r>
              <a:rPr lang="en-US" dirty="0" err="1"/>
              <a:t>φοράς</a:t>
            </a:r>
            <a:r>
              <a:rPr lang="en-US" dirty="0"/>
              <a:t>. </a:t>
            </a:r>
            <a:r>
              <a:rPr lang="en-US" dirty="0" err="1"/>
              <a:t>Προτιμήθηκε</a:t>
            </a:r>
            <a:r>
              <a:rPr lang="en-US" dirty="0"/>
              <a:t> η </a:t>
            </a:r>
            <a:r>
              <a:rPr lang="en-US" dirty="0" err="1"/>
              <a:t>μέθοδος</a:t>
            </a:r>
            <a:r>
              <a:rPr lang="en-US" dirty="0"/>
              <a:t> </a:t>
            </a:r>
            <a:r>
              <a:rPr lang="en-US" dirty="0" err="1"/>
              <a:t>median,κ</a:t>
            </a:r>
            <a:r>
              <a:rPr lang="en-US" dirty="0"/>
              <a:t>α</a:t>
            </a:r>
            <a:r>
              <a:rPr lang="en-US" dirty="0" err="1"/>
              <a:t>θώς</a:t>
            </a:r>
            <a:r>
              <a:rPr lang="en-US" dirty="0"/>
              <a:t> </a:t>
            </a:r>
            <a:r>
              <a:rPr lang="en-US" dirty="0" err="1"/>
              <a:t>είν</a:t>
            </a:r>
            <a:r>
              <a:rPr lang="en-US" dirty="0"/>
              <a:t>αι και π</a:t>
            </a:r>
            <a:r>
              <a:rPr lang="en-US" dirty="0" err="1"/>
              <a:t>ιο</a:t>
            </a:r>
            <a:r>
              <a:rPr lang="en-US" dirty="0"/>
              <a:t> </a:t>
            </a:r>
            <a:r>
              <a:rPr lang="en-US" dirty="0" err="1"/>
              <a:t>εύρωστη</a:t>
            </a:r>
            <a:r>
              <a:rPr lang="en-US" dirty="0"/>
              <a:t> πα</a:t>
            </a:r>
            <a:r>
              <a:rPr lang="en-US" dirty="0" err="1"/>
              <a:t>ρόλο</a:t>
            </a:r>
            <a:r>
              <a:rPr lang="en-US" dirty="0"/>
              <a:t> π</a:t>
            </a:r>
            <a:r>
              <a:rPr lang="en-US" dirty="0" err="1"/>
              <a:t>ου</a:t>
            </a:r>
            <a:r>
              <a:rPr lang="en-US" dirty="0"/>
              <a:t> </a:t>
            </a:r>
            <a:r>
              <a:rPr lang="en-US" dirty="0" err="1"/>
              <a:t>είν</a:t>
            </a:r>
            <a:r>
              <a:rPr lang="en-US" dirty="0"/>
              <a:t>αι π</a:t>
            </a:r>
            <a:r>
              <a:rPr lang="en-US" dirty="0" err="1"/>
              <a:t>ιο</a:t>
            </a:r>
            <a:r>
              <a:rPr lang="en-US" dirty="0"/>
              <a:t> α</a:t>
            </a:r>
            <a:r>
              <a:rPr lang="en-US" dirty="0" err="1"/>
              <a:t>ργή</a:t>
            </a:r>
            <a:r>
              <a:rPr lang="en-US" dirty="0"/>
              <a:t> από </a:t>
            </a:r>
            <a:r>
              <a:rPr lang="en-US" dirty="0" err="1"/>
              <a:t>την</a:t>
            </a:r>
            <a:r>
              <a:rPr lang="en-US" dirty="0"/>
              <a:t> mean .</a:t>
            </a:r>
            <a:endParaRPr lang="en-US" dirty="0">
              <a:ea typeface="Calibri"/>
              <a:cs typeface="Calibri"/>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Εδώ βλέπουμε τα τελικά σετ δεδομένων, στα οποία έχουμε καθαρίσει τις τιμές που αναφέραμε νωρίτερα.</a:t>
            </a:r>
          </a:p>
          <a:p>
            <a:endParaRPr lang="en-US"/>
          </a:p>
          <a:p>
            <a:r>
              <a:rPr lang="en-US"/>
              <a:t>Παρατηρούμε ότι δεν έχουν αλλάξει σημανικά τα δεδομένα μας και ότι δεν μας προκαλούν κάποιο πρόβλημα για την συνέχεια.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0.sv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1177900"/>
            <a:ext cx="16858350" cy="1419225"/>
          </a:xfrm>
          <a:prstGeom prst="rect">
            <a:avLst/>
          </a:prstGeom>
        </p:spPr>
        <p:txBody>
          <a:bodyPr lIns="0" tIns="0" rIns="0" bIns="0" rtlCol="0" anchor="t">
            <a:spAutoFit/>
          </a:bodyPr>
          <a:lstStyle/>
          <a:p>
            <a:pPr algn="ctr">
              <a:lnSpc>
                <a:spcPts val="5280"/>
              </a:lnSpc>
            </a:pPr>
            <a:r>
              <a:rPr lang="en-US" sz="4400">
                <a:solidFill>
                  <a:srgbClr val="1155CC"/>
                </a:solidFill>
                <a:latin typeface="Arial Bold"/>
              </a:rPr>
              <a:t>Μοντελοποίηση Συστήματος με Χρήση Δεδομένων από Πειραματικές Μετρήσεις</a:t>
            </a:r>
          </a:p>
        </p:txBody>
      </p:sp>
      <p:sp>
        <p:nvSpPr>
          <p:cNvPr id="3" name="TextBox 3"/>
          <p:cNvSpPr txBox="1"/>
          <p:nvPr/>
        </p:nvSpPr>
        <p:spPr>
          <a:xfrm>
            <a:off x="714825" y="3670710"/>
            <a:ext cx="16858350" cy="962025"/>
          </a:xfrm>
          <a:prstGeom prst="rect">
            <a:avLst/>
          </a:prstGeom>
        </p:spPr>
        <p:txBody>
          <a:bodyPr lIns="0" tIns="0" rIns="0" bIns="0" rtlCol="0" anchor="t">
            <a:spAutoFit/>
          </a:bodyPr>
          <a:lstStyle/>
          <a:p>
            <a:pPr algn="ctr">
              <a:lnSpc>
                <a:spcPts val="6719"/>
              </a:lnSpc>
            </a:pPr>
            <a:r>
              <a:rPr lang="en-US" sz="5599">
                <a:solidFill>
                  <a:srgbClr val="595959"/>
                </a:solidFill>
                <a:latin typeface="Arial Bold"/>
              </a:rPr>
              <a:t>Παρουσίαση Ερωτημάτων 1-5</a:t>
            </a:r>
          </a:p>
        </p:txBody>
      </p:sp>
      <p:sp>
        <p:nvSpPr>
          <p:cNvPr id="4" name="TextBox 4"/>
          <p:cNvSpPr txBox="1"/>
          <p:nvPr/>
        </p:nvSpPr>
        <p:spPr>
          <a:xfrm>
            <a:off x="714825" y="5763471"/>
            <a:ext cx="16858350" cy="1619250"/>
          </a:xfrm>
          <a:prstGeom prst="rect">
            <a:avLst/>
          </a:prstGeom>
        </p:spPr>
        <p:txBody>
          <a:bodyPr lIns="0" tIns="0" rIns="0" bIns="0" rtlCol="0" anchor="t">
            <a:spAutoFit/>
          </a:bodyPr>
          <a:lstStyle/>
          <a:p>
            <a:pPr algn="ctr">
              <a:lnSpc>
                <a:spcPts val="3120"/>
              </a:lnSpc>
            </a:pPr>
            <a:r>
              <a:rPr lang="en-US" sz="2600">
                <a:solidFill>
                  <a:srgbClr val="000000"/>
                </a:solidFill>
                <a:latin typeface="Arial"/>
              </a:rPr>
              <a:t>Αναστοπούλου Ευγενία-Συραϊνώ, nm20034</a:t>
            </a:r>
          </a:p>
          <a:p>
            <a:pPr algn="ctr">
              <a:lnSpc>
                <a:spcPts val="3120"/>
              </a:lnSpc>
            </a:pPr>
            <a:r>
              <a:rPr lang="en-US" sz="2600">
                <a:solidFill>
                  <a:srgbClr val="000000"/>
                </a:solidFill>
                <a:latin typeface="Arial"/>
              </a:rPr>
              <a:t>Καμιζούλης Χρήστος, nm20031</a:t>
            </a:r>
          </a:p>
          <a:p>
            <a:pPr algn="ctr">
              <a:lnSpc>
                <a:spcPts val="3120"/>
              </a:lnSpc>
            </a:pPr>
            <a:endParaRPr lang="en-US" sz="2600">
              <a:solidFill>
                <a:srgbClr val="000000"/>
              </a:solidFill>
              <a:latin typeface="Arial"/>
            </a:endParaRPr>
          </a:p>
          <a:p>
            <a:pPr algn="ctr">
              <a:lnSpc>
                <a:spcPts val="3120"/>
              </a:lnSpc>
            </a:pPr>
            <a:r>
              <a:rPr lang="en-US" sz="2600">
                <a:solidFill>
                  <a:srgbClr val="595959"/>
                </a:solidFill>
                <a:latin typeface="Arial"/>
              </a:rPr>
              <a:t>Επιβλέπων: Γ. Παπαλάμπρου Αναπληρωτής Καθηγητής ΣΝΜΜ</a:t>
            </a:r>
          </a:p>
        </p:txBody>
      </p:sp>
      <p:sp>
        <p:nvSpPr>
          <p:cNvPr id="5" name="TextBox 5"/>
          <p:cNvSpPr txBox="1"/>
          <p:nvPr/>
        </p:nvSpPr>
        <p:spPr>
          <a:xfrm>
            <a:off x="714825" y="8902925"/>
            <a:ext cx="16858350" cy="1619250"/>
          </a:xfrm>
          <a:prstGeom prst="rect">
            <a:avLst/>
          </a:prstGeom>
        </p:spPr>
        <p:txBody>
          <a:bodyPr lIns="0" tIns="0" rIns="0" bIns="0" rtlCol="0" anchor="t">
            <a:spAutoFit/>
          </a:bodyPr>
          <a:lstStyle/>
          <a:p>
            <a:pPr algn="ctr">
              <a:lnSpc>
                <a:spcPts val="3120"/>
              </a:lnSpc>
            </a:pPr>
            <a:r>
              <a:rPr lang="en-US" sz="2600">
                <a:solidFill>
                  <a:srgbClr val="595959"/>
                </a:solidFill>
                <a:latin typeface="Arial"/>
              </a:rPr>
              <a:t>Σχολή Ναυπηγών Μηχανολόγων Μηχανικών ΕΜΠ</a:t>
            </a:r>
          </a:p>
          <a:p>
            <a:pPr algn="ctr">
              <a:lnSpc>
                <a:spcPts val="3120"/>
              </a:lnSpc>
            </a:pPr>
            <a:r>
              <a:rPr lang="en-US" sz="2600">
                <a:solidFill>
                  <a:srgbClr val="595959"/>
                </a:solidFill>
                <a:latin typeface="Arial"/>
              </a:rPr>
              <a:t>24/5/2024</a:t>
            </a:r>
          </a:p>
          <a:p>
            <a:pPr algn="ctr">
              <a:lnSpc>
                <a:spcPts val="3120"/>
              </a:lnSpc>
            </a:pPr>
            <a:endParaRPr lang="en-US" sz="2600">
              <a:solidFill>
                <a:srgbClr val="595959"/>
              </a:solidFill>
              <a:latin typeface="Arial"/>
            </a:endParaRPr>
          </a:p>
          <a:p>
            <a:pPr algn="ctr">
              <a:lnSpc>
                <a:spcPts val="3120"/>
              </a:lnSpc>
            </a:pPr>
            <a:endParaRPr lang="en-US" sz="2600">
              <a:solidFill>
                <a:srgbClr val="59595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088114" y="6087092"/>
            <a:ext cx="10135229" cy="4137197"/>
          </a:xfrm>
          <a:custGeom>
            <a:avLst/>
            <a:gdLst/>
            <a:ahLst/>
            <a:cxnLst/>
            <a:rect l="l" t="t" r="r" b="b"/>
            <a:pathLst>
              <a:path w="10135229" h="4137197">
                <a:moveTo>
                  <a:pt x="0" y="0"/>
                </a:moveTo>
                <a:lnTo>
                  <a:pt x="10135229" y="0"/>
                </a:lnTo>
                <a:lnTo>
                  <a:pt x="10135229" y="4137197"/>
                </a:lnTo>
                <a:lnTo>
                  <a:pt x="0" y="4137197"/>
                </a:lnTo>
                <a:lnTo>
                  <a:pt x="0" y="0"/>
                </a:lnTo>
                <a:close/>
              </a:path>
            </a:pathLst>
          </a:custGeom>
          <a:blipFill>
            <a:blip r:embed="rId3"/>
            <a:stretch>
              <a:fillRect/>
            </a:stretch>
          </a:blipFill>
        </p:spPr>
      </p:sp>
      <p:sp>
        <p:nvSpPr>
          <p:cNvPr id="3" name="Freeform 3"/>
          <p:cNvSpPr/>
          <p:nvPr/>
        </p:nvSpPr>
        <p:spPr>
          <a:xfrm rot="5400000">
            <a:off x="2777959" y="10957357"/>
            <a:ext cx="10276975" cy="224225"/>
          </a:xfrm>
          <a:custGeom>
            <a:avLst/>
            <a:gdLst/>
            <a:ahLst/>
            <a:cxnLst/>
            <a:rect l="l" t="t" r="r" b="b"/>
            <a:pathLst>
              <a:path w="10276975" h="224225">
                <a:moveTo>
                  <a:pt x="0" y="0"/>
                </a:moveTo>
                <a:lnTo>
                  <a:pt x="10276976" y="0"/>
                </a:lnTo>
                <a:lnTo>
                  <a:pt x="10276976" y="224225"/>
                </a:lnTo>
                <a:lnTo>
                  <a:pt x="0" y="2242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102648">
            <a:off x="3171863" y="3506620"/>
            <a:ext cx="1295755" cy="368131"/>
          </a:xfrm>
          <a:custGeom>
            <a:avLst/>
            <a:gdLst/>
            <a:ahLst/>
            <a:cxnLst/>
            <a:rect l="l" t="t" r="r" b="b"/>
            <a:pathLst>
              <a:path w="1295755" h="368131">
                <a:moveTo>
                  <a:pt x="0" y="0"/>
                </a:moveTo>
                <a:lnTo>
                  <a:pt x="1295755" y="0"/>
                </a:lnTo>
                <a:lnTo>
                  <a:pt x="1295755" y="368131"/>
                </a:lnTo>
                <a:lnTo>
                  <a:pt x="0" y="3681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243653">
            <a:off x="3181474" y="5290734"/>
            <a:ext cx="1295755" cy="368131"/>
          </a:xfrm>
          <a:custGeom>
            <a:avLst/>
            <a:gdLst/>
            <a:ahLst/>
            <a:cxnLst/>
            <a:rect l="l" t="t" r="r" b="b"/>
            <a:pathLst>
              <a:path w="1295755" h="368131">
                <a:moveTo>
                  <a:pt x="0" y="0"/>
                </a:moveTo>
                <a:lnTo>
                  <a:pt x="1295754" y="0"/>
                </a:lnTo>
                <a:lnTo>
                  <a:pt x="1295754" y="368131"/>
                </a:lnTo>
                <a:lnTo>
                  <a:pt x="0" y="3681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417040">
            <a:off x="7746533" y="2355379"/>
            <a:ext cx="1295755" cy="368131"/>
          </a:xfrm>
          <a:custGeom>
            <a:avLst/>
            <a:gdLst/>
            <a:ahLst/>
            <a:cxnLst/>
            <a:rect l="l" t="t" r="r" b="b"/>
            <a:pathLst>
              <a:path w="1295755" h="368131">
                <a:moveTo>
                  <a:pt x="0" y="0"/>
                </a:moveTo>
                <a:lnTo>
                  <a:pt x="1295754" y="0"/>
                </a:lnTo>
                <a:lnTo>
                  <a:pt x="1295754" y="368131"/>
                </a:lnTo>
                <a:lnTo>
                  <a:pt x="0" y="3681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887954">
            <a:off x="7687920" y="3535931"/>
            <a:ext cx="1295755" cy="368131"/>
          </a:xfrm>
          <a:custGeom>
            <a:avLst/>
            <a:gdLst/>
            <a:ahLst/>
            <a:cxnLst/>
            <a:rect l="l" t="t" r="r" b="b"/>
            <a:pathLst>
              <a:path w="1295755" h="368131">
                <a:moveTo>
                  <a:pt x="0" y="0"/>
                </a:moveTo>
                <a:lnTo>
                  <a:pt x="1295755" y="0"/>
                </a:lnTo>
                <a:lnTo>
                  <a:pt x="1295755" y="368131"/>
                </a:lnTo>
                <a:lnTo>
                  <a:pt x="0" y="3681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1028700" y="431165"/>
            <a:ext cx="6402042" cy="597535"/>
            <a:chOff x="0" y="0"/>
            <a:chExt cx="8536056" cy="796713"/>
          </a:xfrm>
        </p:grpSpPr>
        <p:sp>
          <p:nvSpPr>
            <p:cNvPr id="9" name="TextBox 9"/>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03</a:t>
              </a:r>
            </a:p>
          </p:txBody>
        </p:sp>
        <p:sp>
          <p:nvSpPr>
            <p:cNvPr id="10" name="TextBox 10"/>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Χωρισμός σε Sets</a:t>
              </a:r>
            </a:p>
          </p:txBody>
        </p:sp>
      </p:grpSp>
      <p:grpSp>
        <p:nvGrpSpPr>
          <p:cNvPr id="11" name="Group 11"/>
          <p:cNvGrpSpPr/>
          <p:nvPr/>
        </p:nvGrpSpPr>
        <p:grpSpPr>
          <a:xfrm>
            <a:off x="0" y="4163626"/>
            <a:ext cx="3612735" cy="945880"/>
            <a:chOff x="0" y="0"/>
            <a:chExt cx="4816980" cy="1261173"/>
          </a:xfrm>
        </p:grpSpPr>
        <p:sp>
          <p:nvSpPr>
            <p:cNvPr id="12" name="Freeform 12"/>
            <p:cNvSpPr/>
            <p:nvPr/>
          </p:nvSpPr>
          <p:spPr>
            <a:xfrm>
              <a:off x="0" y="0"/>
              <a:ext cx="4816980" cy="1261173"/>
            </a:xfrm>
            <a:custGeom>
              <a:avLst/>
              <a:gdLst/>
              <a:ahLst/>
              <a:cxnLst/>
              <a:rect l="l" t="t" r="r" b="b"/>
              <a:pathLst>
                <a:path w="4816980" h="1261173">
                  <a:moveTo>
                    <a:pt x="0" y="0"/>
                  </a:moveTo>
                  <a:lnTo>
                    <a:pt x="4816980" y="0"/>
                  </a:lnTo>
                  <a:lnTo>
                    <a:pt x="4816980" y="1261173"/>
                  </a:lnTo>
                  <a:lnTo>
                    <a:pt x="0" y="12611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760851" y="238107"/>
              <a:ext cx="3295278" cy="790540"/>
            </a:xfrm>
            <a:prstGeom prst="rect">
              <a:avLst/>
            </a:prstGeom>
          </p:spPr>
          <p:txBody>
            <a:bodyPr lIns="0" tIns="0" rIns="0" bIns="0" rtlCol="0" anchor="t">
              <a:spAutoFit/>
            </a:bodyPr>
            <a:lstStyle/>
            <a:p>
              <a:pPr algn="ctr">
                <a:lnSpc>
                  <a:spcPts val="4419"/>
                </a:lnSpc>
                <a:spcBef>
                  <a:spcPct val="0"/>
                </a:spcBef>
              </a:pPr>
              <a:r>
                <a:rPr lang="en-US" sz="3399">
                  <a:solidFill>
                    <a:srgbClr val="000000"/>
                  </a:solidFill>
                  <a:latin typeface="Arial"/>
                </a:rPr>
                <a:t>Filtered Data</a:t>
              </a:r>
            </a:p>
          </p:txBody>
        </p:sp>
      </p:grpSp>
      <p:grpSp>
        <p:nvGrpSpPr>
          <p:cNvPr id="14" name="Group 14"/>
          <p:cNvGrpSpPr/>
          <p:nvPr/>
        </p:nvGrpSpPr>
        <p:grpSpPr>
          <a:xfrm>
            <a:off x="4191599" y="2494710"/>
            <a:ext cx="3612735" cy="945880"/>
            <a:chOff x="0" y="0"/>
            <a:chExt cx="4816980" cy="1261173"/>
          </a:xfrm>
        </p:grpSpPr>
        <p:sp>
          <p:nvSpPr>
            <p:cNvPr id="15" name="Freeform 15"/>
            <p:cNvSpPr/>
            <p:nvPr/>
          </p:nvSpPr>
          <p:spPr>
            <a:xfrm>
              <a:off x="0" y="0"/>
              <a:ext cx="4816980" cy="1261173"/>
            </a:xfrm>
            <a:custGeom>
              <a:avLst/>
              <a:gdLst/>
              <a:ahLst/>
              <a:cxnLst/>
              <a:rect l="l" t="t" r="r" b="b"/>
              <a:pathLst>
                <a:path w="4816980" h="1261173">
                  <a:moveTo>
                    <a:pt x="0" y="0"/>
                  </a:moveTo>
                  <a:lnTo>
                    <a:pt x="4816980" y="0"/>
                  </a:lnTo>
                  <a:lnTo>
                    <a:pt x="4816980" y="1261173"/>
                  </a:lnTo>
                  <a:lnTo>
                    <a:pt x="0" y="12611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TextBox 16"/>
            <p:cNvSpPr txBox="1"/>
            <p:nvPr/>
          </p:nvSpPr>
          <p:spPr>
            <a:xfrm>
              <a:off x="521043" y="182929"/>
              <a:ext cx="3774894" cy="790540"/>
            </a:xfrm>
            <a:prstGeom prst="rect">
              <a:avLst/>
            </a:prstGeom>
          </p:spPr>
          <p:txBody>
            <a:bodyPr lIns="0" tIns="0" rIns="0" bIns="0" rtlCol="0" anchor="t">
              <a:spAutoFit/>
            </a:bodyPr>
            <a:lstStyle/>
            <a:p>
              <a:pPr algn="ctr">
                <a:lnSpc>
                  <a:spcPts val="4419"/>
                </a:lnSpc>
                <a:spcBef>
                  <a:spcPct val="0"/>
                </a:spcBef>
              </a:pPr>
              <a:r>
                <a:rPr lang="en-US" sz="3399">
                  <a:solidFill>
                    <a:srgbClr val="000000"/>
                  </a:solidFill>
                  <a:latin typeface="Arial"/>
                </a:rPr>
                <a:t>Training (80%)</a:t>
              </a:r>
            </a:p>
          </p:txBody>
        </p:sp>
      </p:grpSp>
      <p:grpSp>
        <p:nvGrpSpPr>
          <p:cNvPr id="17" name="Group 17"/>
          <p:cNvGrpSpPr/>
          <p:nvPr/>
        </p:nvGrpSpPr>
        <p:grpSpPr>
          <a:xfrm>
            <a:off x="4191599" y="5715204"/>
            <a:ext cx="3612735" cy="945880"/>
            <a:chOff x="0" y="0"/>
            <a:chExt cx="4816980" cy="1261173"/>
          </a:xfrm>
        </p:grpSpPr>
        <p:sp>
          <p:nvSpPr>
            <p:cNvPr id="18" name="Freeform 18"/>
            <p:cNvSpPr/>
            <p:nvPr/>
          </p:nvSpPr>
          <p:spPr>
            <a:xfrm>
              <a:off x="0" y="0"/>
              <a:ext cx="4816980" cy="1261173"/>
            </a:xfrm>
            <a:custGeom>
              <a:avLst/>
              <a:gdLst/>
              <a:ahLst/>
              <a:cxnLst/>
              <a:rect l="l" t="t" r="r" b="b"/>
              <a:pathLst>
                <a:path w="4816980" h="1261173">
                  <a:moveTo>
                    <a:pt x="0" y="0"/>
                  </a:moveTo>
                  <a:lnTo>
                    <a:pt x="4816980" y="0"/>
                  </a:lnTo>
                  <a:lnTo>
                    <a:pt x="4816980" y="1261173"/>
                  </a:lnTo>
                  <a:lnTo>
                    <a:pt x="0" y="12611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TextBox 19"/>
            <p:cNvSpPr txBox="1"/>
            <p:nvPr/>
          </p:nvSpPr>
          <p:spPr>
            <a:xfrm>
              <a:off x="521043" y="182929"/>
              <a:ext cx="3774894" cy="790540"/>
            </a:xfrm>
            <a:prstGeom prst="rect">
              <a:avLst/>
            </a:prstGeom>
          </p:spPr>
          <p:txBody>
            <a:bodyPr lIns="0" tIns="0" rIns="0" bIns="0" rtlCol="0" anchor="t">
              <a:spAutoFit/>
            </a:bodyPr>
            <a:lstStyle/>
            <a:p>
              <a:pPr algn="ctr">
                <a:lnSpc>
                  <a:spcPts val="4419"/>
                </a:lnSpc>
                <a:spcBef>
                  <a:spcPct val="0"/>
                </a:spcBef>
              </a:pPr>
              <a:r>
                <a:rPr lang="en-US" sz="3399">
                  <a:solidFill>
                    <a:srgbClr val="000000"/>
                  </a:solidFill>
                  <a:latin typeface="Arial"/>
                </a:rPr>
                <a:t>Testing (20%)</a:t>
              </a:r>
            </a:p>
          </p:txBody>
        </p:sp>
      </p:grpSp>
      <p:grpSp>
        <p:nvGrpSpPr>
          <p:cNvPr id="20" name="Group 20"/>
          <p:cNvGrpSpPr/>
          <p:nvPr/>
        </p:nvGrpSpPr>
        <p:grpSpPr>
          <a:xfrm>
            <a:off x="8984485" y="1780281"/>
            <a:ext cx="3612735" cy="945880"/>
            <a:chOff x="0" y="0"/>
            <a:chExt cx="4816980" cy="1261173"/>
          </a:xfrm>
        </p:grpSpPr>
        <p:sp>
          <p:nvSpPr>
            <p:cNvPr id="21" name="Freeform 21"/>
            <p:cNvSpPr/>
            <p:nvPr/>
          </p:nvSpPr>
          <p:spPr>
            <a:xfrm>
              <a:off x="0" y="0"/>
              <a:ext cx="4816980" cy="1261173"/>
            </a:xfrm>
            <a:custGeom>
              <a:avLst/>
              <a:gdLst/>
              <a:ahLst/>
              <a:cxnLst/>
              <a:rect l="l" t="t" r="r" b="b"/>
              <a:pathLst>
                <a:path w="4816980" h="1261173">
                  <a:moveTo>
                    <a:pt x="0" y="0"/>
                  </a:moveTo>
                  <a:lnTo>
                    <a:pt x="4816980" y="0"/>
                  </a:lnTo>
                  <a:lnTo>
                    <a:pt x="4816980" y="1261173"/>
                  </a:lnTo>
                  <a:lnTo>
                    <a:pt x="0" y="12611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TextBox 22"/>
            <p:cNvSpPr txBox="1"/>
            <p:nvPr/>
          </p:nvSpPr>
          <p:spPr>
            <a:xfrm>
              <a:off x="521043" y="182929"/>
              <a:ext cx="3774894" cy="790540"/>
            </a:xfrm>
            <a:prstGeom prst="rect">
              <a:avLst/>
            </a:prstGeom>
          </p:spPr>
          <p:txBody>
            <a:bodyPr lIns="0" tIns="0" rIns="0" bIns="0" rtlCol="0" anchor="t">
              <a:spAutoFit/>
            </a:bodyPr>
            <a:lstStyle/>
            <a:p>
              <a:pPr algn="ctr">
                <a:lnSpc>
                  <a:spcPts val="4419"/>
                </a:lnSpc>
                <a:spcBef>
                  <a:spcPct val="0"/>
                </a:spcBef>
              </a:pPr>
              <a:r>
                <a:rPr lang="en-US" sz="3399">
                  <a:solidFill>
                    <a:srgbClr val="000000"/>
                  </a:solidFill>
                  <a:latin typeface="Arial"/>
                </a:rPr>
                <a:t>Training (80%)</a:t>
              </a:r>
            </a:p>
          </p:txBody>
        </p:sp>
      </p:grpSp>
      <p:grpSp>
        <p:nvGrpSpPr>
          <p:cNvPr id="23" name="Group 23"/>
          <p:cNvGrpSpPr/>
          <p:nvPr/>
        </p:nvGrpSpPr>
        <p:grpSpPr>
          <a:xfrm>
            <a:off x="8984485" y="3690686"/>
            <a:ext cx="3612735" cy="945880"/>
            <a:chOff x="0" y="0"/>
            <a:chExt cx="4816980" cy="1261173"/>
          </a:xfrm>
        </p:grpSpPr>
        <p:sp>
          <p:nvSpPr>
            <p:cNvPr id="24" name="Freeform 24"/>
            <p:cNvSpPr/>
            <p:nvPr/>
          </p:nvSpPr>
          <p:spPr>
            <a:xfrm>
              <a:off x="0" y="0"/>
              <a:ext cx="4816980" cy="1261173"/>
            </a:xfrm>
            <a:custGeom>
              <a:avLst/>
              <a:gdLst/>
              <a:ahLst/>
              <a:cxnLst/>
              <a:rect l="l" t="t" r="r" b="b"/>
              <a:pathLst>
                <a:path w="4816980" h="1261173">
                  <a:moveTo>
                    <a:pt x="0" y="0"/>
                  </a:moveTo>
                  <a:lnTo>
                    <a:pt x="4816980" y="0"/>
                  </a:lnTo>
                  <a:lnTo>
                    <a:pt x="4816980" y="1261173"/>
                  </a:lnTo>
                  <a:lnTo>
                    <a:pt x="0" y="12611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TextBox 25"/>
            <p:cNvSpPr txBox="1"/>
            <p:nvPr/>
          </p:nvSpPr>
          <p:spPr>
            <a:xfrm>
              <a:off x="296812" y="182929"/>
              <a:ext cx="4223356" cy="790540"/>
            </a:xfrm>
            <a:prstGeom prst="rect">
              <a:avLst/>
            </a:prstGeom>
          </p:spPr>
          <p:txBody>
            <a:bodyPr lIns="0" tIns="0" rIns="0" bIns="0" rtlCol="0" anchor="t">
              <a:spAutoFit/>
            </a:bodyPr>
            <a:lstStyle/>
            <a:p>
              <a:pPr algn="ctr">
                <a:lnSpc>
                  <a:spcPts val="4419"/>
                </a:lnSpc>
                <a:spcBef>
                  <a:spcPct val="0"/>
                </a:spcBef>
              </a:pPr>
              <a:r>
                <a:rPr lang="en-US" sz="3399">
                  <a:solidFill>
                    <a:srgbClr val="000000"/>
                  </a:solidFill>
                  <a:latin typeface="Arial"/>
                </a:rPr>
                <a:t>Validating (20%)</a:t>
              </a:r>
            </a:p>
          </p:txBody>
        </p:sp>
      </p:grpSp>
      <p:sp>
        <p:nvSpPr>
          <p:cNvPr id="26" name="Freeform 26"/>
          <p:cNvSpPr/>
          <p:nvPr/>
        </p:nvSpPr>
        <p:spPr>
          <a:xfrm>
            <a:off x="8088114" y="5862868"/>
            <a:ext cx="10276975" cy="224225"/>
          </a:xfrm>
          <a:custGeom>
            <a:avLst/>
            <a:gdLst/>
            <a:ahLst/>
            <a:cxnLst/>
            <a:rect l="l" t="t" r="r" b="b"/>
            <a:pathLst>
              <a:path w="10276975" h="224225">
                <a:moveTo>
                  <a:pt x="0" y="0"/>
                </a:moveTo>
                <a:lnTo>
                  <a:pt x="10276975" y="0"/>
                </a:lnTo>
                <a:lnTo>
                  <a:pt x="10276975" y="224224"/>
                </a:lnTo>
                <a:lnTo>
                  <a:pt x="0" y="2242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371600"/>
            <a:ext cx="18288000" cy="8915400"/>
          </a:xfrm>
          <a:custGeom>
            <a:avLst/>
            <a:gdLst/>
            <a:ahLst/>
            <a:cxnLst/>
            <a:rect l="l" t="t" r="r" b="b"/>
            <a:pathLst>
              <a:path w="18288000" h="8915400">
                <a:moveTo>
                  <a:pt x="0" y="0"/>
                </a:moveTo>
                <a:lnTo>
                  <a:pt x="18288000" y="0"/>
                </a:lnTo>
                <a:lnTo>
                  <a:pt x="18288000" y="8915400"/>
                </a:lnTo>
                <a:lnTo>
                  <a:pt x="0" y="8915400"/>
                </a:lnTo>
                <a:lnTo>
                  <a:pt x="0" y="0"/>
                </a:lnTo>
                <a:close/>
              </a:path>
            </a:pathLst>
          </a:custGeom>
          <a:blipFill>
            <a:blip r:embed="rId3"/>
            <a:stretch>
              <a:fillRect/>
            </a:stretch>
          </a:blipFill>
        </p:spPr>
      </p:sp>
      <p:grpSp>
        <p:nvGrpSpPr>
          <p:cNvPr id="3" name="Group 3"/>
          <p:cNvGrpSpPr/>
          <p:nvPr/>
        </p:nvGrpSpPr>
        <p:grpSpPr>
          <a:xfrm>
            <a:off x="1028700" y="431165"/>
            <a:ext cx="6402042" cy="597535"/>
            <a:chOff x="0" y="0"/>
            <a:chExt cx="8536056" cy="796713"/>
          </a:xfrm>
        </p:grpSpPr>
        <p:sp>
          <p:nvSpPr>
            <p:cNvPr id="4" name="TextBox 4"/>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03</a:t>
              </a:r>
            </a:p>
          </p:txBody>
        </p:sp>
        <p:sp>
          <p:nvSpPr>
            <p:cNvPr id="5" name="TextBox 5"/>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Χωρισμός σε Sets</a:t>
              </a:r>
            </a:p>
          </p:txBody>
        </p:sp>
      </p:grpSp>
      <p:sp>
        <p:nvSpPr>
          <p:cNvPr id="6" name="TextBox 6"/>
          <p:cNvSpPr txBox="1"/>
          <p:nvPr/>
        </p:nvSpPr>
        <p:spPr>
          <a:xfrm>
            <a:off x="6437412" y="920432"/>
            <a:ext cx="5413177" cy="908050"/>
          </a:xfrm>
          <a:prstGeom prst="rect">
            <a:avLst/>
          </a:prstGeom>
        </p:spPr>
        <p:txBody>
          <a:bodyPr lIns="0" tIns="0" rIns="0" bIns="0" rtlCol="0" anchor="t">
            <a:spAutoFit/>
          </a:bodyPr>
          <a:lstStyle/>
          <a:p>
            <a:pPr algn="ctr">
              <a:lnSpc>
                <a:spcPts val="6500"/>
              </a:lnSpc>
              <a:spcBef>
                <a:spcPct val="0"/>
              </a:spcBef>
            </a:pPr>
            <a:r>
              <a:rPr lang="en-US" sz="5000">
                <a:solidFill>
                  <a:srgbClr val="1155CC"/>
                </a:solidFill>
                <a:latin typeface="Arial Bold"/>
              </a:rPr>
              <a:t>Κανονικοποίηση</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8740" y="231875"/>
            <a:ext cx="20299021" cy="10582979"/>
          </a:xfrm>
          <a:custGeom>
            <a:avLst/>
            <a:gdLst/>
            <a:ahLst/>
            <a:cxnLst/>
            <a:rect l="l" t="t" r="r" b="b"/>
            <a:pathLst>
              <a:path w="20299021" h="10582979">
                <a:moveTo>
                  <a:pt x="0" y="0"/>
                </a:moveTo>
                <a:lnTo>
                  <a:pt x="20299021" y="0"/>
                </a:lnTo>
                <a:lnTo>
                  <a:pt x="20299021" y="10582979"/>
                </a:lnTo>
                <a:lnTo>
                  <a:pt x="0" y="10582979"/>
                </a:lnTo>
                <a:lnTo>
                  <a:pt x="0" y="0"/>
                </a:lnTo>
                <a:close/>
              </a:path>
            </a:pathLst>
          </a:custGeom>
          <a:blipFill>
            <a:blip r:embed="rId3"/>
            <a:stretch>
              <a:fillRect/>
            </a:stretch>
          </a:blipFill>
        </p:spPr>
      </p:sp>
      <p:grpSp>
        <p:nvGrpSpPr>
          <p:cNvPr id="3" name="Group 3"/>
          <p:cNvGrpSpPr/>
          <p:nvPr/>
        </p:nvGrpSpPr>
        <p:grpSpPr>
          <a:xfrm>
            <a:off x="1028700" y="431165"/>
            <a:ext cx="6402042" cy="597535"/>
            <a:chOff x="0" y="0"/>
            <a:chExt cx="8536056" cy="796713"/>
          </a:xfrm>
        </p:grpSpPr>
        <p:sp>
          <p:nvSpPr>
            <p:cNvPr id="4" name="TextBox 4"/>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03</a:t>
              </a:r>
            </a:p>
          </p:txBody>
        </p:sp>
        <p:sp>
          <p:nvSpPr>
            <p:cNvPr id="5" name="TextBox 5"/>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Χωρισμός σε Sets</a:t>
              </a:r>
            </a:p>
          </p:txBody>
        </p:sp>
      </p:grpSp>
      <p:sp>
        <p:nvSpPr>
          <p:cNvPr id="6" name="TextBox 6"/>
          <p:cNvSpPr txBox="1"/>
          <p:nvPr/>
        </p:nvSpPr>
        <p:spPr>
          <a:xfrm>
            <a:off x="6175712" y="120650"/>
            <a:ext cx="5433536" cy="908050"/>
          </a:xfrm>
          <a:prstGeom prst="rect">
            <a:avLst/>
          </a:prstGeom>
        </p:spPr>
        <p:txBody>
          <a:bodyPr lIns="0" tIns="0" rIns="0" bIns="0" rtlCol="0" anchor="t">
            <a:spAutoFit/>
          </a:bodyPr>
          <a:lstStyle/>
          <a:p>
            <a:pPr algn="ctr">
              <a:lnSpc>
                <a:spcPts val="6500"/>
              </a:lnSpc>
              <a:spcBef>
                <a:spcPct val="0"/>
              </a:spcBef>
            </a:pPr>
            <a:r>
              <a:rPr lang="en-US" sz="5000">
                <a:solidFill>
                  <a:srgbClr val="000000"/>
                </a:solidFill>
                <a:latin typeface="Arial Bold"/>
              </a:rPr>
              <a:t>Correlation Matrix</a:t>
            </a:r>
          </a:p>
        </p:txBody>
      </p:sp>
      <p:grpSp>
        <p:nvGrpSpPr>
          <p:cNvPr id="7" name="Group 7"/>
          <p:cNvGrpSpPr/>
          <p:nvPr/>
        </p:nvGrpSpPr>
        <p:grpSpPr>
          <a:xfrm>
            <a:off x="8644890" y="779145"/>
            <a:ext cx="415290" cy="190500"/>
            <a:chOff x="0" y="0"/>
            <a:chExt cx="553720" cy="254000"/>
          </a:xfrm>
        </p:grpSpPr>
        <p:sp>
          <p:nvSpPr>
            <p:cNvPr id="8" name="Freeform 8"/>
            <p:cNvSpPr/>
            <p:nvPr/>
          </p:nvSpPr>
          <p:spPr>
            <a:xfrm>
              <a:off x="46990" y="36830"/>
              <a:ext cx="455930" cy="167640"/>
            </a:xfrm>
            <a:custGeom>
              <a:avLst/>
              <a:gdLst/>
              <a:ahLst/>
              <a:cxnLst/>
              <a:rect l="l" t="t" r="r" b="b"/>
              <a:pathLst>
                <a:path w="455930" h="16764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id="9" name="Group 9"/>
          <p:cNvGrpSpPr/>
          <p:nvPr/>
        </p:nvGrpSpPr>
        <p:grpSpPr>
          <a:xfrm>
            <a:off x="8546782" y="798195"/>
            <a:ext cx="1055370" cy="275272"/>
            <a:chOff x="0" y="0"/>
            <a:chExt cx="1407160" cy="367030"/>
          </a:xfrm>
        </p:grpSpPr>
        <p:sp>
          <p:nvSpPr>
            <p:cNvPr id="10" name="Freeform 10"/>
            <p:cNvSpPr/>
            <p:nvPr/>
          </p:nvSpPr>
          <p:spPr>
            <a:xfrm>
              <a:off x="46990" y="40640"/>
              <a:ext cx="1309370" cy="284480"/>
            </a:xfrm>
            <a:custGeom>
              <a:avLst/>
              <a:gdLst/>
              <a:ahLst/>
              <a:cxnLst/>
              <a:rect l="l" t="t" r="r" b="b"/>
              <a:pathLst>
                <a:path w="1309370" h="28448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id="11" name="Group 11"/>
          <p:cNvGrpSpPr/>
          <p:nvPr/>
        </p:nvGrpSpPr>
        <p:grpSpPr>
          <a:xfrm>
            <a:off x="8435340" y="803910"/>
            <a:ext cx="943927" cy="269558"/>
            <a:chOff x="0" y="0"/>
            <a:chExt cx="1258570" cy="359410"/>
          </a:xfrm>
        </p:grpSpPr>
        <p:sp>
          <p:nvSpPr>
            <p:cNvPr id="12" name="Freeform 12"/>
            <p:cNvSpPr/>
            <p:nvPr/>
          </p:nvSpPr>
          <p:spPr>
            <a:xfrm>
              <a:off x="46990" y="46990"/>
              <a:ext cx="1160780" cy="261620"/>
            </a:xfrm>
            <a:custGeom>
              <a:avLst/>
              <a:gdLst/>
              <a:ahLst/>
              <a:cxnLst/>
              <a:rect l="l" t="t" r="r" b="b"/>
              <a:pathLst>
                <a:path w="1160780" h="26162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id="13" name="Group 13"/>
          <p:cNvGrpSpPr/>
          <p:nvPr/>
        </p:nvGrpSpPr>
        <p:grpSpPr>
          <a:xfrm>
            <a:off x="9094470" y="799148"/>
            <a:ext cx="578168" cy="253365"/>
            <a:chOff x="0" y="0"/>
            <a:chExt cx="770890" cy="337820"/>
          </a:xfrm>
        </p:grpSpPr>
        <p:sp>
          <p:nvSpPr>
            <p:cNvPr id="14" name="Freeform 14"/>
            <p:cNvSpPr/>
            <p:nvPr/>
          </p:nvSpPr>
          <p:spPr>
            <a:xfrm>
              <a:off x="46990" y="49530"/>
              <a:ext cx="678180" cy="252730"/>
            </a:xfrm>
            <a:custGeom>
              <a:avLst/>
              <a:gdLst/>
              <a:ahLst/>
              <a:cxnLst/>
              <a:rect l="l" t="t" r="r" b="b"/>
              <a:pathLst>
                <a:path w="678180" h="25273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id="15" name="Group 15"/>
          <p:cNvGrpSpPr/>
          <p:nvPr/>
        </p:nvGrpSpPr>
        <p:grpSpPr>
          <a:xfrm>
            <a:off x="9410700" y="801052"/>
            <a:ext cx="177165" cy="191452"/>
            <a:chOff x="0" y="0"/>
            <a:chExt cx="236220" cy="255270"/>
          </a:xfrm>
        </p:grpSpPr>
        <p:sp>
          <p:nvSpPr>
            <p:cNvPr id="16" name="Freeform 16"/>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17" name="Group 17"/>
          <p:cNvGrpSpPr/>
          <p:nvPr/>
        </p:nvGrpSpPr>
        <p:grpSpPr>
          <a:xfrm>
            <a:off x="8496300" y="798195"/>
            <a:ext cx="201930" cy="209550"/>
            <a:chOff x="0" y="0"/>
            <a:chExt cx="269240" cy="279400"/>
          </a:xfrm>
        </p:grpSpPr>
        <p:sp>
          <p:nvSpPr>
            <p:cNvPr id="18" name="Freeform 18"/>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19" name="Group 19"/>
          <p:cNvGrpSpPr/>
          <p:nvPr/>
        </p:nvGrpSpPr>
        <p:grpSpPr>
          <a:xfrm>
            <a:off x="8525828" y="819150"/>
            <a:ext cx="253365" cy="174308"/>
            <a:chOff x="0" y="0"/>
            <a:chExt cx="337820" cy="232410"/>
          </a:xfrm>
        </p:grpSpPr>
        <p:sp>
          <p:nvSpPr>
            <p:cNvPr id="20" name="Freeform 20"/>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21" name="Group 21"/>
          <p:cNvGrpSpPr/>
          <p:nvPr/>
        </p:nvGrpSpPr>
        <p:grpSpPr>
          <a:xfrm>
            <a:off x="9439275" y="798195"/>
            <a:ext cx="200978" cy="221933"/>
            <a:chOff x="0" y="0"/>
            <a:chExt cx="267970" cy="295910"/>
          </a:xfrm>
        </p:grpSpPr>
        <p:sp>
          <p:nvSpPr>
            <p:cNvPr id="22" name="Freeform 22"/>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10700" y="801052"/>
            <a:ext cx="177165" cy="191452"/>
            <a:chOff x="0" y="0"/>
            <a:chExt cx="236220" cy="255270"/>
          </a:xfrm>
        </p:grpSpPr>
        <p:sp>
          <p:nvSpPr>
            <p:cNvPr id="3" name="Freeform 3"/>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4" name="Group 4"/>
          <p:cNvGrpSpPr/>
          <p:nvPr/>
        </p:nvGrpSpPr>
        <p:grpSpPr>
          <a:xfrm>
            <a:off x="8496300" y="798195"/>
            <a:ext cx="201930" cy="209550"/>
            <a:chOff x="0" y="0"/>
            <a:chExt cx="269240" cy="279400"/>
          </a:xfrm>
        </p:grpSpPr>
        <p:sp>
          <p:nvSpPr>
            <p:cNvPr id="5" name="Freeform 5"/>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6" name="Group 6"/>
          <p:cNvGrpSpPr/>
          <p:nvPr/>
        </p:nvGrpSpPr>
        <p:grpSpPr>
          <a:xfrm>
            <a:off x="8525828" y="819150"/>
            <a:ext cx="253365" cy="174308"/>
            <a:chOff x="0" y="0"/>
            <a:chExt cx="337820" cy="232410"/>
          </a:xfrm>
        </p:grpSpPr>
        <p:sp>
          <p:nvSpPr>
            <p:cNvPr id="7" name="Freeform 7"/>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8" name="Group 8"/>
          <p:cNvGrpSpPr/>
          <p:nvPr/>
        </p:nvGrpSpPr>
        <p:grpSpPr>
          <a:xfrm>
            <a:off x="9439275" y="798195"/>
            <a:ext cx="200978" cy="221933"/>
            <a:chOff x="0" y="0"/>
            <a:chExt cx="267970" cy="295910"/>
          </a:xfrm>
        </p:grpSpPr>
        <p:sp>
          <p:nvSpPr>
            <p:cNvPr id="9" name="Freeform 9"/>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0" name="Freeform 10" descr="Organic Handdrawn Thin Line "/>
          <p:cNvSpPr/>
          <p:nvPr/>
        </p:nvSpPr>
        <p:spPr>
          <a:xfrm rot="5400000">
            <a:off x="4563949" y="8094171"/>
            <a:ext cx="9222249" cy="201213"/>
          </a:xfrm>
          <a:custGeom>
            <a:avLst/>
            <a:gdLst/>
            <a:ahLst/>
            <a:cxnLst/>
            <a:rect l="l" t="t" r="r" b="b"/>
            <a:pathLst>
              <a:path w="9222249" h="201213">
                <a:moveTo>
                  <a:pt x="0" y="0"/>
                </a:moveTo>
                <a:lnTo>
                  <a:pt x="9222250" y="0"/>
                </a:lnTo>
                <a:lnTo>
                  <a:pt x="9222250" y="201213"/>
                </a:lnTo>
                <a:lnTo>
                  <a:pt x="0" y="2012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descr="Organic Handdrawn Thin Line "/>
          <p:cNvSpPr/>
          <p:nvPr/>
        </p:nvSpPr>
        <p:spPr>
          <a:xfrm>
            <a:off x="9275680" y="3359428"/>
            <a:ext cx="10276975" cy="224225"/>
          </a:xfrm>
          <a:custGeom>
            <a:avLst/>
            <a:gdLst/>
            <a:ahLst/>
            <a:cxnLst/>
            <a:rect l="l" t="t" r="r" b="b"/>
            <a:pathLst>
              <a:path w="10276975" h="224225">
                <a:moveTo>
                  <a:pt x="0" y="0"/>
                </a:moveTo>
                <a:lnTo>
                  <a:pt x="10276976" y="0"/>
                </a:lnTo>
                <a:lnTo>
                  <a:pt x="10276976" y="224224"/>
                </a:lnTo>
                <a:lnTo>
                  <a:pt x="0" y="2242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descr="Organic Handdrawn Thin Line "/>
          <p:cNvSpPr/>
          <p:nvPr/>
        </p:nvSpPr>
        <p:spPr>
          <a:xfrm rot="-10800000">
            <a:off x="-1424440" y="3359428"/>
            <a:ext cx="10276975" cy="224225"/>
          </a:xfrm>
          <a:custGeom>
            <a:avLst/>
            <a:gdLst/>
            <a:ahLst/>
            <a:cxnLst/>
            <a:rect l="l" t="t" r="r" b="b"/>
            <a:pathLst>
              <a:path w="10276975" h="224225">
                <a:moveTo>
                  <a:pt x="0" y="0"/>
                </a:moveTo>
                <a:lnTo>
                  <a:pt x="10276975" y="0"/>
                </a:lnTo>
                <a:lnTo>
                  <a:pt x="10276975" y="224224"/>
                </a:lnTo>
                <a:lnTo>
                  <a:pt x="0" y="2242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962087" y="5186350"/>
            <a:ext cx="6178142" cy="2132660"/>
            <a:chOff x="0" y="0"/>
            <a:chExt cx="8237523" cy="2843546"/>
          </a:xfrm>
        </p:grpSpPr>
        <p:sp>
          <p:nvSpPr>
            <p:cNvPr id="14" name="TextBox 14"/>
            <p:cNvSpPr txBox="1"/>
            <p:nvPr/>
          </p:nvSpPr>
          <p:spPr>
            <a:xfrm>
              <a:off x="0" y="949130"/>
              <a:ext cx="8237523" cy="1894416"/>
            </a:xfrm>
            <a:prstGeom prst="rect">
              <a:avLst/>
            </a:prstGeom>
          </p:spPr>
          <p:txBody>
            <a:bodyPr lIns="0" tIns="0" rIns="0" bIns="0" rtlCol="0" anchor="t">
              <a:spAutoFit/>
            </a:bodyPr>
            <a:lstStyle/>
            <a:p>
              <a:pPr marL="431797" lvl="1" indent="-215899" algn="l">
                <a:lnSpc>
                  <a:spcPts val="2199"/>
                </a:lnSpc>
                <a:buFont typeface="Arial"/>
                <a:buChar char="•"/>
              </a:pPr>
              <a:r>
                <a:rPr lang="en-US" sz="1999">
                  <a:solidFill>
                    <a:srgbClr val="000000"/>
                  </a:solidFill>
                  <a:latin typeface="Arial"/>
                </a:rPr>
                <a:t>Δυσκολία συλλογής δεδομένων (sensors)</a:t>
              </a:r>
            </a:p>
            <a:p>
              <a:pPr algn="l">
                <a:lnSpc>
                  <a:spcPts val="2199"/>
                </a:lnSpc>
                <a:spcBef>
                  <a:spcPct val="0"/>
                </a:spcBef>
              </a:pPr>
              <a:endParaRPr lang="en-US" sz="1999">
                <a:solidFill>
                  <a:srgbClr val="000000"/>
                </a:solidFill>
                <a:latin typeface="Arial"/>
              </a:endParaRPr>
            </a:p>
            <a:p>
              <a:pPr marL="431797" lvl="1" indent="-215899" algn="l">
                <a:lnSpc>
                  <a:spcPts val="2199"/>
                </a:lnSpc>
                <a:spcBef>
                  <a:spcPct val="0"/>
                </a:spcBef>
                <a:buFont typeface="Arial"/>
                <a:buChar char="•"/>
              </a:pPr>
              <a:r>
                <a:rPr lang="en-US" sz="1999" u="none" strike="noStrike">
                  <a:solidFill>
                    <a:srgbClr val="000000"/>
                  </a:solidFill>
                  <a:latin typeface="Arial"/>
                </a:rPr>
                <a:t>Περιβαλλοντική επίδραση </a:t>
              </a:r>
            </a:p>
            <a:p>
              <a:pPr algn="l">
                <a:lnSpc>
                  <a:spcPts val="2199"/>
                </a:lnSpc>
                <a:spcBef>
                  <a:spcPct val="0"/>
                </a:spcBef>
              </a:pPr>
              <a:endParaRPr lang="en-US" sz="1999" u="none" strike="noStrike">
                <a:solidFill>
                  <a:srgbClr val="000000"/>
                </a:solidFill>
                <a:latin typeface="Arial"/>
              </a:endParaRPr>
            </a:p>
            <a:p>
              <a:pPr marL="431797" lvl="1" indent="-215899" algn="l">
                <a:lnSpc>
                  <a:spcPts val="2199"/>
                </a:lnSpc>
                <a:spcBef>
                  <a:spcPct val="0"/>
                </a:spcBef>
                <a:buFont typeface="Arial"/>
                <a:buChar char="•"/>
              </a:pPr>
              <a:r>
                <a:rPr lang="en-US" sz="1999" u="none" strike="noStrike">
                  <a:solidFill>
                    <a:srgbClr val="000000"/>
                  </a:solidFill>
                  <a:latin typeface="Arial"/>
                </a:rPr>
                <a:t>Ανάγκη συμμόρφωσης σε κανονισμούς</a:t>
              </a:r>
            </a:p>
          </p:txBody>
        </p:sp>
        <p:sp>
          <p:nvSpPr>
            <p:cNvPr id="15" name="TextBox 15"/>
            <p:cNvSpPr txBox="1"/>
            <p:nvPr/>
          </p:nvSpPr>
          <p:spPr>
            <a:xfrm>
              <a:off x="0" y="19050"/>
              <a:ext cx="8237523" cy="590550"/>
            </a:xfrm>
            <a:prstGeom prst="rect">
              <a:avLst/>
            </a:prstGeom>
          </p:spPr>
          <p:txBody>
            <a:bodyPr lIns="0" tIns="0" rIns="0" bIns="0" rtlCol="0" anchor="t">
              <a:spAutoFit/>
            </a:bodyPr>
            <a:lstStyle/>
            <a:p>
              <a:pPr marL="0" lvl="0" indent="0" algn="l">
                <a:lnSpc>
                  <a:spcPts val="2700"/>
                </a:lnSpc>
                <a:spcBef>
                  <a:spcPct val="0"/>
                </a:spcBef>
              </a:pPr>
              <a:r>
                <a:rPr lang="en-US" sz="3000" u="none" strike="noStrike">
                  <a:solidFill>
                    <a:srgbClr val="1155CC"/>
                  </a:solidFill>
                  <a:latin typeface="Arial"/>
                </a:rPr>
                <a:t>NOx</a:t>
              </a:r>
            </a:p>
          </p:txBody>
        </p:sp>
      </p:grpSp>
      <p:grpSp>
        <p:nvGrpSpPr>
          <p:cNvPr id="16" name="Group 16"/>
          <p:cNvGrpSpPr/>
          <p:nvPr/>
        </p:nvGrpSpPr>
        <p:grpSpPr>
          <a:xfrm>
            <a:off x="10604500" y="5186350"/>
            <a:ext cx="5917858" cy="2132660"/>
            <a:chOff x="0" y="0"/>
            <a:chExt cx="7890477" cy="2843546"/>
          </a:xfrm>
        </p:grpSpPr>
        <p:sp>
          <p:nvSpPr>
            <p:cNvPr id="17" name="TextBox 17"/>
            <p:cNvSpPr txBox="1"/>
            <p:nvPr/>
          </p:nvSpPr>
          <p:spPr>
            <a:xfrm>
              <a:off x="0" y="949130"/>
              <a:ext cx="7890477" cy="1894416"/>
            </a:xfrm>
            <a:prstGeom prst="rect">
              <a:avLst/>
            </a:prstGeom>
          </p:spPr>
          <p:txBody>
            <a:bodyPr lIns="0" tIns="0" rIns="0" bIns="0" rtlCol="0" anchor="t">
              <a:spAutoFit/>
            </a:bodyPr>
            <a:lstStyle/>
            <a:p>
              <a:pPr marL="431797" lvl="1" indent="-215899" algn="l">
                <a:lnSpc>
                  <a:spcPts val="2199"/>
                </a:lnSpc>
                <a:spcBef>
                  <a:spcPct val="0"/>
                </a:spcBef>
                <a:buFont typeface="Arial"/>
                <a:buChar char="•"/>
              </a:pPr>
              <a:r>
                <a:rPr lang="en-US" sz="1999">
                  <a:solidFill>
                    <a:srgbClr val="000000"/>
                  </a:solidFill>
                  <a:latin typeface="Arial"/>
                </a:rPr>
                <a:t>Οικονομική επίδραση</a:t>
              </a:r>
            </a:p>
            <a:p>
              <a:pPr algn="l">
                <a:lnSpc>
                  <a:spcPts val="2199"/>
                </a:lnSpc>
                <a:spcBef>
                  <a:spcPct val="0"/>
                </a:spcBef>
              </a:pPr>
              <a:endParaRPr lang="en-US" sz="1999">
                <a:solidFill>
                  <a:srgbClr val="000000"/>
                </a:solidFill>
                <a:latin typeface="Arial"/>
              </a:endParaRPr>
            </a:p>
            <a:p>
              <a:pPr marL="431797" lvl="1" indent="-215899" algn="l">
                <a:lnSpc>
                  <a:spcPts val="2199"/>
                </a:lnSpc>
                <a:spcBef>
                  <a:spcPct val="0"/>
                </a:spcBef>
                <a:buFont typeface="Arial"/>
                <a:buChar char="•"/>
              </a:pPr>
              <a:r>
                <a:rPr lang="en-US" sz="1999" u="none" strike="noStrike">
                  <a:solidFill>
                    <a:srgbClr val="000000"/>
                  </a:solidFill>
                  <a:latin typeface="Arial"/>
                </a:rPr>
                <a:t>Αποδοτικότητα μηχανής</a:t>
              </a:r>
            </a:p>
            <a:p>
              <a:pPr algn="l">
                <a:lnSpc>
                  <a:spcPts val="2199"/>
                </a:lnSpc>
                <a:spcBef>
                  <a:spcPct val="0"/>
                </a:spcBef>
              </a:pPr>
              <a:endParaRPr lang="en-US" sz="1999" u="none" strike="noStrike">
                <a:solidFill>
                  <a:srgbClr val="000000"/>
                </a:solidFill>
                <a:latin typeface="Arial"/>
              </a:endParaRPr>
            </a:p>
            <a:p>
              <a:pPr algn="l">
                <a:lnSpc>
                  <a:spcPts val="2199"/>
                </a:lnSpc>
                <a:spcBef>
                  <a:spcPct val="0"/>
                </a:spcBef>
              </a:pPr>
              <a:endParaRPr lang="en-US" sz="1999" u="none" strike="noStrike">
                <a:solidFill>
                  <a:srgbClr val="000000"/>
                </a:solidFill>
                <a:latin typeface="Arial"/>
              </a:endParaRPr>
            </a:p>
          </p:txBody>
        </p:sp>
        <p:sp>
          <p:nvSpPr>
            <p:cNvPr id="18" name="TextBox 18"/>
            <p:cNvSpPr txBox="1"/>
            <p:nvPr/>
          </p:nvSpPr>
          <p:spPr>
            <a:xfrm>
              <a:off x="0" y="19050"/>
              <a:ext cx="7890477" cy="590550"/>
            </a:xfrm>
            <a:prstGeom prst="rect">
              <a:avLst/>
            </a:prstGeom>
          </p:spPr>
          <p:txBody>
            <a:bodyPr lIns="0" tIns="0" rIns="0" bIns="0" rtlCol="0" anchor="t">
              <a:spAutoFit/>
            </a:bodyPr>
            <a:lstStyle/>
            <a:p>
              <a:pPr marL="0" lvl="0" indent="0" algn="l">
                <a:lnSpc>
                  <a:spcPts val="2700"/>
                </a:lnSpc>
                <a:spcBef>
                  <a:spcPct val="0"/>
                </a:spcBef>
              </a:pPr>
              <a:r>
                <a:rPr lang="en-US" sz="3000" u="none" strike="noStrike">
                  <a:solidFill>
                    <a:srgbClr val="1155CC"/>
                  </a:solidFill>
                  <a:latin typeface="Arial"/>
                </a:rPr>
                <a:t>Fuel Consumption</a:t>
              </a:r>
            </a:p>
          </p:txBody>
        </p:sp>
      </p:grpSp>
      <p:sp>
        <p:nvSpPr>
          <p:cNvPr id="19" name="TextBox 19"/>
          <p:cNvSpPr txBox="1"/>
          <p:nvPr/>
        </p:nvSpPr>
        <p:spPr>
          <a:xfrm>
            <a:off x="2360530" y="1942127"/>
            <a:ext cx="13830300" cy="628650"/>
          </a:xfrm>
          <a:prstGeom prst="rect">
            <a:avLst/>
          </a:prstGeom>
        </p:spPr>
        <p:txBody>
          <a:bodyPr lIns="0" tIns="0" rIns="0" bIns="0" rtlCol="0" anchor="t">
            <a:spAutoFit/>
          </a:bodyPr>
          <a:lstStyle/>
          <a:p>
            <a:pPr marL="0" lvl="0" indent="0" algn="ctr">
              <a:lnSpc>
                <a:spcPts val="4500"/>
              </a:lnSpc>
              <a:spcBef>
                <a:spcPct val="0"/>
              </a:spcBef>
            </a:pPr>
            <a:r>
              <a:rPr lang="en-US" sz="5000" u="none" strike="noStrike">
                <a:solidFill>
                  <a:srgbClr val="1155CC"/>
                </a:solidFill>
                <a:latin typeface="Noto Sans Bold"/>
              </a:rPr>
              <a:t>Παράμετροι προς Εκπαίδευση</a:t>
            </a:r>
          </a:p>
        </p:txBody>
      </p:sp>
      <p:sp>
        <p:nvSpPr>
          <p:cNvPr id="20" name="AutoShape 20"/>
          <p:cNvSpPr/>
          <p:nvPr/>
        </p:nvSpPr>
        <p:spPr>
          <a:xfrm flipH="1" flipV="1">
            <a:off x="1527175" y="5250164"/>
            <a:ext cx="9525" cy="3436459"/>
          </a:xfrm>
          <a:prstGeom prst="line">
            <a:avLst/>
          </a:prstGeom>
          <a:ln w="19050" cap="flat">
            <a:solidFill>
              <a:srgbClr val="000000"/>
            </a:solidFill>
            <a:prstDash val="solid"/>
            <a:headEnd type="none" w="sm" len="sm"/>
            <a:tailEnd type="none" w="sm" len="sm"/>
          </a:ln>
        </p:spPr>
      </p:sp>
      <p:sp>
        <p:nvSpPr>
          <p:cNvPr id="21" name="AutoShape 21"/>
          <p:cNvSpPr/>
          <p:nvPr/>
        </p:nvSpPr>
        <p:spPr>
          <a:xfrm flipV="1">
            <a:off x="10092819" y="5250164"/>
            <a:ext cx="0" cy="3436485"/>
          </a:xfrm>
          <a:prstGeom prst="line">
            <a:avLst/>
          </a:prstGeom>
          <a:ln w="19050" cap="flat">
            <a:solidFill>
              <a:srgbClr val="000000"/>
            </a:solidFill>
            <a:prstDash val="solid"/>
            <a:headEnd type="none" w="sm" len="sm"/>
            <a:tailEnd type="none" w="sm" len="sm"/>
          </a:ln>
        </p:spPr>
      </p:sp>
      <p:sp>
        <p:nvSpPr>
          <p:cNvPr id="22" name="TextBox 22"/>
          <p:cNvSpPr txBox="1"/>
          <p:nvPr/>
        </p:nvSpPr>
        <p:spPr>
          <a:xfrm>
            <a:off x="1028700" y="307340"/>
            <a:ext cx="770908" cy="721360"/>
          </a:xfrm>
          <a:prstGeom prst="rect">
            <a:avLst/>
          </a:prstGeom>
        </p:spPr>
        <p:txBody>
          <a:bodyPr lIns="0" tIns="0" rIns="0" bIns="0" rtlCol="0" anchor="t">
            <a:spAutoFit/>
          </a:bodyPr>
          <a:lstStyle/>
          <a:p>
            <a:pPr algn="l">
              <a:lnSpc>
                <a:spcPts val="5134"/>
              </a:lnSpc>
            </a:pPr>
            <a:r>
              <a:rPr lang="en-US" sz="3949">
                <a:solidFill>
                  <a:srgbClr val="000000"/>
                </a:solidFill>
                <a:latin typeface="Arial"/>
              </a:rPr>
              <a:t>04</a:t>
            </a:r>
          </a:p>
        </p:txBody>
      </p:sp>
      <p:sp>
        <p:nvSpPr>
          <p:cNvPr id="23" name="TextBox 23"/>
          <p:cNvSpPr txBox="1"/>
          <p:nvPr/>
        </p:nvSpPr>
        <p:spPr>
          <a:xfrm>
            <a:off x="2037824" y="469265"/>
            <a:ext cx="5392918" cy="454025"/>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Ανάπτυξη 2 Νευρωνικών Δικτύων</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10700" y="801052"/>
            <a:ext cx="177165" cy="191452"/>
            <a:chOff x="0" y="0"/>
            <a:chExt cx="236220" cy="255270"/>
          </a:xfrm>
        </p:grpSpPr>
        <p:sp>
          <p:nvSpPr>
            <p:cNvPr id="3" name="Freeform 3"/>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4" name="Group 4"/>
          <p:cNvGrpSpPr/>
          <p:nvPr/>
        </p:nvGrpSpPr>
        <p:grpSpPr>
          <a:xfrm>
            <a:off x="8496300" y="798195"/>
            <a:ext cx="201930" cy="209550"/>
            <a:chOff x="0" y="0"/>
            <a:chExt cx="269240" cy="279400"/>
          </a:xfrm>
        </p:grpSpPr>
        <p:sp>
          <p:nvSpPr>
            <p:cNvPr id="5" name="Freeform 5"/>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6" name="Group 6"/>
          <p:cNvGrpSpPr/>
          <p:nvPr/>
        </p:nvGrpSpPr>
        <p:grpSpPr>
          <a:xfrm>
            <a:off x="8525828" y="819150"/>
            <a:ext cx="253365" cy="174308"/>
            <a:chOff x="0" y="0"/>
            <a:chExt cx="337820" cy="232410"/>
          </a:xfrm>
        </p:grpSpPr>
        <p:sp>
          <p:nvSpPr>
            <p:cNvPr id="7" name="Freeform 7"/>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8" name="Group 8"/>
          <p:cNvGrpSpPr/>
          <p:nvPr/>
        </p:nvGrpSpPr>
        <p:grpSpPr>
          <a:xfrm>
            <a:off x="9439275" y="798195"/>
            <a:ext cx="200978" cy="221933"/>
            <a:chOff x="0" y="0"/>
            <a:chExt cx="267970" cy="295910"/>
          </a:xfrm>
        </p:grpSpPr>
        <p:sp>
          <p:nvSpPr>
            <p:cNvPr id="9" name="Freeform 9"/>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0" name="Freeform 10" descr="Organic Handdrawn Thin Line "/>
          <p:cNvSpPr/>
          <p:nvPr/>
        </p:nvSpPr>
        <p:spPr>
          <a:xfrm rot="5400000">
            <a:off x="4563949" y="8094171"/>
            <a:ext cx="9222249" cy="201213"/>
          </a:xfrm>
          <a:custGeom>
            <a:avLst/>
            <a:gdLst/>
            <a:ahLst/>
            <a:cxnLst/>
            <a:rect l="l" t="t" r="r" b="b"/>
            <a:pathLst>
              <a:path w="9222249" h="201213">
                <a:moveTo>
                  <a:pt x="0" y="0"/>
                </a:moveTo>
                <a:lnTo>
                  <a:pt x="9222250" y="0"/>
                </a:lnTo>
                <a:lnTo>
                  <a:pt x="9222250" y="201213"/>
                </a:lnTo>
                <a:lnTo>
                  <a:pt x="0" y="2012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descr="Organic Handdrawn Thin Line "/>
          <p:cNvSpPr/>
          <p:nvPr/>
        </p:nvSpPr>
        <p:spPr>
          <a:xfrm>
            <a:off x="9275680" y="3359428"/>
            <a:ext cx="10276975" cy="224225"/>
          </a:xfrm>
          <a:custGeom>
            <a:avLst/>
            <a:gdLst/>
            <a:ahLst/>
            <a:cxnLst/>
            <a:rect l="l" t="t" r="r" b="b"/>
            <a:pathLst>
              <a:path w="10276975" h="224225">
                <a:moveTo>
                  <a:pt x="0" y="0"/>
                </a:moveTo>
                <a:lnTo>
                  <a:pt x="10276976" y="0"/>
                </a:lnTo>
                <a:lnTo>
                  <a:pt x="10276976" y="224224"/>
                </a:lnTo>
                <a:lnTo>
                  <a:pt x="0" y="2242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descr="Organic Handdrawn Thin Line "/>
          <p:cNvSpPr/>
          <p:nvPr/>
        </p:nvSpPr>
        <p:spPr>
          <a:xfrm rot="-10800000">
            <a:off x="-1424440" y="3359428"/>
            <a:ext cx="10276975" cy="224225"/>
          </a:xfrm>
          <a:custGeom>
            <a:avLst/>
            <a:gdLst/>
            <a:ahLst/>
            <a:cxnLst/>
            <a:rect l="l" t="t" r="r" b="b"/>
            <a:pathLst>
              <a:path w="10276975" h="224225">
                <a:moveTo>
                  <a:pt x="0" y="0"/>
                </a:moveTo>
                <a:lnTo>
                  <a:pt x="10276975" y="0"/>
                </a:lnTo>
                <a:lnTo>
                  <a:pt x="10276975" y="224224"/>
                </a:lnTo>
                <a:lnTo>
                  <a:pt x="0" y="2242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962087" y="5186350"/>
            <a:ext cx="6178142" cy="2132660"/>
            <a:chOff x="0" y="0"/>
            <a:chExt cx="8237523" cy="2843546"/>
          </a:xfrm>
        </p:grpSpPr>
        <p:sp>
          <p:nvSpPr>
            <p:cNvPr id="14" name="TextBox 14"/>
            <p:cNvSpPr txBox="1"/>
            <p:nvPr/>
          </p:nvSpPr>
          <p:spPr>
            <a:xfrm>
              <a:off x="0" y="949130"/>
              <a:ext cx="8237523" cy="1894416"/>
            </a:xfrm>
            <a:prstGeom prst="rect">
              <a:avLst/>
            </a:prstGeom>
          </p:spPr>
          <p:txBody>
            <a:bodyPr lIns="0" tIns="0" rIns="0" bIns="0" rtlCol="0" anchor="t">
              <a:spAutoFit/>
            </a:bodyPr>
            <a:lstStyle/>
            <a:p>
              <a:pPr marL="431797" lvl="1" indent="-215899" algn="l">
                <a:lnSpc>
                  <a:spcPts val="2199"/>
                </a:lnSpc>
                <a:buFont typeface="Arial"/>
                <a:buChar char="•"/>
              </a:pPr>
              <a:r>
                <a:rPr lang="en-US" sz="1999">
                  <a:solidFill>
                    <a:srgbClr val="000000"/>
                  </a:solidFill>
                  <a:latin typeface="Arial"/>
                </a:rPr>
                <a:t>time</a:t>
              </a:r>
            </a:p>
            <a:p>
              <a:pPr algn="l">
                <a:lnSpc>
                  <a:spcPts val="2199"/>
                </a:lnSpc>
              </a:pPr>
              <a:endParaRPr lang="en-US" sz="1999">
                <a:solidFill>
                  <a:srgbClr val="000000"/>
                </a:solidFill>
                <a:latin typeface="Arial"/>
              </a:endParaRPr>
            </a:p>
            <a:p>
              <a:pPr marL="431797" lvl="1" indent="-215899" algn="l">
                <a:lnSpc>
                  <a:spcPts val="2199"/>
                </a:lnSpc>
                <a:buFont typeface="Arial"/>
                <a:buChar char="•"/>
              </a:pPr>
              <a:r>
                <a:rPr lang="en-US" sz="1999">
                  <a:solidFill>
                    <a:srgbClr val="000000"/>
                  </a:solidFill>
                  <a:latin typeface="Arial"/>
                </a:rPr>
                <a:t>lamda</a:t>
              </a:r>
            </a:p>
            <a:p>
              <a:pPr algn="l">
                <a:lnSpc>
                  <a:spcPts val="2199"/>
                </a:lnSpc>
                <a:spcBef>
                  <a:spcPct val="0"/>
                </a:spcBef>
              </a:pPr>
              <a:endParaRPr lang="en-US" sz="1999">
                <a:solidFill>
                  <a:srgbClr val="000000"/>
                </a:solidFill>
                <a:latin typeface="Arial"/>
              </a:endParaRPr>
            </a:p>
            <a:p>
              <a:pPr marL="431797" lvl="1" indent="-215899" algn="l">
                <a:lnSpc>
                  <a:spcPts val="2199"/>
                </a:lnSpc>
                <a:spcBef>
                  <a:spcPct val="0"/>
                </a:spcBef>
                <a:buFont typeface="Arial"/>
                <a:buChar char="•"/>
              </a:pPr>
              <a:r>
                <a:rPr lang="en-US" sz="1999" u="none" strike="noStrike">
                  <a:solidFill>
                    <a:srgbClr val="000000"/>
                  </a:solidFill>
                  <a:latin typeface="Arial"/>
                </a:rPr>
                <a:t>Rot Speed</a:t>
              </a:r>
            </a:p>
          </p:txBody>
        </p:sp>
        <p:sp>
          <p:nvSpPr>
            <p:cNvPr id="15" name="TextBox 15"/>
            <p:cNvSpPr txBox="1"/>
            <p:nvPr/>
          </p:nvSpPr>
          <p:spPr>
            <a:xfrm>
              <a:off x="0" y="19050"/>
              <a:ext cx="8237523" cy="590550"/>
            </a:xfrm>
            <a:prstGeom prst="rect">
              <a:avLst/>
            </a:prstGeom>
          </p:spPr>
          <p:txBody>
            <a:bodyPr lIns="0" tIns="0" rIns="0" bIns="0" rtlCol="0" anchor="t">
              <a:spAutoFit/>
            </a:bodyPr>
            <a:lstStyle/>
            <a:p>
              <a:pPr marL="0" lvl="0" indent="0" algn="l">
                <a:lnSpc>
                  <a:spcPts val="2700"/>
                </a:lnSpc>
                <a:spcBef>
                  <a:spcPct val="0"/>
                </a:spcBef>
              </a:pPr>
              <a:r>
                <a:rPr lang="en-US" sz="3000" u="none" strike="noStrike">
                  <a:solidFill>
                    <a:srgbClr val="1155CC"/>
                  </a:solidFill>
                  <a:latin typeface="Arial"/>
                </a:rPr>
                <a:t>NOx</a:t>
              </a:r>
            </a:p>
          </p:txBody>
        </p:sp>
      </p:grpSp>
      <p:grpSp>
        <p:nvGrpSpPr>
          <p:cNvPr id="16" name="Group 16"/>
          <p:cNvGrpSpPr/>
          <p:nvPr/>
        </p:nvGrpSpPr>
        <p:grpSpPr>
          <a:xfrm>
            <a:off x="10604500" y="5186350"/>
            <a:ext cx="5917858" cy="2685110"/>
            <a:chOff x="0" y="0"/>
            <a:chExt cx="7890477" cy="3580146"/>
          </a:xfrm>
        </p:grpSpPr>
        <p:sp>
          <p:nvSpPr>
            <p:cNvPr id="17" name="TextBox 17"/>
            <p:cNvSpPr txBox="1"/>
            <p:nvPr/>
          </p:nvSpPr>
          <p:spPr>
            <a:xfrm>
              <a:off x="0" y="949130"/>
              <a:ext cx="7890477" cy="2631016"/>
            </a:xfrm>
            <a:prstGeom prst="rect">
              <a:avLst/>
            </a:prstGeom>
          </p:spPr>
          <p:txBody>
            <a:bodyPr lIns="0" tIns="0" rIns="0" bIns="0" rtlCol="0" anchor="t">
              <a:spAutoFit/>
            </a:bodyPr>
            <a:lstStyle/>
            <a:p>
              <a:pPr marL="431797" lvl="1" indent="-215899" algn="l">
                <a:lnSpc>
                  <a:spcPts val="2199"/>
                </a:lnSpc>
                <a:buFont typeface="Arial"/>
                <a:buChar char="•"/>
              </a:pPr>
              <a:r>
                <a:rPr lang="en-US" sz="1999">
                  <a:solidFill>
                    <a:srgbClr val="000000"/>
                  </a:solidFill>
                  <a:latin typeface="Arial"/>
                </a:rPr>
                <a:t>time</a:t>
              </a:r>
            </a:p>
            <a:p>
              <a:pPr algn="l">
                <a:lnSpc>
                  <a:spcPts val="2199"/>
                </a:lnSpc>
              </a:pPr>
              <a:endParaRPr lang="en-US" sz="1999">
                <a:solidFill>
                  <a:srgbClr val="000000"/>
                </a:solidFill>
                <a:latin typeface="Arial"/>
              </a:endParaRPr>
            </a:p>
            <a:p>
              <a:pPr marL="431797" lvl="1" indent="-215899" algn="l">
                <a:lnSpc>
                  <a:spcPts val="2199"/>
                </a:lnSpc>
                <a:buFont typeface="Arial"/>
                <a:buChar char="•"/>
              </a:pPr>
              <a:r>
                <a:rPr lang="en-US" sz="1999">
                  <a:solidFill>
                    <a:srgbClr val="000000"/>
                  </a:solidFill>
                  <a:latin typeface="Arial"/>
                </a:rPr>
                <a:t>lamda</a:t>
              </a:r>
            </a:p>
            <a:p>
              <a:pPr algn="l">
                <a:lnSpc>
                  <a:spcPts val="2199"/>
                </a:lnSpc>
                <a:spcBef>
                  <a:spcPct val="0"/>
                </a:spcBef>
              </a:pPr>
              <a:endParaRPr lang="en-US" sz="1999">
                <a:solidFill>
                  <a:srgbClr val="000000"/>
                </a:solidFill>
                <a:latin typeface="Arial"/>
              </a:endParaRPr>
            </a:p>
            <a:p>
              <a:pPr marL="431797" lvl="1" indent="-215899" algn="l">
                <a:lnSpc>
                  <a:spcPts val="2199"/>
                </a:lnSpc>
                <a:spcBef>
                  <a:spcPct val="0"/>
                </a:spcBef>
                <a:buFont typeface="Arial"/>
                <a:buChar char="•"/>
              </a:pPr>
              <a:r>
                <a:rPr lang="en-US" sz="1999" u="none" strike="noStrike">
                  <a:solidFill>
                    <a:srgbClr val="000000"/>
                  </a:solidFill>
                  <a:latin typeface="Arial"/>
                </a:rPr>
                <a:t>EGR Command</a:t>
              </a:r>
            </a:p>
            <a:p>
              <a:pPr algn="l">
                <a:lnSpc>
                  <a:spcPts val="2199"/>
                </a:lnSpc>
                <a:spcBef>
                  <a:spcPct val="0"/>
                </a:spcBef>
              </a:pPr>
              <a:endParaRPr lang="en-US" sz="1999" u="none" strike="noStrike">
                <a:solidFill>
                  <a:srgbClr val="000000"/>
                </a:solidFill>
                <a:latin typeface="Arial"/>
              </a:endParaRPr>
            </a:p>
            <a:p>
              <a:pPr marL="431797" lvl="1" indent="-215899" algn="l">
                <a:lnSpc>
                  <a:spcPts val="2199"/>
                </a:lnSpc>
                <a:spcBef>
                  <a:spcPct val="0"/>
                </a:spcBef>
                <a:buFont typeface="Arial"/>
                <a:buChar char="•"/>
              </a:pPr>
              <a:r>
                <a:rPr lang="en-US" sz="1999" u="none" strike="noStrike">
                  <a:solidFill>
                    <a:srgbClr val="000000"/>
                  </a:solidFill>
                  <a:latin typeface="Arial"/>
                </a:rPr>
                <a:t>Exhaust Gas Temperature</a:t>
              </a:r>
            </a:p>
          </p:txBody>
        </p:sp>
        <p:sp>
          <p:nvSpPr>
            <p:cNvPr id="18" name="TextBox 18"/>
            <p:cNvSpPr txBox="1"/>
            <p:nvPr/>
          </p:nvSpPr>
          <p:spPr>
            <a:xfrm>
              <a:off x="0" y="19050"/>
              <a:ext cx="7890477" cy="590550"/>
            </a:xfrm>
            <a:prstGeom prst="rect">
              <a:avLst/>
            </a:prstGeom>
          </p:spPr>
          <p:txBody>
            <a:bodyPr lIns="0" tIns="0" rIns="0" bIns="0" rtlCol="0" anchor="t">
              <a:spAutoFit/>
            </a:bodyPr>
            <a:lstStyle/>
            <a:p>
              <a:pPr marL="0" lvl="0" indent="0" algn="l">
                <a:lnSpc>
                  <a:spcPts val="2700"/>
                </a:lnSpc>
                <a:spcBef>
                  <a:spcPct val="0"/>
                </a:spcBef>
              </a:pPr>
              <a:r>
                <a:rPr lang="en-US" sz="3000" u="none" strike="noStrike">
                  <a:solidFill>
                    <a:srgbClr val="1155CC"/>
                  </a:solidFill>
                  <a:latin typeface="Arial"/>
                </a:rPr>
                <a:t>Fuel Consumption</a:t>
              </a:r>
            </a:p>
          </p:txBody>
        </p:sp>
      </p:grpSp>
      <p:sp>
        <p:nvSpPr>
          <p:cNvPr id="19" name="TextBox 19"/>
          <p:cNvSpPr txBox="1"/>
          <p:nvPr/>
        </p:nvSpPr>
        <p:spPr>
          <a:xfrm>
            <a:off x="2360530" y="1942127"/>
            <a:ext cx="13830300" cy="628650"/>
          </a:xfrm>
          <a:prstGeom prst="rect">
            <a:avLst/>
          </a:prstGeom>
        </p:spPr>
        <p:txBody>
          <a:bodyPr lIns="0" tIns="0" rIns="0" bIns="0" rtlCol="0" anchor="t">
            <a:spAutoFit/>
          </a:bodyPr>
          <a:lstStyle/>
          <a:p>
            <a:pPr marL="0" lvl="0" indent="0" algn="ctr">
              <a:lnSpc>
                <a:spcPts val="4500"/>
              </a:lnSpc>
              <a:spcBef>
                <a:spcPct val="0"/>
              </a:spcBef>
            </a:pPr>
            <a:r>
              <a:rPr lang="en-US" sz="5000" u="none" strike="noStrike">
                <a:solidFill>
                  <a:srgbClr val="1155CC"/>
                </a:solidFill>
                <a:latin typeface="Noto Sans Bold"/>
              </a:rPr>
              <a:t>Παράμετροι Εισόδου</a:t>
            </a:r>
          </a:p>
        </p:txBody>
      </p:sp>
      <p:sp>
        <p:nvSpPr>
          <p:cNvPr id="20" name="AutoShape 20"/>
          <p:cNvSpPr/>
          <p:nvPr/>
        </p:nvSpPr>
        <p:spPr>
          <a:xfrm flipH="1" flipV="1">
            <a:off x="1527175" y="5250164"/>
            <a:ext cx="9525" cy="3436459"/>
          </a:xfrm>
          <a:prstGeom prst="line">
            <a:avLst/>
          </a:prstGeom>
          <a:ln w="19050" cap="flat">
            <a:solidFill>
              <a:srgbClr val="000000"/>
            </a:solidFill>
            <a:prstDash val="solid"/>
            <a:headEnd type="none" w="sm" len="sm"/>
            <a:tailEnd type="none" w="sm" len="sm"/>
          </a:ln>
        </p:spPr>
      </p:sp>
      <p:sp>
        <p:nvSpPr>
          <p:cNvPr id="21" name="AutoShape 21"/>
          <p:cNvSpPr/>
          <p:nvPr/>
        </p:nvSpPr>
        <p:spPr>
          <a:xfrm flipV="1">
            <a:off x="9906065" y="5250164"/>
            <a:ext cx="0" cy="3436485"/>
          </a:xfrm>
          <a:prstGeom prst="line">
            <a:avLst/>
          </a:prstGeom>
          <a:ln w="19050" cap="flat">
            <a:solidFill>
              <a:srgbClr val="000000"/>
            </a:solidFill>
            <a:prstDash val="solid"/>
            <a:headEnd type="none" w="sm" len="sm"/>
            <a:tailEnd type="none" w="sm" len="sm"/>
          </a:ln>
        </p:spPr>
      </p:sp>
      <p:sp>
        <p:nvSpPr>
          <p:cNvPr id="22" name="TextBox 22"/>
          <p:cNvSpPr txBox="1"/>
          <p:nvPr/>
        </p:nvSpPr>
        <p:spPr>
          <a:xfrm>
            <a:off x="1028700" y="307340"/>
            <a:ext cx="770908" cy="721360"/>
          </a:xfrm>
          <a:prstGeom prst="rect">
            <a:avLst/>
          </a:prstGeom>
        </p:spPr>
        <p:txBody>
          <a:bodyPr lIns="0" tIns="0" rIns="0" bIns="0" rtlCol="0" anchor="t">
            <a:spAutoFit/>
          </a:bodyPr>
          <a:lstStyle/>
          <a:p>
            <a:pPr algn="l">
              <a:lnSpc>
                <a:spcPts val="5134"/>
              </a:lnSpc>
            </a:pPr>
            <a:r>
              <a:rPr lang="en-US" sz="3949">
                <a:solidFill>
                  <a:srgbClr val="000000"/>
                </a:solidFill>
                <a:latin typeface="Arial"/>
              </a:rPr>
              <a:t>04</a:t>
            </a:r>
          </a:p>
        </p:txBody>
      </p:sp>
      <p:sp>
        <p:nvSpPr>
          <p:cNvPr id="23" name="TextBox 23"/>
          <p:cNvSpPr txBox="1"/>
          <p:nvPr/>
        </p:nvSpPr>
        <p:spPr>
          <a:xfrm>
            <a:off x="2037824" y="469265"/>
            <a:ext cx="5392918" cy="454025"/>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Ανάπτυξη 2 Νευρωνικών Δικτύων</a:t>
            </a: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8740" y="231875"/>
            <a:ext cx="20299021" cy="10582979"/>
          </a:xfrm>
          <a:custGeom>
            <a:avLst/>
            <a:gdLst/>
            <a:ahLst/>
            <a:cxnLst/>
            <a:rect l="l" t="t" r="r" b="b"/>
            <a:pathLst>
              <a:path w="20299021" h="10582979">
                <a:moveTo>
                  <a:pt x="0" y="0"/>
                </a:moveTo>
                <a:lnTo>
                  <a:pt x="20299021" y="0"/>
                </a:lnTo>
                <a:lnTo>
                  <a:pt x="20299021" y="10582979"/>
                </a:lnTo>
                <a:lnTo>
                  <a:pt x="0" y="10582979"/>
                </a:lnTo>
                <a:lnTo>
                  <a:pt x="0" y="0"/>
                </a:lnTo>
                <a:close/>
              </a:path>
            </a:pathLst>
          </a:custGeom>
          <a:blipFill>
            <a:blip r:embed="rId3"/>
            <a:stretch>
              <a:fillRect/>
            </a:stretch>
          </a:blipFill>
        </p:spPr>
      </p:sp>
      <p:grpSp>
        <p:nvGrpSpPr>
          <p:cNvPr id="3" name="Group 3"/>
          <p:cNvGrpSpPr/>
          <p:nvPr/>
        </p:nvGrpSpPr>
        <p:grpSpPr>
          <a:xfrm>
            <a:off x="1028700" y="431165"/>
            <a:ext cx="6402042" cy="597535"/>
            <a:chOff x="0" y="0"/>
            <a:chExt cx="8536056" cy="796713"/>
          </a:xfrm>
        </p:grpSpPr>
        <p:sp>
          <p:nvSpPr>
            <p:cNvPr id="4" name="TextBox 4"/>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04</a:t>
              </a:r>
            </a:p>
          </p:txBody>
        </p:sp>
        <p:sp>
          <p:nvSpPr>
            <p:cNvPr id="5" name="TextBox 5"/>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Ανάπτυξη 2 Νευρωνικών Δικτύων</a:t>
              </a:r>
            </a:p>
          </p:txBody>
        </p:sp>
      </p:grpSp>
      <p:sp>
        <p:nvSpPr>
          <p:cNvPr id="6" name="TextBox 6"/>
          <p:cNvSpPr txBox="1"/>
          <p:nvPr/>
        </p:nvSpPr>
        <p:spPr>
          <a:xfrm>
            <a:off x="10556260" y="120650"/>
            <a:ext cx="5433536" cy="908050"/>
          </a:xfrm>
          <a:prstGeom prst="rect">
            <a:avLst/>
          </a:prstGeom>
        </p:spPr>
        <p:txBody>
          <a:bodyPr lIns="0" tIns="0" rIns="0" bIns="0" rtlCol="0" anchor="t">
            <a:spAutoFit/>
          </a:bodyPr>
          <a:lstStyle/>
          <a:p>
            <a:pPr algn="ctr">
              <a:lnSpc>
                <a:spcPts val="6500"/>
              </a:lnSpc>
              <a:spcBef>
                <a:spcPct val="0"/>
              </a:spcBef>
            </a:pPr>
            <a:r>
              <a:rPr lang="en-US" sz="5000">
                <a:solidFill>
                  <a:srgbClr val="000000"/>
                </a:solidFill>
                <a:latin typeface="Arial Bold"/>
              </a:rPr>
              <a:t>Correlation Matrix</a:t>
            </a:r>
          </a:p>
        </p:txBody>
      </p:sp>
      <p:grpSp>
        <p:nvGrpSpPr>
          <p:cNvPr id="7" name="Group 7"/>
          <p:cNvGrpSpPr/>
          <p:nvPr/>
        </p:nvGrpSpPr>
        <p:grpSpPr>
          <a:xfrm>
            <a:off x="8644890" y="779145"/>
            <a:ext cx="415290" cy="190500"/>
            <a:chOff x="0" y="0"/>
            <a:chExt cx="553720" cy="254000"/>
          </a:xfrm>
        </p:grpSpPr>
        <p:sp>
          <p:nvSpPr>
            <p:cNvPr id="8" name="Freeform 8"/>
            <p:cNvSpPr/>
            <p:nvPr/>
          </p:nvSpPr>
          <p:spPr>
            <a:xfrm>
              <a:off x="46990" y="36830"/>
              <a:ext cx="455930" cy="167640"/>
            </a:xfrm>
            <a:custGeom>
              <a:avLst/>
              <a:gdLst/>
              <a:ahLst/>
              <a:cxnLst/>
              <a:rect l="l" t="t" r="r" b="b"/>
              <a:pathLst>
                <a:path w="455930" h="16764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id="9" name="Group 9"/>
          <p:cNvGrpSpPr/>
          <p:nvPr/>
        </p:nvGrpSpPr>
        <p:grpSpPr>
          <a:xfrm>
            <a:off x="8546782" y="798195"/>
            <a:ext cx="1055370" cy="275272"/>
            <a:chOff x="0" y="0"/>
            <a:chExt cx="1407160" cy="367030"/>
          </a:xfrm>
        </p:grpSpPr>
        <p:sp>
          <p:nvSpPr>
            <p:cNvPr id="10" name="Freeform 10"/>
            <p:cNvSpPr/>
            <p:nvPr/>
          </p:nvSpPr>
          <p:spPr>
            <a:xfrm>
              <a:off x="46990" y="40640"/>
              <a:ext cx="1309370" cy="284480"/>
            </a:xfrm>
            <a:custGeom>
              <a:avLst/>
              <a:gdLst/>
              <a:ahLst/>
              <a:cxnLst/>
              <a:rect l="l" t="t" r="r" b="b"/>
              <a:pathLst>
                <a:path w="1309370" h="28448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id="11" name="Group 11"/>
          <p:cNvGrpSpPr/>
          <p:nvPr/>
        </p:nvGrpSpPr>
        <p:grpSpPr>
          <a:xfrm>
            <a:off x="8435340" y="803910"/>
            <a:ext cx="943927" cy="269558"/>
            <a:chOff x="0" y="0"/>
            <a:chExt cx="1258570" cy="359410"/>
          </a:xfrm>
        </p:grpSpPr>
        <p:sp>
          <p:nvSpPr>
            <p:cNvPr id="12" name="Freeform 12"/>
            <p:cNvSpPr/>
            <p:nvPr/>
          </p:nvSpPr>
          <p:spPr>
            <a:xfrm>
              <a:off x="46990" y="46990"/>
              <a:ext cx="1160780" cy="261620"/>
            </a:xfrm>
            <a:custGeom>
              <a:avLst/>
              <a:gdLst/>
              <a:ahLst/>
              <a:cxnLst/>
              <a:rect l="l" t="t" r="r" b="b"/>
              <a:pathLst>
                <a:path w="1160780" h="26162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id="13" name="Group 13"/>
          <p:cNvGrpSpPr/>
          <p:nvPr/>
        </p:nvGrpSpPr>
        <p:grpSpPr>
          <a:xfrm>
            <a:off x="9094470" y="799148"/>
            <a:ext cx="578168" cy="253365"/>
            <a:chOff x="0" y="0"/>
            <a:chExt cx="770890" cy="337820"/>
          </a:xfrm>
        </p:grpSpPr>
        <p:sp>
          <p:nvSpPr>
            <p:cNvPr id="14" name="Freeform 14"/>
            <p:cNvSpPr/>
            <p:nvPr/>
          </p:nvSpPr>
          <p:spPr>
            <a:xfrm>
              <a:off x="46990" y="49530"/>
              <a:ext cx="678180" cy="252730"/>
            </a:xfrm>
            <a:custGeom>
              <a:avLst/>
              <a:gdLst/>
              <a:ahLst/>
              <a:cxnLst/>
              <a:rect l="l" t="t" r="r" b="b"/>
              <a:pathLst>
                <a:path w="678180" h="25273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id="15" name="Group 15"/>
          <p:cNvGrpSpPr/>
          <p:nvPr/>
        </p:nvGrpSpPr>
        <p:grpSpPr>
          <a:xfrm>
            <a:off x="9410700" y="801052"/>
            <a:ext cx="177165" cy="191452"/>
            <a:chOff x="0" y="0"/>
            <a:chExt cx="236220" cy="255270"/>
          </a:xfrm>
        </p:grpSpPr>
        <p:sp>
          <p:nvSpPr>
            <p:cNvPr id="16" name="Freeform 16"/>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17" name="Group 17"/>
          <p:cNvGrpSpPr/>
          <p:nvPr/>
        </p:nvGrpSpPr>
        <p:grpSpPr>
          <a:xfrm>
            <a:off x="8496300" y="798195"/>
            <a:ext cx="201930" cy="209550"/>
            <a:chOff x="0" y="0"/>
            <a:chExt cx="269240" cy="279400"/>
          </a:xfrm>
        </p:grpSpPr>
        <p:sp>
          <p:nvSpPr>
            <p:cNvPr id="18" name="Freeform 18"/>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19" name="Group 19"/>
          <p:cNvGrpSpPr/>
          <p:nvPr/>
        </p:nvGrpSpPr>
        <p:grpSpPr>
          <a:xfrm>
            <a:off x="8525828" y="819150"/>
            <a:ext cx="253365" cy="174308"/>
            <a:chOff x="0" y="0"/>
            <a:chExt cx="337820" cy="232410"/>
          </a:xfrm>
        </p:grpSpPr>
        <p:sp>
          <p:nvSpPr>
            <p:cNvPr id="20" name="Freeform 20"/>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21" name="Group 21"/>
          <p:cNvGrpSpPr/>
          <p:nvPr/>
        </p:nvGrpSpPr>
        <p:grpSpPr>
          <a:xfrm>
            <a:off x="9439275" y="798195"/>
            <a:ext cx="200978" cy="221933"/>
            <a:chOff x="0" y="0"/>
            <a:chExt cx="267970" cy="295910"/>
          </a:xfrm>
        </p:grpSpPr>
        <p:sp>
          <p:nvSpPr>
            <p:cNvPr id="22" name="Freeform 22"/>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44890" y="779145"/>
            <a:ext cx="415290" cy="190500"/>
            <a:chOff x="0" y="0"/>
            <a:chExt cx="553720" cy="254000"/>
          </a:xfrm>
        </p:grpSpPr>
        <p:sp>
          <p:nvSpPr>
            <p:cNvPr id="3" name="Freeform 3"/>
            <p:cNvSpPr/>
            <p:nvPr/>
          </p:nvSpPr>
          <p:spPr>
            <a:xfrm>
              <a:off x="46990" y="36830"/>
              <a:ext cx="455930" cy="167640"/>
            </a:xfrm>
            <a:custGeom>
              <a:avLst/>
              <a:gdLst/>
              <a:ahLst/>
              <a:cxnLst/>
              <a:rect l="l" t="t" r="r" b="b"/>
              <a:pathLst>
                <a:path w="455930" h="16764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id="4" name="Group 4"/>
          <p:cNvGrpSpPr/>
          <p:nvPr/>
        </p:nvGrpSpPr>
        <p:grpSpPr>
          <a:xfrm>
            <a:off x="8546782" y="798195"/>
            <a:ext cx="1055370" cy="275272"/>
            <a:chOff x="0" y="0"/>
            <a:chExt cx="1407160" cy="367030"/>
          </a:xfrm>
        </p:grpSpPr>
        <p:sp>
          <p:nvSpPr>
            <p:cNvPr id="5" name="Freeform 5"/>
            <p:cNvSpPr/>
            <p:nvPr/>
          </p:nvSpPr>
          <p:spPr>
            <a:xfrm>
              <a:off x="46990" y="40640"/>
              <a:ext cx="1309370" cy="284480"/>
            </a:xfrm>
            <a:custGeom>
              <a:avLst/>
              <a:gdLst/>
              <a:ahLst/>
              <a:cxnLst/>
              <a:rect l="l" t="t" r="r" b="b"/>
              <a:pathLst>
                <a:path w="1309370" h="28448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id="6" name="Group 6"/>
          <p:cNvGrpSpPr/>
          <p:nvPr/>
        </p:nvGrpSpPr>
        <p:grpSpPr>
          <a:xfrm>
            <a:off x="8435340" y="803910"/>
            <a:ext cx="943927" cy="269558"/>
            <a:chOff x="0" y="0"/>
            <a:chExt cx="1258570" cy="359410"/>
          </a:xfrm>
        </p:grpSpPr>
        <p:sp>
          <p:nvSpPr>
            <p:cNvPr id="7" name="Freeform 7"/>
            <p:cNvSpPr/>
            <p:nvPr/>
          </p:nvSpPr>
          <p:spPr>
            <a:xfrm>
              <a:off x="46990" y="46990"/>
              <a:ext cx="1160780" cy="261620"/>
            </a:xfrm>
            <a:custGeom>
              <a:avLst/>
              <a:gdLst/>
              <a:ahLst/>
              <a:cxnLst/>
              <a:rect l="l" t="t" r="r" b="b"/>
              <a:pathLst>
                <a:path w="1160780" h="26162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id="8" name="Group 8"/>
          <p:cNvGrpSpPr/>
          <p:nvPr/>
        </p:nvGrpSpPr>
        <p:grpSpPr>
          <a:xfrm>
            <a:off x="9094470" y="799148"/>
            <a:ext cx="578168" cy="253365"/>
            <a:chOff x="0" y="0"/>
            <a:chExt cx="770890" cy="337820"/>
          </a:xfrm>
        </p:grpSpPr>
        <p:sp>
          <p:nvSpPr>
            <p:cNvPr id="9" name="Freeform 9"/>
            <p:cNvSpPr/>
            <p:nvPr/>
          </p:nvSpPr>
          <p:spPr>
            <a:xfrm>
              <a:off x="46990" y="49530"/>
              <a:ext cx="678180" cy="252730"/>
            </a:xfrm>
            <a:custGeom>
              <a:avLst/>
              <a:gdLst/>
              <a:ahLst/>
              <a:cxnLst/>
              <a:rect l="l" t="t" r="r" b="b"/>
              <a:pathLst>
                <a:path w="678180" h="25273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id="10" name="Group 10"/>
          <p:cNvGrpSpPr/>
          <p:nvPr/>
        </p:nvGrpSpPr>
        <p:grpSpPr>
          <a:xfrm>
            <a:off x="9410700" y="801052"/>
            <a:ext cx="177165" cy="191452"/>
            <a:chOff x="0" y="0"/>
            <a:chExt cx="236220" cy="255270"/>
          </a:xfrm>
        </p:grpSpPr>
        <p:sp>
          <p:nvSpPr>
            <p:cNvPr id="11" name="Freeform 11"/>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12" name="Group 12"/>
          <p:cNvGrpSpPr/>
          <p:nvPr/>
        </p:nvGrpSpPr>
        <p:grpSpPr>
          <a:xfrm>
            <a:off x="8496300" y="798195"/>
            <a:ext cx="201930" cy="209550"/>
            <a:chOff x="0" y="0"/>
            <a:chExt cx="269240" cy="279400"/>
          </a:xfrm>
        </p:grpSpPr>
        <p:sp>
          <p:nvSpPr>
            <p:cNvPr id="13" name="Freeform 13"/>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14" name="Group 14"/>
          <p:cNvGrpSpPr/>
          <p:nvPr/>
        </p:nvGrpSpPr>
        <p:grpSpPr>
          <a:xfrm>
            <a:off x="8525828" y="819150"/>
            <a:ext cx="253365" cy="174308"/>
            <a:chOff x="0" y="0"/>
            <a:chExt cx="337820" cy="232410"/>
          </a:xfrm>
        </p:grpSpPr>
        <p:sp>
          <p:nvSpPr>
            <p:cNvPr id="15" name="Freeform 15"/>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16" name="Group 16"/>
          <p:cNvGrpSpPr/>
          <p:nvPr/>
        </p:nvGrpSpPr>
        <p:grpSpPr>
          <a:xfrm>
            <a:off x="9439275" y="798195"/>
            <a:ext cx="200978" cy="221933"/>
            <a:chOff x="0" y="0"/>
            <a:chExt cx="267970" cy="295910"/>
          </a:xfrm>
        </p:grpSpPr>
        <p:sp>
          <p:nvSpPr>
            <p:cNvPr id="17" name="Freeform 17"/>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8" name="Freeform 18"/>
          <p:cNvSpPr/>
          <p:nvPr/>
        </p:nvSpPr>
        <p:spPr>
          <a:xfrm>
            <a:off x="1806366" y="2648075"/>
            <a:ext cx="7866272" cy="6204749"/>
          </a:xfrm>
          <a:custGeom>
            <a:avLst/>
            <a:gdLst/>
            <a:ahLst/>
            <a:cxnLst/>
            <a:rect l="l" t="t" r="r" b="b"/>
            <a:pathLst>
              <a:path w="7866272" h="6204749">
                <a:moveTo>
                  <a:pt x="0" y="0"/>
                </a:moveTo>
                <a:lnTo>
                  <a:pt x="7866271" y="0"/>
                </a:lnTo>
                <a:lnTo>
                  <a:pt x="7866271" y="6204749"/>
                </a:lnTo>
                <a:lnTo>
                  <a:pt x="0" y="6204749"/>
                </a:lnTo>
                <a:lnTo>
                  <a:pt x="0" y="0"/>
                </a:lnTo>
                <a:close/>
              </a:path>
            </a:pathLst>
          </a:custGeom>
          <a:blipFill>
            <a:blip r:embed="rId3"/>
            <a:stretch>
              <a:fillRect/>
            </a:stretch>
          </a:blipFill>
        </p:spPr>
      </p:sp>
      <p:graphicFrame>
        <p:nvGraphicFramePr>
          <p:cNvPr id="19" name="Table 19"/>
          <p:cNvGraphicFramePr>
            <a:graphicFrameLocks noGrp="1"/>
          </p:cNvGraphicFramePr>
          <p:nvPr/>
        </p:nvGraphicFramePr>
        <p:xfrm>
          <a:off x="9944100" y="3676857"/>
          <a:ext cx="7315200" cy="4147185"/>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855585">
                <a:tc gridSpan="2">
                  <a:txBody>
                    <a:bodyPr/>
                    <a:lstStyle/>
                    <a:p>
                      <a:pPr algn="l">
                        <a:lnSpc>
                          <a:spcPts val="1679"/>
                        </a:lnSpc>
                        <a:defRPr/>
                      </a:pPr>
                      <a:r>
                        <a:rPr lang="en-US" sz="1200">
                          <a:solidFill>
                            <a:srgbClr val="000000"/>
                          </a:solidFill>
                          <a:latin typeface="Arial"/>
                        </a:rPr>
                        <a:t>Training</a:t>
                      </a:r>
                      <a:endParaRPr lang="en-US" sz="1100"/>
                    </a:p>
                    <a:p>
                      <a:pPr algn="l">
                        <a:lnSpc>
                          <a:spcPts val="1679"/>
                        </a:lnSpc>
                      </a:pPr>
                      <a:r>
                        <a:rPr lang="en-US" sz="1200">
                          <a:solidFill>
                            <a:srgbClr val="000000"/>
                          </a:solidFill>
                          <a:latin typeface="Arial"/>
                        </a:rPr>
                        <a:t>  Options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l">
                        <a:lnSpc>
                          <a:spcPts val="1679"/>
                        </a:lnSpc>
                        <a:defRPr/>
                      </a:pPr>
                      <a:r>
                        <a:rPr lang="en-US" sz="1200">
                          <a:solidFill>
                            <a:srgbClr val="000000"/>
                          </a:solidFill>
                          <a:latin typeface="Arial"/>
                        </a:rPr>
                        <a:t>Training</a:t>
                      </a:r>
                      <a:endParaRPr lang="en-US" sz="1100"/>
                    </a:p>
                    <a:p>
                      <a:pPr algn="l">
                        <a:lnSpc>
                          <a:spcPts val="1679"/>
                        </a:lnSpc>
                      </a:pPr>
                      <a:r>
                        <a:rPr lang="en-US" sz="1200">
                          <a:solidFill>
                            <a:srgbClr val="000000"/>
                          </a:solidFill>
                          <a:latin typeface="Arial"/>
                        </a:rPr>
                        <a:t>  Options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2900">
                <a:tc>
                  <a:txBody>
                    <a:bodyPr/>
                    <a:lstStyle/>
                    <a:p>
                      <a:pPr algn="l">
                        <a:lnSpc>
                          <a:spcPts val="1679"/>
                        </a:lnSpc>
                        <a:defRPr/>
                      </a:pPr>
                      <a:r>
                        <a:rPr lang="en-US" sz="1200">
                          <a:solidFill>
                            <a:srgbClr val="000000"/>
                          </a:solidFill>
                          <a:latin typeface="Arial"/>
                        </a:rPr>
                        <a:t>Optimizer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al"/>
                        </a:rPr>
                        <a:t>adam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2900">
                <a:tc>
                  <a:txBody>
                    <a:bodyPr/>
                    <a:lstStyle/>
                    <a:p>
                      <a:pPr algn="l">
                        <a:lnSpc>
                          <a:spcPts val="1679"/>
                        </a:lnSpc>
                        <a:defRPr/>
                      </a:pPr>
                      <a:r>
                        <a:rPr lang="en-US" sz="1200">
                          <a:solidFill>
                            <a:srgbClr val="000000"/>
                          </a:solidFill>
                          <a:latin typeface="Arial"/>
                        </a:rPr>
                        <a:t>MiniBatchSize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al"/>
                        </a:rPr>
                        <a:t>1000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2900">
                <a:tc>
                  <a:txBody>
                    <a:bodyPr/>
                    <a:lstStyle/>
                    <a:p>
                      <a:pPr algn="l">
                        <a:lnSpc>
                          <a:spcPts val="1679"/>
                        </a:lnSpc>
                        <a:defRPr/>
                      </a:pPr>
                      <a:r>
                        <a:rPr lang="en-US" sz="1200">
                          <a:solidFill>
                            <a:srgbClr val="000000"/>
                          </a:solidFill>
                          <a:latin typeface="Arial"/>
                        </a:rPr>
                        <a:t>MaxEpochs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al"/>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2900">
                <a:tc>
                  <a:txBody>
                    <a:bodyPr/>
                    <a:lstStyle/>
                    <a:p>
                      <a:pPr algn="l">
                        <a:lnSpc>
                          <a:spcPts val="1679"/>
                        </a:lnSpc>
                        <a:defRPr/>
                      </a:pPr>
                      <a:r>
                        <a:rPr lang="en-US" sz="1200">
                          <a:solidFill>
                            <a:srgbClr val="000000"/>
                          </a:solidFill>
                          <a:latin typeface="Arial"/>
                        </a:rPr>
                        <a:t>Initial Learning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al"/>
                        </a:rPr>
                        <a:t>0,001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0" name="Group 20"/>
          <p:cNvGrpSpPr/>
          <p:nvPr/>
        </p:nvGrpSpPr>
        <p:grpSpPr>
          <a:xfrm>
            <a:off x="1028700" y="431165"/>
            <a:ext cx="6402042" cy="597535"/>
            <a:chOff x="0" y="0"/>
            <a:chExt cx="8536056" cy="796713"/>
          </a:xfrm>
        </p:grpSpPr>
        <p:sp>
          <p:nvSpPr>
            <p:cNvPr id="21" name="TextBox 21"/>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04</a:t>
              </a:r>
            </a:p>
          </p:txBody>
        </p:sp>
        <p:sp>
          <p:nvSpPr>
            <p:cNvPr id="22" name="TextBox 22"/>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Ανάπτυξη 2 Νευρωνικών Δικτύων</a:t>
              </a:r>
            </a:p>
          </p:txBody>
        </p:sp>
      </p:grpSp>
      <p:sp>
        <p:nvSpPr>
          <p:cNvPr id="23" name="TextBox 23"/>
          <p:cNvSpPr txBox="1"/>
          <p:nvPr/>
        </p:nvSpPr>
        <p:spPr>
          <a:xfrm>
            <a:off x="3150334" y="1376584"/>
            <a:ext cx="11987332" cy="863600"/>
          </a:xfrm>
          <a:prstGeom prst="rect">
            <a:avLst/>
          </a:prstGeom>
        </p:spPr>
        <p:txBody>
          <a:bodyPr lIns="0" tIns="0" rIns="0" bIns="0" rtlCol="0" anchor="t">
            <a:spAutoFit/>
          </a:bodyPr>
          <a:lstStyle/>
          <a:p>
            <a:pPr algn="ctr">
              <a:lnSpc>
                <a:spcPts val="7000"/>
              </a:lnSpc>
            </a:pPr>
            <a:r>
              <a:rPr lang="en-US" sz="5000">
                <a:solidFill>
                  <a:srgbClr val="1155CC"/>
                </a:solidFill>
                <a:latin typeface="Noto Sans Bold"/>
              </a:rPr>
              <a:t>Αρχιτεκτονική Νευρωνικών Δικτύων</a:t>
            </a: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44890" y="779145"/>
            <a:ext cx="415290" cy="190500"/>
            <a:chOff x="0" y="0"/>
            <a:chExt cx="553720" cy="254000"/>
          </a:xfrm>
        </p:grpSpPr>
        <p:sp>
          <p:nvSpPr>
            <p:cNvPr id="3" name="Freeform 3"/>
            <p:cNvSpPr/>
            <p:nvPr/>
          </p:nvSpPr>
          <p:spPr>
            <a:xfrm>
              <a:off x="46990" y="36830"/>
              <a:ext cx="455930" cy="167640"/>
            </a:xfrm>
            <a:custGeom>
              <a:avLst/>
              <a:gdLst/>
              <a:ahLst/>
              <a:cxnLst/>
              <a:rect l="l" t="t" r="r" b="b"/>
              <a:pathLst>
                <a:path w="455930" h="16764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id="4" name="Group 4"/>
          <p:cNvGrpSpPr/>
          <p:nvPr/>
        </p:nvGrpSpPr>
        <p:grpSpPr>
          <a:xfrm>
            <a:off x="8546782" y="798195"/>
            <a:ext cx="1055370" cy="275272"/>
            <a:chOff x="0" y="0"/>
            <a:chExt cx="1407160" cy="367030"/>
          </a:xfrm>
        </p:grpSpPr>
        <p:sp>
          <p:nvSpPr>
            <p:cNvPr id="5" name="Freeform 5"/>
            <p:cNvSpPr/>
            <p:nvPr/>
          </p:nvSpPr>
          <p:spPr>
            <a:xfrm>
              <a:off x="46990" y="40640"/>
              <a:ext cx="1309370" cy="284480"/>
            </a:xfrm>
            <a:custGeom>
              <a:avLst/>
              <a:gdLst/>
              <a:ahLst/>
              <a:cxnLst/>
              <a:rect l="l" t="t" r="r" b="b"/>
              <a:pathLst>
                <a:path w="1309370" h="28448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id="6" name="Group 6"/>
          <p:cNvGrpSpPr/>
          <p:nvPr/>
        </p:nvGrpSpPr>
        <p:grpSpPr>
          <a:xfrm>
            <a:off x="8435340" y="803910"/>
            <a:ext cx="943927" cy="269558"/>
            <a:chOff x="0" y="0"/>
            <a:chExt cx="1258570" cy="359410"/>
          </a:xfrm>
        </p:grpSpPr>
        <p:sp>
          <p:nvSpPr>
            <p:cNvPr id="7" name="Freeform 7"/>
            <p:cNvSpPr/>
            <p:nvPr/>
          </p:nvSpPr>
          <p:spPr>
            <a:xfrm>
              <a:off x="46990" y="46990"/>
              <a:ext cx="1160780" cy="261620"/>
            </a:xfrm>
            <a:custGeom>
              <a:avLst/>
              <a:gdLst/>
              <a:ahLst/>
              <a:cxnLst/>
              <a:rect l="l" t="t" r="r" b="b"/>
              <a:pathLst>
                <a:path w="1160780" h="26162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id="8" name="Group 8"/>
          <p:cNvGrpSpPr/>
          <p:nvPr/>
        </p:nvGrpSpPr>
        <p:grpSpPr>
          <a:xfrm>
            <a:off x="9094470" y="799148"/>
            <a:ext cx="578168" cy="253365"/>
            <a:chOff x="0" y="0"/>
            <a:chExt cx="770890" cy="337820"/>
          </a:xfrm>
        </p:grpSpPr>
        <p:sp>
          <p:nvSpPr>
            <p:cNvPr id="9" name="Freeform 9"/>
            <p:cNvSpPr/>
            <p:nvPr/>
          </p:nvSpPr>
          <p:spPr>
            <a:xfrm>
              <a:off x="46990" y="49530"/>
              <a:ext cx="678180" cy="252730"/>
            </a:xfrm>
            <a:custGeom>
              <a:avLst/>
              <a:gdLst/>
              <a:ahLst/>
              <a:cxnLst/>
              <a:rect l="l" t="t" r="r" b="b"/>
              <a:pathLst>
                <a:path w="678180" h="25273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id="10" name="Group 10"/>
          <p:cNvGrpSpPr/>
          <p:nvPr/>
        </p:nvGrpSpPr>
        <p:grpSpPr>
          <a:xfrm>
            <a:off x="9410700" y="801052"/>
            <a:ext cx="177165" cy="191452"/>
            <a:chOff x="0" y="0"/>
            <a:chExt cx="236220" cy="255270"/>
          </a:xfrm>
        </p:grpSpPr>
        <p:sp>
          <p:nvSpPr>
            <p:cNvPr id="11" name="Freeform 11"/>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12" name="Group 12"/>
          <p:cNvGrpSpPr/>
          <p:nvPr/>
        </p:nvGrpSpPr>
        <p:grpSpPr>
          <a:xfrm>
            <a:off x="8496300" y="798195"/>
            <a:ext cx="201930" cy="209550"/>
            <a:chOff x="0" y="0"/>
            <a:chExt cx="269240" cy="279400"/>
          </a:xfrm>
        </p:grpSpPr>
        <p:sp>
          <p:nvSpPr>
            <p:cNvPr id="13" name="Freeform 13"/>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14" name="Group 14"/>
          <p:cNvGrpSpPr/>
          <p:nvPr/>
        </p:nvGrpSpPr>
        <p:grpSpPr>
          <a:xfrm>
            <a:off x="8525828" y="819150"/>
            <a:ext cx="253365" cy="174308"/>
            <a:chOff x="0" y="0"/>
            <a:chExt cx="337820" cy="232410"/>
          </a:xfrm>
        </p:grpSpPr>
        <p:sp>
          <p:nvSpPr>
            <p:cNvPr id="15" name="Freeform 15"/>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16" name="Group 16"/>
          <p:cNvGrpSpPr/>
          <p:nvPr/>
        </p:nvGrpSpPr>
        <p:grpSpPr>
          <a:xfrm>
            <a:off x="9439275" y="798195"/>
            <a:ext cx="200978" cy="221933"/>
            <a:chOff x="0" y="0"/>
            <a:chExt cx="267970" cy="295910"/>
          </a:xfrm>
        </p:grpSpPr>
        <p:sp>
          <p:nvSpPr>
            <p:cNvPr id="17" name="Freeform 17"/>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8" name="Freeform 18"/>
          <p:cNvSpPr/>
          <p:nvPr/>
        </p:nvSpPr>
        <p:spPr>
          <a:xfrm>
            <a:off x="16301" y="938689"/>
            <a:ext cx="18271699" cy="9348311"/>
          </a:xfrm>
          <a:custGeom>
            <a:avLst/>
            <a:gdLst/>
            <a:ahLst/>
            <a:cxnLst/>
            <a:rect l="l" t="t" r="r" b="b"/>
            <a:pathLst>
              <a:path w="18271699" h="9348311">
                <a:moveTo>
                  <a:pt x="0" y="0"/>
                </a:moveTo>
                <a:lnTo>
                  <a:pt x="18271699" y="0"/>
                </a:lnTo>
                <a:lnTo>
                  <a:pt x="18271699" y="9348311"/>
                </a:lnTo>
                <a:lnTo>
                  <a:pt x="0" y="9348311"/>
                </a:lnTo>
                <a:lnTo>
                  <a:pt x="0" y="0"/>
                </a:lnTo>
                <a:close/>
              </a:path>
            </a:pathLst>
          </a:custGeom>
          <a:blipFill>
            <a:blip r:embed="rId3"/>
            <a:stretch>
              <a:fillRect/>
            </a:stretch>
          </a:blipFill>
        </p:spPr>
      </p:sp>
      <p:grpSp>
        <p:nvGrpSpPr>
          <p:cNvPr id="19" name="Group 19"/>
          <p:cNvGrpSpPr/>
          <p:nvPr/>
        </p:nvGrpSpPr>
        <p:grpSpPr>
          <a:xfrm>
            <a:off x="1028700" y="431165"/>
            <a:ext cx="6692265" cy="597535"/>
            <a:chOff x="0" y="0"/>
            <a:chExt cx="8923020" cy="796713"/>
          </a:xfrm>
        </p:grpSpPr>
        <p:sp>
          <p:nvSpPr>
            <p:cNvPr id="20" name="TextBox 20"/>
            <p:cNvSpPr txBox="1"/>
            <p:nvPr/>
          </p:nvSpPr>
          <p:spPr>
            <a:xfrm>
              <a:off x="0" y="-123825"/>
              <a:ext cx="1074474"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05</a:t>
              </a:r>
            </a:p>
          </p:txBody>
        </p:sp>
        <p:sp>
          <p:nvSpPr>
            <p:cNvPr id="21" name="TextBox 21"/>
            <p:cNvSpPr txBox="1"/>
            <p:nvPr/>
          </p:nvSpPr>
          <p:spPr>
            <a:xfrm>
              <a:off x="1406494" y="76200"/>
              <a:ext cx="7516526"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Αξιολόγηση Αποτελεσμάτων Test Set</a:t>
              </a:r>
            </a:p>
          </p:txBody>
        </p:sp>
      </p:grpSp>
      <p:sp>
        <p:nvSpPr>
          <p:cNvPr id="22" name="TextBox 22"/>
          <p:cNvSpPr txBox="1"/>
          <p:nvPr/>
        </p:nvSpPr>
        <p:spPr>
          <a:xfrm>
            <a:off x="3346542" y="1527496"/>
            <a:ext cx="8190548" cy="863600"/>
          </a:xfrm>
          <a:prstGeom prst="rect">
            <a:avLst/>
          </a:prstGeom>
        </p:spPr>
        <p:txBody>
          <a:bodyPr lIns="0" tIns="0" rIns="0" bIns="0" rtlCol="0" anchor="t">
            <a:spAutoFit/>
          </a:bodyPr>
          <a:lstStyle/>
          <a:p>
            <a:pPr algn="ctr">
              <a:lnSpc>
                <a:spcPts val="7000"/>
              </a:lnSpc>
            </a:pPr>
            <a:r>
              <a:rPr lang="en-US" sz="5000">
                <a:solidFill>
                  <a:srgbClr val="1155CC"/>
                </a:solidFill>
                <a:latin typeface="Noto Sans Bold"/>
              </a:rPr>
              <a:t>Πορεία Εκπαίδευσης NOx</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44890" y="779145"/>
            <a:ext cx="415290" cy="190500"/>
            <a:chOff x="0" y="0"/>
            <a:chExt cx="553720" cy="254000"/>
          </a:xfrm>
        </p:grpSpPr>
        <p:sp>
          <p:nvSpPr>
            <p:cNvPr id="3" name="Freeform 3"/>
            <p:cNvSpPr/>
            <p:nvPr/>
          </p:nvSpPr>
          <p:spPr>
            <a:xfrm>
              <a:off x="46990" y="36830"/>
              <a:ext cx="455930" cy="167640"/>
            </a:xfrm>
            <a:custGeom>
              <a:avLst/>
              <a:gdLst/>
              <a:ahLst/>
              <a:cxnLst/>
              <a:rect l="l" t="t" r="r" b="b"/>
              <a:pathLst>
                <a:path w="455930" h="16764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id="4" name="Group 4"/>
          <p:cNvGrpSpPr/>
          <p:nvPr/>
        </p:nvGrpSpPr>
        <p:grpSpPr>
          <a:xfrm>
            <a:off x="8546782" y="798195"/>
            <a:ext cx="1055370" cy="275272"/>
            <a:chOff x="0" y="0"/>
            <a:chExt cx="1407160" cy="367030"/>
          </a:xfrm>
        </p:grpSpPr>
        <p:sp>
          <p:nvSpPr>
            <p:cNvPr id="5" name="Freeform 5"/>
            <p:cNvSpPr/>
            <p:nvPr/>
          </p:nvSpPr>
          <p:spPr>
            <a:xfrm>
              <a:off x="46990" y="40640"/>
              <a:ext cx="1309370" cy="284480"/>
            </a:xfrm>
            <a:custGeom>
              <a:avLst/>
              <a:gdLst/>
              <a:ahLst/>
              <a:cxnLst/>
              <a:rect l="l" t="t" r="r" b="b"/>
              <a:pathLst>
                <a:path w="1309370" h="28448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id="6" name="Group 6"/>
          <p:cNvGrpSpPr/>
          <p:nvPr/>
        </p:nvGrpSpPr>
        <p:grpSpPr>
          <a:xfrm>
            <a:off x="8435340" y="803910"/>
            <a:ext cx="943927" cy="269558"/>
            <a:chOff x="0" y="0"/>
            <a:chExt cx="1258570" cy="359410"/>
          </a:xfrm>
        </p:grpSpPr>
        <p:sp>
          <p:nvSpPr>
            <p:cNvPr id="7" name="Freeform 7"/>
            <p:cNvSpPr/>
            <p:nvPr/>
          </p:nvSpPr>
          <p:spPr>
            <a:xfrm>
              <a:off x="46990" y="46990"/>
              <a:ext cx="1160780" cy="261620"/>
            </a:xfrm>
            <a:custGeom>
              <a:avLst/>
              <a:gdLst/>
              <a:ahLst/>
              <a:cxnLst/>
              <a:rect l="l" t="t" r="r" b="b"/>
              <a:pathLst>
                <a:path w="1160780" h="26162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id="8" name="Group 8"/>
          <p:cNvGrpSpPr/>
          <p:nvPr/>
        </p:nvGrpSpPr>
        <p:grpSpPr>
          <a:xfrm>
            <a:off x="9094470" y="799148"/>
            <a:ext cx="578168" cy="253365"/>
            <a:chOff x="0" y="0"/>
            <a:chExt cx="770890" cy="337820"/>
          </a:xfrm>
        </p:grpSpPr>
        <p:sp>
          <p:nvSpPr>
            <p:cNvPr id="9" name="Freeform 9"/>
            <p:cNvSpPr/>
            <p:nvPr/>
          </p:nvSpPr>
          <p:spPr>
            <a:xfrm>
              <a:off x="46990" y="49530"/>
              <a:ext cx="678180" cy="252730"/>
            </a:xfrm>
            <a:custGeom>
              <a:avLst/>
              <a:gdLst/>
              <a:ahLst/>
              <a:cxnLst/>
              <a:rect l="l" t="t" r="r" b="b"/>
              <a:pathLst>
                <a:path w="678180" h="25273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id="10" name="Group 10"/>
          <p:cNvGrpSpPr/>
          <p:nvPr/>
        </p:nvGrpSpPr>
        <p:grpSpPr>
          <a:xfrm>
            <a:off x="9410700" y="801052"/>
            <a:ext cx="177165" cy="191452"/>
            <a:chOff x="0" y="0"/>
            <a:chExt cx="236220" cy="255270"/>
          </a:xfrm>
        </p:grpSpPr>
        <p:sp>
          <p:nvSpPr>
            <p:cNvPr id="11" name="Freeform 11"/>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12" name="Group 12"/>
          <p:cNvGrpSpPr/>
          <p:nvPr/>
        </p:nvGrpSpPr>
        <p:grpSpPr>
          <a:xfrm>
            <a:off x="8496300" y="798195"/>
            <a:ext cx="201930" cy="209550"/>
            <a:chOff x="0" y="0"/>
            <a:chExt cx="269240" cy="279400"/>
          </a:xfrm>
        </p:grpSpPr>
        <p:sp>
          <p:nvSpPr>
            <p:cNvPr id="13" name="Freeform 13"/>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14" name="Group 14"/>
          <p:cNvGrpSpPr/>
          <p:nvPr/>
        </p:nvGrpSpPr>
        <p:grpSpPr>
          <a:xfrm>
            <a:off x="8525828" y="819150"/>
            <a:ext cx="253365" cy="174308"/>
            <a:chOff x="0" y="0"/>
            <a:chExt cx="337820" cy="232410"/>
          </a:xfrm>
        </p:grpSpPr>
        <p:sp>
          <p:nvSpPr>
            <p:cNvPr id="15" name="Freeform 15"/>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16" name="Group 16"/>
          <p:cNvGrpSpPr/>
          <p:nvPr/>
        </p:nvGrpSpPr>
        <p:grpSpPr>
          <a:xfrm>
            <a:off x="9439275" y="798195"/>
            <a:ext cx="200978" cy="221933"/>
            <a:chOff x="0" y="0"/>
            <a:chExt cx="267970" cy="295910"/>
          </a:xfrm>
        </p:grpSpPr>
        <p:sp>
          <p:nvSpPr>
            <p:cNvPr id="17" name="Freeform 17"/>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8" name="Freeform 18"/>
          <p:cNvSpPr/>
          <p:nvPr/>
        </p:nvSpPr>
        <p:spPr>
          <a:xfrm>
            <a:off x="-192729" y="819150"/>
            <a:ext cx="18505817" cy="9468093"/>
          </a:xfrm>
          <a:custGeom>
            <a:avLst/>
            <a:gdLst/>
            <a:ahLst/>
            <a:cxnLst/>
            <a:rect l="l" t="t" r="r" b="b"/>
            <a:pathLst>
              <a:path w="18505817" h="9468093">
                <a:moveTo>
                  <a:pt x="0" y="0"/>
                </a:moveTo>
                <a:lnTo>
                  <a:pt x="18505818" y="0"/>
                </a:lnTo>
                <a:lnTo>
                  <a:pt x="18505818" y="9468093"/>
                </a:lnTo>
                <a:lnTo>
                  <a:pt x="0" y="9468093"/>
                </a:lnTo>
                <a:lnTo>
                  <a:pt x="0" y="0"/>
                </a:lnTo>
                <a:close/>
              </a:path>
            </a:pathLst>
          </a:custGeom>
          <a:blipFill>
            <a:blip r:embed="rId3"/>
            <a:stretch>
              <a:fillRect/>
            </a:stretch>
          </a:blipFill>
        </p:spPr>
      </p:sp>
      <p:grpSp>
        <p:nvGrpSpPr>
          <p:cNvPr id="19" name="Group 19"/>
          <p:cNvGrpSpPr/>
          <p:nvPr/>
        </p:nvGrpSpPr>
        <p:grpSpPr>
          <a:xfrm>
            <a:off x="1028700" y="431165"/>
            <a:ext cx="6692265" cy="597535"/>
            <a:chOff x="0" y="0"/>
            <a:chExt cx="8923020" cy="796713"/>
          </a:xfrm>
        </p:grpSpPr>
        <p:sp>
          <p:nvSpPr>
            <p:cNvPr id="20" name="TextBox 20"/>
            <p:cNvSpPr txBox="1"/>
            <p:nvPr/>
          </p:nvSpPr>
          <p:spPr>
            <a:xfrm>
              <a:off x="0" y="-123825"/>
              <a:ext cx="1074474"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05</a:t>
              </a:r>
            </a:p>
          </p:txBody>
        </p:sp>
        <p:sp>
          <p:nvSpPr>
            <p:cNvPr id="21" name="TextBox 21"/>
            <p:cNvSpPr txBox="1"/>
            <p:nvPr/>
          </p:nvSpPr>
          <p:spPr>
            <a:xfrm>
              <a:off x="1406494" y="76200"/>
              <a:ext cx="7516526"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Αξιολόγηση Αποτελεσμάτων Test Set</a:t>
              </a:r>
            </a:p>
          </p:txBody>
        </p:sp>
      </p:grpSp>
      <p:sp>
        <p:nvSpPr>
          <p:cNvPr id="22" name="TextBox 22"/>
          <p:cNvSpPr txBox="1"/>
          <p:nvPr/>
        </p:nvSpPr>
        <p:spPr>
          <a:xfrm>
            <a:off x="1929222" y="1362278"/>
            <a:ext cx="12554784" cy="863600"/>
          </a:xfrm>
          <a:prstGeom prst="rect">
            <a:avLst/>
          </a:prstGeom>
        </p:spPr>
        <p:txBody>
          <a:bodyPr lIns="0" tIns="0" rIns="0" bIns="0" rtlCol="0" anchor="t">
            <a:spAutoFit/>
          </a:bodyPr>
          <a:lstStyle/>
          <a:p>
            <a:pPr algn="ctr">
              <a:lnSpc>
                <a:spcPts val="7000"/>
              </a:lnSpc>
            </a:pPr>
            <a:r>
              <a:rPr lang="en-US" sz="5000">
                <a:solidFill>
                  <a:srgbClr val="1155CC"/>
                </a:solidFill>
                <a:latin typeface="Noto Sans Bold"/>
              </a:rPr>
              <a:t>Πορεία Εκπαίδευσης Fuel Consumption</a:t>
            </a: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44890" y="779145"/>
            <a:ext cx="415290" cy="190500"/>
            <a:chOff x="0" y="0"/>
            <a:chExt cx="553720" cy="254000"/>
          </a:xfrm>
        </p:grpSpPr>
        <p:sp>
          <p:nvSpPr>
            <p:cNvPr id="3" name="Freeform 3"/>
            <p:cNvSpPr/>
            <p:nvPr/>
          </p:nvSpPr>
          <p:spPr>
            <a:xfrm>
              <a:off x="46990" y="36830"/>
              <a:ext cx="455930" cy="167640"/>
            </a:xfrm>
            <a:custGeom>
              <a:avLst/>
              <a:gdLst/>
              <a:ahLst/>
              <a:cxnLst/>
              <a:rect l="l" t="t" r="r" b="b"/>
              <a:pathLst>
                <a:path w="455930" h="16764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id="4" name="Group 4"/>
          <p:cNvGrpSpPr/>
          <p:nvPr/>
        </p:nvGrpSpPr>
        <p:grpSpPr>
          <a:xfrm>
            <a:off x="8546782" y="798195"/>
            <a:ext cx="1055370" cy="275272"/>
            <a:chOff x="0" y="0"/>
            <a:chExt cx="1407160" cy="367030"/>
          </a:xfrm>
        </p:grpSpPr>
        <p:sp>
          <p:nvSpPr>
            <p:cNvPr id="5" name="Freeform 5"/>
            <p:cNvSpPr/>
            <p:nvPr/>
          </p:nvSpPr>
          <p:spPr>
            <a:xfrm>
              <a:off x="46990" y="40640"/>
              <a:ext cx="1309370" cy="284480"/>
            </a:xfrm>
            <a:custGeom>
              <a:avLst/>
              <a:gdLst/>
              <a:ahLst/>
              <a:cxnLst/>
              <a:rect l="l" t="t" r="r" b="b"/>
              <a:pathLst>
                <a:path w="1309370" h="28448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id="6" name="Group 6"/>
          <p:cNvGrpSpPr/>
          <p:nvPr/>
        </p:nvGrpSpPr>
        <p:grpSpPr>
          <a:xfrm>
            <a:off x="8435340" y="803910"/>
            <a:ext cx="943927" cy="269558"/>
            <a:chOff x="0" y="0"/>
            <a:chExt cx="1258570" cy="359410"/>
          </a:xfrm>
        </p:grpSpPr>
        <p:sp>
          <p:nvSpPr>
            <p:cNvPr id="7" name="Freeform 7"/>
            <p:cNvSpPr/>
            <p:nvPr/>
          </p:nvSpPr>
          <p:spPr>
            <a:xfrm>
              <a:off x="46990" y="46990"/>
              <a:ext cx="1160780" cy="261620"/>
            </a:xfrm>
            <a:custGeom>
              <a:avLst/>
              <a:gdLst/>
              <a:ahLst/>
              <a:cxnLst/>
              <a:rect l="l" t="t" r="r" b="b"/>
              <a:pathLst>
                <a:path w="1160780" h="26162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id="8" name="Group 8"/>
          <p:cNvGrpSpPr/>
          <p:nvPr/>
        </p:nvGrpSpPr>
        <p:grpSpPr>
          <a:xfrm>
            <a:off x="9094470" y="799148"/>
            <a:ext cx="578168" cy="253365"/>
            <a:chOff x="0" y="0"/>
            <a:chExt cx="770890" cy="337820"/>
          </a:xfrm>
        </p:grpSpPr>
        <p:sp>
          <p:nvSpPr>
            <p:cNvPr id="9" name="Freeform 9"/>
            <p:cNvSpPr/>
            <p:nvPr/>
          </p:nvSpPr>
          <p:spPr>
            <a:xfrm>
              <a:off x="46990" y="49530"/>
              <a:ext cx="678180" cy="252730"/>
            </a:xfrm>
            <a:custGeom>
              <a:avLst/>
              <a:gdLst/>
              <a:ahLst/>
              <a:cxnLst/>
              <a:rect l="l" t="t" r="r" b="b"/>
              <a:pathLst>
                <a:path w="678180" h="25273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id="10" name="Group 10"/>
          <p:cNvGrpSpPr/>
          <p:nvPr/>
        </p:nvGrpSpPr>
        <p:grpSpPr>
          <a:xfrm>
            <a:off x="9410700" y="801052"/>
            <a:ext cx="177165" cy="191452"/>
            <a:chOff x="0" y="0"/>
            <a:chExt cx="236220" cy="255270"/>
          </a:xfrm>
        </p:grpSpPr>
        <p:sp>
          <p:nvSpPr>
            <p:cNvPr id="11" name="Freeform 11"/>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12" name="Group 12"/>
          <p:cNvGrpSpPr/>
          <p:nvPr/>
        </p:nvGrpSpPr>
        <p:grpSpPr>
          <a:xfrm>
            <a:off x="8496300" y="798195"/>
            <a:ext cx="201930" cy="209550"/>
            <a:chOff x="0" y="0"/>
            <a:chExt cx="269240" cy="279400"/>
          </a:xfrm>
        </p:grpSpPr>
        <p:sp>
          <p:nvSpPr>
            <p:cNvPr id="13" name="Freeform 13"/>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14" name="Group 14"/>
          <p:cNvGrpSpPr/>
          <p:nvPr/>
        </p:nvGrpSpPr>
        <p:grpSpPr>
          <a:xfrm>
            <a:off x="8525828" y="819150"/>
            <a:ext cx="253365" cy="174308"/>
            <a:chOff x="0" y="0"/>
            <a:chExt cx="337820" cy="232410"/>
          </a:xfrm>
        </p:grpSpPr>
        <p:sp>
          <p:nvSpPr>
            <p:cNvPr id="15" name="Freeform 15"/>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16" name="Group 16"/>
          <p:cNvGrpSpPr/>
          <p:nvPr/>
        </p:nvGrpSpPr>
        <p:grpSpPr>
          <a:xfrm>
            <a:off x="9439275" y="798195"/>
            <a:ext cx="200978" cy="221933"/>
            <a:chOff x="0" y="0"/>
            <a:chExt cx="267970" cy="295910"/>
          </a:xfrm>
        </p:grpSpPr>
        <p:sp>
          <p:nvSpPr>
            <p:cNvPr id="17" name="Freeform 17"/>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8" name="Freeform 18" descr="Organic Handdrawn Thin Line "/>
          <p:cNvSpPr/>
          <p:nvPr/>
        </p:nvSpPr>
        <p:spPr>
          <a:xfrm rot="5400000">
            <a:off x="4268674" y="5503976"/>
            <a:ext cx="9222249" cy="201213"/>
          </a:xfrm>
          <a:custGeom>
            <a:avLst/>
            <a:gdLst/>
            <a:ahLst/>
            <a:cxnLst/>
            <a:rect l="l" t="t" r="r" b="b"/>
            <a:pathLst>
              <a:path w="9222249" h="201213">
                <a:moveTo>
                  <a:pt x="0" y="0"/>
                </a:moveTo>
                <a:lnTo>
                  <a:pt x="9222250" y="0"/>
                </a:lnTo>
                <a:lnTo>
                  <a:pt x="9222250" y="201213"/>
                </a:lnTo>
                <a:lnTo>
                  <a:pt x="0" y="2012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Freeform 19" descr="Organic Handdrawn Thin Line "/>
          <p:cNvSpPr/>
          <p:nvPr/>
        </p:nvSpPr>
        <p:spPr>
          <a:xfrm rot="-10800000">
            <a:off x="-443057" y="8135720"/>
            <a:ext cx="9222249" cy="201213"/>
          </a:xfrm>
          <a:custGeom>
            <a:avLst/>
            <a:gdLst/>
            <a:ahLst/>
            <a:cxnLst/>
            <a:rect l="l" t="t" r="r" b="b"/>
            <a:pathLst>
              <a:path w="9222249" h="201213">
                <a:moveTo>
                  <a:pt x="0" y="0"/>
                </a:moveTo>
                <a:lnTo>
                  <a:pt x="9222250" y="0"/>
                </a:lnTo>
                <a:lnTo>
                  <a:pt x="9222250" y="201213"/>
                </a:lnTo>
                <a:lnTo>
                  <a:pt x="0" y="2012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Freeform 20" descr="Organic Handdrawn Thin Line "/>
          <p:cNvSpPr/>
          <p:nvPr/>
        </p:nvSpPr>
        <p:spPr>
          <a:xfrm>
            <a:off x="9065751" y="1938229"/>
            <a:ext cx="9222249" cy="201213"/>
          </a:xfrm>
          <a:custGeom>
            <a:avLst/>
            <a:gdLst/>
            <a:ahLst/>
            <a:cxnLst/>
            <a:rect l="l" t="t" r="r" b="b"/>
            <a:pathLst>
              <a:path w="9222249" h="201213">
                <a:moveTo>
                  <a:pt x="0" y="0"/>
                </a:moveTo>
                <a:lnTo>
                  <a:pt x="9222249" y="0"/>
                </a:lnTo>
                <a:lnTo>
                  <a:pt x="9222249" y="201212"/>
                </a:lnTo>
                <a:lnTo>
                  <a:pt x="0" y="2012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a:off x="516500" y="969645"/>
            <a:ext cx="8080765" cy="6346318"/>
          </a:xfrm>
          <a:custGeom>
            <a:avLst/>
            <a:gdLst/>
            <a:ahLst/>
            <a:cxnLst/>
            <a:rect l="l" t="t" r="r" b="b"/>
            <a:pathLst>
              <a:path w="8080765" h="6346318">
                <a:moveTo>
                  <a:pt x="0" y="0"/>
                </a:moveTo>
                <a:lnTo>
                  <a:pt x="8080765" y="0"/>
                </a:lnTo>
                <a:lnTo>
                  <a:pt x="8080765" y="6346318"/>
                </a:lnTo>
                <a:lnTo>
                  <a:pt x="0" y="6346318"/>
                </a:lnTo>
                <a:lnTo>
                  <a:pt x="0" y="0"/>
                </a:lnTo>
                <a:close/>
              </a:path>
            </a:pathLst>
          </a:custGeom>
          <a:blipFill>
            <a:blip r:embed="rId5"/>
            <a:stretch>
              <a:fillRect/>
            </a:stretch>
          </a:blipFill>
        </p:spPr>
      </p:sp>
      <p:sp>
        <p:nvSpPr>
          <p:cNvPr id="22" name="Freeform 22"/>
          <p:cNvSpPr/>
          <p:nvPr/>
        </p:nvSpPr>
        <p:spPr>
          <a:xfrm>
            <a:off x="10327127" y="3940682"/>
            <a:ext cx="7960873" cy="6346318"/>
          </a:xfrm>
          <a:custGeom>
            <a:avLst/>
            <a:gdLst/>
            <a:ahLst/>
            <a:cxnLst/>
            <a:rect l="l" t="t" r="r" b="b"/>
            <a:pathLst>
              <a:path w="7960873" h="6346318">
                <a:moveTo>
                  <a:pt x="0" y="0"/>
                </a:moveTo>
                <a:lnTo>
                  <a:pt x="7960873" y="0"/>
                </a:lnTo>
                <a:lnTo>
                  <a:pt x="7960873" y="6346318"/>
                </a:lnTo>
                <a:lnTo>
                  <a:pt x="0" y="6346318"/>
                </a:lnTo>
                <a:lnTo>
                  <a:pt x="0" y="0"/>
                </a:lnTo>
                <a:close/>
              </a:path>
            </a:pathLst>
          </a:custGeom>
          <a:blipFill>
            <a:blip r:embed="rId6"/>
            <a:stretch>
              <a:fillRect/>
            </a:stretch>
          </a:blipFill>
        </p:spPr>
      </p:sp>
      <p:grpSp>
        <p:nvGrpSpPr>
          <p:cNvPr id="23" name="Group 23"/>
          <p:cNvGrpSpPr/>
          <p:nvPr/>
        </p:nvGrpSpPr>
        <p:grpSpPr>
          <a:xfrm>
            <a:off x="1028700" y="431165"/>
            <a:ext cx="6692265" cy="597535"/>
            <a:chOff x="0" y="0"/>
            <a:chExt cx="8923020" cy="796713"/>
          </a:xfrm>
        </p:grpSpPr>
        <p:sp>
          <p:nvSpPr>
            <p:cNvPr id="24" name="TextBox 24"/>
            <p:cNvSpPr txBox="1"/>
            <p:nvPr/>
          </p:nvSpPr>
          <p:spPr>
            <a:xfrm>
              <a:off x="0" y="-123825"/>
              <a:ext cx="1074474"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05</a:t>
              </a:r>
            </a:p>
          </p:txBody>
        </p:sp>
        <p:sp>
          <p:nvSpPr>
            <p:cNvPr id="25" name="TextBox 25"/>
            <p:cNvSpPr txBox="1"/>
            <p:nvPr/>
          </p:nvSpPr>
          <p:spPr>
            <a:xfrm>
              <a:off x="1406494" y="76200"/>
              <a:ext cx="7516526"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Αξιολόγηση Αποτελεσμάτων Test Set</a:t>
              </a:r>
            </a:p>
          </p:txBody>
        </p:sp>
      </p:grpSp>
      <p:sp>
        <p:nvSpPr>
          <p:cNvPr id="26" name="TextBox 26"/>
          <p:cNvSpPr txBox="1"/>
          <p:nvPr/>
        </p:nvSpPr>
        <p:spPr>
          <a:xfrm>
            <a:off x="1686163" y="7223860"/>
            <a:ext cx="4348639" cy="721360"/>
          </a:xfrm>
          <a:prstGeom prst="rect">
            <a:avLst/>
          </a:prstGeom>
        </p:spPr>
        <p:txBody>
          <a:bodyPr lIns="0" tIns="0" rIns="0" bIns="0" rtlCol="0" anchor="t">
            <a:spAutoFit/>
          </a:bodyPr>
          <a:lstStyle/>
          <a:p>
            <a:pPr algn="ctr">
              <a:lnSpc>
                <a:spcPts val="5134"/>
              </a:lnSpc>
              <a:spcBef>
                <a:spcPct val="0"/>
              </a:spcBef>
            </a:pPr>
            <a:r>
              <a:rPr lang="en-US" sz="3949">
                <a:solidFill>
                  <a:srgbClr val="1155CC"/>
                </a:solidFill>
                <a:latin typeface="Arial Bold"/>
              </a:rPr>
              <a:t>NOx Train Results</a:t>
            </a:r>
          </a:p>
        </p:txBody>
      </p:sp>
      <p:sp>
        <p:nvSpPr>
          <p:cNvPr id="27" name="TextBox 27"/>
          <p:cNvSpPr txBox="1"/>
          <p:nvPr/>
        </p:nvSpPr>
        <p:spPr>
          <a:xfrm>
            <a:off x="10270491" y="2672841"/>
            <a:ext cx="7720608" cy="721360"/>
          </a:xfrm>
          <a:prstGeom prst="rect">
            <a:avLst/>
          </a:prstGeom>
        </p:spPr>
        <p:txBody>
          <a:bodyPr lIns="0" tIns="0" rIns="0" bIns="0" rtlCol="0" anchor="t">
            <a:spAutoFit/>
          </a:bodyPr>
          <a:lstStyle/>
          <a:p>
            <a:pPr algn="ctr">
              <a:lnSpc>
                <a:spcPts val="5134"/>
              </a:lnSpc>
              <a:spcBef>
                <a:spcPct val="0"/>
              </a:spcBef>
            </a:pPr>
            <a:r>
              <a:rPr lang="en-US" sz="3949">
                <a:solidFill>
                  <a:srgbClr val="1155CC"/>
                </a:solidFill>
                <a:latin typeface="Arial Bold"/>
              </a:rPr>
              <a:t>Fuel Consumption Train Results</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19332" y="4955636"/>
            <a:ext cx="5044908" cy="4114800"/>
          </a:xfrm>
          <a:custGeom>
            <a:avLst/>
            <a:gdLst/>
            <a:ahLst/>
            <a:cxnLst/>
            <a:rect l="l" t="t" r="r" b="b"/>
            <a:pathLst>
              <a:path w="5044908" h="4114800">
                <a:moveTo>
                  <a:pt x="0" y="0"/>
                </a:moveTo>
                <a:lnTo>
                  <a:pt x="5044908" y="0"/>
                </a:lnTo>
                <a:lnTo>
                  <a:pt x="5044908" y="4114800"/>
                </a:lnTo>
                <a:lnTo>
                  <a:pt x="0" y="4114800"/>
                </a:lnTo>
                <a:lnTo>
                  <a:pt x="0" y="0"/>
                </a:lnTo>
                <a:close/>
              </a:path>
            </a:pathLst>
          </a:custGeom>
          <a:blipFill>
            <a:blip r:embed="rId3"/>
            <a:stretch>
              <a:fillRect/>
            </a:stretch>
          </a:blipFill>
        </p:spPr>
      </p:sp>
      <p:graphicFrame>
        <p:nvGraphicFramePr>
          <p:cNvPr id="3" name="Table 3"/>
          <p:cNvGraphicFramePr>
            <a:graphicFrameLocks noGrp="1"/>
          </p:cNvGraphicFramePr>
          <p:nvPr/>
        </p:nvGraphicFramePr>
        <p:xfrm>
          <a:off x="10375487" y="1028700"/>
          <a:ext cx="6477866" cy="3518573"/>
        </p:xfrm>
        <a:graphic>
          <a:graphicData uri="http://schemas.openxmlformats.org/drawingml/2006/table">
            <a:tbl>
              <a:tblPr/>
              <a:tblGrid>
                <a:gridCol w="3238933">
                  <a:extLst>
                    <a:ext uri="{9D8B030D-6E8A-4147-A177-3AD203B41FA5}">
                      <a16:colId xmlns:a16="http://schemas.microsoft.com/office/drawing/2014/main" val="20000"/>
                    </a:ext>
                  </a:extLst>
                </a:gridCol>
                <a:gridCol w="3238933">
                  <a:extLst>
                    <a:ext uri="{9D8B030D-6E8A-4147-A177-3AD203B41FA5}">
                      <a16:colId xmlns:a16="http://schemas.microsoft.com/office/drawing/2014/main" val="20001"/>
                    </a:ext>
                  </a:extLst>
                </a:gridCol>
              </a:tblGrid>
              <a:tr h="977618">
                <a:tc gridSpan="2">
                  <a:txBody>
                    <a:bodyPr/>
                    <a:lstStyle/>
                    <a:p>
                      <a:pPr algn="l">
                        <a:lnSpc>
                          <a:spcPts val="2371"/>
                        </a:lnSpc>
                        <a:defRPr/>
                      </a:pPr>
                      <a:r>
                        <a:rPr lang="en-US" sz="1693">
                          <a:solidFill>
                            <a:srgbClr val="000000"/>
                          </a:solidFill>
                          <a:latin typeface="Arial"/>
                        </a:rPr>
                        <a:t>Εγκατάσταση</a:t>
                      </a:r>
                      <a:endParaRPr lang="en-US" sz="1100"/>
                    </a:p>
                    <a:p>
                      <a:pPr algn="l">
                        <a:lnSpc>
                          <a:spcPts val="2371"/>
                        </a:lnSpc>
                      </a:pPr>
                      <a:r>
                        <a:rPr lang="en-US" sz="1693">
                          <a:solidFill>
                            <a:srgbClr val="000000"/>
                          </a:solidFill>
                          <a:latin typeface="Arial"/>
                        </a:rPr>
                        <a:t>  HIPPO-2</a:t>
                      </a:r>
                    </a:p>
                  </a:txBody>
                  <a:tcPr marL="179266" marR="179266" marT="179266" marB="179266" anchor="ctr">
                    <a:lnL w="33739" cap="flat" cmpd="sng" algn="ctr">
                      <a:solidFill>
                        <a:srgbClr val="000000"/>
                      </a:solidFill>
                      <a:prstDash val="solid"/>
                      <a:round/>
                      <a:headEnd type="none" w="med" len="med"/>
                      <a:tailEnd type="none" w="med" len="med"/>
                    </a:lnL>
                    <a:lnR w="33739" cap="flat" cmpd="sng" algn="ctr">
                      <a:solidFill>
                        <a:srgbClr val="000000"/>
                      </a:solidFill>
                      <a:prstDash val="solid"/>
                      <a:round/>
                      <a:headEnd type="none" w="med" len="med"/>
                      <a:tailEnd type="none" w="med" len="med"/>
                    </a:lnR>
                    <a:lnT w="33739" cap="flat" cmpd="sng" algn="ctr">
                      <a:solidFill>
                        <a:srgbClr val="000000"/>
                      </a:solidFill>
                      <a:prstDash val="solid"/>
                      <a:round/>
                      <a:headEnd type="none" w="med" len="med"/>
                      <a:tailEnd type="none" w="med" len="med"/>
                    </a:lnT>
                    <a:lnB w="33739" cap="flat" cmpd="sng" algn="ctr">
                      <a:solidFill>
                        <a:srgbClr val="000000"/>
                      </a:solidFill>
                      <a:prstDash val="solid"/>
                      <a:round/>
                      <a:headEnd type="none" w="med" len="med"/>
                      <a:tailEnd type="none" w="med" len="med"/>
                    </a:lnB>
                  </a:tcPr>
                </a:tc>
                <a:tc hMerge="1">
                  <a:txBody>
                    <a:bodyPr/>
                    <a:lstStyle/>
                    <a:p>
                      <a:pPr algn="l">
                        <a:lnSpc>
                          <a:spcPts val="2371"/>
                        </a:lnSpc>
                        <a:defRPr/>
                      </a:pPr>
                      <a:r>
                        <a:rPr lang="en-US" sz="1693">
                          <a:solidFill>
                            <a:srgbClr val="000000"/>
                          </a:solidFill>
                          <a:latin typeface="Arial"/>
                        </a:rPr>
                        <a:t>Εγκατάσταση</a:t>
                      </a:r>
                      <a:endParaRPr lang="en-US" sz="1100"/>
                    </a:p>
                    <a:p>
                      <a:pPr algn="l">
                        <a:lnSpc>
                          <a:spcPts val="2371"/>
                        </a:lnSpc>
                      </a:pPr>
                      <a:r>
                        <a:rPr lang="en-US" sz="1693">
                          <a:solidFill>
                            <a:srgbClr val="000000"/>
                          </a:solidFill>
                          <a:latin typeface="Arial"/>
                        </a:rPr>
                        <a:t>  HIPPO-2</a:t>
                      </a:r>
                    </a:p>
                  </a:txBody>
                  <a:tcPr marL="179266" marR="179266" marT="179266" marB="179266" anchor="ctr">
                    <a:lnL w="33739" cap="flat" cmpd="sng" algn="ctr">
                      <a:solidFill>
                        <a:srgbClr val="000000"/>
                      </a:solidFill>
                      <a:prstDash val="solid"/>
                      <a:round/>
                      <a:headEnd type="none" w="med" len="med"/>
                      <a:tailEnd type="none" w="med" len="med"/>
                    </a:lnL>
                    <a:lnR w="33739" cap="flat" cmpd="sng" algn="ctr">
                      <a:solidFill>
                        <a:srgbClr val="000000"/>
                      </a:solidFill>
                      <a:prstDash val="solid"/>
                      <a:round/>
                      <a:headEnd type="none" w="med" len="med"/>
                      <a:tailEnd type="none" w="med" len="med"/>
                    </a:lnR>
                    <a:lnT w="33739" cap="flat" cmpd="sng" algn="ctr">
                      <a:solidFill>
                        <a:srgbClr val="000000"/>
                      </a:solidFill>
                      <a:prstDash val="solid"/>
                      <a:round/>
                      <a:headEnd type="none" w="med" len="med"/>
                      <a:tailEnd type="none" w="med" len="med"/>
                    </a:lnT>
                    <a:lnB w="3373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6985">
                <a:tc gridSpan="2">
                  <a:txBody>
                    <a:bodyPr/>
                    <a:lstStyle/>
                    <a:p>
                      <a:pPr algn="l">
                        <a:lnSpc>
                          <a:spcPts val="2371"/>
                        </a:lnSpc>
                        <a:defRPr/>
                      </a:pPr>
                      <a:r>
                        <a:rPr lang="en-US" sz="1693">
                          <a:solidFill>
                            <a:srgbClr val="000000"/>
                          </a:solidFill>
                          <a:latin typeface="Arial"/>
                        </a:rPr>
                        <a:t>MCR (kW)</a:t>
                      </a:r>
                      <a:endParaRPr lang="en-US" sz="1100"/>
                    </a:p>
                  </a:txBody>
                  <a:tcPr marL="179266" marR="179266" marT="179266" marB="179266" anchor="ctr">
                    <a:lnL w="33739" cap="flat" cmpd="sng" algn="ctr">
                      <a:solidFill>
                        <a:srgbClr val="000000"/>
                      </a:solidFill>
                      <a:prstDash val="solid"/>
                      <a:round/>
                      <a:headEnd type="none" w="med" len="med"/>
                      <a:tailEnd type="none" w="med" len="med"/>
                    </a:lnL>
                    <a:lnR w="33739" cap="flat" cmpd="sng" algn="ctr">
                      <a:solidFill>
                        <a:srgbClr val="000000"/>
                      </a:solidFill>
                      <a:prstDash val="solid"/>
                      <a:round/>
                      <a:headEnd type="none" w="med" len="med"/>
                      <a:tailEnd type="none" w="med" len="med"/>
                    </a:lnR>
                    <a:lnT w="33739" cap="flat" cmpd="sng" algn="ctr">
                      <a:solidFill>
                        <a:srgbClr val="000000"/>
                      </a:solidFill>
                      <a:prstDash val="solid"/>
                      <a:round/>
                      <a:headEnd type="none" w="med" len="med"/>
                      <a:tailEnd type="none" w="med" len="med"/>
                    </a:lnT>
                    <a:lnB w="33739" cap="flat" cmpd="sng" algn="ctr">
                      <a:solidFill>
                        <a:srgbClr val="000000"/>
                      </a:solidFill>
                      <a:prstDash val="solid"/>
                      <a:round/>
                      <a:headEnd type="none" w="med" len="med"/>
                      <a:tailEnd type="none" w="med" len="med"/>
                    </a:lnB>
                  </a:tcPr>
                </a:tc>
                <a:tc hMerge="1">
                  <a:txBody>
                    <a:bodyPr/>
                    <a:lstStyle/>
                    <a:p>
                      <a:pPr algn="l">
                        <a:lnSpc>
                          <a:spcPts val="2371"/>
                        </a:lnSpc>
                        <a:defRPr/>
                      </a:pPr>
                      <a:r>
                        <a:rPr lang="en-US" sz="1693">
                          <a:solidFill>
                            <a:srgbClr val="000000"/>
                          </a:solidFill>
                          <a:latin typeface="Arial"/>
                        </a:rPr>
                        <a:t>MCR (kW)</a:t>
                      </a:r>
                      <a:endParaRPr lang="en-US" sz="1100"/>
                    </a:p>
                  </a:txBody>
                  <a:tcPr marL="179266" marR="179266" marT="179266" marB="179266" anchor="ctr">
                    <a:lnL w="33739" cap="flat" cmpd="sng" algn="ctr">
                      <a:solidFill>
                        <a:srgbClr val="000000"/>
                      </a:solidFill>
                      <a:prstDash val="solid"/>
                      <a:round/>
                      <a:headEnd type="none" w="med" len="med"/>
                      <a:tailEnd type="none" w="med" len="med"/>
                    </a:lnL>
                    <a:lnR w="33739" cap="flat" cmpd="sng" algn="ctr">
                      <a:solidFill>
                        <a:srgbClr val="000000"/>
                      </a:solidFill>
                      <a:prstDash val="solid"/>
                      <a:round/>
                      <a:headEnd type="none" w="med" len="med"/>
                      <a:tailEnd type="none" w="med" len="med"/>
                    </a:lnR>
                    <a:lnT w="33739" cap="flat" cmpd="sng" algn="ctr">
                      <a:solidFill>
                        <a:srgbClr val="000000"/>
                      </a:solidFill>
                      <a:prstDash val="solid"/>
                      <a:round/>
                      <a:headEnd type="none" w="med" len="med"/>
                      <a:tailEnd type="none" w="med" len="med"/>
                    </a:lnT>
                    <a:lnB w="3373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6985">
                <a:tc>
                  <a:txBody>
                    <a:bodyPr/>
                    <a:lstStyle/>
                    <a:p>
                      <a:pPr algn="l">
                        <a:lnSpc>
                          <a:spcPts val="2371"/>
                        </a:lnSpc>
                        <a:defRPr/>
                      </a:pPr>
                      <a:r>
                        <a:rPr lang="en-US" sz="1693">
                          <a:solidFill>
                            <a:srgbClr val="000000"/>
                          </a:solidFill>
                          <a:latin typeface="Arial"/>
                        </a:rPr>
                        <a:t>Diesel</a:t>
                      </a:r>
                      <a:endParaRPr lang="en-US" sz="1100"/>
                    </a:p>
                  </a:txBody>
                  <a:tcPr marL="179266" marR="179266" marT="179266" marB="179266" anchor="ctr">
                    <a:lnL w="33739" cap="flat" cmpd="sng" algn="ctr">
                      <a:solidFill>
                        <a:srgbClr val="000000"/>
                      </a:solidFill>
                      <a:prstDash val="solid"/>
                      <a:round/>
                      <a:headEnd type="none" w="med" len="med"/>
                      <a:tailEnd type="none" w="med" len="med"/>
                    </a:lnL>
                    <a:lnR w="33739" cap="flat" cmpd="sng" algn="ctr">
                      <a:solidFill>
                        <a:srgbClr val="000000"/>
                      </a:solidFill>
                      <a:prstDash val="solid"/>
                      <a:round/>
                      <a:headEnd type="none" w="med" len="med"/>
                      <a:tailEnd type="none" w="med" len="med"/>
                    </a:lnR>
                    <a:lnT w="33739" cap="flat" cmpd="sng" algn="ctr">
                      <a:solidFill>
                        <a:srgbClr val="000000"/>
                      </a:solidFill>
                      <a:prstDash val="solid"/>
                      <a:round/>
                      <a:headEnd type="none" w="med" len="med"/>
                      <a:tailEnd type="none" w="med" len="med"/>
                    </a:lnT>
                    <a:lnB w="33739" cap="flat" cmpd="sng" algn="ctr">
                      <a:solidFill>
                        <a:srgbClr val="000000"/>
                      </a:solidFill>
                      <a:prstDash val="solid"/>
                      <a:round/>
                      <a:headEnd type="none" w="med" len="med"/>
                      <a:tailEnd type="none" w="med" len="med"/>
                    </a:lnB>
                  </a:tcPr>
                </a:tc>
                <a:tc>
                  <a:txBody>
                    <a:bodyPr/>
                    <a:lstStyle/>
                    <a:p>
                      <a:pPr algn="l">
                        <a:lnSpc>
                          <a:spcPts val="2371"/>
                        </a:lnSpc>
                        <a:defRPr/>
                      </a:pPr>
                      <a:r>
                        <a:rPr lang="en-US" sz="1693">
                          <a:solidFill>
                            <a:srgbClr val="000000"/>
                          </a:solidFill>
                          <a:latin typeface="Arial"/>
                        </a:rPr>
                        <a:t>261</a:t>
                      </a:r>
                      <a:endParaRPr lang="en-US" sz="1100"/>
                    </a:p>
                  </a:txBody>
                  <a:tcPr marL="179266" marR="179266" marT="179266" marB="179266" anchor="ctr">
                    <a:lnL w="33739" cap="flat" cmpd="sng" algn="ctr">
                      <a:solidFill>
                        <a:srgbClr val="000000"/>
                      </a:solidFill>
                      <a:prstDash val="solid"/>
                      <a:round/>
                      <a:headEnd type="none" w="med" len="med"/>
                      <a:tailEnd type="none" w="med" len="med"/>
                    </a:lnL>
                    <a:lnR w="33739" cap="flat" cmpd="sng" algn="ctr">
                      <a:solidFill>
                        <a:srgbClr val="000000"/>
                      </a:solidFill>
                      <a:prstDash val="solid"/>
                      <a:round/>
                      <a:headEnd type="none" w="med" len="med"/>
                      <a:tailEnd type="none" w="med" len="med"/>
                    </a:lnR>
                    <a:lnT w="33739" cap="flat" cmpd="sng" algn="ctr">
                      <a:solidFill>
                        <a:srgbClr val="000000"/>
                      </a:solidFill>
                      <a:prstDash val="solid"/>
                      <a:round/>
                      <a:headEnd type="none" w="med" len="med"/>
                      <a:tailEnd type="none" w="med" len="med"/>
                    </a:lnT>
                    <a:lnB w="3373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6985">
                <a:tc>
                  <a:txBody>
                    <a:bodyPr/>
                    <a:lstStyle/>
                    <a:p>
                      <a:pPr algn="l">
                        <a:lnSpc>
                          <a:spcPts val="2371"/>
                        </a:lnSpc>
                        <a:defRPr/>
                      </a:pPr>
                      <a:r>
                        <a:rPr lang="en-US" sz="1693">
                          <a:solidFill>
                            <a:srgbClr val="000000"/>
                          </a:solidFill>
                          <a:latin typeface="Arial"/>
                        </a:rPr>
                        <a:t>Ηλεκτροκινητήρας</a:t>
                      </a:r>
                      <a:endParaRPr lang="en-US" sz="1100"/>
                    </a:p>
                  </a:txBody>
                  <a:tcPr marL="179266" marR="179266" marT="179266" marB="179266" anchor="ctr">
                    <a:lnL w="33739" cap="flat" cmpd="sng" algn="ctr">
                      <a:solidFill>
                        <a:srgbClr val="000000"/>
                      </a:solidFill>
                      <a:prstDash val="solid"/>
                      <a:round/>
                      <a:headEnd type="none" w="med" len="med"/>
                      <a:tailEnd type="none" w="med" len="med"/>
                    </a:lnL>
                    <a:lnR w="33739" cap="flat" cmpd="sng" algn="ctr">
                      <a:solidFill>
                        <a:srgbClr val="000000"/>
                      </a:solidFill>
                      <a:prstDash val="solid"/>
                      <a:round/>
                      <a:headEnd type="none" w="med" len="med"/>
                      <a:tailEnd type="none" w="med" len="med"/>
                    </a:lnR>
                    <a:lnT w="33739" cap="flat" cmpd="sng" algn="ctr">
                      <a:solidFill>
                        <a:srgbClr val="000000"/>
                      </a:solidFill>
                      <a:prstDash val="solid"/>
                      <a:round/>
                      <a:headEnd type="none" w="med" len="med"/>
                      <a:tailEnd type="none" w="med" len="med"/>
                    </a:lnT>
                    <a:lnB w="33739" cap="flat" cmpd="sng" algn="ctr">
                      <a:solidFill>
                        <a:srgbClr val="000000"/>
                      </a:solidFill>
                      <a:prstDash val="solid"/>
                      <a:round/>
                      <a:headEnd type="none" w="med" len="med"/>
                      <a:tailEnd type="none" w="med" len="med"/>
                    </a:lnB>
                  </a:tcPr>
                </a:tc>
                <a:tc>
                  <a:txBody>
                    <a:bodyPr/>
                    <a:lstStyle/>
                    <a:p>
                      <a:pPr algn="l">
                        <a:lnSpc>
                          <a:spcPts val="2371"/>
                        </a:lnSpc>
                        <a:defRPr/>
                      </a:pPr>
                      <a:r>
                        <a:rPr lang="en-US" sz="1693">
                          <a:solidFill>
                            <a:srgbClr val="000000"/>
                          </a:solidFill>
                          <a:latin typeface="Arial"/>
                        </a:rPr>
                        <a:t>90</a:t>
                      </a:r>
                      <a:endParaRPr lang="en-US" sz="1100"/>
                    </a:p>
                  </a:txBody>
                  <a:tcPr marL="179266" marR="179266" marT="179266" marB="179266" anchor="ctr">
                    <a:lnL w="33739" cap="flat" cmpd="sng" algn="ctr">
                      <a:solidFill>
                        <a:srgbClr val="000000"/>
                      </a:solidFill>
                      <a:prstDash val="solid"/>
                      <a:round/>
                      <a:headEnd type="none" w="med" len="med"/>
                      <a:tailEnd type="none" w="med" len="med"/>
                    </a:lnL>
                    <a:lnR w="33739" cap="flat" cmpd="sng" algn="ctr">
                      <a:solidFill>
                        <a:srgbClr val="000000"/>
                      </a:solidFill>
                      <a:prstDash val="solid"/>
                      <a:round/>
                      <a:headEnd type="none" w="med" len="med"/>
                      <a:tailEnd type="none" w="med" len="med"/>
                    </a:lnR>
                    <a:lnT w="33739" cap="flat" cmpd="sng" algn="ctr">
                      <a:solidFill>
                        <a:srgbClr val="000000"/>
                      </a:solidFill>
                      <a:prstDash val="solid"/>
                      <a:round/>
                      <a:headEnd type="none" w="med" len="med"/>
                      <a:tailEnd type="none" w="med" len="med"/>
                    </a:lnT>
                    <a:lnB w="3373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4" name="Group 4"/>
          <p:cNvGrpSpPr/>
          <p:nvPr/>
        </p:nvGrpSpPr>
        <p:grpSpPr>
          <a:xfrm>
            <a:off x="10375487" y="5775527"/>
            <a:ext cx="6883813" cy="3214054"/>
            <a:chOff x="0" y="0"/>
            <a:chExt cx="9178417" cy="4285406"/>
          </a:xfrm>
        </p:grpSpPr>
        <p:sp>
          <p:nvSpPr>
            <p:cNvPr id="5" name="TextBox 5"/>
            <p:cNvSpPr txBox="1"/>
            <p:nvPr/>
          </p:nvSpPr>
          <p:spPr>
            <a:xfrm>
              <a:off x="0" y="-66675"/>
              <a:ext cx="9178417" cy="714375"/>
            </a:xfrm>
            <a:prstGeom prst="rect">
              <a:avLst/>
            </a:prstGeom>
          </p:spPr>
          <p:txBody>
            <a:bodyPr lIns="0" tIns="0" rIns="0" bIns="0" rtlCol="0" anchor="t">
              <a:spAutoFit/>
            </a:bodyPr>
            <a:lstStyle/>
            <a:p>
              <a:pPr marL="0" lvl="0" indent="0" algn="l">
                <a:lnSpc>
                  <a:spcPts val="3840"/>
                </a:lnSpc>
              </a:pPr>
              <a:r>
                <a:rPr lang="en-US" sz="3200">
                  <a:solidFill>
                    <a:srgbClr val="1155CC"/>
                  </a:solidFill>
                  <a:latin typeface="Arial Bold"/>
                </a:rPr>
                <a:t>Επίλυση:</a:t>
              </a:r>
            </a:p>
          </p:txBody>
        </p:sp>
        <p:sp>
          <p:nvSpPr>
            <p:cNvPr id="6" name="TextBox 6"/>
            <p:cNvSpPr txBox="1"/>
            <p:nvPr/>
          </p:nvSpPr>
          <p:spPr>
            <a:xfrm>
              <a:off x="0" y="1086911"/>
              <a:ext cx="9178417" cy="3198495"/>
            </a:xfrm>
            <a:prstGeom prst="rect">
              <a:avLst/>
            </a:prstGeom>
          </p:spPr>
          <p:txBody>
            <a:bodyPr lIns="0" tIns="0" rIns="0" bIns="0" rtlCol="0" anchor="t">
              <a:spAutoFit/>
            </a:bodyPr>
            <a:lstStyle/>
            <a:p>
              <a:pPr marL="0" lvl="0" indent="0" algn="l">
                <a:lnSpc>
                  <a:spcPts val="3150"/>
                </a:lnSpc>
              </a:pPr>
              <a:r>
                <a:rPr lang="en-US" sz="2100" strike="noStrike">
                  <a:solidFill>
                    <a:srgbClr val="000000"/>
                  </a:solidFill>
                  <a:latin typeface="Arial"/>
                </a:rPr>
                <a:t>Από την εγκατάσταση HIPPO 2, λήφθηκαν οι παράμετροι κατά την λειτουργία του.</a:t>
              </a:r>
            </a:p>
            <a:p>
              <a:pPr marL="0" lvl="0" indent="0" algn="l">
                <a:lnSpc>
                  <a:spcPts val="3150"/>
                </a:lnSpc>
              </a:pPr>
              <a:r>
                <a:rPr lang="en-US" sz="2100" strike="noStrike">
                  <a:solidFill>
                    <a:srgbClr val="000000"/>
                  </a:solidFill>
                  <a:latin typeface="Arial"/>
                </a:rPr>
                <a:t>Ο σκοπός είναι η δημιουργία Virtual Sensors οι οποίοι θα λειτουργούν παράλληλα με την υπόλοιπη εγκατάσταση, καθώς και Digital Twin για την δημιουργία προσομοιώσεων.</a:t>
              </a:r>
            </a:p>
          </p:txBody>
        </p:sp>
      </p:grpSp>
      <p:grpSp>
        <p:nvGrpSpPr>
          <p:cNvPr id="7" name="Group 7"/>
          <p:cNvGrpSpPr/>
          <p:nvPr/>
        </p:nvGrpSpPr>
        <p:grpSpPr>
          <a:xfrm>
            <a:off x="1999879" y="1479073"/>
            <a:ext cx="6883813" cy="2013904"/>
            <a:chOff x="0" y="0"/>
            <a:chExt cx="9178417" cy="2685206"/>
          </a:xfrm>
        </p:grpSpPr>
        <p:sp>
          <p:nvSpPr>
            <p:cNvPr id="8" name="TextBox 8"/>
            <p:cNvSpPr txBox="1"/>
            <p:nvPr/>
          </p:nvSpPr>
          <p:spPr>
            <a:xfrm>
              <a:off x="0" y="-66675"/>
              <a:ext cx="9178417" cy="714375"/>
            </a:xfrm>
            <a:prstGeom prst="rect">
              <a:avLst/>
            </a:prstGeom>
          </p:spPr>
          <p:txBody>
            <a:bodyPr lIns="0" tIns="0" rIns="0" bIns="0" rtlCol="0" anchor="t">
              <a:spAutoFit/>
            </a:bodyPr>
            <a:lstStyle/>
            <a:p>
              <a:pPr marL="0" lvl="0" indent="0" algn="r">
                <a:lnSpc>
                  <a:spcPts val="3840"/>
                </a:lnSpc>
              </a:pPr>
              <a:r>
                <a:rPr lang="en-US" sz="3200" strike="noStrike">
                  <a:solidFill>
                    <a:srgbClr val="1155CC"/>
                  </a:solidFill>
                  <a:latin typeface="Arial Bold"/>
                </a:rPr>
                <a:t>Πρόβλημα:</a:t>
              </a:r>
            </a:p>
          </p:txBody>
        </p:sp>
        <p:sp>
          <p:nvSpPr>
            <p:cNvPr id="9" name="TextBox 9"/>
            <p:cNvSpPr txBox="1"/>
            <p:nvPr/>
          </p:nvSpPr>
          <p:spPr>
            <a:xfrm>
              <a:off x="0" y="1086911"/>
              <a:ext cx="9178417" cy="1598295"/>
            </a:xfrm>
            <a:prstGeom prst="rect">
              <a:avLst/>
            </a:prstGeom>
          </p:spPr>
          <p:txBody>
            <a:bodyPr lIns="0" tIns="0" rIns="0" bIns="0" rtlCol="0" anchor="t">
              <a:spAutoFit/>
            </a:bodyPr>
            <a:lstStyle/>
            <a:p>
              <a:pPr marL="0" lvl="0" indent="0" algn="r">
                <a:lnSpc>
                  <a:spcPts val="3150"/>
                </a:lnSpc>
              </a:pPr>
              <a:r>
                <a:rPr lang="en-US" sz="2100" strike="noStrike">
                  <a:solidFill>
                    <a:srgbClr val="000000"/>
                  </a:solidFill>
                  <a:latin typeface="Arial"/>
                </a:rPr>
                <a:t>Κατα την λειτουργία ενός κινητήρα, είναι αρκετά δύσκολο να ληφθούν κάποια δεδομένα τα οποία όμως είναι πολύ χρήσιμα για ελέγχους.</a:t>
              </a: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44890" y="779145"/>
            <a:ext cx="415290" cy="190500"/>
            <a:chOff x="0" y="0"/>
            <a:chExt cx="553720" cy="254000"/>
          </a:xfrm>
        </p:grpSpPr>
        <p:sp>
          <p:nvSpPr>
            <p:cNvPr id="3" name="Freeform 3"/>
            <p:cNvSpPr/>
            <p:nvPr/>
          </p:nvSpPr>
          <p:spPr>
            <a:xfrm>
              <a:off x="46990" y="36830"/>
              <a:ext cx="455930" cy="167640"/>
            </a:xfrm>
            <a:custGeom>
              <a:avLst/>
              <a:gdLst/>
              <a:ahLst/>
              <a:cxnLst/>
              <a:rect l="l" t="t" r="r" b="b"/>
              <a:pathLst>
                <a:path w="455930" h="167640">
                  <a:moveTo>
                    <a:pt x="20320" y="40640"/>
                  </a:moveTo>
                  <a:cubicBezTo>
                    <a:pt x="210820" y="6350"/>
                    <a:pt x="378460" y="0"/>
                    <a:pt x="419100" y="16510"/>
                  </a:cubicBezTo>
                  <a:cubicBezTo>
                    <a:pt x="433070" y="21590"/>
                    <a:pt x="436880" y="27940"/>
                    <a:pt x="443230" y="39370"/>
                  </a:cubicBezTo>
                  <a:cubicBezTo>
                    <a:pt x="450850" y="53340"/>
                    <a:pt x="453390" y="80010"/>
                    <a:pt x="454660" y="97790"/>
                  </a:cubicBezTo>
                  <a:cubicBezTo>
                    <a:pt x="454660" y="111760"/>
                    <a:pt x="455930" y="124460"/>
                    <a:pt x="450850" y="134620"/>
                  </a:cubicBezTo>
                  <a:cubicBezTo>
                    <a:pt x="447040" y="143510"/>
                    <a:pt x="438150" y="152400"/>
                    <a:pt x="429260" y="157480"/>
                  </a:cubicBezTo>
                  <a:cubicBezTo>
                    <a:pt x="420370" y="162560"/>
                    <a:pt x="408940" y="165100"/>
                    <a:pt x="398780" y="166370"/>
                  </a:cubicBezTo>
                  <a:cubicBezTo>
                    <a:pt x="386080" y="167640"/>
                    <a:pt x="369570" y="167640"/>
                    <a:pt x="359410" y="163830"/>
                  </a:cubicBezTo>
                  <a:cubicBezTo>
                    <a:pt x="350520" y="160020"/>
                    <a:pt x="351790" y="149860"/>
                    <a:pt x="340360" y="146050"/>
                  </a:cubicBezTo>
                  <a:cubicBezTo>
                    <a:pt x="307340" y="133350"/>
                    <a:pt x="186690" y="153670"/>
                    <a:pt x="127000" y="143510"/>
                  </a:cubicBezTo>
                  <a:cubicBezTo>
                    <a:pt x="80010" y="135890"/>
                    <a:pt x="16510" y="121920"/>
                    <a:pt x="6350" y="102870"/>
                  </a:cubicBezTo>
                  <a:cubicBezTo>
                    <a:pt x="0" y="93980"/>
                    <a:pt x="5080" y="78740"/>
                    <a:pt x="10160" y="72390"/>
                  </a:cubicBezTo>
                  <a:cubicBezTo>
                    <a:pt x="15240" y="67310"/>
                    <a:pt x="26670" y="64770"/>
                    <a:pt x="33020" y="66040"/>
                  </a:cubicBezTo>
                  <a:cubicBezTo>
                    <a:pt x="40640" y="68580"/>
                    <a:pt x="49530" y="74930"/>
                    <a:pt x="52070" y="81280"/>
                  </a:cubicBezTo>
                  <a:cubicBezTo>
                    <a:pt x="54610" y="88900"/>
                    <a:pt x="53340" y="100330"/>
                    <a:pt x="49530" y="105410"/>
                  </a:cubicBezTo>
                  <a:cubicBezTo>
                    <a:pt x="45720" y="111760"/>
                    <a:pt x="35560" y="116840"/>
                    <a:pt x="27940" y="116840"/>
                  </a:cubicBezTo>
                  <a:cubicBezTo>
                    <a:pt x="21590" y="116840"/>
                    <a:pt x="11430" y="111760"/>
                    <a:pt x="7620" y="105410"/>
                  </a:cubicBezTo>
                  <a:cubicBezTo>
                    <a:pt x="3810" y="100330"/>
                    <a:pt x="1270" y="88900"/>
                    <a:pt x="5080" y="82550"/>
                  </a:cubicBezTo>
                  <a:cubicBezTo>
                    <a:pt x="7620" y="74930"/>
                    <a:pt x="17780" y="68580"/>
                    <a:pt x="30480" y="66040"/>
                  </a:cubicBezTo>
                  <a:cubicBezTo>
                    <a:pt x="55880" y="62230"/>
                    <a:pt x="109220" y="87630"/>
                    <a:pt x="154940" y="92710"/>
                  </a:cubicBezTo>
                  <a:cubicBezTo>
                    <a:pt x="212090" y="99060"/>
                    <a:pt x="309880" y="85090"/>
                    <a:pt x="345440" y="99060"/>
                  </a:cubicBezTo>
                  <a:cubicBezTo>
                    <a:pt x="361950" y="104140"/>
                    <a:pt x="367030" y="123190"/>
                    <a:pt x="377190" y="123190"/>
                  </a:cubicBezTo>
                  <a:cubicBezTo>
                    <a:pt x="386080" y="123190"/>
                    <a:pt x="401320" y="110490"/>
                    <a:pt x="403860" y="101600"/>
                  </a:cubicBezTo>
                  <a:cubicBezTo>
                    <a:pt x="406400" y="91440"/>
                    <a:pt x="398780" y="72390"/>
                    <a:pt x="383540" y="63500"/>
                  </a:cubicBezTo>
                  <a:cubicBezTo>
                    <a:pt x="349250" y="41910"/>
                    <a:pt x="208280" y="58420"/>
                    <a:pt x="142240" y="64770"/>
                  </a:cubicBezTo>
                  <a:cubicBezTo>
                    <a:pt x="95250" y="69850"/>
                    <a:pt x="46990" y="96520"/>
                    <a:pt x="24130" y="90170"/>
                  </a:cubicBezTo>
                  <a:cubicBezTo>
                    <a:pt x="12700" y="86360"/>
                    <a:pt x="5080" y="77470"/>
                    <a:pt x="3810" y="69850"/>
                  </a:cubicBezTo>
                  <a:cubicBezTo>
                    <a:pt x="2540" y="60960"/>
                    <a:pt x="20320" y="40640"/>
                    <a:pt x="20320" y="40640"/>
                  </a:cubicBezTo>
                </a:path>
              </a:pathLst>
            </a:custGeom>
            <a:solidFill>
              <a:srgbClr val="FFFFFF"/>
            </a:solidFill>
            <a:ln cap="sq">
              <a:noFill/>
              <a:prstDash val="solid"/>
              <a:miter/>
            </a:ln>
          </p:spPr>
        </p:sp>
      </p:grpSp>
      <p:grpSp>
        <p:nvGrpSpPr>
          <p:cNvPr id="4" name="Group 4"/>
          <p:cNvGrpSpPr/>
          <p:nvPr/>
        </p:nvGrpSpPr>
        <p:grpSpPr>
          <a:xfrm>
            <a:off x="8546782" y="798195"/>
            <a:ext cx="1055370" cy="275272"/>
            <a:chOff x="0" y="0"/>
            <a:chExt cx="1407160" cy="367030"/>
          </a:xfrm>
        </p:grpSpPr>
        <p:sp>
          <p:nvSpPr>
            <p:cNvPr id="5" name="Freeform 5"/>
            <p:cNvSpPr/>
            <p:nvPr/>
          </p:nvSpPr>
          <p:spPr>
            <a:xfrm>
              <a:off x="46990" y="40640"/>
              <a:ext cx="1309370" cy="284480"/>
            </a:xfrm>
            <a:custGeom>
              <a:avLst/>
              <a:gdLst/>
              <a:ahLst/>
              <a:cxnLst/>
              <a:rect l="l" t="t" r="r" b="b"/>
              <a:pathLst>
                <a:path w="1309370" h="284480">
                  <a:moveTo>
                    <a:pt x="3810" y="128270"/>
                  </a:moveTo>
                  <a:cubicBezTo>
                    <a:pt x="50800" y="64770"/>
                    <a:pt x="72390" y="44450"/>
                    <a:pt x="96520" y="33020"/>
                  </a:cubicBezTo>
                  <a:cubicBezTo>
                    <a:pt x="121920" y="20320"/>
                    <a:pt x="153670" y="16510"/>
                    <a:pt x="184150" y="12700"/>
                  </a:cubicBezTo>
                  <a:cubicBezTo>
                    <a:pt x="218440" y="8890"/>
                    <a:pt x="250190" y="0"/>
                    <a:pt x="292100" y="11430"/>
                  </a:cubicBezTo>
                  <a:cubicBezTo>
                    <a:pt x="363220" y="31750"/>
                    <a:pt x="499110" y="143510"/>
                    <a:pt x="560070" y="175260"/>
                  </a:cubicBezTo>
                  <a:cubicBezTo>
                    <a:pt x="589280" y="190500"/>
                    <a:pt x="601980" y="196850"/>
                    <a:pt x="627380" y="204470"/>
                  </a:cubicBezTo>
                  <a:cubicBezTo>
                    <a:pt x="656590" y="213360"/>
                    <a:pt x="702310" y="223520"/>
                    <a:pt x="728980" y="223520"/>
                  </a:cubicBezTo>
                  <a:cubicBezTo>
                    <a:pt x="745490" y="222250"/>
                    <a:pt x="754380" y="220980"/>
                    <a:pt x="770890" y="212090"/>
                  </a:cubicBezTo>
                  <a:cubicBezTo>
                    <a:pt x="798830" y="196850"/>
                    <a:pt x="843280" y="137160"/>
                    <a:pt x="871220" y="118110"/>
                  </a:cubicBezTo>
                  <a:cubicBezTo>
                    <a:pt x="887730" y="107950"/>
                    <a:pt x="902970" y="99060"/>
                    <a:pt x="915670" y="99060"/>
                  </a:cubicBezTo>
                  <a:cubicBezTo>
                    <a:pt x="923290" y="99060"/>
                    <a:pt x="933450" y="102870"/>
                    <a:pt x="937260" y="109220"/>
                  </a:cubicBezTo>
                  <a:cubicBezTo>
                    <a:pt x="941070" y="116840"/>
                    <a:pt x="941070" y="132080"/>
                    <a:pt x="933450" y="143510"/>
                  </a:cubicBezTo>
                  <a:cubicBezTo>
                    <a:pt x="923290" y="160020"/>
                    <a:pt x="882650" y="180340"/>
                    <a:pt x="855980" y="187960"/>
                  </a:cubicBezTo>
                  <a:cubicBezTo>
                    <a:pt x="828040" y="196850"/>
                    <a:pt x="796290" y="198120"/>
                    <a:pt x="769620" y="194310"/>
                  </a:cubicBezTo>
                  <a:cubicBezTo>
                    <a:pt x="745490" y="191770"/>
                    <a:pt x="720090" y="187960"/>
                    <a:pt x="703580" y="172720"/>
                  </a:cubicBezTo>
                  <a:cubicBezTo>
                    <a:pt x="685800" y="157480"/>
                    <a:pt x="689610" y="111760"/>
                    <a:pt x="669290" y="96520"/>
                  </a:cubicBezTo>
                  <a:cubicBezTo>
                    <a:pt x="647700" y="81280"/>
                    <a:pt x="595630" y="95250"/>
                    <a:pt x="575310" y="85090"/>
                  </a:cubicBezTo>
                  <a:cubicBezTo>
                    <a:pt x="562610" y="78740"/>
                    <a:pt x="552450" y="69850"/>
                    <a:pt x="548640" y="60960"/>
                  </a:cubicBezTo>
                  <a:cubicBezTo>
                    <a:pt x="546100" y="52070"/>
                    <a:pt x="543560" y="39370"/>
                    <a:pt x="551180" y="31750"/>
                  </a:cubicBezTo>
                  <a:cubicBezTo>
                    <a:pt x="562610" y="17780"/>
                    <a:pt x="607060" y="16510"/>
                    <a:pt x="645160" y="12700"/>
                  </a:cubicBezTo>
                  <a:cubicBezTo>
                    <a:pt x="702310" y="6350"/>
                    <a:pt x="808990" y="3810"/>
                    <a:pt x="861060" y="10160"/>
                  </a:cubicBezTo>
                  <a:cubicBezTo>
                    <a:pt x="890270" y="13970"/>
                    <a:pt x="911860" y="16510"/>
                    <a:pt x="929640" y="29210"/>
                  </a:cubicBezTo>
                  <a:cubicBezTo>
                    <a:pt x="947420" y="40640"/>
                    <a:pt x="962660" y="60960"/>
                    <a:pt x="967740" y="78740"/>
                  </a:cubicBezTo>
                  <a:cubicBezTo>
                    <a:pt x="971550" y="93980"/>
                    <a:pt x="969010" y="115570"/>
                    <a:pt x="962660" y="128270"/>
                  </a:cubicBezTo>
                  <a:cubicBezTo>
                    <a:pt x="957580" y="138430"/>
                    <a:pt x="952500" y="147320"/>
                    <a:pt x="937260" y="153670"/>
                  </a:cubicBezTo>
                  <a:cubicBezTo>
                    <a:pt x="897890" y="171450"/>
                    <a:pt x="734060" y="177800"/>
                    <a:pt x="687070" y="167640"/>
                  </a:cubicBezTo>
                  <a:cubicBezTo>
                    <a:pt x="668020" y="163830"/>
                    <a:pt x="657860" y="156210"/>
                    <a:pt x="647700" y="147320"/>
                  </a:cubicBezTo>
                  <a:cubicBezTo>
                    <a:pt x="638810" y="139700"/>
                    <a:pt x="642620" y="125730"/>
                    <a:pt x="629920" y="119380"/>
                  </a:cubicBezTo>
                  <a:cubicBezTo>
                    <a:pt x="601980" y="102870"/>
                    <a:pt x="461010" y="129540"/>
                    <a:pt x="435610" y="111760"/>
                  </a:cubicBezTo>
                  <a:cubicBezTo>
                    <a:pt x="424180" y="104140"/>
                    <a:pt x="421640" y="87630"/>
                    <a:pt x="424180" y="80010"/>
                  </a:cubicBezTo>
                  <a:cubicBezTo>
                    <a:pt x="425450" y="72390"/>
                    <a:pt x="440690" y="62230"/>
                    <a:pt x="447040" y="63500"/>
                  </a:cubicBezTo>
                  <a:cubicBezTo>
                    <a:pt x="454660" y="64770"/>
                    <a:pt x="454660" y="81280"/>
                    <a:pt x="467360" y="88900"/>
                  </a:cubicBezTo>
                  <a:cubicBezTo>
                    <a:pt x="506730" y="115570"/>
                    <a:pt x="654050" y="148590"/>
                    <a:pt x="769620" y="163830"/>
                  </a:cubicBezTo>
                  <a:cubicBezTo>
                    <a:pt x="918210" y="182880"/>
                    <a:pt x="1234440" y="142240"/>
                    <a:pt x="1289050" y="171450"/>
                  </a:cubicBezTo>
                  <a:cubicBezTo>
                    <a:pt x="1304290" y="179070"/>
                    <a:pt x="1309370" y="190500"/>
                    <a:pt x="1309370" y="199390"/>
                  </a:cubicBezTo>
                  <a:cubicBezTo>
                    <a:pt x="1308100" y="208280"/>
                    <a:pt x="1299210" y="215900"/>
                    <a:pt x="1283970" y="222250"/>
                  </a:cubicBezTo>
                  <a:cubicBezTo>
                    <a:pt x="1220470" y="245110"/>
                    <a:pt x="810260" y="250190"/>
                    <a:pt x="748030" y="222250"/>
                  </a:cubicBezTo>
                  <a:cubicBezTo>
                    <a:pt x="731520" y="214630"/>
                    <a:pt x="721360" y="201930"/>
                    <a:pt x="722630" y="193040"/>
                  </a:cubicBezTo>
                  <a:cubicBezTo>
                    <a:pt x="722630" y="185420"/>
                    <a:pt x="732790" y="176530"/>
                    <a:pt x="748030" y="171450"/>
                  </a:cubicBezTo>
                  <a:cubicBezTo>
                    <a:pt x="800100" y="151130"/>
                    <a:pt x="1084580" y="187960"/>
                    <a:pt x="1154430" y="171450"/>
                  </a:cubicBezTo>
                  <a:cubicBezTo>
                    <a:pt x="1182370" y="163830"/>
                    <a:pt x="1193800" y="142240"/>
                    <a:pt x="1207770" y="143510"/>
                  </a:cubicBezTo>
                  <a:cubicBezTo>
                    <a:pt x="1216660" y="144780"/>
                    <a:pt x="1229360" y="156210"/>
                    <a:pt x="1230630" y="165100"/>
                  </a:cubicBezTo>
                  <a:cubicBezTo>
                    <a:pt x="1231900" y="172720"/>
                    <a:pt x="1216660" y="193040"/>
                    <a:pt x="1209040" y="194310"/>
                  </a:cubicBezTo>
                  <a:cubicBezTo>
                    <a:pt x="1200150" y="195580"/>
                    <a:pt x="1181100" y="180340"/>
                    <a:pt x="1179830" y="171450"/>
                  </a:cubicBezTo>
                  <a:cubicBezTo>
                    <a:pt x="1179830" y="162560"/>
                    <a:pt x="1196340" y="146050"/>
                    <a:pt x="1205230" y="143510"/>
                  </a:cubicBezTo>
                  <a:cubicBezTo>
                    <a:pt x="1211580" y="142240"/>
                    <a:pt x="1221740" y="148590"/>
                    <a:pt x="1225550" y="154940"/>
                  </a:cubicBezTo>
                  <a:cubicBezTo>
                    <a:pt x="1230630" y="161290"/>
                    <a:pt x="1230630" y="176530"/>
                    <a:pt x="1225550" y="185420"/>
                  </a:cubicBezTo>
                  <a:cubicBezTo>
                    <a:pt x="1215390" y="200660"/>
                    <a:pt x="1189990" y="213360"/>
                    <a:pt x="1154430" y="222250"/>
                  </a:cubicBezTo>
                  <a:cubicBezTo>
                    <a:pt x="1075690" y="241300"/>
                    <a:pt x="778510" y="245110"/>
                    <a:pt x="735330" y="218440"/>
                  </a:cubicBezTo>
                  <a:cubicBezTo>
                    <a:pt x="725170" y="212090"/>
                    <a:pt x="721360" y="200660"/>
                    <a:pt x="722630" y="193040"/>
                  </a:cubicBezTo>
                  <a:cubicBezTo>
                    <a:pt x="723900" y="185420"/>
                    <a:pt x="731520" y="176530"/>
                    <a:pt x="748030" y="171450"/>
                  </a:cubicBezTo>
                  <a:cubicBezTo>
                    <a:pt x="810260" y="147320"/>
                    <a:pt x="1225550" y="156210"/>
                    <a:pt x="1283970" y="171450"/>
                  </a:cubicBezTo>
                  <a:cubicBezTo>
                    <a:pt x="1295400" y="173990"/>
                    <a:pt x="1300480" y="175260"/>
                    <a:pt x="1304290" y="181610"/>
                  </a:cubicBezTo>
                  <a:cubicBezTo>
                    <a:pt x="1308100" y="187960"/>
                    <a:pt x="1308100" y="204470"/>
                    <a:pt x="1304290" y="210820"/>
                  </a:cubicBezTo>
                  <a:cubicBezTo>
                    <a:pt x="1300480" y="217170"/>
                    <a:pt x="1295400" y="218440"/>
                    <a:pt x="1283970" y="222250"/>
                  </a:cubicBezTo>
                  <a:cubicBezTo>
                    <a:pt x="1234440" y="233680"/>
                    <a:pt x="998220" y="226060"/>
                    <a:pt x="891540" y="219710"/>
                  </a:cubicBezTo>
                  <a:cubicBezTo>
                    <a:pt x="817880" y="215900"/>
                    <a:pt x="765810" y="213360"/>
                    <a:pt x="704850" y="201930"/>
                  </a:cubicBezTo>
                  <a:cubicBezTo>
                    <a:pt x="643890" y="190500"/>
                    <a:pt x="572770" y="168910"/>
                    <a:pt x="523240" y="151130"/>
                  </a:cubicBezTo>
                  <a:cubicBezTo>
                    <a:pt x="487680" y="138430"/>
                    <a:pt x="450850" y="124460"/>
                    <a:pt x="435610" y="111760"/>
                  </a:cubicBezTo>
                  <a:cubicBezTo>
                    <a:pt x="427990" y="105410"/>
                    <a:pt x="422910" y="99060"/>
                    <a:pt x="421640" y="91440"/>
                  </a:cubicBezTo>
                  <a:cubicBezTo>
                    <a:pt x="421640" y="83820"/>
                    <a:pt x="425450" y="72390"/>
                    <a:pt x="435610" y="66040"/>
                  </a:cubicBezTo>
                  <a:cubicBezTo>
                    <a:pt x="463550" y="50800"/>
                    <a:pt x="601980" y="55880"/>
                    <a:pt x="640080" y="72390"/>
                  </a:cubicBezTo>
                  <a:cubicBezTo>
                    <a:pt x="659130" y="81280"/>
                    <a:pt x="662940" y="99060"/>
                    <a:pt x="675640" y="106680"/>
                  </a:cubicBezTo>
                  <a:cubicBezTo>
                    <a:pt x="688340" y="113030"/>
                    <a:pt x="697230" y="115570"/>
                    <a:pt x="715010" y="116840"/>
                  </a:cubicBezTo>
                  <a:cubicBezTo>
                    <a:pt x="751840" y="121920"/>
                    <a:pt x="844550" y="120650"/>
                    <a:pt x="881380" y="113030"/>
                  </a:cubicBezTo>
                  <a:cubicBezTo>
                    <a:pt x="900430" y="109220"/>
                    <a:pt x="919480" y="105410"/>
                    <a:pt x="923290" y="97790"/>
                  </a:cubicBezTo>
                  <a:cubicBezTo>
                    <a:pt x="925830" y="91440"/>
                    <a:pt x="918210" y="78740"/>
                    <a:pt x="910590" y="72390"/>
                  </a:cubicBezTo>
                  <a:cubicBezTo>
                    <a:pt x="899160" y="64770"/>
                    <a:pt x="883920" y="63500"/>
                    <a:pt x="861060" y="60960"/>
                  </a:cubicBezTo>
                  <a:cubicBezTo>
                    <a:pt x="807720" y="54610"/>
                    <a:pt x="633730" y="53340"/>
                    <a:pt x="593090" y="62230"/>
                  </a:cubicBezTo>
                  <a:cubicBezTo>
                    <a:pt x="580390" y="64770"/>
                    <a:pt x="576580" y="74930"/>
                    <a:pt x="568960" y="72390"/>
                  </a:cubicBezTo>
                  <a:cubicBezTo>
                    <a:pt x="560070" y="69850"/>
                    <a:pt x="544830" y="52070"/>
                    <a:pt x="546100" y="43180"/>
                  </a:cubicBezTo>
                  <a:cubicBezTo>
                    <a:pt x="546100" y="34290"/>
                    <a:pt x="558800" y="24130"/>
                    <a:pt x="571500" y="21590"/>
                  </a:cubicBezTo>
                  <a:cubicBezTo>
                    <a:pt x="598170" y="16510"/>
                    <a:pt x="670560" y="40640"/>
                    <a:pt x="701040" y="58420"/>
                  </a:cubicBezTo>
                  <a:cubicBezTo>
                    <a:pt x="721360" y="69850"/>
                    <a:pt x="736600" y="83820"/>
                    <a:pt x="745490" y="101600"/>
                  </a:cubicBezTo>
                  <a:cubicBezTo>
                    <a:pt x="753110" y="120650"/>
                    <a:pt x="744220" y="163830"/>
                    <a:pt x="750570" y="165100"/>
                  </a:cubicBezTo>
                  <a:cubicBezTo>
                    <a:pt x="754380" y="166370"/>
                    <a:pt x="758190" y="148590"/>
                    <a:pt x="768350" y="143510"/>
                  </a:cubicBezTo>
                  <a:cubicBezTo>
                    <a:pt x="786130" y="134620"/>
                    <a:pt x="833120" y="144780"/>
                    <a:pt x="858520" y="135890"/>
                  </a:cubicBezTo>
                  <a:cubicBezTo>
                    <a:pt x="878840" y="128270"/>
                    <a:pt x="894080" y="102870"/>
                    <a:pt x="909320" y="100330"/>
                  </a:cubicBezTo>
                  <a:cubicBezTo>
                    <a:pt x="919480" y="99060"/>
                    <a:pt x="932180" y="102870"/>
                    <a:pt x="937260" y="109220"/>
                  </a:cubicBezTo>
                  <a:cubicBezTo>
                    <a:pt x="941070" y="116840"/>
                    <a:pt x="941070" y="130810"/>
                    <a:pt x="933450" y="143510"/>
                  </a:cubicBezTo>
                  <a:cubicBezTo>
                    <a:pt x="915670" y="176530"/>
                    <a:pt x="810260" y="259080"/>
                    <a:pt x="755650" y="274320"/>
                  </a:cubicBezTo>
                  <a:cubicBezTo>
                    <a:pt x="720090" y="284480"/>
                    <a:pt x="689610" y="273050"/>
                    <a:pt x="655320" y="264160"/>
                  </a:cubicBezTo>
                  <a:cubicBezTo>
                    <a:pt x="615950" y="255270"/>
                    <a:pt x="579120" y="241300"/>
                    <a:pt x="533400" y="218440"/>
                  </a:cubicBezTo>
                  <a:cubicBezTo>
                    <a:pt x="463550" y="182880"/>
                    <a:pt x="360680" y="78740"/>
                    <a:pt x="284480" y="59690"/>
                  </a:cubicBezTo>
                  <a:cubicBezTo>
                    <a:pt x="228600" y="45720"/>
                    <a:pt x="170180" y="53340"/>
                    <a:pt x="127000" y="72390"/>
                  </a:cubicBezTo>
                  <a:cubicBezTo>
                    <a:pt x="87630" y="91440"/>
                    <a:pt x="54610" y="162560"/>
                    <a:pt x="31750" y="167640"/>
                  </a:cubicBezTo>
                  <a:cubicBezTo>
                    <a:pt x="20320" y="170180"/>
                    <a:pt x="8890" y="163830"/>
                    <a:pt x="3810" y="157480"/>
                  </a:cubicBezTo>
                  <a:cubicBezTo>
                    <a:pt x="0" y="151130"/>
                    <a:pt x="3810" y="128270"/>
                    <a:pt x="3810" y="128270"/>
                  </a:cubicBezTo>
                </a:path>
              </a:pathLst>
            </a:custGeom>
            <a:solidFill>
              <a:srgbClr val="FFFFFF"/>
            </a:solidFill>
            <a:ln cap="sq">
              <a:noFill/>
              <a:prstDash val="solid"/>
              <a:miter/>
            </a:ln>
          </p:spPr>
        </p:sp>
      </p:grpSp>
      <p:grpSp>
        <p:nvGrpSpPr>
          <p:cNvPr id="6" name="Group 6"/>
          <p:cNvGrpSpPr/>
          <p:nvPr/>
        </p:nvGrpSpPr>
        <p:grpSpPr>
          <a:xfrm>
            <a:off x="8435340" y="803910"/>
            <a:ext cx="943927" cy="269558"/>
            <a:chOff x="0" y="0"/>
            <a:chExt cx="1258570" cy="359410"/>
          </a:xfrm>
        </p:grpSpPr>
        <p:sp>
          <p:nvSpPr>
            <p:cNvPr id="7" name="Freeform 7"/>
            <p:cNvSpPr/>
            <p:nvPr/>
          </p:nvSpPr>
          <p:spPr>
            <a:xfrm>
              <a:off x="46990" y="46990"/>
              <a:ext cx="1160780" cy="261620"/>
            </a:xfrm>
            <a:custGeom>
              <a:avLst/>
              <a:gdLst/>
              <a:ahLst/>
              <a:cxnLst/>
              <a:rect l="l" t="t" r="r" b="b"/>
              <a:pathLst>
                <a:path w="1160780" h="261620">
                  <a:moveTo>
                    <a:pt x="806450" y="52070"/>
                  </a:moveTo>
                  <a:cubicBezTo>
                    <a:pt x="905510" y="22860"/>
                    <a:pt x="974090" y="17780"/>
                    <a:pt x="998220" y="33020"/>
                  </a:cubicBezTo>
                  <a:cubicBezTo>
                    <a:pt x="1012190" y="41910"/>
                    <a:pt x="1017270" y="59690"/>
                    <a:pt x="1019810" y="73660"/>
                  </a:cubicBezTo>
                  <a:cubicBezTo>
                    <a:pt x="1021080" y="87630"/>
                    <a:pt x="1017270" y="104140"/>
                    <a:pt x="1009650" y="116840"/>
                  </a:cubicBezTo>
                  <a:cubicBezTo>
                    <a:pt x="1000760" y="132080"/>
                    <a:pt x="982980" y="147320"/>
                    <a:pt x="961390" y="156210"/>
                  </a:cubicBezTo>
                  <a:cubicBezTo>
                    <a:pt x="933450" y="168910"/>
                    <a:pt x="876300" y="162560"/>
                    <a:pt x="850900" y="172720"/>
                  </a:cubicBezTo>
                  <a:cubicBezTo>
                    <a:pt x="834390" y="180340"/>
                    <a:pt x="831850" y="194310"/>
                    <a:pt x="815340" y="200660"/>
                  </a:cubicBezTo>
                  <a:cubicBezTo>
                    <a:pt x="788670" y="210820"/>
                    <a:pt x="732790" y="212090"/>
                    <a:pt x="701040" y="207010"/>
                  </a:cubicBezTo>
                  <a:cubicBezTo>
                    <a:pt x="676910" y="203200"/>
                    <a:pt x="651510" y="196850"/>
                    <a:pt x="638810" y="181610"/>
                  </a:cubicBezTo>
                  <a:cubicBezTo>
                    <a:pt x="626110" y="167640"/>
                    <a:pt x="617220" y="138430"/>
                    <a:pt x="622300" y="124460"/>
                  </a:cubicBezTo>
                  <a:cubicBezTo>
                    <a:pt x="628650" y="109220"/>
                    <a:pt x="651510" y="102870"/>
                    <a:pt x="671830" y="92710"/>
                  </a:cubicBezTo>
                  <a:cubicBezTo>
                    <a:pt x="702310" y="78740"/>
                    <a:pt x="744220" y="63500"/>
                    <a:pt x="791210" y="55880"/>
                  </a:cubicBezTo>
                  <a:cubicBezTo>
                    <a:pt x="855980" y="44450"/>
                    <a:pt x="965200" y="41910"/>
                    <a:pt x="1026160" y="49530"/>
                  </a:cubicBezTo>
                  <a:cubicBezTo>
                    <a:pt x="1068070" y="54610"/>
                    <a:pt x="1106170" y="66040"/>
                    <a:pt x="1126490" y="77470"/>
                  </a:cubicBezTo>
                  <a:cubicBezTo>
                    <a:pt x="1139190" y="85090"/>
                    <a:pt x="1145540" y="92710"/>
                    <a:pt x="1151890" y="102870"/>
                  </a:cubicBezTo>
                  <a:cubicBezTo>
                    <a:pt x="1156970" y="111760"/>
                    <a:pt x="1160780" y="125730"/>
                    <a:pt x="1159510" y="137160"/>
                  </a:cubicBezTo>
                  <a:cubicBezTo>
                    <a:pt x="1158240" y="149860"/>
                    <a:pt x="1153160" y="163830"/>
                    <a:pt x="1144270" y="176530"/>
                  </a:cubicBezTo>
                  <a:cubicBezTo>
                    <a:pt x="1129030" y="196850"/>
                    <a:pt x="1101090" y="222250"/>
                    <a:pt x="1070610" y="236220"/>
                  </a:cubicBezTo>
                  <a:cubicBezTo>
                    <a:pt x="1036320" y="252730"/>
                    <a:pt x="976630" y="261620"/>
                    <a:pt x="944880" y="260350"/>
                  </a:cubicBezTo>
                  <a:cubicBezTo>
                    <a:pt x="927100" y="260350"/>
                    <a:pt x="916940" y="259080"/>
                    <a:pt x="901700" y="250190"/>
                  </a:cubicBezTo>
                  <a:cubicBezTo>
                    <a:pt x="877570" y="234950"/>
                    <a:pt x="855980" y="175260"/>
                    <a:pt x="824230" y="160020"/>
                  </a:cubicBezTo>
                  <a:cubicBezTo>
                    <a:pt x="797560" y="146050"/>
                    <a:pt x="759460" y="158750"/>
                    <a:pt x="728980" y="153670"/>
                  </a:cubicBezTo>
                  <a:cubicBezTo>
                    <a:pt x="701040" y="149860"/>
                    <a:pt x="679450" y="143510"/>
                    <a:pt x="648970" y="132080"/>
                  </a:cubicBezTo>
                  <a:cubicBezTo>
                    <a:pt x="604520" y="115570"/>
                    <a:pt x="532130" y="58420"/>
                    <a:pt x="491490" y="57150"/>
                  </a:cubicBezTo>
                  <a:cubicBezTo>
                    <a:pt x="466090" y="55880"/>
                    <a:pt x="450850" y="69850"/>
                    <a:pt x="427990" y="81280"/>
                  </a:cubicBezTo>
                  <a:cubicBezTo>
                    <a:pt x="400050" y="96520"/>
                    <a:pt x="377190" y="130810"/>
                    <a:pt x="337820" y="144780"/>
                  </a:cubicBezTo>
                  <a:cubicBezTo>
                    <a:pt x="280670" y="162560"/>
                    <a:pt x="147320" y="161290"/>
                    <a:pt x="113030" y="153670"/>
                  </a:cubicBezTo>
                  <a:cubicBezTo>
                    <a:pt x="101600" y="151130"/>
                    <a:pt x="96520" y="148590"/>
                    <a:pt x="91440" y="143510"/>
                  </a:cubicBezTo>
                  <a:cubicBezTo>
                    <a:pt x="87630" y="137160"/>
                    <a:pt x="86360" y="125730"/>
                    <a:pt x="88900" y="119380"/>
                  </a:cubicBezTo>
                  <a:cubicBezTo>
                    <a:pt x="92710" y="113030"/>
                    <a:pt x="99060" y="107950"/>
                    <a:pt x="113030" y="102870"/>
                  </a:cubicBezTo>
                  <a:cubicBezTo>
                    <a:pt x="175260" y="83820"/>
                    <a:pt x="603250" y="88900"/>
                    <a:pt x="662940" y="102870"/>
                  </a:cubicBezTo>
                  <a:cubicBezTo>
                    <a:pt x="675640" y="106680"/>
                    <a:pt x="680720" y="107950"/>
                    <a:pt x="684530" y="114300"/>
                  </a:cubicBezTo>
                  <a:cubicBezTo>
                    <a:pt x="688340" y="120650"/>
                    <a:pt x="689610" y="134620"/>
                    <a:pt x="684530" y="143510"/>
                  </a:cubicBezTo>
                  <a:cubicBezTo>
                    <a:pt x="673100" y="158750"/>
                    <a:pt x="633730" y="171450"/>
                    <a:pt x="596900" y="179070"/>
                  </a:cubicBezTo>
                  <a:cubicBezTo>
                    <a:pt x="542290" y="189230"/>
                    <a:pt x="453390" y="193040"/>
                    <a:pt x="382270" y="180340"/>
                  </a:cubicBezTo>
                  <a:cubicBezTo>
                    <a:pt x="308610" y="168910"/>
                    <a:pt x="218440" y="113030"/>
                    <a:pt x="163830" y="102870"/>
                  </a:cubicBezTo>
                  <a:cubicBezTo>
                    <a:pt x="132080" y="96520"/>
                    <a:pt x="110490" y="96520"/>
                    <a:pt x="86360" y="100330"/>
                  </a:cubicBezTo>
                  <a:cubicBezTo>
                    <a:pt x="62230" y="104140"/>
                    <a:pt x="34290" y="124460"/>
                    <a:pt x="20320" y="121920"/>
                  </a:cubicBezTo>
                  <a:cubicBezTo>
                    <a:pt x="12700" y="119380"/>
                    <a:pt x="6350" y="111760"/>
                    <a:pt x="3810" y="105410"/>
                  </a:cubicBezTo>
                  <a:cubicBezTo>
                    <a:pt x="1270" y="99060"/>
                    <a:pt x="0" y="87630"/>
                    <a:pt x="7620" y="81280"/>
                  </a:cubicBezTo>
                  <a:cubicBezTo>
                    <a:pt x="33020" y="59690"/>
                    <a:pt x="273050" y="66040"/>
                    <a:pt x="314960" y="76200"/>
                  </a:cubicBezTo>
                  <a:cubicBezTo>
                    <a:pt x="326390" y="78740"/>
                    <a:pt x="331470" y="81280"/>
                    <a:pt x="335280" y="87630"/>
                  </a:cubicBezTo>
                  <a:cubicBezTo>
                    <a:pt x="339090" y="92710"/>
                    <a:pt x="341630" y="104140"/>
                    <a:pt x="337820" y="110490"/>
                  </a:cubicBezTo>
                  <a:cubicBezTo>
                    <a:pt x="335280" y="118110"/>
                    <a:pt x="318770" y="119380"/>
                    <a:pt x="314960" y="127000"/>
                  </a:cubicBezTo>
                  <a:cubicBezTo>
                    <a:pt x="309880" y="134620"/>
                    <a:pt x="317500" y="147320"/>
                    <a:pt x="313690" y="154940"/>
                  </a:cubicBezTo>
                  <a:cubicBezTo>
                    <a:pt x="306070" y="166370"/>
                    <a:pt x="287020" y="175260"/>
                    <a:pt x="269240" y="185420"/>
                  </a:cubicBezTo>
                  <a:cubicBezTo>
                    <a:pt x="243840" y="199390"/>
                    <a:pt x="204470" y="220980"/>
                    <a:pt x="173990" y="227330"/>
                  </a:cubicBezTo>
                  <a:cubicBezTo>
                    <a:pt x="149860" y="232410"/>
                    <a:pt x="119380" y="238760"/>
                    <a:pt x="105410" y="228600"/>
                  </a:cubicBezTo>
                  <a:cubicBezTo>
                    <a:pt x="91440" y="219710"/>
                    <a:pt x="80010" y="193040"/>
                    <a:pt x="85090" y="175260"/>
                  </a:cubicBezTo>
                  <a:cubicBezTo>
                    <a:pt x="92710" y="148590"/>
                    <a:pt x="154940" y="115570"/>
                    <a:pt x="190500" y="100330"/>
                  </a:cubicBezTo>
                  <a:cubicBezTo>
                    <a:pt x="222250" y="86360"/>
                    <a:pt x="257810" y="73660"/>
                    <a:pt x="285750" y="77470"/>
                  </a:cubicBezTo>
                  <a:cubicBezTo>
                    <a:pt x="312420" y="82550"/>
                    <a:pt x="351790" y="106680"/>
                    <a:pt x="358140" y="120650"/>
                  </a:cubicBezTo>
                  <a:cubicBezTo>
                    <a:pt x="361950" y="128270"/>
                    <a:pt x="359410" y="138430"/>
                    <a:pt x="354330" y="143510"/>
                  </a:cubicBezTo>
                  <a:cubicBezTo>
                    <a:pt x="350520" y="149860"/>
                    <a:pt x="340360" y="154940"/>
                    <a:pt x="332740" y="153670"/>
                  </a:cubicBezTo>
                  <a:cubicBezTo>
                    <a:pt x="326390" y="153670"/>
                    <a:pt x="316230" y="148590"/>
                    <a:pt x="312420" y="142240"/>
                  </a:cubicBezTo>
                  <a:cubicBezTo>
                    <a:pt x="308610" y="134620"/>
                    <a:pt x="311150" y="116840"/>
                    <a:pt x="316230" y="111760"/>
                  </a:cubicBezTo>
                  <a:cubicBezTo>
                    <a:pt x="320040" y="105410"/>
                    <a:pt x="331470" y="102870"/>
                    <a:pt x="339090" y="104140"/>
                  </a:cubicBezTo>
                  <a:cubicBezTo>
                    <a:pt x="345440" y="104140"/>
                    <a:pt x="354330" y="111760"/>
                    <a:pt x="358140" y="118110"/>
                  </a:cubicBezTo>
                  <a:cubicBezTo>
                    <a:pt x="360680" y="124460"/>
                    <a:pt x="359410" y="135890"/>
                    <a:pt x="355600" y="142240"/>
                  </a:cubicBezTo>
                  <a:cubicBezTo>
                    <a:pt x="353060" y="147320"/>
                    <a:pt x="345440" y="153670"/>
                    <a:pt x="335280" y="153670"/>
                  </a:cubicBezTo>
                  <a:cubicBezTo>
                    <a:pt x="320040" y="156210"/>
                    <a:pt x="285750" y="130810"/>
                    <a:pt x="265430" y="129540"/>
                  </a:cubicBezTo>
                  <a:cubicBezTo>
                    <a:pt x="248920" y="129540"/>
                    <a:pt x="240030" y="132080"/>
                    <a:pt x="223520" y="138430"/>
                  </a:cubicBezTo>
                  <a:cubicBezTo>
                    <a:pt x="195580" y="151130"/>
                    <a:pt x="121920" y="215900"/>
                    <a:pt x="118110" y="212090"/>
                  </a:cubicBezTo>
                  <a:cubicBezTo>
                    <a:pt x="115570" y="209550"/>
                    <a:pt x="125730" y="190500"/>
                    <a:pt x="137160" y="181610"/>
                  </a:cubicBezTo>
                  <a:cubicBezTo>
                    <a:pt x="156210" y="165100"/>
                    <a:pt x="210820" y="161290"/>
                    <a:pt x="241300" y="142240"/>
                  </a:cubicBezTo>
                  <a:cubicBezTo>
                    <a:pt x="270510" y="125730"/>
                    <a:pt x="297180" y="77470"/>
                    <a:pt x="314960" y="76200"/>
                  </a:cubicBezTo>
                  <a:cubicBezTo>
                    <a:pt x="323850" y="76200"/>
                    <a:pt x="335280" y="85090"/>
                    <a:pt x="337820" y="92710"/>
                  </a:cubicBezTo>
                  <a:cubicBezTo>
                    <a:pt x="341630" y="99060"/>
                    <a:pt x="339090" y="110490"/>
                    <a:pt x="335280" y="116840"/>
                  </a:cubicBezTo>
                  <a:cubicBezTo>
                    <a:pt x="331470" y="121920"/>
                    <a:pt x="326390" y="124460"/>
                    <a:pt x="314960" y="127000"/>
                  </a:cubicBezTo>
                  <a:cubicBezTo>
                    <a:pt x="278130" y="135890"/>
                    <a:pt x="111760" y="135890"/>
                    <a:pt x="73660" y="125730"/>
                  </a:cubicBezTo>
                  <a:cubicBezTo>
                    <a:pt x="59690" y="123190"/>
                    <a:pt x="55880" y="111760"/>
                    <a:pt x="48260" y="111760"/>
                  </a:cubicBezTo>
                  <a:cubicBezTo>
                    <a:pt x="40640" y="111760"/>
                    <a:pt x="33020" y="123190"/>
                    <a:pt x="26670" y="121920"/>
                  </a:cubicBezTo>
                  <a:cubicBezTo>
                    <a:pt x="20320" y="121920"/>
                    <a:pt x="10160" y="116840"/>
                    <a:pt x="6350" y="110490"/>
                  </a:cubicBezTo>
                  <a:cubicBezTo>
                    <a:pt x="2540" y="105410"/>
                    <a:pt x="0" y="95250"/>
                    <a:pt x="3810" y="87630"/>
                  </a:cubicBezTo>
                  <a:cubicBezTo>
                    <a:pt x="10160" y="74930"/>
                    <a:pt x="29210" y="60960"/>
                    <a:pt x="50800" y="53340"/>
                  </a:cubicBezTo>
                  <a:cubicBezTo>
                    <a:pt x="85090" y="43180"/>
                    <a:pt x="149860" y="45720"/>
                    <a:pt x="200660" y="55880"/>
                  </a:cubicBezTo>
                  <a:cubicBezTo>
                    <a:pt x="259080" y="68580"/>
                    <a:pt x="318770" y="118110"/>
                    <a:pt x="382270" y="129540"/>
                  </a:cubicBezTo>
                  <a:cubicBezTo>
                    <a:pt x="448310" y="142240"/>
                    <a:pt x="539750" y="135890"/>
                    <a:pt x="591820" y="128270"/>
                  </a:cubicBezTo>
                  <a:cubicBezTo>
                    <a:pt x="624840" y="123190"/>
                    <a:pt x="652780" y="99060"/>
                    <a:pt x="669290" y="104140"/>
                  </a:cubicBezTo>
                  <a:cubicBezTo>
                    <a:pt x="679450" y="107950"/>
                    <a:pt x="689610" y="123190"/>
                    <a:pt x="688340" y="132080"/>
                  </a:cubicBezTo>
                  <a:cubicBezTo>
                    <a:pt x="687070" y="139700"/>
                    <a:pt x="679450" y="148590"/>
                    <a:pt x="662940" y="153670"/>
                  </a:cubicBezTo>
                  <a:cubicBezTo>
                    <a:pt x="598170" y="177800"/>
                    <a:pt x="139700" y="181610"/>
                    <a:pt x="96520" y="147320"/>
                  </a:cubicBezTo>
                  <a:cubicBezTo>
                    <a:pt x="86360" y="139700"/>
                    <a:pt x="86360" y="127000"/>
                    <a:pt x="88900" y="119380"/>
                  </a:cubicBezTo>
                  <a:cubicBezTo>
                    <a:pt x="91440" y="113030"/>
                    <a:pt x="96520" y="107950"/>
                    <a:pt x="106680" y="104140"/>
                  </a:cubicBezTo>
                  <a:cubicBezTo>
                    <a:pt x="139700" y="90170"/>
                    <a:pt x="275590" y="111760"/>
                    <a:pt x="339090" y="90170"/>
                  </a:cubicBezTo>
                  <a:cubicBezTo>
                    <a:pt x="389890" y="72390"/>
                    <a:pt x="430530" y="11430"/>
                    <a:pt x="463550" y="3810"/>
                  </a:cubicBezTo>
                  <a:cubicBezTo>
                    <a:pt x="481330" y="0"/>
                    <a:pt x="490220" y="3810"/>
                    <a:pt x="509270" y="10160"/>
                  </a:cubicBezTo>
                  <a:cubicBezTo>
                    <a:pt x="546100" y="20320"/>
                    <a:pt x="618490" y="66040"/>
                    <a:pt x="659130" y="81280"/>
                  </a:cubicBezTo>
                  <a:cubicBezTo>
                    <a:pt x="687070" y="92710"/>
                    <a:pt x="703580" y="99060"/>
                    <a:pt x="730250" y="104140"/>
                  </a:cubicBezTo>
                  <a:cubicBezTo>
                    <a:pt x="764540" y="110490"/>
                    <a:pt x="819150" y="105410"/>
                    <a:pt x="844550" y="113030"/>
                  </a:cubicBezTo>
                  <a:cubicBezTo>
                    <a:pt x="859790" y="116840"/>
                    <a:pt x="864870" y="120650"/>
                    <a:pt x="877570" y="129540"/>
                  </a:cubicBezTo>
                  <a:cubicBezTo>
                    <a:pt x="896620" y="146050"/>
                    <a:pt x="915670" y="199390"/>
                    <a:pt x="943610" y="209550"/>
                  </a:cubicBezTo>
                  <a:cubicBezTo>
                    <a:pt x="970280" y="219710"/>
                    <a:pt x="1010920" y="209550"/>
                    <a:pt x="1038860" y="196850"/>
                  </a:cubicBezTo>
                  <a:cubicBezTo>
                    <a:pt x="1066800" y="184150"/>
                    <a:pt x="1112520" y="147320"/>
                    <a:pt x="1109980" y="130810"/>
                  </a:cubicBezTo>
                  <a:cubicBezTo>
                    <a:pt x="1106170" y="114300"/>
                    <a:pt x="1057910" y="105410"/>
                    <a:pt x="1024890" y="100330"/>
                  </a:cubicBezTo>
                  <a:cubicBezTo>
                    <a:pt x="982980" y="92710"/>
                    <a:pt x="932180" y="96520"/>
                    <a:pt x="878840" y="100330"/>
                  </a:cubicBezTo>
                  <a:cubicBezTo>
                    <a:pt x="812800" y="106680"/>
                    <a:pt x="660400" y="127000"/>
                    <a:pt x="660400" y="138430"/>
                  </a:cubicBezTo>
                  <a:cubicBezTo>
                    <a:pt x="659130" y="144780"/>
                    <a:pt x="704850" y="153670"/>
                    <a:pt x="728980" y="156210"/>
                  </a:cubicBezTo>
                  <a:cubicBezTo>
                    <a:pt x="754380" y="158750"/>
                    <a:pt x="791210" y="160020"/>
                    <a:pt x="808990" y="152400"/>
                  </a:cubicBezTo>
                  <a:cubicBezTo>
                    <a:pt x="820420" y="147320"/>
                    <a:pt x="820420" y="134620"/>
                    <a:pt x="833120" y="128270"/>
                  </a:cubicBezTo>
                  <a:cubicBezTo>
                    <a:pt x="857250" y="114300"/>
                    <a:pt x="952500" y="114300"/>
                    <a:pt x="961390" y="99060"/>
                  </a:cubicBezTo>
                  <a:cubicBezTo>
                    <a:pt x="966470" y="91440"/>
                    <a:pt x="962660" y="78740"/>
                    <a:pt x="953770" y="74930"/>
                  </a:cubicBezTo>
                  <a:cubicBezTo>
                    <a:pt x="935990" y="63500"/>
                    <a:pt x="835660" y="107950"/>
                    <a:pt x="810260" y="99060"/>
                  </a:cubicBezTo>
                  <a:cubicBezTo>
                    <a:pt x="800100" y="95250"/>
                    <a:pt x="792480" y="85090"/>
                    <a:pt x="792480" y="77470"/>
                  </a:cubicBezTo>
                  <a:cubicBezTo>
                    <a:pt x="791210" y="69850"/>
                    <a:pt x="806450" y="52070"/>
                    <a:pt x="806450" y="52070"/>
                  </a:cubicBezTo>
                </a:path>
              </a:pathLst>
            </a:custGeom>
            <a:solidFill>
              <a:srgbClr val="FFFFFF"/>
            </a:solidFill>
            <a:ln cap="sq">
              <a:noFill/>
              <a:prstDash val="solid"/>
              <a:miter/>
            </a:ln>
          </p:spPr>
        </p:sp>
      </p:grpSp>
      <p:grpSp>
        <p:nvGrpSpPr>
          <p:cNvPr id="8" name="Group 8"/>
          <p:cNvGrpSpPr/>
          <p:nvPr/>
        </p:nvGrpSpPr>
        <p:grpSpPr>
          <a:xfrm>
            <a:off x="9094470" y="799148"/>
            <a:ext cx="578168" cy="253365"/>
            <a:chOff x="0" y="0"/>
            <a:chExt cx="770890" cy="337820"/>
          </a:xfrm>
        </p:grpSpPr>
        <p:sp>
          <p:nvSpPr>
            <p:cNvPr id="9" name="Freeform 9"/>
            <p:cNvSpPr/>
            <p:nvPr/>
          </p:nvSpPr>
          <p:spPr>
            <a:xfrm>
              <a:off x="46990" y="49530"/>
              <a:ext cx="678180" cy="252730"/>
            </a:xfrm>
            <a:custGeom>
              <a:avLst/>
              <a:gdLst/>
              <a:ahLst/>
              <a:cxnLst/>
              <a:rect l="l" t="t" r="r" b="b"/>
              <a:pathLst>
                <a:path w="678180" h="252730">
                  <a:moveTo>
                    <a:pt x="189230" y="114300"/>
                  </a:moveTo>
                  <a:cubicBezTo>
                    <a:pt x="276860" y="36830"/>
                    <a:pt x="323850" y="21590"/>
                    <a:pt x="353060" y="15240"/>
                  </a:cubicBezTo>
                  <a:cubicBezTo>
                    <a:pt x="374650" y="10160"/>
                    <a:pt x="400050" y="3810"/>
                    <a:pt x="410210" y="8890"/>
                  </a:cubicBezTo>
                  <a:cubicBezTo>
                    <a:pt x="417830" y="12700"/>
                    <a:pt x="422910" y="22860"/>
                    <a:pt x="421640" y="30480"/>
                  </a:cubicBezTo>
                  <a:cubicBezTo>
                    <a:pt x="421640" y="38100"/>
                    <a:pt x="411480" y="54610"/>
                    <a:pt x="406400" y="54610"/>
                  </a:cubicBezTo>
                  <a:cubicBezTo>
                    <a:pt x="400050" y="53340"/>
                    <a:pt x="382270" y="10160"/>
                    <a:pt x="386080" y="3810"/>
                  </a:cubicBezTo>
                  <a:cubicBezTo>
                    <a:pt x="388620" y="0"/>
                    <a:pt x="398780" y="0"/>
                    <a:pt x="403860" y="3810"/>
                  </a:cubicBezTo>
                  <a:cubicBezTo>
                    <a:pt x="411480" y="7620"/>
                    <a:pt x="420370" y="26670"/>
                    <a:pt x="417830" y="38100"/>
                  </a:cubicBezTo>
                  <a:cubicBezTo>
                    <a:pt x="415290" y="55880"/>
                    <a:pt x="392430" y="80010"/>
                    <a:pt x="369570" y="91440"/>
                  </a:cubicBezTo>
                  <a:cubicBezTo>
                    <a:pt x="341630" y="106680"/>
                    <a:pt x="284480" y="96520"/>
                    <a:pt x="254000" y="104140"/>
                  </a:cubicBezTo>
                  <a:cubicBezTo>
                    <a:pt x="232410" y="109220"/>
                    <a:pt x="214630" y="125730"/>
                    <a:pt x="200660" y="125730"/>
                  </a:cubicBezTo>
                  <a:cubicBezTo>
                    <a:pt x="190500" y="125730"/>
                    <a:pt x="177800" y="120650"/>
                    <a:pt x="173990" y="114300"/>
                  </a:cubicBezTo>
                  <a:cubicBezTo>
                    <a:pt x="168910" y="107950"/>
                    <a:pt x="168910" y="91440"/>
                    <a:pt x="173990" y="86360"/>
                  </a:cubicBezTo>
                  <a:cubicBezTo>
                    <a:pt x="180340" y="78740"/>
                    <a:pt x="195580" y="81280"/>
                    <a:pt x="210820" y="80010"/>
                  </a:cubicBezTo>
                  <a:cubicBezTo>
                    <a:pt x="234950" y="78740"/>
                    <a:pt x="284480" y="76200"/>
                    <a:pt x="303530" y="85090"/>
                  </a:cubicBezTo>
                  <a:cubicBezTo>
                    <a:pt x="313690" y="88900"/>
                    <a:pt x="312420" y="99060"/>
                    <a:pt x="323850" y="104140"/>
                  </a:cubicBezTo>
                  <a:cubicBezTo>
                    <a:pt x="358140" y="118110"/>
                    <a:pt x="509270" y="96520"/>
                    <a:pt x="543560" y="111760"/>
                  </a:cubicBezTo>
                  <a:cubicBezTo>
                    <a:pt x="557530" y="116840"/>
                    <a:pt x="563880" y="123190"/>
                    <a:pt x="567690" y="133350"/>
                  </a:cubicBezTo>
                  <a:cubicBezTo>
                    <a:pt x="574040" y="146050"/>
                    <a:pt x="575310" y="166370"/>
                    <a:pt x="570230" y="180340"/>
                  </a:cubicBezTo>
                  <a:cubicBezTo>
                    <a:pt x="565150" y="195580"/>
                    <a:pt x="549910" y="209550"/>
                    <a:pt x="533400" y="218440"/>
                  </a:cubicBezTo>
                  <a:cubicBezTo>
                    <a:pt x="511810" y="229870"/>
                    <a:pt x="482600" y="232410"/>
                    <a:pt x="448310" y="236220"/>
                  </a:cubicBezTo>
                  <a:cubicBezTo>
                    <a:pt x="397510" y="241300"/>
                    <a:pt x="298450" y="252730"/>
                    <a:pt x="260350" y="237490"/>
                  </a:cubicBezTo>
                  <a:cubicBezTo>
                    <a:pt x="240030" y="227330"/>
                    <a:pt x="222250" y="210820"/>
                    <a:pt x="222250" y="194310"/>
                  </a:cubicBezTo>
                  <a:cubicBezTo>
                    <a:pt x="222250" y="170180"/>
                    <a:pt x="269240" y="128270"/>
                    <a:pt x="304800" y="106680"/>
                  </a:cubicBezTo>
                  <a:cubicBezTo>
                    <a:pt x="345440" y="81280"/>
                    <a:pt x="425450" y="64770"/>
                    <a:pt x="462280" y="59690"/>
                  </a:cubicBezTo>
                  <a:cubicBezTo>
                    <a:pt x="481330" y="55880"/>
                    <a:pt x="494030" y="54610"/>
                    <a:pt x="506730" y="58420"/>
                  </a:cubicBezTo>
                  <a:cubicBezTo>
                    <a:pt x="518160" y="60960"/>
                    <a:pt x="529590" y="68580"/>
                    <a:pt x="535940" y="77470"/>
                  </a:cubicBezTo>
                  <a:cubicBezTo>
                    <a:pt x="542290" y="90170"/>
                    <a:pt x="546100" y="113030"/>
                    <a:pt x="542290" y="128270"/>
                  </a:cubicBezTo>
                  <a:cubicBezTo>
                    <a:pt x="535940" y="146050"/>
                    <a:pt x="514350" y="168910"/>
                    <a:pt x="499110" y="176530"/>
                  </a:cubicBezTo>
                  <a:cubicBezTo>
                    <a:pt x="485140" y="181610"/>
                    <a:pt x="466090" y="181610"/>
                    <a:pt x="455930" y="176530"/>
                  </a:cubicBezTo>
                  <a:cubicBezTo>
                    <a:pt x="444500" y="170180"/>
                    <a:pt x="435610" y="154940"/>
                    <a:pt x="434340" y="143510"/>
                  </a:cubicBezTo>
                  <a:cubicBezTo>
                    <a:pt x="433070" y="132080"/>
                    <a:pt x="435610" y="119380"/>
                    <a:pt x="447040" y="106680"/>
                  </a:cubicBezTo>
                  <a:cubicBezTo>
                    <a:pt x="472440" y="80010"/>
                    <a:pt x="594360" y="25400"/>
                    <a:pt x="626110" y="22860"/>
                  </a:cubicBezTo>
                  <a:cubicBezTo>
                    <a:pt x="636270" y="21590"/>
                    <a:pt x="643890" y="25400"/>
                    <a:pt x="648970" y="29210"/>
                  </a:cubicBezTo>
                  <a:cubicBezTo>
                    <a:pt x="654050" y="34290"/>
                    <a:pt x="657860" y="44450"/>
                    <a:pt x="655320" y="52070"/>
                  </a:cubicBezTo>
                  <a:cubicBezTo>
                    <a:pt x="651510" y="68580"/>
                    <a:pt x="615950" y="96520"/>
                    <a:pt x="591820" y="107950"/>
                  </a:cubicBezTo>
                  <a:cubicBezTo>
                    <a:pt x="568960" y="119380"/>
                    <a:pt x="533400" y="129540"/>
                    <a:pt x="514350" y="123190"/>
                  </a:cubicBezTo>
                  <a:cubicBezTo>
                    <a:pt x="501650" y="119380"/>
                    <a:pt x="487680" y="105410"/>
                    <a:pt x="486410" y="95250"/>
                  </a:cubicBezTo>
                  <a:cubicBezTo>
                    <a:pt x="485140" y="86360"/>
                    <a:pt x="506730" y="74930"/>
                    <a:pt x="506730" y="63500"/>
                  </a:cubicBezTo>
                  <a:cubicBezTo>
                    <a:pt x="506730" y="53340"/>
                    <a:pt x="486410" y="39370"/>
                    <a:pt x="487680" y="30480"/>
                  </a:cubicBezTo>
                  <a:cubicBezTo>
                    <a:pt x="488950" y="21590"/>
                    <a:pt x="504190" y="6350"/>
                    <a:pt x="511810" y="7620"/>
                  </a:cubicBezTo>
                  <a:cubicBezTo>
                    <a:pt x="520700" y="7620"/>
                    <a:pt x="538480" y="34290"/>
                    <a:pt x="538480" y="34290"/>
                  </a:cubicBezTo>
                  <a:cubicBezTo>
                    <a:pt x="538480" y="34290"/>
                    <a:pt x="510540" y="10160"/>
                    <a:pt x="511810" y="5080"/>
                  </a:cubicBezTo>
                  <a:cubicBezTo>
                    <a:pt x="513080" y="0"/>
                    <a:pt x="529590" y="1270"/>
                    <a:pt x="538480" y="1270"/>
                  </a:cubicBezTo>
                  <a:cubicBezTo>
                    <a:pt x="549910" y="1270"/>
                    <a:pt x="562610" y="0"/>
                    <a:pt x="574040" y="5080"/>
                  </a:cubicBezTo>
                  <a:cubicBezTo>
                    <a:pt x="591820" y="12700"/>
                    <a:pt x="614680" y="31750"/>
                    <a:pt x="631190" y="50800"/>
                  </a:cubicBezTo>
                  <a:cubicBezTo>
                    <a:pt x="648970" y="73660"/>
                    <a:pt x="678180" y="113030"/>
                    <a:pt x="673100" y="133350"/>
                  </a:cubicBezTo>
                  <a:cubicBezTo>
                    <a:pt x="668020" y="153670"/>
                    <a:pt x="632460" y="168910"/>
                    <a:pt x="608330" y="177800"/>
                  </a:cubicBezTo>
                  <a:cubicBezTo>
                    <a:pt x="582930" y="186690"/>
                    <a:pt x="544830" y="184150"/>
                    <a:pt x="521970" y="184150"/>
                  </a:cubicBezTo>
                  <a:cubicBezTo>
                    <a:pt x="508000" y="184150"/>
                    <a:pt x="501650" y="186690"/>
                    <a:pt x="488950" y="181610"/>
                  </a:cubicBezTo>
                  <a:cubicBezTo>
                    <a:pt x="462280" y="171450"/>
                    <a:pt x="431800" y="123190"/>
                    <a:pt x="384810" y="107950"/>
                  </a:cubicBezTo>
                  <a:cubicBezTo>
                    <a:pt x="309880" y="83820"/>
                    <a:pt x="66040" y="104140"/>
                    <a:pt x="66040" y="104140"/>
                  </a:cubicBezTo>
                  <a:cubicBezTo>
                    <a:pt x="66040" y="104140"/>
                    <a:pt x="185420" y="111760"/>
                    <a:pt x="241300" y="106680"/>
                  </a:cubicBezTo>
                  <a:cubicBezTo>
                    <a:pt x="292100" y="102870"/>
                    <a:pt x="344170" y="83820"/>
                    <a:pt x="389890" y="81280"/>
                  </a:cubicBezTo>
                  <a:cubicBezTo>
                    <a:pt x="426720" y="78740"/>
                    <a:pt x="474980" y="73660"/>
                    <a:pt x="490220" y="85090"/>
                  </a:cubicBezTo>
                  <a:cubicBezTo>
                    <a:pt x="499110" y="91440"/>
                    <a:pt x="501650" y="106680"/>
                    <a:pt x="499110" y="114300"/>
                  </a:cubicBezTo>
                  <a:cubicBezTo>
                    <a:pt x="496570" y="121920"/>
                    <a:pt x="487680" y="129540"/>
                    <a:pt x="481330" y="130810"/>
                  </a:cubicBezTo>
                  <a:cubicBezTo>
                    <a:pt x="472440" y="130810"/>
                    <a:pt x="452120" y="118110"/>
                    <a:pt x="449580" y="110490"/>
                  </a:cubicBezTo>
                  <a:cubicBezTo>
                    <a:pt x="448310" y="101600"/>
                    <a:pt x="463550" y="81280"/>
                    <a:pt x="472440" y="80010"/>
                  </a:cubicBezTo>
                  <a:cubicBezTo>
                    <a:pt x="480060" y="80010"/>
                    <a:pt x="500380" y="95250"/>
                    <a:pt x="500380" y="104140"/>
                  </a:cubicBezTo>
                  <a:cubicBezTo>
                    <a:pt x="500380" y="113030"/>
                    <a:pt x="488950" y="125730"/>
                    <a:pt x="474980" y="130810"/>
                  </a:cubicBezTo>
                  <a:cubicBezTo>
                    <a:pt x="450850" y="142240"/>
                    <a:pt x="387350" y="127000"/>
                    <a:pt x="350520" y="133350"/>
                  </a:cubicBezTo>
                  <a:cubicBezTo>
                    <a:pt x="320040" y="137160"/>
                    <a:pt x="303530" y="153670"/>
                    <a:pt x="269240" y="157480"/>
                  </a:cubicBezTo>
                  <a:cubicBezTo>
                    <a:pt x="209550" y="165100"/>
                    <a:pt x="57150" y="162560"/>
                    <a:pt x="22860" y="147320"/>
                  </a:cubicBezTo>
                  <a:cubicBezTo>
                    <a:pt x="11430" y="140970"/>
                    <a:pt x="7620" y="135890"/>
                    <a:pt x="3810" y="127000"/>
                  </a:cubicBezTo>
                  <a:cubicBezTo>
                    <a:pt x="0" y="115570"/>
                    <a:pt x="1270" y="91440"/>
                    <a:pt x="6350" y="80010"/>
                  </a:cubicBezTo>
                  <a:cubicBezTo>
                    <a:pt x="11430" y="69850"/>
                    <a:pt x="21590" y="62230"/>
                    <a:pt x="30480" y="57150"/>
                  </a:cubicBezTo>
                  <a:cubicBezTo>
                    <a:pt x="40640" y="53340"/>
                    <a:pt x="48260" y="54610"/>
                    <a:pt x="66040" y="53340"/>
                  </a:cubicBezTo>
                  <a:cubicBezTo>
                    <a:pt x="116840" y="50800"/>
                    <a:pt x="280670" y="36830"/>
                    <a:pt x="361950" y="55880"/>
                  </a:cubicBezTo>
                  <a:cubicBezTo>
                    <a:pt x="425450" y="71120"/>
                    <a:pt x="471170" y="125730"/>
                    <a:pt x="520700" y="133350"/>
                  </a:cubicBezTo>
                  <a:cubicBezTo>
                    <a:pt x="561340" y="139700"/>
                    <a:pt x="632460" y="133350"/>
                    <a:pt x="635000" y="119380"/>
                  </a:cubicBezTo>
                  <a:cubicBezTo>
                    <a:pt x="638810" y="102870"/>
                    <a:pt x="490220" y="52070"/>
                    <a:pt x="487680" y="30480"/>
                  </a:cubicBezTo>
                  <a:cubicBezTo>
                    <a:pt x="486410" y="20320"/>
                    <a:pt x="502920" y="7620"/>
                    <a:pt x="511810" y="7620"/>
                  </a:cubicBezTo>
                  <a:cubicBezTo>
                    <a:pt x="521970" y="6350"/>
                    <a:pt x="541020" y="21590"/>
                    <a:pt x="547370" y="31750"/>
                  </a:cubicBezTo>
                  <a:cubicBezTo>
                    <a:pt x="552450" y="43180"/>
                    <a:pt x="552450" y="59690"/>
                    <a:pt x="549910" y="71120"/>
                  </a:cubicBezTo>
                  <a:cubicBezTo>
                    <a:pt x="548640" y="82550"/>
                    <a:pt x="544830" y="93980"/>
                    <a:pt x="537210" y="100330"/>
                  </a:cubicBezTo>
                  <a:cubicBezTo>
                    <a:pt x="528320" y="107950"/>
                    <a:pt x="505460" y="114300"/>
                    <a:pt x="496570" y="110490"/>
                  </a:cubicBezTo>
                  <a:cubicBezTo>
                    <a:pt x="490220" y="107950"/>
                    <a:pt x="485140" y="96520"/>
                    <a:pt x="485140" y="90170"/>
                  </a:cubicBezTo>
                  <a:cubicBezTo>
                    <a:pt x="485140" y="82550"/>
                    <a:pt x="488950" y="71120"/>
                    <a:pt x="495300" y="68580"/>
                  </a:cubicBezTo>
                  <a:cubicBezTo>
                    <a:pt x="502920" y="66040"/>
                    <a:pt x="515620" y="82550"/>
                    <a:pt x="529590" y="81280"/>
                  </a:cubicBezTo>
                  <a:cubicBezTo>
                    <a:pt x="553720" y="80010"/>
                    <a:pt x="604520" y="25400"/>
                    <a:pt x="626110" y="22860"/>
                  </a:cubicBezTo>
                  <a:cubicBezTo>
                    <a:pt x="636270" y="21590"/>
                    <a:pt x="643890" y="25400"/>
                    <a:pt x="648970" y="29210"/>
                  </a:cubicBezTo>
                  <a:cubicBezTo>
                    <a:pt x="654050" y="34290"/>
                    <a:pt x="655320" y="45720"/>
                    <a:pt x="655320" y="52070"/>
                  </a:cubicBezTo>
                  <a:cubicBezTo>
                    <a:pt x="655320" y="57150"/>
                    <a:pt x="654050" y="60960"/>
                    <a:pt x="650240" y="63500"/>
                  </a:cubicBezTo>
                  <a:cubicBezTo>
                    <a:pt x="643890" y="67310"/>
                    <a:pt x="612140" y="55880"/>
                    <a:pt x="608330" y="62230"/>
                  </a:cubicBezTo>
                  <a:cubicBezTo>
                    <a:pt x="604520" y="66040"/>
                    <a:pt x="619760" y="78740"/>
                    <a:pt x="615950" y="87630"/>
                  </a:cubicBezTo>
                  <a:cubicBezTo>
                    <a:pt x="607060" y="105410"/>
                    <a:pt x="494030" y="140970"/>
                    <a:pt x="486410" y="132080"/>
                  </a:cubicBezTo>
                  <a:cubicBezTo>
                    <a:pt x="482600" y="128270"/>
                    <a:pt x="501650" y="109220"/>
                    <a:pt x="497840" y="104140"/>
                  </a:cubicBezTo>
                  <a:cubicBezTo>
                    <a:pt x="487680" y="92710"/>
                    <a:pt x="382270" y="120650"/>
                    <a:pt x="339090" y="143510"/>
                  </a:cubicBezTo>
                  <a:cubicBezTo>
                    <a:pt x="300990" y="162560"/>
                    <a:pt x="267970" y="224790"/>
                    <a:pt x="246380" y="223520"/>
                  </a:cubicBezTo>
                  <a:cubicBezTo>
                    <a:pt x="234950" y="222250"/>
                    <a:pt x="220980" y="203200"/>
                    <a:pt x="222250" y="194310"/>
                  </a:cubicBezTo>
                  <a:cubicBezTo>
                    <a:pt x="222250" y="186690"/>
                    <a:pt x="238760" y="172720"/>
                    <a:pt x="246380" y="172720"/>
                  </a:cubicBezTo>
                  <a:cubicBezTo>
                    <a:pt x="254000" y="171450"/>
                    <a:pt x="256540" y="185420"/>
                    <a:pt x="269240" y="189230"/>
                  </a:cubicBezTo>
                  <a:cubicBezTo>
                    <a:pt x="302260" y="199390"/>
                    <a:pt x="433070" y="194310"/>
                    <a:pt x="472440" y="181610"/>
                  </a:cubicBezTo>
                  <a:cubicBezTo>
                    <a:pt x="490220" y="176530"/>
                    <a:pt x="510540" y="163830"/>
                    <a:pt x="509270" y="157480"/>
                  </a:cubicBezTo>
                  <a:cubicBezTo>
                    <a:pt x="505460" y="146050"/>
                    <a:pt x="360680" y="161290"/>
                    <a:pt x="318770" y="152400"/>
                  </a:cubicBezTo>
                  <a:cubicBezTo>
                    <a:pt x="295910" y="147320"/>
                    <a:pt x="287020" y="134620"/>
                    <a:pt x="267970" y="130810"/>
                  </a:cubicBezTo>
                  <a:cubicBezTo>
                    <a:pt x="246380" y="125730"/>
                    <a:pt x="193040" y="132080"/>
                    <a:pt x="193040" y="127000"/>
                  </a:cubicBezTo>
                  <a:cubicBezTo>
                    <a:pt x="191770" y="124460"/>
                    <a:pt x="215900" y="115570"/>
                    <a:pt x="215900" y="115570"/>
                  </a:cubicBezTo>
                  <a:cubicBezTo>
                    <a:pt x="215900" y="115570"/>
                    <a:pt x="201930" y="127000"/>
                    <a:pt x="194310" y="125730"/>
                  </a:cubicBezTo>
                  <a:cubicBezTo>
                    <a:pt x="186690" y="125730"/>
                    <a:pt x="173990" y="116840"/>
                    <a:pt x="171450" y="109220"/>
                  </a:cubicBezTo>
                  <a:cubicBezTo>
                    <a:pt x="168910" y="102870"/>
                    <a:pt x="170180" y="92710"/>
                    <a:pt x="173990" y="86360"/>
                  </a:cubicBezTo>
                  <a:cubicBezTo>
                    <a:pt x="181610" y="74930"/>
                    <a:pt x="198120" y="64770"/>
                    <a:pt x="218440" y="57150"/>
                  </a:cubicBezTo>
                  <a:cubicBezTo>
                    <a:pt x="251460" y="45720"/>
                    <a:pt x="327660" y="58420"/>
                    <a:pt x="358140" y="43180"/>
                  </a:cubicBezTo>
                  <a:cubicBezTo>
                    <a:pt x="378460" y="34290"/>
                    <a:pt x="386080" y="2540"/>
                    <a:pt x="397510" y="2540"/>
                  </a:cubicBezTo>
                  <a:cubicBezTo>
                    <a:pt x="406400" y="1270"/>
                    <a:pt x="417830" y="12700"/>
                    <a:pt x="420370" y="20320"/>
                  </a:cubicBezTo>
                  <a:cubicBezTo>
                    <a:pt x="421640" y="29210"/>
                    <a:pt x="410210" y="50800"/>
                    <a:pt x="405130" y="50800"/>
                  </a:cubicBezTo>
                  <a:cubicBezTo>
                    <a:pt x="398780" y="50800"/>
                    <a:pt x="383540" y="11430"/>
                    <a:pt x="387350" y="7620"/>
                  </a:cubicBezTo>
                  <a:cubicBezTo>
                    <a:pt x="389890" y="3810"/>
                    <a:pt x="417830" y="15240"/>
                    <a:pt x="421640" y="24130"/>
                  </a:cubicBezTo>
                  <a:cubicBezTo>
                    <a:pt x="424180" y="31750"/>
                    <a:pt x="416560" y="45720"/>
                    <a:pt x="406400" y="54610"/>
                  </a:cubicBezTo>
                  <a:cubicBezTo>
                    <a:pt x="386080" y="71120"/>
                    <a:pt x="317500" y="72390"/>
                    <a:pt x="283210" y="91440"/>
                  </a:cubicBezTo>
                  <a:cubicBezTo>
                    <a:pt x="255270" y="107950"/>
                    <a:pt x="233680" y="152400"/>
                    <a:pt x="214630" y="156210"/>
                  </a:cubicBezTo>
                  <a:cubicBezTo>
                    <a:pt x="204470" y="158750"/>
                    <a:pt x="191770" y="154940"/>
                    <a:pt x="186690" y="148590"/>
                  </a:cubicBezTo>
                  <a:cubicBezTo>
                    <a:pt x="181610" y="140970"/>
                    <a:pt x="189230" y="114300"/>
                    <a:pt x="189230" y="114300"/>
                  </a:cubicBezTo>
                </a:path>
              </a:pathLst>
            </a:custGeom>
            <a:solidFill>
              <a:srgbClr val="FFFFFF"/>
            </a:solidFill>
            <a:ln cap="sq">
              <a:noFill/>
              <a:prstDash val="solid"/>
              <a:miter/>
            </a:ln>
          </p:spPr>
        </p:sp>
      </p:grpSp>
      <p:grpSp>
        <p:nvGrpSpPr>
          <p:cNvPr id="10" name="Group 10"/>
          <p:cNvGrpSpPr/>
          <p:nvPr/>
        </p:nvGrpSpPr>
        <p:grpSpPr>
          <a:xfrm>
            <a:off x="9410700" y="801052"/>
            <a:ext cx="177165" cy="191452"/>
            <a:chOff x="0" y="0"/>
            <a:chExt cx="236220" cy="255270"/>
          </a:xfrm>
        </p:grpSpPr>
        <p:sp>
          <p:nvSpPr>
            <p:cNvPr id="11" name="Freeform 11"/>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12" name="Group 12"/>
          <p:cNvGrpSpPr/>
          <p:nvPr/>
        </p:nvGrpSpPr>
        <p:grpSpPr>
          <a:xfrm>
            <a:off x="8496300" y="798195"/>
            <a:ext cx="201930" cy="209550"/>
            <a:chOff x="0" y="0"/>
            <a:chExt cx="269240" cy="279400"/>
          </a:xfrm>
        </p:grpSpPr>
        <p:sp>
          <p:nvSpPr>
            <p:cNvPr id="13" name="Freeform 13"/>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14" name="Group 14"/>
          <p:cNvGrpSpPr/>
          <p:nvPr/>
        </p:nvGrpSpPr>
        <p:grpSpPr>
          <a:xfrm>
            <a:off x="8525828" y="819150"/>
            <a:ext cx="253365" cy="174308"/>
            <a:chOff x="0" y="0"/>
            <a:chExt cx="337820" cy="232410"/>
          </a:xfrm>
        </p:grpSpPr>
        <p:sp>
          <p:nvSpPr>
            <p:cNvPr id="15" name="Freeform 15"/>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16" name="Group 16"/>
          <p:cNvGrpSpPr/>
          <p:nvPr/>
        </p:nvGrpSpPr>
        <p:grpSpPr>
          <a:xfrm>
            <a:off x="9439275" y="798195"/>
            <a:ext cx="200978" cy="221933"/>
            <a:chOff x="0" y="0"/>
            <a:chExt cx="267970" cy="295910"/>
          </a:xfrm>
        </p:grpSpPr>
        <p:sp>
          <p:nvSpPr>
            <p:cNvPr id="17" name="Freeform 17"/>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8" name="Freeform 18"/>
          <p:cNvSpPr/>
          <p:nvPr/>
        </p:nvSpPr>
        <p:spPr>
          <a:xfrm>
            <a:off x="0" y="1160812"/>
            <a:ext cx="7720965" cy="5790724"/>
          </a:xfrm>
          <a:custGeom>
            <a:avLst/>
            <a:gdLst/>
            <a:ahLst/>
            <a:cxnLst/>
            <a:rect l="l" t="t" r="r" b="b"/>
            <a:pathLst>
              <a:path w="7720965" h="5790724">
                <a:moveTo>
                  <a:pt x="0" y="0"/>
                </a:moveTo>
                <a:lnTo>
                  <a:pt x="7720965" y="0"/>
                </a:lnTo>
                <a:lnTo>
                  <a:pt x="7720965" y="5790723"/>
                </a:lnTo>
                <a:lnTo>
                  <a:pt x="0" y="5790723"/>
                </a:lnTo>
                <a:lnTo>
                  <a:pt x="0" y="0"/>
                </a:lnTo>
                <a:close/>
              </a:path>
            </a:pathLst>
          </a:custGeom>
          <a:blipFill>
            <a:blip r:embed="rId3"/>
            <a:stretch>
              <a:fillRect/>
            </a:stretch>
          </a:blipFill>
        </p:spPr>
      </p:sp>
      <p:sp>
        <p:nvSpPr>
          <p:cNvPr id="19" name="Freeform 19" descr="Organic Handdrawn Thin Line "/>
          <p:cNvSpPr/>
          <p:nvPr/>
        </p:nvSpPr>
        <p:spPr>
          <a:xfrm rot="5400000">
            <a:off x="4268674" y="5503976"/>
            <a:ext cx="9222249" cy="201213"/>
          </a:xfrm>
          <a:custGeom>
            <a:avLst/>
            <a:gdLst/>
            <a:ahLst/>
            <a:cxnLst/>
            <a:rect l="l" t="t" r="r" b="b"/>
            <a:pathLst>
              <a:path w="9222249" h="201213">
                <a:moveTo>
                  <a:pt x="0" y="0"/>
                </a:moveTo>
                <a:lnTo>
                  <a:pt x="9222250" y="0"/>
                </a:lnTo>
                <a:lnTo>
                  <a:pt x="9222250" y="201213"/>
                </a:lnTo>
                <a:lnTo>
                  <a:pt x="0" y="201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descr="Organic Handdrawn Thin Line "/>
          <p:cNvSpPr/>
          <p:nvPr/>
        </p:nvSpPr>
        <p:spPr>
          <a:xfrm rot="-10800000">
            <a:off x="-443057" y="8135720"/>
            <a:ext cx="9222249" cy="201213"/>
          </a:xfrm>
          <a:custGeom>
            <a:avLst/>
            <a:gdLst/>
            <a:ahLst/>
            <a:cxnLst/>
            <a:rect l="l" t="t" r="r" b="b"/>
            <a:pathLst>
              <a:path w="9222249" h="201213">
                <a:moveTo>
                  <a:pt x="0" y="0"/>
                </a:moveTo>
                <a:lnTo>
                  <a:pt x="9222250" y="0"/>
                </a:lnTo>
                <a:lnTo>
                  <a:pt x="9222250" y="201213"/>
                </a:lnTo>
                <a:lnTo>
                  <a:pt x="0" y="201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descr="Organic Handdrawn Thin Line "/>
          <p:cNvSpPr/>
          <p:nvPr/>
        </p:nvSpPr>
        <p:spPr>
          <a:xfrm>
            <a:off x="9065751" y="1938229"/>
            <a:ext cx="9222249" cy="201213"/>
          </a:xfrm>
          <a:custGeom>
            <a:avLst/>
            <a:gdLst/>
            <a:ahLst/>
            <a:cxnLst/>
            <a:rect l="l" t="t" r="r" b="b"/>
            <a:pathLst>
              <a:path w="9222249" h="201213">
                <a:moveTo>
                  <a:pt x="0" y="0"/>
                </a:moveTo>
                <a:lnTo>
                  <a:pt x="9222249" y="0"/>
                </a:lnTo>
                <a:lnTo>
                  <a:pt x="9222249" y="201212"/>
                </a:lnTo>
                <a:lnTo>
                  <a:pt x="0" y="201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a:off x="10526933" y="3940682"/>
            <a:ext cx="7960873" cy="6346318"/>
          </a:xfrm>
          <a:custGeom>
            <a:avLst/>
            <a:gdLst/>
            <a:ahLst/>
            <a:cxnLst/>
            <a:rect l="l" t="t" r="r" b="b"/>
            <a:pathLst>
              <a:path w="7960873" h="6346318">
                <a:moveTo>
                  <a:pt x="0" y="0"/>
                </a:moveTo>
                <a:lnTo>
                  <a:pt x="7960872" y="0"/>
                </a:lnTo>
                <a:lnTo>
                  <a:pt x="7960872" y="6346318"/>
                </a:lnTo>
                <a:lnTo>
                  <a:pt x="0" y="6346318"/>
                </a:lnTo>
                <a:lnTo>
                  <a:pt x="0" y="0"/>
                </a:lnTo>
                <a:close/>
              </a:path>
            </a:pathLst>
          </a:custGeom>
          <a:blipFill>
            <a:blip r:embed="rId6"/>
            <a:stretch>
              <a:fillRect/>
            </a:stretch>
          </a:blipFill>
        </p:spPr>
      </p:sp>
      <p:grpSp>
        <p:nvGrpSpPr>
          <p:cNvPr id="23" name="Group 23"/>
          <p:cNvGrpSpPr/>
          <p:nvPr/>
        </p:nvGrpSpPr>
        <p:grpSpPr>
          <a:xfrm>
            <a:off x="1028700" y="431165"/>
            <a:ext cx="6692265" cy="597535"/>
            <a:chOff x="0" y="0"/>
            <a:chExt cx="8923020" cy="796713"/>
          </a:xfrm>
        </p:grpSpPr>
        <p:sp>
          <p:nvSpPr>
            <p:cNvPr id="24" name="TextBox 24"/>
            <p:cNvSpPr txBox="1"/>
            <p:nvPr/>
          </p:nvSpPr>
          <p:spPr>
            <a:xfrm>
              <a:off x="0" y="-123825"/>
              <a:ext cx="1074474"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05</a:t>
              </a:r>
            </a:p>
          </p:txBody>
        </p:sp>
        <p:sp>
          <p:nvSpPr>
            <p:cNvPr id="25" name="TextBox 25"/>
            <p:cNvSpPr txBox="1"/>
            <p:nvPr/>
          </p:nvSpPr>
          <p:spPr>
            <a:xfrm>
              <a:off x="1406494" y="76200"/>
              <a:ext cx="7516526"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Αξιολόγηση Αποτελεσμάτων Test Set</a:t>
              </a:r>
            </a:p>
          </p:txBody>
        </p:sp>
      </p:grpSp>
      <p:sp>
        <p:nvSpPr>
          <p:cNvPr id="26" name="TextBox 26"/>
          <p:cNvSpPr txBox="1"/>
          <p:nvPr/>
        </p:nvSpPr>
        <p:spPr>
          <a:xfrm>
            <a:off x="1783735" y="7223860"/>
            <a:ext cx="4153495" cy="721360"/>
          </a:xfrm>
          <a:prstGeom prst="rect">
            <a:avLst/>
          </a:prstGeom>
        </p:spPr>
        <p:txBody>
          <a:bodyPr lIns="0" tIns="0" rIns="0" bIns="0" rtlCol="0" anchor="t">
            <a:spAutoFit/>
          </a:bodyPr>
          <a:lstStyle/>
          <a:p>
            <a:pPr algn="ctr">
              <a:lnSpc>
                <a:spcPts val="5134"/>
              </a:lnSpc>
              <a:spcBef>
                <a:spcPct val="0"/>
              </a:spcBef>
            </a:pPr>
            <a:r>
              <a:rPr lang="en-US" sz="3949">
                <a:solidFill>
                  <a:srgbClr val="1155CC"/>
                </a:solidFill>
                <a:latin typeface="Arial Bold"/>
              </a:rPr>
              <a:t>NOx Test Results</a:t>
            </a:r>
          </a:p>
        </p:txBody>
      </p:sp>
      <p:sp>
        <p:nvSpPr>
          <p:cNvPr id="27" name="TextBox 27"/>
          <p:cNvSpPr txBox="1"/>
          <p:nvPr/>
        </p:nvSpPr>
        <p:spPr>
          <a:xfrm>
            <a:off x="10526933" y="2675215"/>
            <a:ext cx="7525464" cy="721360"/>
          </a:xfrm>
          <a:prstGeom prst="rect">
            <a:avLst/>
          </a:prstGeom>
        </p:spPr>
        <p:txBody>
          <a:bodyPr lIns="0" tIns="0" rIns="0" bIns="0" rtlCol="0" anchor="t">
            <a:spAutoFit/>
          </a:bodyPr>
          <a:lstStyle/>
          <a:p>
            <a:pPr algn="ctr">
              <a:lnSpc>
                <a:spcPts val="5134"/>
              </a:lnSpc>
              <a:spcBef>
                <a:spcPct val="0"/>
              </a:spcBef>
            </a:pPr>
            <a:r>
              <a:rPr lang="en-US" sz="3949">
                <a:solidFill>
                  <a:srgbClr val="1155CC"/>
                </a:solidFill>
                <a:latin typeface="Arial Bold"/>
              </a:rPr>
              <a:t>Fuel Consumption Test Results</a:t>
            </a: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10700" y="801052"/>
            <a:ext cx="177165" cy="191452"/>
            <a:chOff x="0" y="0"/>
            <a:chExt cx="236220" cy="255270"/>
          </a:xfrm>
        </p:grpSpPr>
        <p:sp>
          <p:nvSpPr>
            <p:cNvPr id="3" name="Freeform 3"/>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4" name="Group 4"/>
          <p:cNvGrpSpPr/>
          <p:nvPr/>
        </p:nvGrpSpPr>
        <p:grpSpPr>
          <a:xfrm>
            <a:off x="8496300" y="798195"/>
            <a:ext cx="201930" cy="209550"/>
            <a:chOff x="0" y="0"/>
            <a:chExt cx="269240" cy="279400"/>
          </a:xfrm>
        </p:grpSpPr>
        <p:sp>
          <p:nvSpPr>
            <p:cNvPr id="5" name="Freeform 5"/>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6" name="Group 6"/>
          <p:cNvGrpSpPr/>
          <p:nvPr/>
        </p:nvGrpSpPr>
        <p:grpSpPr>
          <a:xfrm>
            <a:off x="8525828" y="819150"/>
            <a:ext cx="253365" cy="174308"/>
            <a:chOff x="0" y="0"/>
            <a:chExt cx="337820" cy="232410"/>
          </a:xfrm>
        </p:grpSpPr>
        <p:sp>
          <p:nvSpPr>
            <p:cNvPr id="7" name="Freeform 7"/>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8" name="Group 8"/>
          <p:cNvGrpSpPr/>
          <p:nvPr/>
        </p:nvGrpSpPr>
        <p:grpSpPr>
          <a:xfrm>
            <a:off x="9439275" y="798195"/>
            <a:ext cx="200978" cy="221933"/>
            <a:chOff x="0" y="0"/>
            <a:chExt cx="267970" cy="295910"/>
          </a:xfrm>
        </p:grpSpPr>
        <p:sp>
          <p:nvSpPr>
            <p:cNvPr id="9" name="Freeform 9"/>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0" name="TextBox 10"/>
          <p:cNvSpPr txBox="1"/>
          <p:nvPr/>
        </p:nvSpPr>
        <p:spPr>
          <a:xfrm>
            <a:off x="1028700" y="847725"/>
            <a:ext cx="7141593" cy="1552575"/>
          </a:xfrm>
          <a:prstGeom prst="rect">
            <a:avLst/>
          </a:prstGeom>
        </p:spPr>
        <p:txBody>
          <a:bodyPr lIns="0" tIns="0" rIns="0" bIns="0" rtlCol="0" anchor="t">
            <a:spAutoFit/>
          </a:bodyPr>
          <a:lstStyle/>
          <a:p>
            <a:pPr marL="0" lvl="0" indent="0" algn="l">
              <a:lnSpc>
                <a:spcPts val="10800"/>
              </a:lnSpc>
            </a:pPr>
            <a:r>
              <a:rPr lang="en-US" sz="9000">
                <a:solidFill>
                  <a:srgbClr val="1155CC"/>
                </a:solidFill>
                <a:latin typeface="Arial Bold"/>
              </a:rPr>
              <a:t>Προτάσεις</a:t>
            </a:r>
          </a:p>
        </p:txBody>
      </p:sp>
      <p:grpSp>
        <p:nvGrpSpPr>
          <p:cNvPr id="11" name="Group 11"/>
          <p:cNvGrpSpPr/>
          <p:nvPr/>
        </p:nvGrpSpPr>
        <p:grpSpPr>
          <a:xfrm>
            <a:off x="1028700" y="3438606"/>
            <a:ext cx="5950380" cy="1489420"/>
            <a:chOff x="0" y="0"/>
            <a:chExt cx="7933839" cy="1985893"/>
          </a:xfrm>
        </p:grpSpPr>
        <p:sp>
          <p:nvSpPr>
            <p:cNvPr id="12" name="TextBox 12"/>
            <p:cNvSpPr txBox="1"/>
            <p:nvPr/>
          </p:nvSpPr>
          <p:spPr>
            <a:xfrm>
              <a:off x="0" y="1122840"/>
              <a:ext cx="7933839" cy="863052"/>
            </a:xfrm>
            <a:prstGeom prst="rect">
              <a:avLst/>
            </a:prstGeom>
          </p:spPr>
          <p:txBody>
            <a:bodyPr lIns="0" tIns="0" rIns="0" bIns="0" rtlCol="0" anchor="t">
              <a:spAutoFit/>
            </a:bodyPr>
            <a:lstStyle/>
            <a:p>
              <a:pPr marL="0" lvl="0" indent="0" algn="l">
                <a:lnSpc>
                  <a:spcPts val="2479"/>
                </a:lnSpc>
              </a:pPr>
              <a:r>
                <a:rPr lang="en-US" sz="1907">
                  <a:solidFill>
                    <a:srgbClr val="000000"/>
                  </a:solidFill>
                  <a:latin typeface="Arial"/>
                </a:rPr>
                <a:t>Αναζήτηση</a:t>
              </a:r>
              <a:r>
                <a:rPr lang="en-US" sz="1907">
                  <a:solidFill>
                    <a:srgbClr val="000000"/>
                  </a:solidFill>
                  <a:latin typeface="Arial Bold"/>
                </a:rPr>
                <a:t> νέων αρχιτεκτονικών</a:t>
              </a:r>
              <a:r>
                <a:rPr lang="en-US" sz="1907">
                  <a:solidFill>
                    <a:srgbClr val="000000"/>
                  </a:solidFill>
                  <a:latin typeface="Arial"/>
                </a:rPr>
                <a:t> ανάλογα με τις απαιτήσεις κάθε δίκτυου με </a:t>
              </a:r>
              <a:r>
                <a:rPr lang="en-US" sz="1907">
                  <a:solidFill>
                    <a:srgbClr val="000000"/>
                  </a:solidFill>
                  <a:latin typeface="Arial Bold"/>
                </a:rPr>
                <a:t>παραπάνω layers</a:t>
              </a:r>
            </a:p>
          </p:txBody>
        </p:sp>
        <p:sp>
          <p:nvSpPr>
            <p:cNvPr id="13" name="TextBox 13"/>
            <p:cNvSpPr txBox="1"/>
            <p:nvPr/>
          </p:nvSpPr>
          <p:spPr>
            <a:xfrm>
              <a:off x="0" y="-123825"/>
              <a:ext cx="1531104" cy="1026477"/>
            </a:xfrm>
            <a:prstGeom prst="rect">
              <a:avLst/>
            </a:prstGeom>
          </p:spPr>
          <p:txBody>
            <a:bodyPr lIns="0" tIns="0" rIns="0" bIns="0" rtlCol="0" anchor="t">
              <a:spAutoFit/>
            </a:bodyPr>
            <a:lstStyle/>
            <a:p>
              <a:pPr algn="l">
                <a:lnSpc>
                  <a:spcPts val="5776"/>
                </a:lnSpc>
              </a:pPr>
              <a:r>
                <a:rPr lang="en-US" sz="4443">
                  <a:solidFill>
                    <a:srgbClr val="1155CC"/>
                  </a:solidFill>
                  <a:latin typeface="Arial"/>
                </a:rPr>
                <a:t>01</a:t>
              </a:r>
            </a:p>
          </p:txBody>
        </p:sp>
      </p:grpSp>
      <p:grpSp>
        <p:nvGrpSpPr>
          <p:cNvPr id="14" name="Group 14"/>
          <p:cNvGrpSpPr/>
          <p:nvPr/>
        </p:nvGrpSpPr>
        <p:grpSpPr>
          <a:xfrm>
            <a:off x="10136035" y="3438606"/>
            <a:ext cx="5950380" cy="1175095"/>
            <a:chOff x="0" y="0"/>
            <a:chExt cx="7933839" cy="1566793"/>
          </a:xfrm>
        </p:grpSpPr>
        <p:sp>
          <p:nvSpPr>
            <p:cNvPr id="15" name="TextBox 15"/>
            <p:cNvSpPr txBox="1"/>
            <p:nvPr/>
          </p:nvSpPr>
          <p:spPr>
            <a:xfrm>
              <a:off x="0" y="1122840"/>
              <a:ext cx="7933839" cy="443952"/>
            </a:xfrm>
            <a:prstGeom prst="rect">
              <a:avLst/>
            </a:prstGeom>
          </p:spPr>
          <p:txBody>
            <a:bodyPr lIns="0" tIns="0" rIns="0" bIns="0" rtlCol="0" anchor="t">
              <a:spAutoFit/>
            </a:bodyPr>
            <a:lstStyle/>
            <a:p>
              <a:pPr marL="0" lvl="0" indent="0" algn="l">
                <a:lnSpc>
                  <a:spcPts val="2479"/>
                </a:lnSpc>
              </a:pPr>
              <a:r>
                <a:rPr lang="en-US" sz="1907">
                  <a:solidFill>
                    <a:srgbClr val="000000"/>
                  </a:solidFill>
                  <a:latin typeface="Arial"/>
                </a:rPr>
                <a:t>Προσθήκη νεων </a:t>
              </a:r>
              <a:r>
                <a:rPr lang="en-US" sz="1907">
                  <a:solidFill>
                    <a:srgbClr val="000000"/>
                  </a:solidFill>
                  <a:latin typeface="Arial Bold"/>
                </a:rPr>
                <a:t>παραμέτρων εισόδου</a:t>
              </a:r>
            </a:p>
          </p:txBody>
        </p:sp>
        <p:sp>
          <p:nvSpPr>
            <p:cNvPr id="16" name="TextBox 16"/>
            <p:cNvSpPr txBox="1"/>
            <p:nvPr/>
          </p:nvSpPr>
          <p:spPr>
            <a:xfrm>
              <a:off x="0" y="-123825"/>
              <a:ext cx="1531104" cy="1026477"/>
            </a:xfrm>
            <a:prstGeom prst="rect">
              <a:avLst/>
            </a:prstGeom>
          </p:spPr>
          <p:txBody>
            <a:bodyPr lIns="0" tIns="0" rIns="0" bIns="0" rtlCol="0" anchor="t">
              <a:spAutoFit/>
            </a:bodyPr>
            <a:lstStyle/>
            <a:p>
              <a:pPr algn="l">
                <a:lnSpc>
                  <a:spcPts val="5776"/>
                </a:lnSpc>
              </a:pPr>
              <a:r>
                <a:rPr lang="en-US" sz="4443">
                  <a:solidFill>
                    <a:srgbClr val="1155CC"/>
                  </a:solidFill>
                  <a:latin typeface="Arial"/>
                </a:rPr>
                <a:t>02</a:t>
              </a:r>
            </a:p>
          </p:txBody>
        </p:sp>
      </p:grpSp>
      <p:grpSp>
        <p:nvGrpSpPr>
          <p:cNvPr id="17" name="Group 17"/>
          <p:cNvGrpSpPr/>
          <p:nvPr/>
        </p:nvGrpSpPr>
        <p:grpSpPr>
          <a:xfrm>
            <a:off x="6168810" y="6257115"/>
            <a:ext cx="5950380" cy="2746720"/>
            <a:chOff x="0" y="0"/>
            <a:chExt cx="7933839" cy="3662293"/>
          </a:xfrm>
        </p:grpSpPr>
        <p:sp>
          <p:nvSpPr>
            <p:cNvPr id="18" name="TextBox 18"/>
            <p:cNvSpPr txBox="1"/>
            <p:nvPr/>
          </p:nvSpPr>
          <p:spPr>
            <a:xfrm>
              <a:off x="0" y="1122840"/>
              <a:ext cx="7933839" cy="2539452"/>
            </a:xfrm>
            <a:prstGeom prst="rect">
              <a:avLst/>
            </a:prstGeom>
          </p:spPr>
          <p:txBody>
            <a:bodyPr lIns="0" tIns="0" rIns="0" bIns="0" rtlCol="0" anchor="t">
              <a:spAutoFit/>
            </a:bodyPr>
            <a:lstStyle/>
            <a:p>
              <a:pPr algn="l">
                <a:lnSpc>
                  <a:spcPts val="2479"/>
                </a:lnSpc>
              </a:pPr>
              <a:r>
                <a:rPr lang="en-US" sz="1907">
                  <a:solidFill>
                    <a:srgbClr val="000000"/>
                  </a:solidFill>
                  <a:latin typeface="Arial"/>
                </a:rPr>
                <a:t>Αλλαγές στις </a:t>
              </a:r>
              <a:r>
                <a:rPr lang="en-US" sz="1907">
                  <a:solidFill>
                    <a:srgbClr val="000000"/>
                  </a:solidFill>
                  <a:latin typeface="Arial Bold"/>
                </a:rPr>
                <a:t>επιλογές</a:t>
              </a:r>
              <a:r>
                <a:rPr lang="en-US" sz="1907">
                  <a:solidFill>
                    <a:srgbClr val="000000"/>
                  </a:solidFill>
                  <a:latin typeface="Arial"/>
                </a:rPr>
                <a:t> του νευρωνικού δικτύου</a:t>
              </a:r>
            </a:p>
            <a:p>
              <a:pPr marL="411795" lvl="1" indent="-205897" algn="l">
                <a:lnSpc>
                  <a:spcPts val="2479"/>
                </a:lnSpc>
                <a:buFont typeface="Arial"/>
                <a:buChar char="•"/>
              </a:pPr>
              <a:r>
                <a:rPr lang="en-US" sz="1907">
                  <a:solidFill>
                    <a:srgbClr val="000000"/>
                  </a:solidFill>
                  <a:latin typeface="Arial"/>
                </a:rPr>
                <a:t>epochs</a:t>
              </a:r>
            </a:p>
            <a:p>
              <a:pPr marL="411795" lvl="1" indent="-205897" algn="l">
                <a:lnSpc>
                  <a:spcPts val="2479"/>
                </a:lnSpc>
                <a:buFont typeface="Arial"/>
                <a:buChar char="•"/>
              </a:pPr>
              <a:r>
                <a:rPr lang="en-US" sz="1907">
                  <a:solidFill>
                    <a:srgbClr val="000000"/>
                  </a:solidFill>
                  <a:latin typeface="Arial"/>
                </a:rPr>
                <a:t>batchsize</a:t>
              </a:r>
            </a:p>
            <a:p>
              <a:pPr marL="411795" lvl="1" indent="-205897" algn="l">
                <a:lnSpc>
                  <a:spcPts val="2479"/>
                </a:lnSpc>
                <a:buFont typeface="Arial"/>
                <a:buChar char="•"/>
              </a:pPr>
              <a:r>
                <a:rPr lang="en-US" sz="1907">
                  <a:solidFill>
                    <a:srgbClr val="000000"/>
                  </a:solidFill>
                  <a:latin typeface="Arial"/>
                </a:rPr>
                <a:t>learning rate</a:t>
              </a:r>
            </a:p>
            <a:p>
              <a:pPr marL="411795" lvl="1" indent="-205897" algn="l">
                <a:lnSpc>
                  <a:spcPts val="2479"/>
                </a:lnSpc>
                <a:buFont typeface="Arial"/>
                <a:buChar char="•"/>
              </a:pPr>
              <a:r>
                <a:rPr lang="en-US" sz="1907">
                  <a:solidFill>
                    <a:srgbClr val="000000"/>
                  </a:solidFill>
                  <a:latin typeface="Arial"/>
                </a:rPr>
                <a:t>optimizers (πχ. AdaGrad, or RMSprop)</a:t>
              </a:r>
            </a:p>
            <a:p>
              <a:pPr marL="411795" lvl="1" indent="-205897" algn="l">
                <a:lnSpc>
                  <a:spcPts val="2479"/>
                </a:lnSpc>
                <a:buFont typeface="Arial"/>
                <a:buChar char="•"/>
              </a:pPr>
              <a:r>
                <a:rPr lang="en-US" sz="1907">
                  <a:solidFill>
                    <a:srgbClr val="000000"/>
                  </a:solidFill>
                  <a:latin typeface="Arial"/>
                </a:rPr>
                <a:t>cross validation</a:t>
              </a:r>
            </a:p>
          </p:txBody>
        </p:sp>
        <p:sp>
          <p:nvSpPr>
            <p:cNvPr id="19" name="TextBox 19"/>
            <p:cNvSpPr txBox="1"/>
            <p:nvPr/>
          </p:nvSpPr>
          <p:spPr>
            <a:xfrm>
              <a:off x="0" y="-123825"/>
              <a:ext cx="1531104" cy="1026477"/>
            </a:xfrm>
            <a:prstGeom prst="rect">
              <a:avLst/>
            </a:prstGeom>
          </p:spPr>
          <p:txBody>
            <a:bodyPr lIns="0" tIns="0" rIns="0" bIns="0" rtlCol="0" anchor="t">
              <a:spAutoFit/>
            </a:bodyPr>
            <a:lstStyle/>
            <a:p>
              <a:pPr algn="l">
                <a:lnSpc>
                  <a:spcPts val="5776"/>
                </a:lnSpc>
              </a:pPr>
              <a:r>
                <a:rPr lang="en-US" sz="4443">
                  <a:solidFill>
                    <a:srgbClr val="1155CC"/>
                  </a:solidFill>
                  <a:latin typeface="Arial"/>
                </a:rPr>
                <a:t>03</a:t>
              </a:r>
            </a:p>
          </p:txBody>
        </p:sp>
      </p:grpSp>
      <p:sp>
        <p:nvSpPr>
          <p:cNvPr id="20" name="Freeform 20"/>
          <p:cNvSpPr/>
          <p:nvPr/>
        </p:nvSpPr>
        <p:spPr>
          <a:xfrm rot="2989181">
            <a:off x="13523058" y="5043383"/>
            <a:ext cx="1295755" cy="368131"/>
          </a:xfrm>
          <a:custGeom>
            <a:avLst/>
            <a:gdLst/>
            <a:ahLst/>
            <a:cxnLst/>
            <a:rect l="l" t="t" r="r" b="b"/>
            <a:pathLst>
              <a:path w="1295755" h="368131">
                <a:moveTo>
                  <a:pt x="0" y="0"/>
                </a:moveTo>
                <a:lnTo>
                  <a:pt x="1295755" y="0"/>
                </a:lnTo>
                <a:lnTo>
                  <a:pt x="1295755" y="368131"/>
                </a:lnTo>
                <a:lnTo>
                  <a:pt x="0" y="3681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rot="7781821">
            <a:off x="11907904" y="5045701"/>
            <a:ext cx="1295755" cy="368131"/>
          </a:xfrm>
          <a:custGeom>
            <a:avLst/>
            <a:gdLst/>
            <a:ahLst/>
            <a:cxnLst/>
            <a:rect l="l" t="t" r="r" b="b"/>
            <a:pathLst>
              <a:path w="1295755" h="368131">
                <a:moveTo>
                  <a:pt x="0" y="0"/>
                </a:moveTo>
                <a:lnTo>
                  <a:pt x="1295755" y="0"/>
                </a:lnTo>
                <a:lnTo>
                  <a:pt x="1295755" y="368131"/>
                </a:lnTo>
                <a:lnTo>
                  <a:pt x="0" y="3681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TextBox 22"/>
          <p:cNvSpPr txBox="1"/>
          <p:nvPr/>
        </p:nvSpPr>
        <p:spPr>
          <a:xfrm>
            <a:off x="9144000" y="5788682"/>
            <a:ext cx="5950380" cy="347218"/>
          </a:xfrm>
          <a:prstGeom prst="rect">
            <a:avLst/>
          </a:prstGeom>
        </p:spPr>
        <p:txBody>
          <a:bodyPr lIns="0" tIns="0" rIns="0" bIns="0" rtlCol="0" anchor="t">
            <a:spAutoFit/>
          </a:bodyPr>
          <a:lstStyle/>
          <a:p>
            <a:pPr algn="ctr">
              <a:lnSpc>
                <a:spcPts val="2483"/>
              </a:lnSpc>
              <a:spcBef>
                <a:spcPct val="0"/>
              </a:spcBef>
            </a:pPr>
            <a:r>
              <a:rPr lang="en-US" sz="1910">
                <a:solidFill>
                  <a:srgbClr val="000000"/>
                </a:solidFill>
                <a:latin typeface="Arial"/>
              </a:rPr>
              <a:t>υπάρχοντων</a:t>
            </a:r>
          </a:p>
        </p:txBody>
      </p:sp>
      <p:sp>
        <p:nvSpPr>
          <p:cNvPr id="23" name="TextBox 23"/>
          <p:cNvSpPr txBox="1"/>
          <p:nvPr/>
        </p:nvSpPr>
        <p:spPr>
          <a:xfrm>
            <a:off x="12119190" y="5788682"/>
            <a:ext cx="5950380" cy="347218"/>
          </a:xfrm>
          <a:prstGeom prst="rect">
            <a:avLst/>
          </a:prstGeom>
        </p:spPr>
        <p:txBody>
          <a:bodyPr lIns="0" tIns="0" rIns="0" bIns="0" rtlCol="0" anchor="t">
            <a:spAutoFit/>
          </a:bodyPr>
          <a:lstStyle/>
          <a:p>
            <a:pPr algn="ctr">
              <a:lnSpc>
                <a:spcPts val="2483"/>
              </a:lnSpc>
              <a:spcBef>
                <a:spcPct val="0"/>
              </a:spcBef>
            </a:pPr>
            <a:r>
              <a:rPr lang="en-US" sz="1910">
                <a:solidFill>
                  <a:srgbClr val="000000"/>
                </a:solidFill>
                <a:latin typeface="Arial"/>
              </a:rPr>
              <a:t>δημιουργημένων καταλλήλως</a:t>
            </a: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10700" y="801052"/>
            <a:ext cx="177165" cy="191452"/>
            <a:chOff x="0" y="0"/>
            <a:chExt cx="236220" cy="255270"/>
          </a:xfrm>
        </p:grpSpPr>
        <p:sp>
          <p:nvSpPr>
            <p:cNvPr id="3" name="Freeform 3"/>
            <p:cNvSpPr/>
            <p:nvPr/>
          </p:nvSpPr>
          <p:spPr>
            <a:xfrm>
              <a:off x="46990" y="45720"/>
              <a:ext cx="140970" cy="161290"/>
            </a:xfrm>
            <a:custGeom>
              <a:avLst/>
              <a:gdLst/>
              <a:ahLst/>
              <a:cxnLst/>
              <a:rect l="l" t="t" r="r" b="b"/>
              <a:pathLst>
                <a:path w="140970" h="161290">
                  <a:moveTo>
                    <a:pt x="76200" y="38100"/>
                  </a:moveTo>
                  <a:cubicBezTo>
                    <a:pt x="66040" y="80010"/>
                    <a:pt x="118110" y="73660"/>
                    <a:pt x="129540" y="85090"/>
                  </a:cubicBezTo>
                  <a:cubicBezTo>
                    <a:pt x="137160" y="93980"/>
                    <a:pt x="139700" y="107950"/>
                    <a:pt x="135890" y="118110"/>
                  </a:cubicBezTo>
                  <a:cubicBezTo>
                    <a:pt x="129540" y="133350"/>
                    <a:pt x="95250" y="152400"/>
                    <a:pt x="73660" y="156210"/>
                  </a:cubicBezTo>
                  <a:cubicBezTo>
                    <a:pt x="52070" y="161290"/>
                    <a:pt x="13970" y="160020"/>
                    <a:pt x="6350" y="148590"/>
                  </a:cubicBezTo>
                  <a:cubicBezTo>
                    <a:pt x="0" y="140970"/>
                    <a:pt x="6350" y="118110"/>
                    <a:pt x="12700" y="113030"/>
                  </a:cubicBezTo>
                  <a:cubicBezTo>
                    <a:pt x="17780" y="107950"/>
                    <a:pt x="29210" y="107950"/>
                    <a:pt x="35560" y="110490"/>
                  </a:cubicBezTo>
                  <a:cubicBezTo>
                    <a:pt x="43180" y="113030"/>
                    <a:pt x="50800" y="121920"/>
                    <a:pt x="52070" y="128270"/>
                  </a:cubicBezTo>
                  <a:cubicBezTo>
                    <a:pt x="52070" y="137160"/>
                    <a:pt x="39370" y="156210"/>
                    <a:pt x="30480" y="158750"/>
                  </a:cubicBezTo>
                  <a:cubicBezTo>
                    <a:pt x="22860" y="161290"/>
                    <a:pt x="6350" y="151130"/>
                    <a:pt x="3810" y="144780"/>
                  </a:cubicBezTo>
                  <a:cubicBezTo>
                    <a:pt x="0" y="137160"/>
                    <a:pt x="2540" y="120650"/>
                    <a:pt x="10160" y="114300"/>
                  </a:cubicBezTo>
                  <a:cubicBezTo>
                    <a:pt x="22860" y="102870"/>
                    <a:pt x="72390" y="116840"/>
                    <a:pt x="91440" y="107950"/>
                  </a:cubicBezTo>
                  <a:cubicBezTo>
                    <a:pt x="104140" y="102870"/>
                    <a:pt x="110490" y="81280"/>
                    <a:pt x="118110" y="80010"/>
                  </a:cubicBezTo>
                  <a:cubicBezTo>
                    <a:pt x="125730" y="80010"/>
                    <a:pt x="134620" y="88900"/>
                    <a:pt x="137160" y="95250"/>
                  </a:cubicBezTo>
                  <a:cubicBezTo>
                    <a:pt x="139700" y="101600"/>
                    <a:pt x="140970" y="113030"/>
                    <a:pt x="135890" y="118110"/>
                  </a:cubicBezTo>
                  <a:cubicBezTo>
                    <a:pt x="128270" y="127000"/>
                    <a:pt x="100330" y="129540"/>
                    <a:pt x="82550" y="128270"/>
                  </a:cubicBezTo>
                  <a:cubicBezTo>
                    <a:pt x="62230" y="125730"/>
                    <a:pt x="29210" y="118110"/>
                    <a:pt x="19050" y="104140"/>
                  </a:cubicBezTo>
                  <a:cubicBezTo>
                    <a:pt x="8890" y="90170"/>
                    <a:pt x="11430" y="62230"/>
                    <a:pt x="15240" y="45720"/>
                  </a:cubicBezTo>
                  <a:cubicBezTo>
                    <a:pt x="17780" y="31750"/>
                    <a:pt x="24130" y="16510"/>
                    <a:pt x="34290" y="10160"/>
                  </a:cubicBezTo>
                  <a:cubicBezTo>
                    <a:pt x="43180" y="3810"/>
                    <a:pt x="60960" y="0"/>
                    <a:pt x="67310" y="5080"/>
                  </a:cubicBezTo>
                  <a:cubicBezTo>
                    <a:pt x="74930" y="10160"/>
                    <a:pt x="76200" y="38100"/>
                    <a:pt x="76200" y="38100"/>
                  </a:cubicBezTo>
                </a:path>
              </a:pathLst>
            </a:custGeom>
            <a:solidFill>
              <a:srgbClr val="FFFFFF"/>
            </a:solidFill>
            <a:ln cap="sq">
              <a:noFill/>
              <a:prstDash val="solid"/>
              <a:miter/>
            </a:ln>
          </p:spPr>
        </p:sp>
      </p:grpSp>
      <p:grpSp>
        <p:nvGrpSpPr>
          <p:cNvPr id="4" name="Group 4"/>
          <p:cNvGrpSpPr/>
          <p:nvPr/>
        </p:nvGrpSpPr>
        <p:grpSpPr>
          <a:xfrm>
            <a:off x="8496300" y="798195"/>
            <a:ext cx="201930" cy="209550"/>
            <a:chOff x="0" y="0"/>
            <a:chExt cx="269240" cy="279400"/>
          </a:xfrm>
        </p:grpSpPr>
        <p:sp>
          <p:nvSpPr>
            <p:cNvPr id="5" name="Freeform 5"/>
            <p:cNvSpPr/>
            <p:nvPr/>
          </p:nvSpPr>
          <p:spPr>
            <a:xfrm>
              <a:off x="46990" y="46990"/>
              <a:ext cx="172720" cy="184150"/>
            </a:xfrm>
            <a:custGeom>
              <a:avLst/>
              <a:gdLst/>
              <a:ahLst/>
              <a:cxnLst/>
              <a:rect l="l" t="t" r="r" b="b"/>
              <a:pathLst>
                <a:path w="172720" h="184150">
                  <a:moveTo>
                    <a:pt x="64770" y="54610"/>
                  </a:moveTo>
                  <a:cubicBezTo>
                    <a:pt x="24130" y="35560"/>
                    <a:pt x="25400" y="16510"/>
                    <a:pt x="33020" y="10160"/>
                  </a:cubicBezTo>
                  <a:cubicBezTo>
                    <a:pt x="44450" y="0"/>
                    <a:pt x="93980" y="1270"/>
                    <a:pt x="111760" y="8890"/>
                  </a:cubicBezTo>
                  <a:cubicBezTo>
                    <a:pt x="121920" y="12700"/>
                    <a:pt x="128270" y="20320"/>
                    <a:pt x="133350" y="31750"/>
                  </a:cubicBezTo>
                  <a:cubicBezTo>
                    <a:pt x="140970" y="46990"/>
                    <a:pt x="146050" y="80010"/>
                    <a:pt x="138430" y="100330"/>
                  </a:cubicBezTo>
                  <a:cubicBezTo>
                    <a:pt x="128270" y="123190"/>
                    <a:pt x="88900" y="146050"/>
                    <a:pt x="67310" y="160020"/>
                  </a:cubicBezTo>
                  <a:cubicBezTo>
                    <a:pt x="49530" y="170180"/>
                    <a:pt x="29210" y="184150"/>
                    <a:pt x="19050" y="180340"/>
                  </a:cubicBezTo>
                  <a:cubicBezTo>
                    <a:pt x="10160" y="176530"/>
                    <a:pt x="0" y="154940"/>
                    <a:pt x="3810" y="144780"/>
                  </a:cubicBezTo>
                  <a:cubicBezTo>
                    <a:pt x="7620" y="133350"/>
                    <a:pt x="43180" y="132080"/>
                    <a:pt x="63500" y="119380"/>
                  </a:cubicBezTo>
                  <a:cubicBezTo>
                    <a:pt x="87630" y="105410"/>
                    <a:pt x="116840" y="63500"/>
                    <a:pt x="135890" y="59690"/>
                  </a:cubicBezTo>
                  <a:cubicBezTo>
                    <a:pt x="147320" y="57150"/>
                    <a:pt x="160020" y="60960"/>
                    <a:pt x="166370" y="67310"/>
                  </a:cubicBezTo>
                  <a:cubicBezTo>
                    <a:pt x="170180" y="72390"/>
                    <a:pt x="172720" y="83820"/>
                    <a:pt x="170180" y="90170"/>
                  </a:cubicBezTo>
                  <a:cubicBezTo>
                    <a:pt x="167640" y="96520"/>
                    <a:pt x="160020" y="105410"/>
                    <a:pt x="153670" y="106680"/>
                  </a:cubicBezTo>
                  <a:cubicBezTo>
                    <a:pt x="146050" y="109220"/>
                    <a:pt x="134620" y="106680"/>
                    <a:pt x="129540" y="102870"/>
                  </a:cubicBezTo>
                  <a:cubicBezTo>
                    <a:pt x="124460" y="97790"/>
                    <a:pt x="119380" y="87630"/>
                    <a:pt x="120650" y="80010"/>
                  </a:cubicBezTo>
                  <a:cubicBezTo>
                    <a:pt x="120650" y="73660"/>
                    <a:pt x="127000" y="62230"/>
                    <a:pt x="133350" y="60960"/>
                  </a:cubicBezTo>
                  <a:cubicBezTo>
                    <a:pt x="142240" y="57150"/>
                    <a:pt x="163830" y="63500"/>
                    <a:pt x="168910" y="71120"/>
                  </a:cubicBezTo>
                  <a:cubicBezTo>
                    <a:pt x="172720" y="78740"/>
                    <a:pt x="168910" y="91440"/>
                    <a:pt x="162560" y="101600"/>
                  </a:cubicBezTo>
                  <a:cubicBezTo>
                    <a:pt x="151130" y="120650"/>
                    <a:pt x="111760" y="147320"/>
                    <a:pt x="86360" y="161290"/>
                  </a:cubicBezTo>
                  <a:cubicBezTo>
                    <a:pt x="66040" y="172720"/>
                    <a:pt x="39370" y="182880"/>
                    <a:pt x="24130" y="181610"/>
                  </a:cubicBezTo>
                  <a:cubicBezTo>
                    <a:pt x="15240" y="180340"/>
                    <a:pt x="7620" y="175260"/>
                    <a:pt x="5080" y="168910"/>
                  </a:cubicBezTo>
                  <a:cubicBezTo>
                    <a:pt x="1270" y="162560"/>
                    <a:pt x="0" y="153670"/>
                    <a:pt x="3810" y="144780"/>
                  </a:cubicBezTo>
                  <a:cubicBezTo>
                    <a:pt x="7620" y="132080"/>
                    <a:pt x="25400" y="114300"/>
                    <a:pt x="40640" y="104140"/>
                  </a:cubicBezTo>
                  <a:cubicBezTo>
                    <a:pt x="57150" y="92710"/>
                    <a:pt x="93980" y="92710"/>
                    <a:pt x="97790" y="82550"/>
                  </a:cubicBezTo>
                  <a:cubicBezTo>
                    <a:pt x="100330" y="74930"/>
                    <a:pt x="87630" y="59690"/>
                    <a:pt x="77470" y="54610"/>
                  </a:cubicBezTo>
                  <a:cubicBezTo>
                    <a:pt x="67310" y="46990"/>
                    <a:pt x="41910" y="55880"/>
                    <a:pt x="33020" y="48260"/>
                  </a:cubicBezTo>
                  <a:cubicBezTo>
                    <a:pt x="26670" y="41910"/>
                    <a:pt x="24130" y="27940"/>
                    <a:pt x="26670" y="20320"/>
                  </a:cubicBezTo>
                  <a:cubicBezTo>
                    <a:pt x="27940" y="12700"/>
                    <a:pt x="36830" y="6350"/>
                    <a:pt x="44450" y="3810"/>
                  </a:cubicBezTo>
                  <a:cubicBezTo>
                    <a:pt x="53340" y="1270"/>
                    <a:pt x="74930" y="3810"/>
                    <a:pt x="82550" y="10160"/>
                  </a:cubicBezTo>
                  <a:cubicBezTo>
                    <a:pt x="88900" y="15240"/>
                    <a:pt x="91440" y="30480"/>
                    <a:pt x="88900" y="38100"/>
                  </a:cubicBezTo>
                  <a:cubicBezTo>
                    <a:pt x="86360" y="45720"/>
                    <a:pt x="64770" y="54610"/>
                    <a:pt x="64770" y="54610"/>
                  </a:cubicBezTo>
                </a:path>
              </a:pathLst>
            </a:custGeom>
            <a:solidFill>
              <a:srgbClr val="FFFFFF"/>
            </a:solidFill>
            <a:ln cap="sq">
              <a:noFill/>
              <a:prstDash val="solid"/>
              <a:miter/>
            </a:ln>
          </p:spPr>
        </p:sp>
      </p:grpSp>
      <p:grpSp>
        <p:nvGrpSpPr>
          <p:cNvPr id="6" name="Group 6"/>
          <p:cNvGrpSpPr/>
          <p:nvPr/>
        </p:nvGrpSpPr>
        <p:grpSpPr>
          <a:xfrm>
            <a:off x="8525828" y="819150"/>
            <a:ext cx="253365" cy="174308"/>
            <a:chOff x="0" y="0"/>
            <a:chExt cx="337820" cy="232410"/>
          </a:xfrm>
        </p:grpSpPr>
        <p:sp>
          <p:nvSpPr>
            <p:cNvPr id="7" name="Freeform 7"/>
            <p:cNvSpPr/>
            <p:nvPr/>
          </p:nvSpPr>
          <p:spPr>
            <a:xfrm>
              <a:off x="49530" y="48260"/>
              <a:ext cx="237490" cy="139700"/>
            </a:xfrm>
            <a:custGeom>
              <a:avLst/>
              <a:gdLst/>
              <a:ahLst/>
              <a:cxnLst/>
              <a:rect l="l" t="t" r="r" b="b"/>
              <a:pathLst>
                <a:path w="237490" h="139700">
                  <a:moveTo>
                    <a:pt x="45720" y="15240"/>
                  </a:moveTo>
                  <a:cubicBezTo>
                    <a:pt x="67310" y="50800"/>
                    <a:pt x="78740" y="49530"/>
                    <a:pt x="91440" y="50800"/>
                  </a:cubicBezTo>
                  <a:cubicBezTo>
                    <a:pt x="110490" y="53340"/>
                    <a:pt x="144780" y="58420"/>
                    <a:pt x="165100" y="54610"/>
                  </a:cubicBezTo>
                  <a:cubicBezTo>
                    <a:pt x="180340" y="52070"/>
                    <a:pt x="193040" y="39370"/>
                    <a:pt x="203200" y="39370"/>
                  </a:cubicBezTo>
                  <a:cubicBezTo>
                    <a:pt x="210820" y="39370"/>
                    <a:pt x="220980" y="44450"/>
                    <a:pt x="223520" y="50800"/>
                  </a:cubicBezTo>
                  <a:cubicBezTo>
                    <a:pt x="227330" y="58420"/>
                    <a:pt x="223520" y="77470"/>
                    <a:pt x="214630" y="87630"/>
                  </a:cubicBezTo>
                  <a:cubicBezTo>
                    <a:pt x="198120" y="104140"/>
                    <a:pt x="129540" y="125730"/>
                    <a:pt x="107950" y="120650"/>
                  </a:cubicBezTo>
                  <a:cubicBezTo>
                    <a:pt x="96520" y="116840"/>
                    <a:pt x="86360" y="102870"/>
                    <a:pt x="86360" y="93980"/>
                  </a:cubicBezTo>
                  <a:cubicBezTo>
                    <a:pt x="86360" y="86360"/>
                    <a:pt x="97790" y="73660"/>
                    <a:pt x="109220" y="69850"/>
                  </a:cubicBezTo>
                  <a:cubicBezTo>
                    <a:pt x="132080" y="62230"/>
                    <a:pt x="200660" y="73660"/>
                    <a:pt x="220980" y="83820"/>
                  </a:cubicBezTo>
                  <a:cubicBezTo>
                    <a:pt x="229870" y="87630"/>
                    <a:pt x="234950" y="93980"/>
                    <a:pt x="236220" y="101600"/>
                  </a:cubicBezTo>
                  <a:cubicBezTo>
                    <a:pt x="237490" y="109220"/>
                    <a:pt x="229870" y="124460"/>
                    <a:pt x="223520" y="129540"/>
                  </a:cubicBezTo>
                  <a:cubicBezTo>
                    <a:pt x="217170" y="133350"/>
                    <a:pt x="205740" y="133350"/>
                    <a:pt x="199390" y="129540"/>
                  </a:cubicBezTo>
                  <a:cubicBezTo>
                    <a:pt x="193040" y="127000"/>
                    <a:pt x="186690" y="116840"/>
                    <a:pt x="186690" y="110490"/>
                  </a:cubicBezTo>
                  <a:cubicBezTo>
                    <a:pt x="185420" y="102870"/>
                    <a:pt x="189230" y="92710"/>
                    <a:pt x="194310" y="87630"/>
                  </a:cubicBezTo>
                  <a:cubicBezTo>
                    <a:pt x="199390" y="83820"/>
                    <a:pt x="210820" y="80010"/>
                    <a:pt x="217170" y="82550"/>
                  </a:cubicBezTo>
                  <a:cubicBezTo>
                    <a:pt x="224790" y="85090"/>
                    <a:pt x="237490" y="99060"/>
                    <a:pt x="236220" y="106680"/>
                  </a:cubicBezTo>
                  <a:cubicBezTo>
                    <a:pt x="236220" y="115570"/>
                    <a:pt x="223520" y="128270"/>
                    <a:pt x="210820" y="132080"/>
                  </a:cubicBezTo>
                  <a:cubicBezTo>
                    <a:pt x="187960" y="139700"/>
                    <a:pt x="120650" y="130810"/>
                    <a:pt x="102870" y="118110"/>
                  </a:cubicBezTo>
                  <a:cubicBezTo>
                    <a:pt x="92710" y="111760"/>
                    <a:pt x="86360" y="102870"/>
                    <a:pt x="86360" y="93980"/>
                  </a:cubicBezTo>
                  <a:cubicBezTo>
                    <a:pt x="86360" y="82550"/>
                    <a:pt x="99060" y="66040"/>
                    <a:pt x="113030" y="57150"/>
                  </a:cubicBezTo>
                  <a:cubicBezTo>
                    <a:pt x="133350" y="44450"/>
                    <a:pt x="182880" y="35560"/>
                    <a:pt x="203200" y="39370"/>
                  </a:cubicBezTo>
                  <a:cubicBezTo>
                    <a:pt x="214630" y="41910"/>
                    <a:pt x="224790" y="48260"/>
                    <a:pt x="227330" y="55880"/>
                  </a:cubicBezTo>
                  <a:cubicBezTo>
                    <a:pt x="228600" y="66040"/>
                    <a:pt x="215900" y="92710"/>
                    <a:pt x="199390" y="101600"/>
                  </a:cubicBezTo>
                  <a:cubicBezTo>
                    <a:pt x="175260" y="115570"/>
                    <a:pt x="113030" y="107950"/>
                    <a:pt x="80010" y="100330"/>
                  </a:cubicBezTo>
                  <a:cubicBezTo>
                    <a:pt x="54610" y="95250"/>
                    <a:pt x="30480" y="83820"/>
                    <a:pt x="17780" y="69850"/>
                  </a:cubicBezTo>
                  <a:cubicBezTo>
                    <a:pt x="7620" y="60960"/>
                    <a:pt x="1270" y="49530"/>
                    <a:pt x="1270" y="38100"/>
                  </a:cubicBezTo>
                  <a:cubicBezTo>
                    <a:pt x="0" y="26670"/>
                    <a:pt x="6350" y="6350"/>
                    <a:pt x="15240" y="2540"/>
                  </a:cubicBezTo>
                  <a:cubicBezTo>
                    <a:pt x="22860" y="0"/>
                    <a:pt x="45720" y="15240"/>
                    <a:pt x="45720" y="15240"/>
                  </a:cubicBezTo>
                </a:path>
              </a:pathLst>
            </a:custGeom>
            <a:solidFill>
              <a:srgbClr val="FFFFFF"/>
            </a:solidFill>
            <a:ln cap="sq">
              <a:noFill/>
              <a:prstDash val="solid"/>
              <a:miter/>
            </a:ln>
          </p:spPr>
        </p:sp>
      </p:grpSp>
      <p:grpSp>
        <p:nvGrpSpPr>
          <p:cNvPr id="8" name="Group 8"/>
          <p:cNvGrpSpPr/>
          <p:nvPr/>
        </p:nvGrpSpPr>
        <p:grpSpPr>
          <a:xfrm>
            <a:off x="9439275" y="798195"/>
            <a:ext cx="200978" cy="221933"/>
            <a:chOff x="0" y="0"/>
            <a:chExt cx="267970" cy="295910"/>
          </a:xfrm>
        </p:grpSpPr>
        <p:sp>
          <p:nvSpPr>
            <p:cNvPr id="9" name="Freeform 9"/>
            <p:cNvSpPr/>
            <p:nvPr/>
          </p:nvSpPr>
          <p:spPr>
            <a:xfrm>
              <a:off x="39370" y="43180"/>
              <a:ext cx="182880" cy="205740"/>
            </a:xfrm>
            <a:custGeom>
              <a:avLst/>
              <a:gdLst/>
              <a:ahLst/>
              <a:cxnLst/>
              <a:rect l="l" t="t" r="r" b="b"/>
              <a:pathLst>
                <a:path w="182880" h="205740">
                  <a:moveTo>
                    <a:pt x="175260" y="130810"/>
                  </a:moveTo>
                  <a:cubicBezTo>
                    <a:pt x="86360" y="204470"/>
                    <a:pt x="78740" y="204470"/>
                    <a:pt x="72390" y="200660"/>
                  </a:cubicBezTo>
                  <a:cubicBezTo>
                    <a:pt x="66040" y="195580"/>
                    <a:pt x="59690" y="181610"/>
                    <a:pt x="60960" y="173990"/>
                  </a:cubicBezTo>
                  <a:cubicBezTo>
                    <a:pt x="60960" y="166370"/>
                    <a:pt x="74930" y="154940"/>
                    <a:pt x="74930" y="154940"/>
                  </a:cubicBezTo>
                  <a:cubicBezTo>
                    <a:pt x="76200" y="156210"/>
                    <a:pt x="66040" y="186690"/>
                    <a:pt x="59690" y="185420"/>
                  </a:cubicBezTo>
                  <a:cubicBezTo>
                    <a:pt x="46990" y="184150"/>
                    <a:pt x="0" y="63500"/>
                    <a:pt x="11430" y="36830"/>
                  </a:cubicBezTo>
                  <a:cubicBezTo>
                    <a:pt x="17780" y="20320"/>
                    <a:pt x="39370" y="15240"/>
                    <a:pt x="57150" y="10160"/>
                  </a:cubicBezTo>
                  <a:cubicBezTo>
                    <a:pt x="78740" y="3810"/>
                    <a:pt x="121920" y="0"/>
                    <a:pt x="137160" y="8890"/>
                  </a:cubicBezTo>
                  <a:cubicBezTo>
                    <a:pt x="147320" y="13970"/>
                    <a:pt x="156210" y="25400"/>
                    <a:pt x="156210" y="33020"/>
                  </a:cubicBezTo>
                  <a:cubicBezTo>
                    <a:pt x="154940" y="41910"/>
                    <a:pt x="144780" y="55880"/>
                    <a:pt x="135890" y="57150"/>
                  </a:cubicBezTo>
                  <a:cubicBezTo>
                    <a:pt x="128270" y="59690"/>
                    <a:pt x="113030" y="52070"/>
                    <a:pt x="107950" y="45720"/>
                  </a:cubicBezTo>
                  <a:cubicBezTo>
                    <a:pt x="104140" y="39370"/>
                    <a:pt x="104140" y="27940"/>
                    <a:pt x="107950" y="21590"/>
                  </a:cubicBezTo>
                  <a:cubicBezTo>
                    <a:pt x="110490" y="15240"/>
                    <a:pt x="119380" y="7620"/>
                    <a:pt x="127000" y="7620"/>
                  </a:cubicBezTo>
                  <a:cubicBezTo>
                    <a:pt x="134620" y="7620"/>
                    <a:pt x="151130" y="15240"/>
                    <a:pt x="153670" y="22860"/>
                  </a:cubicBezTo>
                  <a:cubicBezTo>
                    <a:pt x="156210" y="30480"/>
                    <a:pt x="149860" y="50800"/>
                    <a:pt x="139700" y="57150"/>
                  </a:cubicBezTo>
                  <a:cubicBezTo>
                    <a:pt x="123190" y="66040"/>
                    <a:pt x="55880" y="44450"/>
                    <a:pt x="53340" y="50800"/>
                  </a:cubicBezTo>
                  <a:cubicBezTo>
                    <a:pt x="50800" y="55880"/>
                    <a:pt x="71120" y="62230"/>
                    <a:pt x="77470" y="73660"/>
                  </a:cubicBezTo>
                  <a:cubicBezTo>
                    <a:pt x="88900" y="92710"/>
                    <a:pt x="99060" y="134620"/>
                    <a:pt x="101600" y="157480"/>
                  </a:cubicBezTo>
                  <a:cubicBezTo>
                    <a:pt x="102870" y="173990"/>
                    <a:pt x="102870" y="195580"/>
                    <a:pt x="96520" y="201930"/>
                  </a:cubicBezTo>
                  <a:cubicBezTo>
                    <a:pt x="91440" y="205740"/>
                    <a:pt x="77470" y="204470"/>
                    <a:pt x="72390" y="200660"/>
                  </a:cubicBezTo>
                  <a:cubicBezTo>
                    <a:pt x="66040" y="194310"/>
                    <a:pt x="60960" y="175260"/>
                    <a:pt x="66040" y="162560"/>
                  </a:cubicBezTo>
                  <a:cubicBezTo>
                    <a:pt x="72390" y="140970"/>
                    <a:pt x="121920" y="97790"/>
                    <a:pt x="143510" y="91440"/>
                  </a:cubicBezTo>
                  <a:cubicBezTo>
                    <a:pt x="156210" y="87630"/>
                    <a:pt x="171450" y="91440"/>
                    <a:pt x="176530" y="97790"/>
                  </a:cubicBezTo>
                  <a:cubicBezTo>
                    <a:pt x="182880" y="104140"/>
                    <a:pt x="175260" y="130810"/>
                    <a:pt x="175260" y="130810"/>
                  </a:cubicBezTo>
                </a:path>
              </a:pathLst>
            </a:custGeom>
            <a:solidFill>
              <a:srgbClr val="FFFFFF"/>
            </a:solidFill>
            <a:ln cap="sq">
              <a:noFill/>
              <a:prstDash val="solid"/>
              <a:miter/>
            </a:ln>
          </p:spPr>
        </p:sp>
      </p:grpSp>
      <p:sp>
        <p:nvSpPr>
          <p:cNvPr id="10" name="Freeform 10" descr="Organic Handdrawn Thin Line "/>
          <p:cNvSpPr/>
          <p:nvPr/>
        </p:nvSpPr>
        <p:spPr>
          <a:xfrm rot="-10800000">
            <a:off x="1028700" y="6473825"/>
            <a:ext cx="9222249" cy="201213"/>
          </a:xfrm>
          <a:custGeom>
            <a:avLst/>
            <a:gdLst/>
            <a:ahLst/>
            <a:cxnLst/>
            <a:rect l="l" t="t" r="r" b="b"/>
            <a:pathLst>
              <a:path w="9222249" h="201213">
                <a:moveTo>
                  <a:pt x="0" y="0"/>
                </a:moveTo>
                <a:lnTo>
                  <a:pt x="9222249" y="0"/>
                </a:lnTo>
                <a:lnTo>
                  <a:pt x="9222249" y="201213"/>
                </a:lnTo>
                <a:lnTo>
                  <a:pt x="0" y="201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028700" y="1123950"/>
            <a:ext cx="12110538" cy="2693670"/>
          </a:xfrm>
          <a:prstGeom prst="rect">
            <a:avLst/>
          </a:prstGeom>
        </p:spPr>
        <p:txBody>
          <a:bodyPr lIns="0" tIns="0" rIns="0" bIns="0" rtlCol="0" anchor="t">
            <a:spAutoFit/>
          </a:bodyPr>
          <a:lstStyle/>
          <a:p>
            <a:pPr marL="0" lvl="0" indent="0" algn="l">
              <a:lnSpc>
                <a:spcPts val="10560"/>
              </a:lnSpc>
            </a:pPr>
            <a:r>
              <a:rPr lang="en-US" sz="9600">
                <a:solidFill>
                  <a:srgbClr val="1155CC"/>
                </a:solidFill>
                <a:latin typeface="Noto Sans Bold"/>
              </a:rPr>
              <a:t>Ευχαριστούμε για τον χρόνο σας!</a:t>
            </a:r>
          </a:p>
        </p:txBody>
      </p:sp>
      <p:sp>
        <p:nvSpPr>
          <p:cNvPr id="12" name="TextBox 12"/>
          <p:cNvSpPr txBox="1"/>
          <p:nvPr/>
        </p:nvSpPr>
        <p:spPr>
          <a:xfrm>
            <a:off x="1079374" y="4613275"/>
            <a:ext cx="4560451" cy="908050"/>
          </a:xfrm>
          <a:prstGeom prst="rect">
            <a:avLst/>
          </a:prstGeom>
        </p:spPr>
        <p:txBody>
          <a:bodyPr lIns="0" tIns="0" rIns="0" bIns="0" rtlCol="0" anchor="t">
            <a:spAutoFit/>
          </a:bodyPr>
          <a:lstStyle/>
          <a:p>
            <a:pPr algn="ctr">
              <a:lnSpc>
                <a:spcPts val="6500"/>
              </a:lnSpc>
              <a:spcBef>
                <a:spcPct val="0"/>
              </a:spcBef>
            </a:pPr>
            <a:r>
              <a:rPr lang="en-US" sz="5000">
                <a:solidFill>
                  <a:srgbClr val="000000"/>
                </a:solidFill>
                <a:latin typeface="Arial Bold"/>
              </a:rPr>
              <a:t>Ερωτήσεις???</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52773" y="480023"/>
            <a:ext cx="6949489" cy="1304925"/>
          </a:xfrm>
          <a:prstGeom prst="rect">
            <a:avLst/>
          </a:prstGeom>
        </p:spPr>
        <p:txBody>
          <a:bodyPr lIns="0" tIns="0" rIns="0" bIns="0" rtlCol="0" anchor="t">
            <a:spAutoFit/>
          </a:bodyPr>
          <a:lstStyle/>
          <a:p>
            <a:pPr marL="0" lvl="0" indent="0" algn="l">
              <a:lnSpc>
                <a:spcPts val="9120"/>
              </a:lnSpc>
            </a:pPr>
            <a:r>
              <a:rPr lang="en-US" sz="7600">
                <a:solidFill>
                  <a:srgbClr val="000000"/>
                </a:solidFill>
                <a:latin typeface="Arial Bold"/>
              </a:rPr>
              <a:t>Περιεχόμενα</a:t>
            </a:r>
            <a:r>
              <a:rPr lang="en-US" sz="7600" strike="noStrike">
                <a:solidFill>
                  <a:srgbClr val="000000"/>
                </a:solidFill>
                <a:latin typeface="Arial Bold"/>
              </a:rPr>
              <a:t>:</a:t>
            </a:r>
          </a:p>
        </p:txBody>
      </p:sp>
      <p:grpSp>
        <p:nvGrpSpPr>
          <p:cNvPr id="3" name="Group 3"/>
          <p:cNvGrpSpPr/>
          <p:nvPr/>
        </p:nvGrpSpPr>
        <p:grpSpPr>
          <a:xfrm>
            <a:off x="5852773" y="2413152"/>
            <a:ext cx="6402042" cy="597535"/>
            <a:chOff x="0" y="0"/>
            <a:chExt cx="8536056" cy="796713"/>
          </a:xfrm>
        </p:grpSpPr>
        <p:sp>
          <p:nvSpPr>
            <p:cNvPr id="4" name="TextBox 4"/>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01</a:t>
              </a:r>
            </a:p>
          </p:txBody>
        </p:sp>
        <p:sp>
          <p:nvSpPr>
            <p:cNvPr id="5" name="TextBox 5"/>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Αναλύση Δεδομένων</a:t>
              </a:r>
            </a:p>
          </p:txBody>
        </p:sp>
      </p:grpSp>
      <p:grpSp>
        <p:nvGrpSpPr>
          <p:cNvPr id="6" name="Group 6"/>
          <p:cNvGrpSpPr/>
          <p:nvPr/>
        </p:nvGrpSpPr>
        <p:grpSpPr>
          <a:xfrm>
            <a:off x="5852773" y="3915540"/>
            <a:ext cx="6402042" cy="597535"/>
            <a:chOff x="0" y="0"/>
            <a:chExt cx="8536056" cy="796713"/>
          </a:xfrm>
        </p:grpSpPr>
        <p:sp>
          <p:nvSpPr>
            <p:cNvPr id="7" name="TextBox 7"/>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02</a:t>
              </a:r>
            </a:p>
          </p:txBody>
        </p:sp>
        <p:sp>
          <p:nvSpPr>
            <p:cNvPr id="8" name="TextBox 8"/>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Φιλτράρισμα Δεδομένων</a:t>
              </a:r>
            </a:p>
          </p:txBody>
        </p:sp>
      </p:grpSp>
      <p:grpSp>
        <p:nvGrpSpPr>
          <p:cNvPr id="9" name="Group 9"/>
          <p:cNvGrpSpPr/>
          <p:nvPr/>
        </p:nvGrpSpPr>
        <p:grpSpPr>
          <a:xfrm>
            <a:off x="5852773" y="5417928"/>
            <a:ext cx="6402042" cy="597535"/>
            <a:chOff x="0" y="0"/>
            <a:chExt cx="8536056" cy="796713"/>
          </a:xfrm>
        </p:grpSpPr>
        <p:sp>
          <p:nvSpPr>
            <p:cNvPr id="10" name="TextBox 10"/>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03</a:t>
              </a:r>
            </a:p>
          </p:txBody>
        </p:sp>
        <p:sp>
          <p:nvSpPr>
            <p:cNvPr id="11" name="TextBox 11"/>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Χωρισμός σε Sets</a:t>
              </a:r>
            </a:p>
          </p:txBody>
        </p:sp>
      </p:grpSp>
      <p:grpSp>
        <p:nvGrpSpPr>
          <p:cNvPr id="12" name="Group 12"/>
          <p:cNvGrpSpPr/>
          <p:nvPr/>
        </p:nvGrpSpPr>
        <p:grpSpPr>
          <a:xfrm>
            <a:off x="5852773" y="6920316"/>
            <a:ext cx="6402042" cy="597535"/>
            <a:chOff x="0" y="0"/>
            <a:chExt cx="8536056" cy="796713"/>
          </a:xfrm>
        </p:grpSpPr>
        <p:sp>
          <p:nvSpPr>
            <p:cNvPr id="13" name="TextBox 13"/>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04</a:t>
              </a:r>
            </a:p>
          </p:txBody>
        </p:sp>
        <p:sp>
          <p:nvSpPr>
            <p:cNvPr id="14" name="TextBox 14"/>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Ανάπτυξη 2 Νευρωνικών Δικτύων</a:t>
              </a:r>
            </a:p>
          </p:txBody>
        </p:sp>
      </p:grpSp>
      <p:grpSp>
        <p:nvGrpSpPr>
          <p:cNvPr id="15" name="Group 15"/>
          <p:cNvGrpSpPr/>
          <p:nvPr/>
        </p:nvGrpSpPr>
        <p:grpSpPr>
          <a:xfrm>
            <a:off x="5852773" y="8422726"/>
            <a:ext cx="6644551" cy="597535"/>
            <a:chOff x="0" y="0"/>
            <a:chExt cx="8859401" cy="796713"/>
          </a:xfrm>
        </p:grpSpPr>
        <p:sp>
          <p:nvSpPr>
            <p:cNvPr id="16" name="TextBox 16"/>
            <p:cNvSpPr txBox="1"/>
            <p:nvPr/>
          </p:nvSpPr>
          <p:spPr>
            <a:xfrm>
              <a:off x="0" y="-123825"/>
              <a:ext cx="1066813"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05</a:t>
              </a:r>
            </a:p>
          </p:txBody>
        </p:sp>
        <p:sp>
          <p:nvSpPr>
            <p:cNvPr id="17" name="TextBox 17"/>
            <p:cNvSpPr txBox="1"/>
            <p:nvPr/>
          </p:nvSpPr>
          <p:spPr>
            <a:xfrm>
              <a:off x="1396466" y="76200"/>
              <a:ext cx="7462935"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Αξιολόγηση Αποτελεσμάτων Test Set</a:t>
              </a: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91358" y="599880"/>
            <a:ext cx="20162386" cy="9829163"/>
          </a:xfrm>
          <a:custGeom>
            <a:avLst/>
            <a:gdLst/>
            <a:ahLst/>
            <a:cxnLst/>
            <a:rect l="l" t="t" r="r" b="b"/>
            <a:pathLst>
              <a:path w="20162386" h="9829163">
                <a:moveTo>
                  <a:pt x="0" y="0"/>
                </a:moveTo>
                <a:lnTo>
                  <a:pt x="20162386" y="0"/>
                </a:lnTo>
                <a:lnTo>
                  <a:pt x="20162386" y="9829163"/>
                </a:lnTo>
                <a:lnTo>
                  <a:pt x="0" y="9829163"/>
                </a:lnTo>
                <a:lnTo>
                  <a:pt x="0" y="0"/>
                </a:lnTo>
                <a:close/>
              </a:path>
            </a:pathLst>
          </a:custGeom>
          <a:blipFill>
            <a:blip r:embed="rId3"/>
            <a:stretch>
              <a:fillRect/>
            </a:stretch>
          </a:blipFill>
        </p:spPr>
      </p:sp>
      <p:grpSp>
        <p:nvGrpSpPr>
          <p:cNvPr id="3" name="Group 3"/>
          <p:cNvGrpSpPr/>
          <p:nvPr/>
        </p:nvGrpSpPr>
        <p:grpSpPr>
          <a:xfrm>
            <a:off x="1028700" y="431165"/>
            <a:ext cx="6402042" cy="597535"/>
            <a:chOff x="0" y="0"/>
            <a:chExt cx="8536056" cy="796713"/>
          </a:xfrm>
        </p:grpSpPr>
        <p:sp>
          <p:nvSpPr>
            <p:cNvPr id="4" name="TextBox 4"/>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01</a:t>
              </a:r>
            </a:p>
          </p:txBody>
        </p:sp>
        <p:sp>
          <p:nvSpPr>
            <p:cNvPr id="5" name="TextBox 5"/>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Αναλύση Δεδομένων</a:t>
              </a: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31165"/>
            <a:ext cx="6402042" cy="597535"/>
            <a:chOff x="0" y="0"/>
            <a:chExt cx="8536056" cy="796713"/>
          </a:xfrm>
        </p:grpSpPr>
        <p:sp>
          <p:nvSpPr>
            <p:cNvPr id="3" name="TextBox 3"/>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02</a:t>
              </a:r>
            </a:p>
          </p:txBody>
        </p:sp>
        <p:sp>
          <p:nvSpPr>
            <p:cNvPr id="4" name="TextBox 4"/>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Φιλτράρισμα Δεδομένων</a:t>
              </a:r>
            </a:p>
          </p:txBody>
        </p:sp>
      </p:grpSp>
      <p:sp>
        <p:nvSpPr>
          <p:cNvPr id="5" name="TextBox 5"/>
          <p:cNvSpPr txBox="1"/>
          <p:nvPr/>
        </p:nvSpPr>
        <p:spPr>
          <a:xfrm>
            <a:off x="3946786" y="1346890"/>
            <a:ext cx="10394429" cy="908050"/>
          </a:xfrm>
          <a:prstGeom prst="rect">
            <a:avLst/>
          </a:prstGeom>
        </p:spPr>
        <p:txBody>
          <a:bodyPr lIns="0" tIns="0" rIns="0" bIns="0" rtlCol="0" anchor="t">
            <a:spAutoFit/>
          </a:bodyPr>
          <a:lstStyle/>
          <a:p>
            <a:pPr algn="ctr">
              <a:lnSpc>
                <a:spcPts val="6500"/>
              </a:lnSpc>
              <a:spcBef>
                <a:spcPct val="0"/>
              </a:spcBef>
            </a:pPr>
            <a:r>
              <a:rPr lang="en-US" sz="5000">
                <a:solidFill>
                  <a:srgbClr val="000000"/>
                </a:solidFill>
                <a:latin typeface="Arial"/>
              </a:rPr>
              <a:t>Συνολικά εφαρμόσαμε </a:t>
            </a:r>
            <a:r>
              <a:rPr lang="en-US" sz="5000">
                <a:solidFill>
                  <a:srgbClr val="000000"/>
                </a:solidFill>
                <a:latin typeface="Arial Bold"/>
              </a:rPr>
              <a:t>3 φίλτρα</a:t>
            </a:r>
          </a:p>
        </p:txBody>
      </p:sp>
      <p:grpSp>
        <p:nvGrpSpPr>
          <p:cNvPr id="6" name="Group 6"/>
          <p:cNvGrpSpPr/>
          <p:nvPr/>
        </p:nvGrpSpPr>
        <p:grpSpPr>
          <a:xfrm>
            <a:off x="4741037" y="2721665"/>
            <a:ext cx="8677718" cy="5671979"/>
            <a:chOff x="0" y="0"/>
            <a:chExt cx="11570290" cy="7562639"/>
          </a:xfrm>
        </p:grpSpPr>
        <p:sp>
          <p:nvSpPr>
            <p:cNvPr id="7" name="Freeform 7"/>
            <p:cNvSpPr/>
            <p:nvPr/>
          </p:nvSpPr>
          <p:spPr>
            <a:xfrm>
              <a:off x="1378769" y="0"/>
              <a:ext cx="8983696" cy="7562639"/>
            </a:xfrm>
            <a:custGeom>
              <a:avLst/>
              <a:gdLst/>
              <a:ahLst/>
              <a:cxnLst/>
              <a:rect l="l" t="t" r="r" b="b"/>
              <a:pathLst>
                <a:path w="8983696" h="7562639">
                  <a:moveTo>
                    <a:pt x="0" y="0"/>
                  </a:moveTo>
                  <a:lnTo>
                    <a:pt x="8983697" y="0"/>
                  </a:lnTo>
                  <a:lnTo>
                    <a:pt x="8983697" y="7562639"/>
                  </a:lnTo>
                  <a:lnTo>
                    <a:pt x="0" y="7562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493819" y="487641"/>
              <a:ext cx="5109277" cy="922867"/>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Arial"/>
                </a:rPr>
                <a:t>Chauvenet</a:t>
              </a:r>
            </a:p>
          </p:txBody>
        </p:sp>
        <p:sp>
          <p:nvSpPr>
            <p:cNvPr id="9" name="TextBox 9"/>
            <p:cNvSpPr txBox="1"/>
            <p:nvPr/>
          </p:nvSpPr>
          <p:spPr>
            <a:xfrm>
              <a:off x="2240872" y="3386953"/>
              <a:ext cx="9329418" cy="822533"/>
            </a:xfrm>
            <a:prstGeom prst="rect">
              <a:avLst/>
            </a:prstGeom>
          </p:spPr>
          <p:txBody>
            <a:bodyPr wrap="square" lIns="0" tIns="0" rIns="0" bIns="0" rtlCol="0" anchor="t">
              <a:spAutoFit/>
            </a:bodyPr>
            <a:lstStyle/>
            <a:p>
              <a:pPr algn="ctr">
                <a:lnSpc>
                  <a:spcPts val="5199"/>
                </a:lnSpc>
                <a:spcBef>
                  <a:spcPct val="0"/>
                </a:spcBef>
              </a:pPr>
              <a:r>
                <a:rPr lang="en-US" sz="3999" dirty="0">
                  <a:solidFill>
                    <a:srgbClr val="000000"/>
                  </a:solidFill>
                  <a:latin typeface="Arial"/>
                </a:rPr>
                <a:t> Interquartile Range</a:t>
              </a:r>
            </a:p>
          </p:txBody>
        </p:sp>
        <p:sp>
          <p:nvSpPr>
            <p:cNvPr id="10" name="TextBox 10"/>
            <p:cNvSpPr txBox="1"/>
            <p:nvPr/>
          </p:nvSpPr>
          <p:spPr>
            <a:xfrm>
              <a:off x="4739933" y="5763472"/>
              <a:ext cx="4617050" cy="1799167"/>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Arial"/>
                </a:rPr>
                <a:t>rmoutliers (using median)</a:t>
              </a:r>
            </a:p>
          </p:txBody>
        </p:sp>
        <p:sp>
          <p:nvSpPr>
            <p:cNvPr id="11" name="TextBox 11"/>
            <p:cNvSpPr txBox="1"/>
            <p:nvPr/>
          </p:nvSpPr>
          <p:spPr>
            <a:xfrm>
              <a:off x="0" y="478116"/>
              <a:ext cx="5109277" cy="920538"/>
            </a:xfrm>
            <a:prstGeom prst="rect">
              <a:avLst/>
            </a:prstGeom>
          </p:spPr>
          <p:txBody>
            <a:bodyPr lIns="0" tIns="0" rIns="0" bIns="0" rtlCol="0" anchor="t">
              <a:spAutoFit/>
            </a:bodyPr>
            <a:lstStyle/>
            <a:p>
              <a:pPr algn="ctr">
                <a:lnSpc>
                  <a:spcPts val="5134"/>
                </a:lnSpc>
                <a:spcBef>
                  <a:spcPct val="0"/>
                </a:spcBef>
              </a:pPr>
              <a:r>
                <a:rPr lang="en-US" sz="3949">
                  <a:solidFill>
                    <a:srgbClr val="000000"/>
                  </a:solidFill>
                  <a:latin typeface="Arial"/>
                </a:rPr>
                <a:t>1.</a:t>
              </a:r>
            </a:p>
          </p:txBody>
        </p:sp>
        <p:sp>
          <p:nvSpPr>
            <p:cNvPr id="12" name="TextBox 12"/>
            <p:cNvSpPr txBox="1"/>
            <p:nvPr/>
          </p:nvSpPr>
          <p:spPr>
            <a:xfrm>
              <a:off x="0" y="3270218"/>
              <a:ext cx="5109277" cy="920538"/>
            </a:xfrm>
            <a:prstGeom prst="rect">
              <a:avLst/>
            </a:prstGeom>
          </p:spPr>
          <p:txBody>
            <a:bodyPr lIns="0" tIns="0" rIns="0" bIns="0" rtlCol="0" anchor="t">
              <a:spAutoFit/>
            </a:bodyPr>
            <a:lstStyle/>
            <a:p>
              <a:pPr algn="ctr">
                <a:lnSpc>
                  <a:spcPts val="5134"/>
                </a:lnSpc>
                <a:spcBef>
                  <a:spcPct val="0"/>
                </a:spcBef>
              </a:pPr>
              <a:r>
                <a:rPr lang="en-US" sz="3949">
                  <a:solidFill>
                    <a:srgbClr val="000000"/>
                  </a:solidFill>
                  <a:latin typeface="Arial"/>
                </a:rPr>
                <a:t>2.</a:t>
              </a:r>
            </a:p>
          </p:txBody>
        </p:sp>
        <p:sp>
          <p:nvSpPr>
            <p:cNvPr id="13" name="TextBox 13"/>
            <p:cNvSpPr txBox="1"/>
            <p:nvPr/>
          </p:nvSpPr>
          <p:spPr>
            <a:xfrm>
              <a:off x="0" y="6198024"/>
              <a:ext cx="5109277" cy="920538"/>
            </a:xfrm>
            <a:prstGeom prst="rect">
              <a:avLst/>
            </a:prstGeom>
          </p:spPr>
          <p:txBody>
            <a:bodyPr lIns="0" tIns="0" rIns="0" bIns="0" rtlCol="0" anchor="t">
              <a:spAutoFit/>
            </a:bodyPr>
            <a:lstStyle/>
            <a:p>
              <a:pPr algn="ctr">
                <a:lnSpc>
                  <a:spcPts val="5134"/>
                </a:lnSpc>
                <a:spcBef>
                  <a:spcPct val="0"/>
                </a:spcBef>
              </a:pPr>
              <a:r>
                <a:rPr lang="en-US" sz="3949">
                  <a:solidFill>
                    <a:srgbClr val="000000"/>
                  </a:solidFill>
                  <a:latin typeface="Arial"/>
                </a:rPr>
                <a:t>3.</a:t>
              </a:r>
            </a:p>
          </p:txBody>
        </p:sp>
      </p:gr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3489" y="1784502"/>
            <a:ext cx="17441021" cy="8502498"/>
          </a:xfrm>
          <a:custGeom>
            <a:avLst/>
            <a:gdLst/>
            <a:ahLst/>
            <a:cxnLst/>
            <a:rect l="l" t="t" r="r" b="b"/>
            <a:pathLst>
              <a:path w="17441021" h="8502498">
                <a:moveTo>
                  <a:pt x="0" y="0"/>
                </a:moveTo>
                <a:lnTo>
                  <a:pt x="17441022" y="0"/>
                </a:lnTo>
                <a:lnTo>
                  <a:pt x="17441022" y="8502498"/>
                </a:lnTo>
                <a:lnTo>
                  <a:pt x="0" y="8502498"/>
                </a:lnTo>
                <a:lnTo>
                  <a:pt x="0" y="0"/>
                </a:lnTo>
                <a:close/>
              </a:path>
            </a:pathLst>
          </a:custGeom>
          <a:blipFill>
            <a:blip r:embed="rId3"/>
            <a:stretch>
              <a:fillRect/>
            </a:stretch>
          </a:blipFill>
        </p:spPr>
      </p:sp>
      <p:grpSp>
        <p:nvGrpSpPr>
          <p:cNvPr id="3" name="Group 3"/>
          <p:cNvGrpSpPr/>
          <p:nvPr/>
        </p:nvGrpSpPr>
        <p:grpSpPr>
          <a:xfrm>
            <a:off x="1028700" y="431165"/>
            <a:ext cx="6402042" cy="597535"/>
            <a:chOff x="0" y="0"/>
            <a:chExt cx="8536056" cy="796713"/>
          </a:xfrm>
        </p:grpSpPr>
        <p:sp>
          <p:nvSpPr>
            <p:cNvPr id="4" name="TextBox 4"/>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02</a:t>
              </a:r>
            </a:p>
          </p:txBody>
        </p:sp>
        <p:sp>
          <p:nvSpPr>
            <p:cNvPr id="5" name="TextBox 5"/>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Φιλτράρισμα Δεδομένων</a:t>
              </a:r>
            </a:p>
          </p:txBody>
        </p:sp>
      </p:grpSp>
      <p:sp>
        <p:nvSpPr>
          <p:cNvPr id="6" name="TextBox 6"/>
          <p:cNvSpPr txBox="1"/>
          <p:nvPr/>
        </p:nvSpPr>
        <p:spPr>
          <a:xfrm>
            <a:off x="2676611" y="1106386"/>
            <a:ext cx="12934778" cy="720725"/>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Arial Bold"/>
              </a:rPr>
              <a:t>λ</a:t>
            </a:r>
            <a:r>
              <a:rPr lang="en-US" sz="3999">
                <a:solidFill>
                  <a:srgbClr val="1155CC"/>
                </a:solidFill>
                <a:latin typeface="Arial Bold"/>
              </a:rPr>
              <a:t> (λόγος αέρα-καυσίμου κινητήρα Diesel)</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31165"/>
            <a:ext cx="6402042" cy="597535"/>
            <a:chOff x="0" y="0"/>
            <a:chExt cx="8536056" cy="796713"/>
          </a:xfrm>
        </p:grpSpPr>
        <p:sp>
          <p:nvSpPr>
            <p:cNvPr id="3" name="TextBox 3"/>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02</a:t>
              </a:r>
            </a:p>
          </p:txBody>
        </p:sp>
        <p:sp>
          <p:nvSpPr>
            <p:cNvPr id="4" name="TextBox 4"/>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Φιλτράρισμα Δεδομένων</a:t>
              </a:r>
            </a:p>
          </p:txBody>
        </p:sp>
      </p:grpSp>
      <p:sp>
        <p:nvSpPr>
          <p:cNvPr id="5" name="Freeform 5"/>
          <p:cNvSpPr/>
          <p:nvPr/>
        </p:nvSpPr>
        <p:spPr>
          <a:xfrm>
            <a:off x="434567" y="1795303"/>
            <a:ext cx="17418865" cy="8491697"/>
          </a:xfrm>
          <a:custGeom>
            <a:avLst/>
            <a:gdLst/>
            <a:ahLst/>
            <a:cxnLst/>
            <a:rect l="l" t="t" r="r" b="b"/>
            <a:pathLst>
              <a:path w="17418865" h="8491697">
                <a:moveTo>
                  <a:pt x="0" y="0"/>
                </a:moveTo>
                <a:lnTo>
                  <a:pt x="17418866" y="0"/>
                </a:lnTo>
                <a:lnTo>
                  <a:pt x="17418866" y="8491697"/>
                </a:lnTo>
                <a:lnTo>
                  <a:pt x="0" y="8491697"/>
                </a:lnTo>
                <a:lnTo>
                  <a:pt x="0" y="0"/>
                </a:lnTo>
                <a:close/>
              </a:path>
            </a:pathLst>
          </a:custGeom>
          <a:blipFill>
            <a:blip r:embed="rId3"/>
            <a:stretch>
              <a:fillRect/>
            </a:stretch>
          </a:blipFill>
        </p:spPr>
      </p:sp>
      <p:sp>
        <p:nvSpPr>
          <p:cNvPr id="6" name="TextBox 6"/>
          <p:cNvSpPr txBox="1"/>
          <p:nvPr/>
        </p:nvSpPr>
        <p:spPr>
          <a:xfrm>
            <a:off x="2833310" y="1031310"/>
            <a:ext cx="12934778" cy="720725"/>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Arial Bold"/>
              </a:rPr>
              <a:t>EGR Command </a:t>
            </a:r>
            <a:r>
              <a:rPr lang="en-US" sz="3999">
                <a:solidFill>
                  <a:srgbClr val="1155CC"/>
                </a:solidFill>
                <a:latin typeface="Arial Bold"/>
              </a:rPr>
              <a:t>(έλεγχος ρύπων κινητήρα Diesel)</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31165"/>
            <a:ext cx="6402042" cy="597535"/>
            <a:chOff x="0" y="0"/>
            <a:chExt cx="8536056" cy="796713"/>
          </a:xfrm>
        </p:grpSpPr>
        <p:sp>
          <p:nvSpPr>
            <p:cNvPr id="3" name="TextBox 3"/>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02</a:t>
              </a:r>
            </a:p>
          </p:txBody>
        </p:sp>
        <p:sp>
          <p:nvSpPr>
            <p:cNvPr id="4" name="TextBox 4"/>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Φιλτράρισμα Δεδομένων</a:t>
              </a:r>
            </a:p>
          </p:txBody>
        </p:sp>
      </p:grpSp>
      <p:sp>
        <p:nvSpPr>
          <p:cNvPr id="5" name="TextBox 5"/>
          <p:cNvSpPr txBox="1"/>
          <p:nvPr/>
        </p:nvSpPr>
        <p:spPr>
          <a:xfrm>
            <a:off x="3946786" y="1346890"/>
            <a:ext cx="10394429" cy="908050"/>
          </a:xfrm>
          <a:prstGeom prst="rect">
            <a:avLst/>
          </a:prstGeom>
        </p:spPr>
        <p:txBody>
          <a:bodyPr lIns="0" tIns="0" rIns="0" bIns="0" rtlCol="0" anchor="t">
            <a:spAutoFit/>
          </a:bodyPr>
          <a:lstStyle/>
          <a:p>
            <a:pPr algn="ctr">
              <a:lnSpc>
                <a:spcPts val="6500"/>
              </a:lnSpc>
              <a:spcBef>
                <a:spcPct val="0"/>
              </a:spcBef>
            </a:pPr>
            <a:r>
              <a:rPr lang="en-US" sz="5000">
                <a:solidFill>
                  <a:srgbClr val="000000"/>
                </a:solidFill>
                <a:latin typeface="Arial"/>
              </a:rPr>
              <a:t>Συνολικά εφαρμόσαμε </a:t>
            </a:r>
            <a:r>
              <a:rPr lang="en-US" sz="5000">
                <a:solidFill>
                  <a:srgbClr val="000000"/>
                </a:solidFill>
                <a:latin typeface="Arial Bold"/>
              </a:rPr>
              <a:t>3 φίλτρα</a:t>
            </a:r>
          </a:p>
        </p:txBody>
      </p:sp>
      <p:grpSp>
        <p:nvGrpSpPr>
          <p:cNvPr id="6" name="Group 6"/>
          <p:cNvGrpSpPr/>
          <p:nvPr/>
        </p:nvGrpSpPr>
        <p:grpSpPr>
          <a:xfrm>
            <a:off x="4741037" y="2721665"/>
            <a:ext cx="8624139" cy="5671979"/>
            <a:chOff x="0" y="0"/>
            <a:chExt cx="11498853" cy="7562639"/>
          </a:xfrm>
        </p:grpSpPr>
        <p:sp>
          <p:nvSpPr>
            <p:cNvPr id="7" name="Freeform 7"/>
            <p:cNvSpPr/>
            <p:nvPr/>
          </p:nvSpPr>
          <p:spPr>
            <a:xfrm>
              <a:off x="1378769" y="0"/>
              <a:ext cx="8983696" cy="7562639"/>
            </a:xfrm>
            <a:custGeom>
              <a:avLst/>
              <a:gdLst/>
              <a:ahLst/>
              <a:cxnLst/>
              <a:rect l="l" t="t" r="r" b="b"/>
              <a:pathLst>
                <a:path w="8983696" h="7562639">
                  <a:moveTo>
                    <a:pt x="0" y="0"/>
                  </a:moveTo>
                  <a:lnTo>
                    <a:pt x="8983697" y="0"/>
                  </a:lnTo>
                  <a:lnTo>
                    <a:pt x="8983697" y="7562639"/>
                  </a:lnTo>
                  <a:lnTo>
                    <a:pt x="0" y="7562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493819" y="487641"/>
              <a:ext cx="5109277" cy="922867"/>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Arial"/>
                </a:rPr>
                <a:t>Chauvenet</a:t>
              </a:r>
            </a:p>
          </p:txBody>
        </p:sp>
        <p:sp>
          <p:nvSpPr>
            <p:cNvPr id="9" name="TextBox 9"/>
            <p:cNvSpPr txBox="1"/>
            <p:nvPr/>
          </p:nvSpPr>
          <p:spPr>
            <a:xfrm>
              <a:off x="2764747" y="3386952"/>
              <a:ext cx="8734106" cy="822533"/>
            </a:xfrm>
            <a:prstGeom prst="rect">
              <a:avLst/>
            </a:prstGeom>
          </p:spPr>
          <p:txBody>
            <a:bodyPr wrap="square" lIns="0" tIns="0" rIns="0" bIns="0" rtlCol="0" anchor="t">
              <a:spAutoFit/>
            </a:bodyPr>
            <a:lstStyle/>
            <a:p>
              <a:pPr algn="ctr">
                <a:lnSpc>
                  <a:spcPts val="5199"/>
                </a:lnSpc>
                <a:spcBef>
                  <a:spcPct val="0"/>
                </a:spcBef>
              </a:pPr>
              <a:r>
                <a:rPr lang="en-US" sz="3999">
                  <a:solidFill>
                    <a:srgbClr val="000000"/>
                  </a:solidFill>
                  <a:latin typeface="Arial"/>
                </a:rPr>
                <a:t> Interquartile Range</a:t>
              </a:r>
            </a:p>
          </p:txBody>
        </p:sp>
        <p:sp>
          <p:nvSpPr>
            <p:cNvPr id="10" name="TextBox 10"/>
            <p:cNvSpPr txBox="1"/>
            <p:nvPr/>
          </p:nvSpPr>
          <p:spPr>
            <a:xfrm>
              <a:off x="4739933" y="5763472"/>
              <a:ext cx="4617050" cy="1799167"/>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Arial"/>
                </a:rPr>
                <a:t>rmoutliers (using median)</a:t>
              </a:r>
            </a:p>
          </p:txBody>
        </p:sp>
        <p:sp>
          <p:nvSpPr>
            <p:cNvPr id="11" name="TextBox 11"/>
            <p:cNvSpPr txBox="1"/>
            <p:nvPr/>
          </p:nvSpPr>
          <p:spPr>
            <a:xfrm>
              <a:off x="0" y="478116"/>
              <a:ext cx="5109277" cy="920538"/>
            </a:xfrm>
            <a:prstGeom prst="rect">
              <a:avLst/>
            </a:prstGeom>
          </p:spPr>
          <p:txBody>
            <a:bodyPr lIns="0" tIns="0" rIns="0" bIns="0" rtlCol="0" anchor="t">
              <a:spAutoFit/>
            </a:bodyPr>
            <a:lstStyle/>
            <a:p>
              <a:pPr algn="ctr">
                <a:lnSpc>
                  <a:spcPts val="5134"/>
                </a:lnSpc>
                <a:spcBef>
                  <a:spcPct val="0"/>
                </a:spcBef>
              </a:pPr>
              <a:r>
                <a:rPr lang="en-US" sz="3949">
                  <a:solidFill>
                    <a:srgbClr val="000000"/>
                  </a:solidFill>
                  <a:latin typeface="Arial"/>
                </a:rPr>
                <a:t>1.</a:t>
              </a:r>
            </a:p>
          </p:txBody>
        </p:sp>
        <p:sp>
          <p:nvSpPr>
            <p:cNvPr id="12" name="TextBox 12"/>
            <p:cNvSpPr txBox="1"/>
            <p:nvPr/>
          </p:nvSpPr>
          <p:spPr>
            <a:xfrm>
              <a:off x="0" y="3270218"/>
              <a:ext cx="5109277" cy="920538"/>
            </a:xfrm>
            <a:prstGeom prst="rect">
              <a:avLst/>
            </a:prstGeom>
          </p:spPr>
          <p:txBody>
            <a:bodyPr lIns="0" tIns="0" rIns="0" bIns="0" rtlCol="0" anchor="t">
              <a:spAutoFit/>
            </a:bodyPr>
            <a:lstStyle/>
            <a:p>
              <a:pPr algn="ctr">
                <a:lnSpc>
                  <a:spcPts val="5134"/>
                </a:lnSpc>
                <a:spcBef>
                  <a:spcPct val="0"/>
                </a:spcBef>
              </a:pPr>
              <a:r>
                <a:rPr lang="en-US" sz="3949">
                  <a:solidFill>
                    <a:srgbClr val="000000"/>
                  </a:solidFill>
                  <a:latin typeface="Arial"/>
                </a:rPr>
                <a:t>2.</a:t>
              </a:r>
            </a:p>
          </p:txBody>
        </p:sp>
        <p:sp>
          <p:nvSpPr>
            <p:cNvPr id="13" name="TextBox 13"/>
            <p:cNvSpPr txBox="1"/>
            <p:nvPr/>
          </p:nvSpPr>
          <p:spPr>
            <a:xfrm>
              <a:off x="0" y="6198024"/>
              <a:ext cx="5109277" cy="920538"/>
            </a:xfrm>
            <a:prstGeom prst="rect">
              <a:avLst/>
            </a:prstGeom>
          </p:spPr>
          <p:txBody>
            <a:bodyPr lIns="0" tIns="0" rIns="0" bIns="0" rtlCol="0" anchor="t">
              <a:spAutoFit/>
            </a:bodyPr>
            <a:lstStyle/>
            <a:p>
              <a:pPr algn="ctr">
                <a:lnSpc>
                  <a:spcPts val="5134"/>
                </a:lnSpc>
                <a:spcBef>
                  <a:spcPct val="0"/>
                </a:spcBef>
              </a:pPr>
              <a:r>
                <a:rPr lang="en-US" sz="3949">
                  <a:solidFill>
                    <a:srgbClr val="000000"/>
                  </a:solidFill>
                  <a:latin typeface="Arial"/>
                </a:rPr>
                <a:t>3.</a:t>
              </a:r>
            </a:p>
          </p:txBody>
        </p:sp>
      </p:gr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4991" y="821133"/>
            <a:ext cx="19645500" cy="9577181"/>
          </a:xfrm>
          <a:custGeom>
            <a:avLst/>
            <a:gdLst/>
            <a:ahLst/>
            <a:cxnLst/>
            <a:rect l="l" t="t" r="r" b="b"/>
            <a:pathLst>
              <a:path w="19645500" h="9577181">
                <a:moveTo>
                  <a:pt x="0" y="0"/>
                </a:moveTo>
                <a:lnTo>
                  <a:pt x="19645500" y="0"/>
                </a:lnTo>
                <a:lnTo>
                  <a:pt x="19645500" y="9577182"/>
                </a:lnTo>
                <a:lnTo>
                  <a:pt x="0" y="9577182"/>
                </a:lnTo>
                <a:lnTo>
                  <a:pt x="0" y="0"/>
                </a:lnTo>
                <a:close/>
              </a:path>
            </a:pathLst>
          </a:custGeom>
          <a:blipFill>
            <a:blip r:embed="rId3"/>
            <a:stretch>
              <a:fillRect/>
            </a:stretch>
          </a:blipFill>
        </p:spPr>
      </p:sp>
      <p:grpSp>
        <p:nvGrpSpPr>
          <p:cNvPr id="3" name="Group 3"/>
          <p:cNvGrpSpPr/>
          <p:nvPr/>
        </p:nvGrpSpPr>
        <p:grpSpPr>
          <a:xfrm>
            <a:off x="1028700" y="431165"/>
            <a:ext cx="6402042" cy="597535"/>
            <a:chOff x="0" y="0"/>
            <a:chExt cx="8536056" cy="796713"/>
          </a:xfrm>
        </p:grpSpPr>
        <p:sp>
          <p:nvSpPr>
            <p:cNvPr id="4" name="TextBox 4"/>
            <p:cNvSpPr txBox="1"/>
            <p:nvPr/>
          </p:nvSpPr>
          <p:spPr>
            <a:xfrm>
              <a:off x="0" y="-123825"/>
              <a:ext cx="1027877" cy="920538"/>
            </a:xfrm>
            <a:prstGeom prst="rect">
              <a:avLst/>
            </a:prstGeom>
          </p:spPr>
          <p:txBody>
            <a:bodyPr lIns="0" tIns="0" rIns="0" bIns="0" rtlCol="0" anchor="t">
              <a:spAutoFit/>
            </a:bodyPr>
            <a:lstStyle/>
            <a:p>
              <a:pPr algn="l">
                <a:lnSpc>
                  <a:spcPts val="5134"/>
                </a:lnSpc>
              </a:pPr>
              <a:r>
                <a:rPr lang="en-US" sz="3949">
                  <a:solidFill>
                    <a:srgbClr val="1155CC"/>
                  </a:solidFill>
                  <a:latin typeface="Arial"/>
                </a:rPr>
                <a:t>02</a:t>
              </a:r>
            </a:p>
          </p:txBody>
        </p:sp>
        <p:sp>
          <p:nvSpPr>
            <p:cNvPr id="5" name="TextBox 5"/>
            <p:cNvSpPr txBox="1"/>
            <p:nvPr/>
          </p:nvSpPr>
          <p:spPr>
            <a:xfrm>
              <a:off x="1345499" y="76200"/>
              <a:ext cx="7190557" cy="579967"/>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Arial"/>
                </a:rPr>
                <a:t>Φιλτράρισμα Δεδομένων</a:t>
              </a:r>
            </a:p>
          </p:txBody>
        </p:sp>
      </p:gr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Ειδικά ΣΑΕ</dc:title>
  <cp:revision>15</cp:revision>
  <dcterms:created xsi:type="dcterms:W3CDTF">2006-08-16T00:00:00Z</dcterms:created>
  <dcterms:modified xsi:type="dcterms:W3CDTF">2024-05-23T10:58:31Z</dcterms:modified>
  <dc:identifier>DAGF8npRKrU</dc:identifier>
</cp:coreProperties>
</file>