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2EAE47-7E0F-4A85-91E5-15092E42DD1D}">
  <a:tblStyle styleId="{0B2EAE47-7E0F-4A85-91E5-15092E42D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d90667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d90667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d906676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d906676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sharing has many additional redeeming qualities, including health benefits to riders, a reduction in automobile congestion and providing an additional, highly affordable mode of transportation for those who lack access to other forms of transportation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aimed to demonstrate that the intensity of bike-share usage on a given day is a strong predictor of daily AQI in major urban areas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d906676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d90667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d90667d4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d90667d4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d90667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d90667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CitiBike, the provider of New York City’s bike-sharing program, has a fleet of 12,000 bicycles and 750 unique pick-up/drop-off docking stations across Manhattan, Brooklyn, Queens, and Jersey City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d90667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d90667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d906676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d906676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d90667d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d90667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80300" y="787975"/>
            <a:ext cx="5783400" cy="18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Impact of Bike-Sharing Ridership on Air Quality: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Scalable Data Science Framework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80700" y="3049450"/>
            <a:ext cx="68604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Nina Hua, </a:t>
            </a:r>
            <a:r>
              <a:rPr b="1" lang="en" sz="1800"/>
              <a:t>Rebecca Reilly</a:t>
            </a:r>
            <a:r>
              <a:rPr b="1" lang="en" sz="1800"/>
              <a:t>, </a:t>
            </a:r>
            <a:r>
              <a:rPr b="1" lang="en" sz="1800"/>
              <a:t>Victoria Suarez</a:t>
            </a:r>
            <a:r>
              <a:rPr b="1" lang="en" sz="1800"/>
              <a:t>, Philip Trinh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Mentors: Paul Intrevado, Diane Myung-kyung Woodbridge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125" y="3674100"/>
            <a:ext cx="1415475" cy="14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4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41200"/>
            <a:ext cx="3842700" cy="21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Workflow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 Output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</a:t>
            </a:r>
            <a:endParaRPr sz="2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200" y="2429575"/>
            <a:ext cx="2454826" cy="2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950" y="641875"/>
            <a:ext cx="2454825" cy="24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5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1329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e</a:t>
            </a:r>
            <a:r>
              <a:rPr lang="en" sz="2000"/>
              <a:t>xplored the relationship between daily air quality indicator (AQI) values and the daily intensity of bike-share ridership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Vehicle emissions are a main cause of increased atmospheric CO</a:t>
            </a:r>
            <a:r>
              <a:rPr baseline="-25000" lang="en" sz="2000"/>
              <a:t>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rider on a bicycle will generate 80% less emissions per kilometer than a passenger car </a:t>
            </a:r>
            <a:endParaRPr sz="20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1" y="3789475"/>
            <a:ext cx="3690594" cy="9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750" y="3965483"/>
            <a:ext cx="1573225" cy="79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488600" y="194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{0B2EAE47-7E0F-4A85-91E5-15092E42DD1D}</a:tableStyleId>
              </a:tblPr>
              <a:tblGrid>
                <a:gridCol w="2048375"/>
                <a:gridCol w="2048375"/>
                <a:gridCol w="2048375"/>
                <a:gridCol w="2048375"/>
              </a:tblGrid>
              <a:tr h="66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/>
                        <a:t>Amazon Web Services</a:t>
                      </a:r>
                      <a:endParaRPr b="1" sz="17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/>
                        <a:t>MongoDB</a:t>
                      </a:r>
                      <a:endParaRPr b="1" sz="17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/>
                        <a:t>Apache Spark</a:t>
                      </a:r>
                      <a:endParaRPr b="1" sz="17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/>
                        <a:t>Python</a:t>
                      </a:r>
                      <a:endParaRPr b="1" sz="17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Create Computer Instances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Distributed Database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Distributed Computing Framework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Popular Data Science Programming Language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Ease of System Setup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Improved Query Performance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Divide, Compute, Collect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Orchestrate Processes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62" y="1401688"/>
            <a:ext cx="7373427" cy="28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103300" y="3365100"/>
            <a:ext cx="907800" cy="7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p17"/>
          <p:cNvSpPr txBox="1"/>
          <p:nvPr/>
        </p:nvSpPr>
        <p:spPr>
          <a:xfrm>
            <a:off x="3394750" y="3531000"/>
            <a:ext cx="1320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17"/>
          <p:cNvSpPr txBox="1"/>
          <p:nvPr/>
        </p:nvSpPr>
        <p:spPr>
          <a:xfrm>
            <a:off x="6440625" y="3484950"/>
            <a:ext cx="1320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Computer Instances</a:t>
            </a:r>
            <a:endParaRPr b="1"/>
          </a:p>
        </p:txBody>
      </p:sp>
      <p:sp>
        <p:nvSpPr>
          <p:cNvPr id="120" name="Google Shape;120;p17"/>
          <p:cNvSpPr txBox="1"/>
          <p:nvPr/>
        </p:nvSpPr>
        <p:spPr>
          <a:xfrm>
            <a:off x="2103300" y="2205149"/>
            <a:ext cx="907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 GB</a:t>
            </a:r>
            <a:endParaRPr b="1"/>
          </a:p>
        </p:txBody>
      </p:sp>
      <p:sp>
        <p:nvSpPr>
          <p:cNvPr id="121" name="Google Shape;121;p17"/>
          <p:cNvSpPr txBox="1"/>
          <p:nvPr/>
        </p:nvSpPr>
        <p:spPr>
          <a:xfrm>
            <a:off x="7918175" y="2909300"/>
            <a:ext cx="1225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Modeling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22" name="Google Shape;122;p17"/>
          <p:cNvCxnSpPr>
            <a:endCxn id="121" idx="1"/>
          </p:cNvCxnSpPr>
          <p:nvPr/>
        </p:nvCxnSpPr>
        <p:spPr>
          <a:xfrm>
            <a:off x="7519775" y="3092600"/>
            <a:ext cx="398400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3394750" y="1035100"/>
            <a:ext cx="26835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Storage and Retrieval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59325" y="1401700"/>
            <a:ext cx="2049300" cy="6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Data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Manipulation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544750" y="4251600"/>
            <a:ext cx="23589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</a:t>
            </a:r>
            <a:r>
              <a:rPr b="1" lang="en"/>
              <a:t> Computer Instances</a:t>
            </a:r>
            <a:endParaRPr b="1"/>
          </a:p>
        </p:txBody>
      </p:sp>
      <p:sp>
        <p:nvSpPr>
          <p:cNvPr id="126" name="Google Shape;126;p17"/>
          <p:cNvSpPr txBox="1"/>
          <p:nvPr/>
        </p:nvSpPr>
        <p:spPr>
          <a:xfrm>
            <a:off x="619750" y="1751300"/>
            <a:ext cx="20493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Collection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800" y="645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9833"/>
            <a:ext cx="4184100" cy="316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90725" y="1364913"/>
            <a:ext cx="36243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CitiBike (9GB)</a:t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12,000 bicycle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750 stations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EPA (1GB)</a:t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Air Quality Index (AQI)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years (2016 - 2018)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r>
              <a:rPr lang="en"/>
              <a:t> Output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5" y="729975"/>
            <a:ext cx="4287426" cy="42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729450" y="1486775"/>
            <a:ext cx="44514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Algorithms:</a:t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Elastic Net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Gradient-Boosted Trees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Seasonal Indicator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Previous day’s AQI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Total # of bike-sharing rides per day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64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48950" y="1441200"/>
            <a:ext cx="53970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Established inverse relationship between daily AQI and bike-share ridership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Recommend distributed platforms for pre-processing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Encourage continuation of research on the relationship between modes of transportation and AQI </a:t>
            </a:r>
            <a:endParaRPr sz="20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350" y="1514575"/>
            <a:ext cx="2665375" cy="26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7800" y="1584350"/>
            <a:ext cx="76884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  <p:sp>
        <p:nvSpPr>
          <p:cNvPr id="153" name="Google Shape;153;p21"/>
          <p:cNvSpPr/>
          <p:nvPr/>
        </p:nvSpPr>
        <p:spPr>
          <a:xfrm>
            <a:off x="3414100" y="975575"/>
            <a:ext cx="1804800" cy="5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75" y="3112375"/>
            <a:ext cx="7238848" cy="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790925" y="1133800"/>
            <a:ext cx="9699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