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1" r:id="rId5"/>
    <p:sldId id="257" r:id="rId6"/>
    <p:sldId id="260" r:id="rId7"/>
    <p:sldId id="262" r:id="rId8"/>
    <p:sldId id="265" r:id="rId9"/>
    <p:sldId id="259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E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A637-441F-4A0F-B176-AC55A5583F0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4C2CC-9464-406C-954A-E87C2721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4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/>
                </a:solidFill>
              </a:rPr>
              <a:t>pouca conscientização ambiental + falta de regulamentação/fiscalização desencadeiam altos custos de logística + falta de vontade de pagar, o que leva à baixa taxa de reciclagem e, por fim, poucos recursos no sistema. Por isso, tudo continua na mesma: temos 3% de taxa de reciclagem formal dos resíduos sólidos urbanos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 grande maioria dos resíduos, o valor do material reciclado não supera os custos do processo de reciclagem. O que sustenta o nosso mercado de reciclagem é a desigualdade social, que coloca muitas pessoas dispostas a trabalhar no mercado de reciclagem de forma informal e ganhando menos que o salário mínimo.</a:t>
            </a:r>
            <a:endParaRPr lang="pt-BR" dirty="0">
              <a:solidFill>
                <a:schemeClr val="bg1"/>
              </a:solidFill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4C2CC-9464-406C-954A-E87C272188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C1BCD-19EE-45AA-8698-01005FE7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9AFE0-8B10-46CF-84F5-786AED654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965DE-A3EF-431D-83B4-9B3681D2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89648-5D85-4285-A45A-E65D1C58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95A02-3C26-4E75-9FD4-295780DA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3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D08F-F93F-4D2C-8112-D0368E41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125DA5-C18F-4A3A-8331-28EE98170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6E764-82D4-40A2-B5CF-6AF3DF31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61A23-8BCF-42BA-B3DA-FB89163C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9094A-9E88-499A-A4F5-514B8D80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32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C9F0B1-7DC9-4071-AB27-930A31C9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06F941-3F46-49D3-AF93-817FE27AD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618254-DFFE-49F5-8A3F-F8610A51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77DF-2CAC-473D-B6BD-8D59481A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22AA5-866C-4350-AD30-F80B0AEB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4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541AD-7438-43B9-8C90-8B34B3D0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A8A88-B099-4787-89DE-7D420E84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1C78F-FC0C-4AA7-AF45-F9302D78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1D814-AB2C-4F62-B1AE-7B6E4A12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CB5AC-680C-417E-87E4-F3ABEAC6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A04D1-6F94-4F06-90D0-D44FE4DC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BF826E-0AD7-4A9E-8864-4534ECFE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D593E-8DFB-404B-B224-C93B0A22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A9B5C-929E-4C68-994A-17AED39B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6D7824-3FE8-426B-BC2F-6984FB0F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E253D-8EBC-4BB2-BED4-53578025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E5AAC0-D2B3-4CF4-88A2-2AABFEF9B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6EB7D-9B5A-407B-B7BC-9985E74AD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795410-308D-4ABC-8F0A-ABB37A5F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B25E0E-F35B-4070-97E6-25A6DCDF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C183EB-EF6B-4AFD-B31D-4D7B8796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0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83EFC-AADA-496C-AAA8-2EC8CA8C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1D0F42-9E1F-4C03-AABA-B3A4F485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717A9-0395-4325-836F-B36D95C3B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FDA9D3-8414-42D4-A860-0198778E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C48A1F-45AF-482E-B0B1-A8BC57573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E5BA9E-1642-4067-8F33-3F286055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DD01D9-EB68-4420-BEB9-8FFC6FCB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0FE4F0-D5B9-4DA3-AB90-11FAA281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53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F6473-8219-4129-B184-35383684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D7F509-9936-41E6-A3BE-E7B5B579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96A9D4-A8E4-4462-8547-EA1A8C4D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D3A388-1A00-4BE4-83DF-D70F782D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5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149E97-225A-4AD6-97BA-58C4A124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590D91-935C-462C-89B5-AFCB4589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D325E8-EA07-41D0-9803-DF14A6A2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9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578E5-0CDB-4B78-91A2-0CF4E7B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73278-C664-43DD-93FF-47C0EA17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703286-963F-40FE-928D-202F56D6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EAB399-E6E4-4411-A93A-90E724E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24B66C-08F1-4BA9-B894-282DEA75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DA4069-F082-431B-8E39-843D3692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2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97D0B-F57E-4744-883F-7429C934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5843FC-F974-49ED-941B-D0E9F26F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13098E-1F75-4DCB-AFB2-0BE05CF3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21A02-E024-40CB-8A2E-849B57D3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21E1B2-CA92-478A-AC3B-53128363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F70006-F449-47DF-B04F-4BA46B3C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4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651B7C-6E2E-45F4-8694-9CA49E2C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D137E4-5248-4338-9DBB-A3C6EDDF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49771-ECBA-48DA-86B6-3A00A2CFC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5204-98DA-46E5-B074-9540051CCB6A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1D282-AA81-4EFD-BC5E-10389FEA1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F08B2-DE5F-45FC-BAD6-1F67378A8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2828-B485-4DEB-B1B3-1ECB3A2EB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4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ureciclo.com.br/2018/03/mercado-de-reciclagem-como-funciona/" TargetMode="External"/><Relationship Id="rId2" Type="http://schemas.openxmlformats.org/officeDocument/2006/relationships/hyperlink" Target="https://exame.abril.com.br/pme/a-riqueza-que-vem-do-lix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projetocolabora.com.br/lixo/os-desafios-da-reciclagem-no-brasi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3761-BE56-4525-9551-D7895BCAA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/>
          <a:lstStyle/>
          <a:p>
            <a:r>
              <a:rPr lang="pt-BR" sz="13800" dirty="0">
                <a:solidFill>
                  <a:srgbClr val="69E781"/>
                </a:solidFill>
                <a:latin typeface="San Marino Beach" panose="02000500000000000000" pitchFamily="2" charset="0"/>
              </a:rPr>
              <a:t>Q tampa</a:t>
            </a:r>
            <a:endParaRPr lang="pt-BR" dirty="0">
              <a:solidFill>
                <a:srgbClr val="69E781"/>
              </a:solidFill>
              <a:latin typeface="San Marino Beach" panose="020005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D9EDF3-704A-44F0-B1A2-493BAEFE754D}"/>
              </a:ext>
            </a:extLst>
          </p:cNvPr>
          <p:cNvSpPr txBox="1"/>
          <p:nvPr/>
        </p:nvSpPr>
        <p:spPr>
          <a:xfrm>
            <a:off x="377371" y="4630057"/>
            <a:ext cx="1143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Arthur Cabral	 	Bruna Poso		Eric Viezzer		Matheus Gonçalves	Nina Reali	      	Rodrigo Cunha 		Theodoro Lima		Victor Barbosa</a:t>
            </a:r>
          </a:p>
        </p:txBody>
      </p:sp>
    </p:spTree>
    <p:extLst>
      <p:ext uri="{BB962C8B-B14F-4D97-AF65-F5344CB8AC3E}">
        <p14:creationId xmlns:p14="http://schemas.microsoft.com/office/powerpoint/2010/main" val="323684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1D94-565B-44BA-8809-C7D14972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9E781"/>
                </a:solidFill>
                <a:latin typeface="San Marino Beach" panose="02000500000000000000" pitchFamily="2" charset="0"/>
              </a:rPr>
              <a:t>Simulador financeiro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4E250-AC00-4DB3-8735-BAC3BD5D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4FA756-61BC-4F79-A647-61CEBA79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2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1D94-565B-44BA-8809-C7D14972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9E781"/>
                </a:solidFill>
                <a:latin typeface="San Marino Beach" panose="02000500000000000000" pitchFamily="2" charset="0"/>
              </a:rPr>
              <a:t>Modelo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4E250-AC00-4DB3-8735-BAC3BD5D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4FA756-61BC-4F79-A647-61CEBA79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4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1D94-565B-44BA-8809-C7D14972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69E781"/>
                </a:solidFill>
                <a:latin typeface="San Marino Beach" panose="02000500000000000000" pitchFamily="2" charset="0"/>
              </a:rPr>
              <a:t>arduino</a:t>
            </a:r>
            <a:endParaRPr lang="pt-BR" dirty="0">
              <a:solidFill>
                <a:srgbClr val="69E781"/>
              </a:solidFill>
              <a:latin typeface="San Marino Beach" panose="02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4E250-AC00-4DB3-8735-BAC3BD5D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</a:rPr>
              <a:t>Int,float,int</a:t>
            </a:r>
            <a:r>
              <a:rPr lang="pt-BR" sz="2000" dirty="0">
                <a:solidFill>
                  <a:schemeClr val="bg1"/>
                </a:solidFill>
              </a:rPr>
              <a:t> são as variáveis </a:t>
            </a:r>
            <a:r>
              <a:rPr lang="pt-BR" sz="2000" dirty="0" err="1">
                <a:solidFill>
                  <a:schemeClr val="bg1"/>
                </a:solidFill>
              </a:rPr>
              <a:t>Float</a:t>
            </a:r>
            <a:r>
              <a:rPr lang="pt-BR" sz="2000" dirty="0">
                <a:solidFill>
                  <a:schemeClr val="bg1"/>
                </a:solidFill>
              </a:rPr>
              <a:t> temperatura armazena a temperatura lida Mudamos a porta do </a:t>
            </a:r>
            <a:r>
              <a:rPr lang="pt-BR" sz="2000" dirty="0" err="1">
                <a:solidFill>
                  <a:schemeClr val="bg1"/>
                </a:solidFill>
              </a:rPr>
              <a:t>arduino</a:t>
            </a:r>
            <a:r>
              <a:rPr lang="pt-BR" sz="2000" dirty="0">
                <a:solidFill>
                  <a:schemeClr val="bg1"/>
                </a:solidFill>
              </a:rPr>
              <a:t> no programa, pois estava na porta A5 e no programa A0, então realizamos a mudança no programa para a 5;  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</a:rPr>
              <a:t>Serial.begin</a:t>
            </a:r>
            <a:r>
              <a:rPr lang="pt-BR" sz="2000" dirty="0">
                <a:solidFill>
                  <a:schemeClr val="bg1"/>
                </a:solidFill>
              </a:rPr>
              <a:t>(9600) valor de sincronismo, tempo de resposta, se mudar a velocidade o sensor não consegue codificar.  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bg1"/>
                </a:solidFill>
              </a:rPr>
              <a:t>Serial.println</a:t>
            </a:r>
            <a:r>
              <a:rPr lang="pt-BR" sz="2000" dirty="0">
                <a:solidFill>
                  <a:schemeClr val="bg1"/>
                </a:solidFill>
              </a:rPr>
              <a:t> (caracteres) Temperatura=(</a:t>
            </a:r>
            <a:r>
              <a:rPr lang="pt-BR" sz="2000" dirty="0" err="1">
                <a:solidFill>
                  <a:schemeClr val="bg1"/>
                </a:solidFill>
              </a:rPr>
              <a:t>valorlido</a:t>
            </a:r>
            <a:r>
              <a:rPr lang="pt-BR" sz="2000" dirty="0">
                <a:solidFill>
                  <a:schemeClr val="bg1"/>
                </a:solidFill>
              </a:rPr>
              <a:t>*0,00488) precisão, número divisível por 2,menor valor de precisão, precisão da escala de temperatura. 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Temperatura= temperatura * 100 converte milivolts em celsius  </a:t>
            </a:r>
            <a:r>
              <a:rPr lang="pt-BR" sz="2000" dirty="0" err="1">
                <a:solidFill>
                  <a:schemeClr val="bg1"/>
                </a:solidFill>
              </a:rPr>
              <a:t>If</a:t>
            </a:r>
            <a:r>
              <a:rPr lang="pt-BR" sz="2000" dirty="0">
                <a:solidFill>
                  <a:schemeClr val="bg1"/>
                </a:solidFill>
              </a:rPr>
              <a:t>(linha&gt;100) ele lê apenas 100 vezes a temperatura e começa de novo.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4FA756-61BC-4F79-A647-61CEBA79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4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1D94-565B-44BA-8809-C7D14972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69E781"/>
                </a:solidFill>
                <a:latin typeface="San Marino Beach" panose="02000500000000000000" pitchFamily="2" charset="0"/>
              </a:rPr>
              <a:t>github</a:t>
            </a:r>
            <a:endParaRPr lang="pt-BR" dirty="0">
              <a:solidFill>
                <a:srgbClr val="69E781"/>
              </a:solidFill>
              <a:latin typeface="San Marino Beach" panose="02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4E250-AC00-4DB3-8735-BAC3BD5D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4FA756-61BC-4F79-A647-61CEBA79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D990D-49E4-4FE1-85EC-2375ECE3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>
                <a:solidFill>
                  <a:srgbClr val="69E781"/>
                </a:solidFill>
                <a:latin typeface="San Marino Beach" panose="02000500000000000000" pitchFamily="2" charset="0"/>
              </a:rPr>
              <a:t>mercado</a:t>
            </a:r>
            <a:endParaRPr lang="pt-BR" dirty="0">
              <a:solidFill>
                <a:srgbClr val="69E781"/>
              </a:solidFill>
              <a:latin typeface="San Marino Beach" panose="02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84F38-4FEC-4F8D-A3DA-755C20C7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Segmento da reciclagem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Custo da coleta seletiva é 4x maior do que  a normal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Falta de regulamentação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Catadores autônomos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Falta de informação para as pessoas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E3A1BA-D7CD-4753-9CC5-285F1283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D990D-49E4-4FE1-85EC-2375ECE3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69E781"/>
                </a:solidFill>
                <a:latin typeface="San Marino Beach" panose="02000500000000000000" pitchFamily="2" charset="0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84F38-4FEC-4F8D-A3DA-755C20C7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Será realizado no Brasil, na área de coleta seletiva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Com o propósito de reduzir o descarte mal realizado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Conscientizar a população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Beneficiar empresas e o meio ambiente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 política é falha por falta de regulamentação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E3A1BA-D7CD-4753-9CC5-285F1283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0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2D6BB-5FCC-46DC-9EA4-47E8DC59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9E781"/>
                </a:solidFill>
                <a:latin typeface="San Marino Beach" panose="02000500000000000000" pitchFamily="2" charset="0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EB1A8-0838-4679-9441-9740B659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Apenas 10% dos resíduos são reciclados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Perda de 8 bilhões anualmente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Menos de 40% do lixo separado é reciclado regularmente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Pouca conscientização ambiental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Falta de regulamentação e fiscalização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Valor do material não supera o custo do processo</a:t>
            </a:r>
          </a:p>
          <a:p>
            <a:endParaRPr lang="pt-BR" dirty="0">
              <a:solidFill>
                <a:schemeClr val="bg1"/>
              </a:solidFill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CEEE1AF-CD06-4C63-A7D6-974AEECF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8403F-7897-4873-97F1-38E36BA3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69E781"/>
                </a:solidFill>
                <a:latin typeface="San Marino Beach" panose="02000500000000000000" pitchFamily="2" charset="0"/>
              </a:rPr>
              <a:t>solucao</a:t>
            </a:r>
            <a:endParaRPr lang="pt-BR" dirty="0">
              <a:solidFill>
                <a:srgbClr val="69E781"/>
              </a:solidFill>
              <a:latin typeface="San Marino Beach" panose="02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0C0A8-DD16-499E-80A0-5766BC72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Disponibilização de maiores informações 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Facilidade na logística por parte das empresas</a:t>
            </a:r>
          </a:p>
          <a:p>
            <a:pPr lvl="1"/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Ajudando na melhoria de processos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Maior controle do lixo</a:t>
            </a:r>
          </a:p>
          <a:p>
            <a:r>
              <a:rPr lang="pt-BR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Conscientizar as pessoas</a:t>
            </a:r>
          </a:p>
          <a:p>
            <a:endParaRPr lang="pt-BR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endParaRPr lang="pt-BR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D6B75C-2951-4DED-8E52-195F4FD8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71" y="550696"/>
            <a:ext cx="276225" cy="180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22ECA83-6F4C-4C1C-9DF5-6F8F9F72A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6" r="10475"/>
          <a:stretch/>
        </p:blipFill>
        <p:spPr>
          <a:xfrm rot="17773282">
            <a:off x="2390221" y="1296694"/>
            <a:ext cx="209541" cy="1444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438869-2217-4C2E-BBE9-B2D34766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9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BEB3D-95DA-4C30-8CB5-12E0E89F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190" y="478500"/>
            <a:ext cx="4958687" cy="892010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69E781"/>
                </a:solidFill>
                <a:latin typeface="San Marino Beach" panose="02000500000000000000" pitchFamily="2" charset="0"/>
              </a:rPr>
              <a:t>Como funciona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D60CE-BC92-4ACA-B773-AB0946741652}"/>
              </a:ext>
            </a:extLst>
          </p:cNvPr>
          <p:cNvSpPr txBox="1"/>
          <p:nvPr/>
        </p:nvSpPr>
        <p:spPr>
          <a:xfrm>
            <a:off x="1533098" y="1269242"/>
            <a:ext cx="46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69E781"/>
                </a:solidFill>
                <a:latin typeface="San Marino Beach" panose="02000500000000000000" pitchFamily="2" charset="0"/>
              </a:rPr>
              <a:t>1</a:t>
            </a:r>
            <a:endParaRPr lang="pt-BR" dirty="0">
              <a:solidFill>
                <a:srgbClr val="69E781"/>
              </a:solidFill>
              <a:latin typeface="San Marino Beach" panose="020005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4DA77F-9A47-4D39-84BE-44C9D9F7C820}"/>
              </a:ext>
            </a:extLst>
          </p:cNvPr>
          <p:cNvSpPr txBox="1"/>
          <p:nvPr/>
        </p:nvSpPr>
        <p:spPr>
          <a:xfrm>
            <a:off x="5578523" y="1626667"/>
            <a:ext cx="464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69E781"/>
                </a:solidFill>
                <a:latin typeface="San Marino Beach" panose="02000500000000000000" pitchFamily="2" charset="0"/>
              </a:rPr>
              <a:t>2</a:t>
            </a:r>
            <a:endParaRPr lang="pt-BR" dirty="0">
              <a:solidFill>
                <a:srgbClr val="69E781"/>
              </a:solidFill>
              <a:latin typeface="San Marino Beach" panose="02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DC5139-8FBB-463A-9560-0B4CECCAA0B5}"/>
              </a:ext>
            </a:extLst>
          </p:cNvPr>
          <p:cNvSpPr txBox="1"/>
          <p:nvPr/>
        </p:nvSpPr>
        <p:spPr>
          <a:xfrm>
            <a:off x="9518176" y="2011387"/>
            <a:ext cx="464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69E781"/>
                </a:solidFill>
                <a:latin typeface="San Marino Beach" panose="02000500000000000000" pitchFamily="2" charset="0"/>
              </a:rPr>
              <a:t>3</a:t>
            </a:r>
            <a:endParaRPr lang="pt-BR" dirty="0">
              <a:solidFill>
                <a:srgbClr val="69E781"/>
              </a:solidFill>
              <a:latin typeface="San Marino Beach" panose="02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431D2A-4F1D-4F75-A1E6-AD55B6253B2F}"/>
              </a:ext>
            </a:extLst>
          </p:cNvPr>
          <p:cNvSpPr txBox="1"/>
          <p:nvPr/>
        </p:nvSpPr>
        <p:spPr>
          <a:xfrm>
            <a:off x="-95986" y="2198725"/>
            <a:ext cx="3722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San Marino Beach" panose="02000500000000000000" pitchFamily="2" charset="0"/>
              </a:rPr>
              <a:t>Sensor e instalado na tampa da lixeira</a:t>
            </a:r>
            <a:endParaRPr lang="pt-BR" sz="1000" dirty="0">
              <a:solidFill>
                <a:schemeClr val="bg1"/>
              </a:solidFill>
              <a:latin typeface="San Marino Beach" panose="020005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FDEDE2-8A13-423A-8177-0347F57F9029}"/>
              </a:ext>
            </a:extLst>
          </p:cNvPr>
          <p:cNvSpPr txBox="1"/>
          <p:nvPr/>
        </p:nvSpPr>
        <p:spPr>
          <a:xfrm>
            <a:off x="3949439" y="2549353"/>
            <a:ext cx="3722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San Marino Beach" panose="02000500000000000000" pitchFamily="2" charset="0"/>
              </a:rPr>
              <a:t>Sensor verifica quantidade de lixo</a:t>
            </a:r>
            <a:endParaRPr lang="pt-BR" sz="1000" dirty="0">
              <a:solidFill>
                <a:schemeClr val="bg1"/>
              </a:solidFill>
              <a:latin typeface="San Marino Beach" panose="02000500000000000000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8DCD7E-83BA-4410-AB2E-C27FEEA8EA8F}"/>
              </a:ext>
            </a:extLst>
          </p:cNvPr>
          <p:cNvSpPr txBox="1"/>
          <p:nvPr/>
        </p:nvSpPr>
        <p:spPr>
          <a:xfrm>
            <a:off x="7889092" y="2906611"/>
            <a:ext cx="3722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San Marino Beach" panose="02000500000000000000" pitchFamily="2" charset="0"/>
              </a:rPr>
              <a:t>Sensor Notifica a empresa e o cliente</a:t>
            </a:r>
            <a:endParaRPr lang="pt-BR" sz="1000" dirty="0">
              <a:solidFill>
                <a:schemeClr val="bg1"/>
              </a:solidFill>
              <a:latin typeface="San Marino Beach" panose="020005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70B1D79-ED02-48CF-9EA6-F7B756B2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77302">
            <a:off x="1285272" y="2185590"/>
            <a:ext cx="106691" cy="6142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4DB494B-E408-46D3-8452-2C7242DC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1" y="4411468"/>
            <a:ext cx="651295" cy="651295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D604590-5493-485F-8E66-0AB9F4B2F234}"/>
              </a:ext>
            </a:extLst>
          </p:cNvPr>
          <p:cNvGrpSpPr/>
          <p:nvPr/>
        </p:nvGrpSpPr>
        <p:grpSpPr>
          <a:xfrm>
            <a:off x="1391685" y="3128208"/>
            <a:ext cx="1830061" cy="1830061"/>
            <a:chOff x="1391685" y="3128208"/>
            <a:chExt cx="1830061" cy="1830061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9902C15-784B-4D85-AC91-136E96DB0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1685" y="3128208"/>
              <a:ext cx="1830061" cy="1830061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1C83059-8071-4ADF-9DB2-CE06C4CE5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5075" y="3557142"/>
              <a:ext cx="520579" cy="520579"/>
            </a:xfrm>
            <a:prstGeom prst="rect">
              <a:avLst/>
            </a:prstGeom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2A79BBD7-811B-4E0D-9FB3-F8B3E8348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63" y="3951390"/>
            <a:ext cx="460078" cy="46007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3B2307D-8560-4F00-BF1B-32302EEB7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0374" y="4403357"/>
            <a:ext cx="745856" cy="745856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F427102-FE41-4D09-89F4-18D94713C688}"/>
              </a:ext>
            </a:extLst>
          </p:cNvPr>
          <p:cNvGrpSpPr/>
          <p:nvPr/>
        </p:nvGrpSpPr>
        <p:grpSpPr>
          <a:xfrm>
            <a:off x="4955544" y="3644213"/>
            <a:ext cx="2174006" cy="2185804"/>
            <a:chOff x="4640388" y="3817431"/>
            <a:chExt cx="1830061" cy="183006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1FB6849-D2F6-48DB-AF70-3938DD3619DA}"/>
                </a:ext>
              </a:extLst>
            </p:cNvPr>
            <p:cNvGrpSpPr/>
            <p:nvPr/>
          </p:nvGrpSpPr>
          <p:grpSpPr>
            <a:xfrm>
              <a:off x="4640388" y="3817431"/>
              <a:ext cx="1830061" cy="1830061"/>
              <a:chOff x="1391685" y="3128208"/>
              <a:chExt cx="1830061" cy="1830061"/>
            </a:xfrm>
          </p:grpSpPr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9D4150E5-842A-4AA8-BEC0-C0C96AAE5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1685" y="3128208"/>
                <a:ext cx="1830061" cy="1830061"/>
              </a:xfrm>
              <a:prstGeom prst="rect">
                <a:avLst/>
              </a:prstGeom>
            </p:spPr>
          </p:pic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F6D511B9-57C1-4A97-8FF9-E7B63089D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5075" y="3557142"/>
                <a:ext cx="520579" cy="520579"/>
              </a:xfrm>
              <a:prstGeom prst="rect">
                <a:avLst/>
              </a:prstGeom>
            </p:spPr>
          </p:pic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3BC4290-A2DF-4809-9C6B-7DFBB5CD8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48617" y="4891681"/>
              <a:ext cx="559558" cy="559558"/>
            </a:xfrm>
            <a:prstGeom prst="rect">
              <a:avLst/>
            </a:prstGeom>
          </p:spPr>
        </p:pic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A21BF54F-6A79-4521-BEA6-F0BA38DC8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5343" y="4120003"/>
            <a:ext cx="1234224" cy="1234224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9FCC955-D21E-4E4B-BEEA-C3E2727D3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3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17F78-5ACF-4B5D-94DD-988A9C18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an Marino Beach" panose="02000500000000000000" pitchFamily="2" charset="0"/>
              </a:rPr>
              <a:t>fontes</a:t>
            </a:r>
            <a:endParaRPr lang="pt-BR" dirty="0">
              <a:solidFill>
                <a:srgbClr val="69E781"/>
              </a:solidFill>
              <a:latin typeface="San Marino Beach" panose="020005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16BB31-65FE-492D-B50C-62CE6F63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rgbClr val="69E78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https://exame.abril.com.br/pme/a-riqueza-que-vem-do-lixo/</a:t>
            </a:r>
            <a:endParaRPr lang="pt-BR" sz="2000" dirty="0">
              <a:solidFill>
                <a:srgbClr val="69E781"/>
              </a:solidFill>
            </a:endParaRPr>
          </a:p>
          <a:p>
            <a:r>
              <a:rPr lang="pt-BR" sz="2000" dirty="0">
                <a:solidFill>
                  <a:srgbClr val="69E78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https://blog.eureciclo.com.br/2018/03/mercado-de-reciclagem-como-funciona/</a:t>
            </a:r>
            <a:endParaRPr lang="pt-BR" sz="2000" dirty="0">
              <a:solidFill>
                <a:srgbClr val="69E781"/>
              </a:solidFill>
            </a:endParaRPr>
          </a:p>
          <a:p>
            <a:r>
              <a:rPr lang="pt-BR" sz="2000" dirty="0">
                <a:solidFill>
                  <a:srgbClr val="69E78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https://projetocolabora.com.br/lixo/os-desafios-da-reciclagem-no-brasil/</a:t>
            </a:r>
            <a:endParaRPr lang="pt-BR" sz="2000" dirty="0">
              <a:solidFill>
                <a:srgbClr val="69E78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E5BDE6-6BF7-4E92-B899-C20DE928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592" y="3822099"/>
            <a:ext cx="2139881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1D94-565B-44BA-8809-C7D14972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9E781"/>
                </a:solidFill>
                <a:latin typeface="San Marino Beach" panose="02000500000000000000" pitchFamily="2" charset="0"/>
              </a:rPr>
              <a:t>backlog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4E250-AC00-4DB3-8735-BAC3BD5D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4FA756-61BC-4F79-A647-61CEBA79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2AC79-13EB-4512-A68A-B525A80A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69E781"/>
                </a:solidFill>
                <a:latin typeface="San Marino Beach" panose="02000500000000000000" pitchFamily="2" charset="0"/>
              </a:rPr>
              <a:t>Aplicacao</a:t>
            </a:r>
            <a:r>
              <a:rPr lang="pt-BR" dirty="0">
                <a:solidFill>
                  <a:srgbClr val="69E781"/>
                </a:solidFill>
                <a:latin typeface="San Marino Beach" panose="02000500000000000000" pitchFamily="2" charset="0"/>
              </a:rPr>
              <a:t>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71745-519D-43C1-BA1B-E99DB283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5B923B-DD83-4C48-B6FB-6EB477C4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31" y="575075"/>
            <a:ext cx="274344" cy="1828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65986B-4FF4-4CC3-9F65-A6AB6125F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757" r="8141"/>
          <a:stretch/>
        </p:blipFill>
        <p:spPr>
          <a:xfrm rot="17841062">
            <a:off x="2998200" y="1303753"/>
            <a:ext cx="230812" cy="1545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9B9C02-237A-4BA2-AAA6-595526D4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520" y="6235651"/>
            <a:ext cx="2312988" cy="5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6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445</Words>
  <Application>Microsoft Office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Biome Light</vt:lpstr>
      <vt:lpstr>Calibri</vt:lpstr>
      <vt:lpstr>Calibri Light</vt:lpstr>
      <vt:lpstr>San Marino Beach</vt:lpstr>
      <vt:lpstr>Tema do Office</vt:lpstr>
      <vt:lpstr>Q tampa</vt:lpstr>
      <vt:lpstr>mercado</vt:lpstr>
      <vt:lpstr>contexto</vt:lpstr>
      <vt:lpstr>Problema</vt:lpstr>
      <vt:lpstr>solucao</vt:lpstr>
      <vt:lpstr>Como funciona</vt:lpstr>
      <vt:lpstr>fontes</vt:lpstr>
      <vt:lpstr>backlog</vt:lpstr>
      <vt:lpstr>Aplicacao web</vt:lpstr>
      <vt:lpstr>Simulador financeiro</vt:lpstr>
      <vt:lpstr>Modelo de dados</vt:lpstr>
      <vt:lpstr>arduino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tampa</dc:title>
  <dc:creator>Aluno</dc:creator>
  <cp:lastModifiedBy>Aluno</cp:lastModifiedBy>
  <cp:revision>17</cp:revision>
  <dcterms:created xsi:type="dcterms:W3CDTF">2020-03-10T19:50:54Z</dcterms:created>
  <dcterms:modified xsi:type="dcterms:W3CDTF">2020-03-10T23:45:01Z</dcterms:modified>
</cp:coreProperties>
</file>