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Roller" charset="1" panose="00000000000000000000"/>
      <p:regular r:id="rId12"/>
    </p:embeddedFont>
    <p:embeddedFont>
      <p:font typeface="Arsenica Antiqua" charset="1" panose="00000500000000000000"/>
      <p:regular r:id="rId13"/>
    </p:embeddedFont>
    <p:embeddedFont>
      <p:font typeface="Arsenica Antiqua Bold" charset="1" panose="00000800000000000000"/>
      <p:regular r:id="rId14"/>
    </p:embeddedFont>
    <p:embeddedFont>
      <p:font typeface="Arsenica Antiqua Italics" charset="1" panose="00000500000000000000"/>
      <p:regular r:id="rId15"/>
    </p:embeddedFont>
    <p:embeddedFont>
      <p:font typeface="Arsenica Antiqua Bold Italics" charset="1" panose="00000800000000000000"/>
      <p:regular r:id="rId16"/>
    </p:embeddedFont>
    <p:embeddedFont>
      <p:font typeface="Arsenica Antiqua Thin" charset="1" panose="00000200000000000000"/>
      <p:regular r:id="rId17"/>
    </p:embeddedFont>
    <p:embeddedFont>
      <p:font typeface="Arsenica Antiqua Thin Italics" charset="1" panose="00000200000000000000"/>
      <p:regular r:id="rId18"/>
    </p:embeddedFont>
    <p:embeddedFont>
      <p:font typeface="Arsenica Antiqua Ultra-Bold" charset="1" panose="00000900000000000000"/>
      <p:regular r:id="rId19"/>
    </p:embeddedFont>
    <p:embeddedFont>
      <p:font typeface="Arsenica Antiqua Ultra-Bold Italics" charset="1" panose="00000900000000000000"/>
      <p:regular r:id="rId20"/>
    </p:embeddedFont>
    <p:embeddedFont>
      <p:font typeface="Open Sans" charset="1" panose="020B0606030504020204"/>
      <p:regular r:id="rId21"/>
    </p:embeddedFont>
    <p:embeddedFont>
      <p:font typeface="Open Sans Bold" charset="1" panose="020B0806030504020204"/>
      <p:regular r:id="rId22"/>
    </p:embeddedFont>
    <p:embeddedFont>
      <p:font typeface="Open Sans Italics" charset="1" panose="020B0606030504020204"/>
      <p:regular r:id="rId23"/>
    </p:embeddedFont>
    <p:embeddedFont>
      <p:font typeface="Open Sans Bold Italics" charset="1" panose="020B0806030504020204"/>
      <p:regular r:id="rId24"/>
    </p:embeddedFont>
    <p:embeddedFont>
      <p:font typeface="Open Sans Light" charset="1" panose="020B0306030504020204"/>
      <p:regular r:id="rId25"/>
    </p:embeddedFont>
    <p:embeddedFont>
      <p:font typeface="Open Sans Light Italics" charset="1" panose="020B0306030504020204"/>
      <p:regular r:id="rId26"/>
    </p:embeddedFont>
    <p:embeddedFont>
      <p:font typeface="Open Sans Ultra-Bold" charset="1" panose="00000000000000000000"/>
      <p:regular r:id="rId27"/>
    </p:embeddedFont>
    <p:embeddedFont>
      <p:font typeface="Open Sans Ultra-Bold Italics" charset="1" panose="00000000000000000000"/>
      <p:regular r:id="rId28"/>
    </p:embeddedFont>
    <p:embeddedFont>
      <p:font typeface="Nautilius Pompilius" charset="1" panose="02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66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25" y="-69410"/>
            <a:ext cx="7098165" cy="10384985"/>
          </a:xfrm>
          <a:custGeom>
            <a:avLst/>
            <a:gdLst/>
            <a:ahLst/>
            <a:cxnLst/>
            <a:rect r="r" b="b" t="t" l="l"/>
            <a:pathLst>
              <a:path h="10384985" w="7098165">
                <a:moveTo>
                  <a:pt x="0" y="0"/>
                </a:moveTo>
                <a:lnTo>
                  <a:pt x="7098165" y="0"/>
                </a:lnTo>
                <a:lnTo>
                  <a:pt x="7098165" y="10384985"/>
                </a:lnTo>
                <a:lnTo>
                  <a:pt x="0" y="10384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8353" b="-180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07936" y="632003"/>
            <a:ext cx="793393" cy="793393"/>
          </a:xfrm>
          <a:custGeom>
            <a:avLst/>
            <a:gdLst/>
            <a:ahLst/>
            <a:cxnLst/>
            <a:rect r="r" b="b" t="t" l="l"/>
            <a:pathLst>
              <a:path h="793393" w="793393">
                <a:moveTo>
                  <a:pt x="0" y="0"/>
                </a:moveTo>
                <a:lnTo>
                  <a:pt x="793394" y="0"/>
                </a:lnTo>
                <a:lnTo>
                  <a:pt x="793394" y="793394"/>
                </a:lnTo>
                <a:lnTo>
                  <a:pt x="0" y="793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97952" y="9096910"/>
            <a:ext cx="793393" cy="793393"/>
          </a:xfrm>
          <a:custGeom>
            <a:avLst/>
            <a:gdLst/>
            <a:ahLst/>
            <a:cxnLst/>
            <a:rect r="r" b="b" t="t" l="l"/>
            <a:pathLst>
              <a:path h="793393" w="793393">
                <a:moveTo>
                  <a:pt x="0" y="0"/>
                </a:moveTo>
                <a:lnTo>
                  <a:pt x="793394" y="0"/>
                </a:lnTo>
                <a:lnTo>
                  <a:pt x="793394" y="793393"/>
                </a:lnTo>
                <a:lnTo>
                  <a:pt x="0" y="7933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20014" y="9493607"/>
            <a:ext cx="793393" cy="793393"/>
          </a:xfrm>
          <a:custGeom>
            <a:avLst/>
            <a:gdLst/>
            <a:ahLst/>
            <a:cxnLst/>
            <a:rect r="r" b="b" t="t" l="l"/>
            <a:pathLst>
              <a:path h="793393" w="793393">
                <a:moveTo>
                  <a:pt x="0" y="0"/>
                </a:moveTo>
                <a:lnTo>
                  <a:pt x="793393" y="0"/>
                </a:lnTo>
                <a:lnTo>
                  <a:pt x="793393" y="793393"/>
                </a:lnTo>
                <a:lnTo>
                  <a:pt x="0" y="7933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30900" y="1729741"/>
            <a:ext cx="9405699" cy="7062825"/>
          </a:xfrm>
          <a:custGeom>
            <a:avLst/>
            <a:gdLst/>
            <a:ahLst/>
            <a:cxnLst/>
            <a:rect r="r" b="b" t="t" l="l"/>
            <a:pathLst>
              <a:path h="7062825" w="9405699">
                <a:moveTo>
                  <a:pt x="0" y="0"/>
                </a:moveTo>
                <a:lnTo>
                  <a:pt x="9405699" y="0"/>
                </a:lnTo>
                <a:lnTo>
                  <a:pt x="9405699" y="7062825"/>
                </a:lnTo>
                <a:lnTo>
                  <a:pt x="0" y="7062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94649" y="4629605"/>
            <a:ext cx="7823868" cy="1129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322"/>
              </a:lnSpc>
              <a:spcBef>
                <a:spcPct val="0"/>
              </a:spcBef>
            </a:pPr>
            <a:r>
              <a:rPr lang="en-US" sz="6537" spc="438">
                <a:solidFill>
                  <a:srgbClr val="000000"/>
                </a:solidFill>
                <a:latin typeface="Arsenica Antiqua Ultra-Bold"/>
              </a:rPr>
              <a:t>APPLE PICKER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83554" y="1820856"/>
            <a:ext cx="7234962" cy="771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499" spc="274">
                <a:solidFill>
                  <a:srgbClr val="000000"/>
                </a:solidFill>
                <a:latin typeface="Nautilius Pompilius Bold Italics"/>
              </a:rPr>
              <a:t>Inteligência computacional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66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010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7867" y="2554152"/>
            <a:ext cx="6892568" cy="6492799"/>
          </a:xfrm>
          <a:custGeom>
            <a:avLst/>
            <a:gdLst/>
            <a:ahLst/>
            <a:cxnLst/>
            <a:rect r="r" b="b" t="t" l="l"/>
            <a:pathLst>
              <a:path h="6492799" w="6892568">
                <a:moveTo>
                  <a:pt x="0" y="0"/>
                </a:moveTo>
                <a:lnTo>
                  <a:pt x="6892568" y="0"/>
                </a:lnTo>
                <a:lnTo>
                  <a:pt x="6892568" y="6492799"/>
                </a:lnTo>
                <a:lnTo>
                  <a:pt x="0" y="64927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4407" y="-1040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0" y="0"/>
                </a:moveTo>
                <a:lnTo>
                  <a:pt x="5440240" y="0"/>
                </a:lnTo>
                <a:lnTo>
                  <a:pt x="54402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13417" y="2506527"/>
            <a:ext cx="6262167" cy="199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84"/>
              </a:lnSpc>
            </a:pPr>
            <a:r>
              <a:rPr lang="en-US" sz="4539" spc="408">
                <a:solidFill>
                  <a:srgbClr val="FFFFFF"/>
                </a:solidFill>
                <a:latin typeface="Roller"/>
              </a:rPr>
              <a:t>Dupla:</a:t>
            </a:r>
          </a:p>
          <a:p>
            <a:pPr marL="980072" indent="-490036" lvl="1">
              <a:lnSpc>
                <a:spcPts val="5084"/>
              </a:lnSpc>
              <a:buFont typeface="Arial"/>
              <a:buChar char="•"/>
            </a:pPr>
            <a:r>
              <a:rPr lang="en-US" sz="4539" spc="408">
                <a:solidFill>
                  <a:srgbClr val="FFFFFF"/>
                </a:solidFill>
                <a:latin typeface="Roller"/>
              </a:rPr>
              <a:t>Giulia franca </a:t>
            </a:r>
          </a:p>
          <a:p>
            <a:pPr marL="980072" indent="-490036" lvl="1">
              <a:lnSpc>
                <a:spcPts val="5084"/>
              </a:lnSpc>
              <a:spcBef>
                <a:spcPct val="0"/>
              </a:spcBef>
              <a:buFont typeface="Arial"/>
              <a:buChar char="•"/>
            </a:pPr>
            <a:r>
              <a:rPr lang="en-US" sz="4539" spc="408">
                <a:solidFill>
                  <a:srgbClr val="FFFFFF"/>
                </a:solidFill>
                <a:latin typeface="Roller"/>
              </a:rPr>
              <a:t>Marina calheira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66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4485789" y="3056141"/>
            <a:ext cx="19050" cy="404367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523889" y="3073839"/>
            <a:ext cx="6888692" cy="4043849"/>
            <a:chOff x="0" y="0"/>
            <a:chExt cx="1814306" cy="10650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14306" cy="1065047"/>
            </a:xfrm>
            <a:custGeom>
              <a:avLst/>
              <a:gdLst/>
              <a:ahLst/>
              <a:cxnLst/>
              <a:rect r="r" b="b" t="t" l="l"/>
              <a:pathLst>
                <a:path h="1065047" w="1814306">
                  <a:moveTo>
                    <a:pt x="0" y="0"/>
                  </a:moveTo>
                  <a:lnTo>
                    <a:pt x="1814306" y="0"/>
                  </a:lnTo>
                  <a:lnTo>
                    <a:pt x="1814306" y="1065047"/>
                  </a:lnTo>
                  <a:lnTo>
                    <a:pt x="0" y="1065047"/>
                  </a:lnTo>
                  <a:close/>
                </a:path>
              </a:pathLst>
            </a:custGeom>
            <a:solidFill>
              <a:srgbClr val="D9528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5880693" y="3091523"/>
            <a:ext cx="31055" cy="400837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7252293" y="3056198"/>
            <a:ext cx="19050" cy="404367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>
            <a:off x="8644960" y="3091580"/>
            <a:ext cx="2236" cy="411473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>
            <a:off x="10018796" y="3073929"/>
            <a:ext cx="19050" cy="404367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>
            <a:off x="11411463" y="3109311"/>
            <a:ext cx="2236" cy="411473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2583897" y="4482028"/>
            <a:ext cx="1237364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Roller"/>
              </a:rPr>
              <a:t>600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14351" y="7630314"/>
            <a:ext cx="1707769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Roller"/>
              </a:rPr>
              <a:t>1024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676275"/>
            <a:ext cx="16230600" cy="174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FFFFFF"/>
                </a:solidFill>
                <a:latin typeface="Roller"/>
              </a:rPr>
              <a:t>Modelo de mundo</a:t>
            </a:r>
          </a:p>
        </p:txBody>
      </p:sp>
      <p:sp>
        <p:nvSpPr>
          <p:cNvPr name="AutoShape 14" id="14"/>
          <p:cNvSpPr/>
          <p:nvPr/>
        </p:nvSpPr>
        <p:spPr>
          <a:xfrm flipH="true" flipV="true">
            <a:off x="4523981" y="7740375"/>
            <a:ext cx="6925673" cy="3329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>
            <a:off x="12562610" y="3056118"/>
            <a:ext cx="2236" cy="411473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66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76275"/>
            <a:ext cx="16230600" cy="174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FFFFFF"/>
                </a:solidFill>
                <a:latin typeface="Roller"/>
              </a:rPr>
              <a:t>Modelo de mundo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58534"/>
            <a:ext cx="16230600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O lever desvia das maçãs vermelhas analisando se:</a:t>
            </a:r>
          </a:p>
          <a:p>
            <a:pPr marL="2245359" indent="-748453" lvl="2">
              <a:lnSpc>
                <a:spcPts val="7279"/>
              </a:lnSpc>
              <a:buFont typeface="Arial"/>
              <a:buChar char="⚬"/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A maçã vermelha está no mesmo quadrante que ele.</a:t>
            </a:r>
          </a:p>
          <a:p>
            <a:pPr marL="2245359" indent="-748453" lvl="2">
              <a:lnSpc>
                <a:spcPts val="7279"/>
              </a:lnSpc>
              <a:spcBef>
                <a:spcPct val="0"/>
              </a:spcBef>
              <a:buFont typeface="Arial"/>
              <a:buChar char="⚬"/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Caso esteja ele sai desse quadrante.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DAFvA0hRPno</dc:identifier>
  <dcterms:modified xsi:type="dcterms:W3CDTF">2011-08-01T06:04:30Z</dcterms:modified>
  <cp:revision>1</cp:revision>
  <dc:title>Inteligência computacional</dc:title>
</cp:coreProperties>
</file>