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71" r:id="rId3"/>
    <p:sldId id="272" r:id="rId4"/>
    <p:sldId id="267" r:id="rId5"/>
    <p:sldId id="268" r:id="rId6"/>
    <p:sldId id="269" r:id="rId7"/>
    <p:sldId id="270" r:id="rId8"/>
    <p:sldId id="275" r:id="rId9"/>
    <p:sldId id="299" r:id="rId10"/>
    <p:sldId id="256" r:id="rId11"/>
    <p:sldId id="257" r:id="rId12"/>
    <p:sldId id="258" r:id="rId13"/>
    <p:sldId id="265" r:id="rId14"/>
    <p:sldId id="266" r:id="rId15"/>
    <p:sldId id="278" r:id="rId16"/>
    <p:sldId id="277" r:id="rId17"/>
    <p:sldId id="276" r:id="rId18"/>
    <p:sldId id="279" r:id="rId19"/>
    <p:sldId id="280" r:id="rId20"/>
    <p:sldId id="294" r:id="rId21"/>
    <p:sldId id="282" r:id="rId22"/>
    <p:sldId id="297" r:id="rId23"/>
    <p:sldId id="284" r:id="rId24"/>
    <p:sldId id="285" r:id="rId25"/>
    <p:sldId id="298" r:id="rId26"/>
    <p:sldId id="286" r:id="rId27"/>
    <p:sldId id="300" r:id="rId28"/>
    <p:sldId id="301" r:id="rId29"/>
    <p:sldId id="287" r:id="rId30"/>
    <p:sldId id="288" r:id="rId31"/>
    <p:sldId id="295" r:id="rId32"/>
    <p:sldId id="296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0079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DEC83-937C-452F-918B-BBDD73E41063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4CDD3-973F-40CF-8627-00743A006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7ABA-D6FF-456A-9098-335350B00CA7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9020-32A0-482C-8216-CD362B778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trend(</a:t>
            </a:r>
            <a:r>
              <a:rPr lang="zh-TW" altLang="en-US" dirty="0" smtClean="0"/>
              <a:t>為了把時間對變數的影響考慮進去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顯著水準</a:t>
            </a:r>
            <a:r>
              <a:rPr lang="en-US" altLang="zh-TW" dirty="0" smtClean="0"/>
              <a:t>99%</a:t>
            </a:r>
            <a:r>
              <a:rPr lang="zh-TW" altLang="en-US" dirty="0" smtClean="0"/>
              <a:t>之下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Granger Causality Test Null Hypothesis : The Following Coefficients Are Zero LY Lag(s) 1 to 2 F(2,30)= 5.56994 with Significance Level 0.00876743</a:t>
            </a:r>
          </a:p>
          <a:p>
            <a:r>
              <a:rPr lang="en-US" altLang="zh-TW" dirty="0" smtClean="0"/>
              <a:t>Granger Causality Test Null Hypothesis : The Following Coefficients Are Zero LC Lag(s) 1 to 2 F(2,30)= 0.69658 with Significance Level 0.50616492</a:t>
            </a:r>
          </a:p>
          <a:p>
            <a:r>
              <a:rPr lang="en-US" altLang="zh-TW" dirty="0" smtClean="0"/>
              <a:t>Granger Causality Test Null Hypothesis : The Following Coefficients Are Zero LY2 Lag(s) 1 to 2 F(2,30)= 5.41510 with Significance Level 0.00981962</a:t>
            </a:r>
          </a:p>
          <a:p>
            <a:r>
              <a:rPr lang="en-US" altLang="zh-TW" dirty="0" smtClean="0"/>
              <a:t>Granger Causality Test Null Hypothesis : The Following Coefficients Are Zero LC Lag(s) 1 to 2 F(2,30)= 0.70386 with Significance Level 0.50265830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59020-32A0-482C-8216-CD362B77884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A002-9D1C-46E9-8092-ED82F9E2C35E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4C66-7D9C-47E4-BAE1-55D1C5E7C8C4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B879-F9CC-483C-8ECB-218CBE637813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9FB9-72A4-4DC5-B98F-84693BBD51CD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06268" y="635417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0710351" y="5733698"/>
            <a:ext cx="1481649" cy="1029709"/>
            <a:chOff x="10710351" y="5733698"/>
            <a:chExt cx="1481649" cy="102970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10" name="直線接點 9"/>
            <p:cNvCxnSpPr/>
            <p:nvPr/>
          </p:nvCxnSpPr>
          <p:spPr>
            <a:xfrm>
              <a:off x="10816542" y="6719303"/>
              <a:ext cx="1375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6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9CE7-8E33-4B6B-8F80-5BBBE3207615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64AF-41EC-4556-8AF2-E55590D9B5CB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5B85-D402-4AF0-BA40-1A4484D36F26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286C-71F8-497A-8EFF-AC83B0E31DBE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06268" y="635417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群組 9"/>
          <p:cNvGrpSpPr/>
          <p:nvPr userDrawn="1"/>
        </p:nvGrpSpPr>
        <p:grpSpPr>
          <a:xfrm>
            <a:off x="10710351" y="5733698"/>
            <a:ext cx="1481649" cy="1029709"/>
            <a:chOff x="10710351" y="5733698"/>
            <a:chExt cx="1481649" cy="102970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>
              <a:off x="10816542" y="6719303"/>
              <a:ext cx="1375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99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0AB8-1F41-4D98-88EA-2C589F4D5F0C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406268" y="635417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 b="1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10710351" y="5733698"/>
            <a:ext cx="1481649" cy="1029709"/>
            <a:chOff x="10710351" y="5733698"/>
            <a:chExt cx="1481649" cy="102970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7" name="直線接點 6"/>
            <p:cNvCxnSpPr/>
            <p:nvPr/>
          </p:nvCxnSpPr>
          <p:spPr>
            <a:xfrm>
              <a:off x="10816542" y="6719303"/>
              <a:ext cx="1375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4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AFE0-F4A1-4226-B447-4A200C567F24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A4D-309F-4BE0-92DE-64DE5E3DD2C2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328AC7-8C44-4909-9BC0-C7E401B58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F3EF-51B2-4285-BB57-CFD70B7A37EF}" type="datetime1">
              <a:rPr lang="en-US" smtClean="0"/>
              <a:pPr/>
              <a:t>8/24/2019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3410" y="317198"/>
            <a:ext cx="9517911" cy="377975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Tw Cen MT" panose="020B0602020104020603" pitchFamily="34" charset="0"/>
              </a:rPr>
              <a:t>Environment Kuznets curve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atin typeface="Tw Cen MT" panose="020B0602020104020603" pitchFamily="34" charset="0"/>
              </a:rPr>
              <a:t>for CO</a:t>
            </a:r>
            <a:r>
              <a:rPr lang="en-US" sz="4800" b="1" baseline="-25000" dirty="0">
                <a:latin typeface="Tw Cen MT" panose="020B0602020104020603" pitchFamily="34" charset="0"/>
              </a:rPr>
              <a:t>2</a:t>
            </a:r>
            <a:r>
              <a:rPr lang="en-US" sz="4800" b="1" dirty="0">
                <a:latin typeface="Tw Cen MT" panose="020B0602020104020603" pitchFamily="34" charset="0"/>
              </a:rPr>
              <a:t> emissions:</a:t>
            </a:r>
            <a:br>
              <a:rPr lang="en-US" sz="4800" b="1" dirty="0">
                <a:latin typeface="Tw Cen MT" panose="020B0602020104020603" pitchFamily="34" charset="0"/>
              </a:rPr>
            </a:br>
            <a:r>
              <a:rPr lang="en-US" sz="4800" b="1" dirty="0">
                <a:latin typeface="Tw Cen MT" panose="020B0602020104020603" pitchFamily="34" charset="0"/>
              </a:rPr>
              <a:t>A co</a:t>
            </a:r>
            <a:r>
              <a:rPr lang="en-US" altLang="zh-CN" sz="4800" b="1" dirty="0">
                <a:latin typeface="Tw Cen MT" panose="020B0602020104020603" pitchFamily="34" charset="0"/>
              </a:rPr>
              <a:t>-</a:t>
            </a:r>
            <a:r>
              <a:rPr lang="en-US" sz="4800" b="1" dirty="0">
                <a:latin typeface="Tw Cen MT" panose="020B0602020104020603" pitchFamily="34" charset="0"/>
              </a:rPr>
              <a:t>integration analysis for China</a:t>
            </a:r>
          </a:p>
        </p:txBody>
      </p:sp>
      <p:sp>
        <p:nvSpPr>
          <p:cNvPr id="7" name="矩形 6"/>
          <p:cNvSpPr/>
          <p:nvPr/>
        </p:nvSpPr>
        <p:spPr>
          <a:xfrm>
            <a:off x="253410" y="4167586"/>
            <a:ext cx="55704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B05507059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蕭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廷融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/B04507001 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陳煒元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B06505014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黃奕翔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B10508055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宛樺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B10508040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鄭雅馨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B10508038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舒憶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B10508023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晨怡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B10515057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顧學元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11" y="3671547"/>
            <a:ext cx="2043997" cy="20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72811" y="1266445"/>
            <a:ext cx="11046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w Cen MT" panose="020B0602020104020603" pitchFamily="34" charset="0"/>
              </a:rPr>
              <a:t>CO</a:t>
            </a:r>
            <a:r>
              <a:rPr lang="en-US" sz="2600" baseline="-25000" dirty="0">
                <a:latin typeface="Tw Cen MT" panose="020B0602020104020603" pitchFamily="34" charset="0"/>
              </a:rPr>
              <a:t>2</a:t>
            </a:r>
            <a:r>
              <a:rPr lang="en-US" sz="2600" dirty="0">
                <a:latin typeface="Tw Cen MT" panose="020B0602020104020603" pitchFamily="34" charset="0"/>
              </a:rPr>
              <a:t> E</a:t>
            </a:r>
            <a:r>
              <a:rPr lang="en-US" altLang="zh-CN" sz="2600" dirty="0">
                <a:latin typeface="Tw Cen MT" panose="020B0602020104020603" pitchFamily="34" charset="0"/>
              </a:rPr>
              <a:t>missions   </a:t>
            </a:r>
            <a:r>
              <a:rPr lang="en-US" altLang="zh-CN" sz="2600" b="1" dirty="0">
                <a:solidFill>
                  <a:schemeClr val="accent6"/>
                </a:solidFill>
                <a:latin typeface="Tw Cen MT" panose="020B0602020104020603" pitchFamily="34" charset="0"/>
              </a:rPr>
              <a:t>x</a:t>
            </a:r>
            <a:r>
              <a:rPr lang="en-US" altLang="zh-CN" sz="2600" b="1" dirty="0">
                <a:latin typeface="Tw Cen MT" panose="020B0602020104020603" pitchFamily="34" charset="0"/>
              </a:rPr>
              <a:t>  </a:t>
            </a:r>
            <a:r>
              <a:rPr lang="en-US" altLang="zh-CN" sz="2600" dirty="0">
                <a:latin typeface="Tw Cen MT" panose="020B0602020104020603" pitchFamily="34" charset="0"/>
              </a:rPr>
              <a:t> </a:t>
            </a:r>
            <a:r>
              <a:rPr lang="en-US" sz="2600" dirty="0">
                <a:latin typeface="Tw Cen MT" panose="020B0602020104020603" pitchFamily="34" charset="0"/>
              </a:rPr>
              <a:t>Energy Consumption   </a:t>
            </a:r>
            <a:r>
              <a:rPr lang="en-US" sz="2600" b="1" dirty="0">
                <a:solidFill>
                  <a:schemeClr val="accent6"/>
                </a:solidFill>
                <a:latin typeface="Tw Cen MT" panose="020B0602020104020603" pitchFamily="34" charset="0"/>
              </a:rPr>
              <a:t>x</a:t>
            </a:r>
            <a:r>
              <a:rPr lang="en-US" sz="2600" dirty="0">
                <a:latin typeface="Tw Cen MT" panose="020B0602020104020603" pitchFamily="34" charset="0"/>
              </a:rPr>
              <a:t>   Economic Growth   </a:t>
            </a:r>
            <a:r>
              <a:rPr lang="en-US" sz="2600" b="1" dirty="0">
                <a:solidFill>
                  <a:schemeClr val="accent6"/>
                </a:solidFill>
                <a:latin typeface="Tw Cen MT" panose="020B0602020104020603" pitchFamily="34" charset="0"/>
              </a:rPr>
              <a:t>x</a:t>
            </a:r>
            <a:r>
              <a:rPr lang="en-US" sz="2600" b="1" dirty="0">
                <a:latin typeface="Tw Cen MT" panose="020B0602020104020603" pitchFamily="34" charset="0"/>
              </a:rPr>
              <a:t>  </a:t>
            </a:r>
            <a:r>
              <a:rPr lang="en-US" sz="2600" dirty="0">
                <a:latin typeface="Tw Cen MT" panose="020B0602020104020603" pitchFamily="34" charset="0"/>
              </a:rPr>
              <a:t> Foreign T</a:t>
            </a:r>
            <a:r>
              <a:rPr lang="en-US" altLang="zh-CN" sz="2600" dirty="0">
                <a:latin typeface="Tw Cen MT" panose="020B0602020104020603" pitchFamily="34" charset="0"/>
              </a:rPr>
              <a:t>rade</a:t>
            </a:r>
            <a:endParaRPr lang="en-US" sz="2600" dirty="0">
              <a:latin typeface="Tw Cen MT" panose="020B0602020104020603" pitchFamily="34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2662238" y="3498182"/>
            <a:ext cx="6867521" cy="3002965"/>
            <a:chOff x="2561850" y="3050034"/>
            <a:chExt cx="6867521" cy="30029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955661" y="3050034"/>
                  <a:ext cx="40798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CO</a:t>
                  </a:r>
                  <a:r>
                    <a:rPr lang="en-US" sz="2400" baseline="-25000" dirty="0">
                      <a:latin typeface="Tw Cen MT" panose="020B0602020104020603" pitchFamily="34" charset="0"/>
                    </a:rPr>
                    <a:t>2</a:t>
                  </a:r>
                  <a:r>
                    <a:rPr lang="en-US" sz="2400" dirty="0">
                      <a:latin typeface="Tw Cen MT" panose="020B0602020104020603" pitchFamily="34" charset="0"/>
                    </a:rPr>
                    <a:t> emissions per capita</a:t>
                  </a: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661" y="3050034"/>
                  <a:ext cx="4079899" cy="461665"/>
                </a:xfrm>
                <a:prstGeom prst="rect">
                  <a:avLst/>
                </a:prstGeom>
                <a:blipFill>
                  <a:blip r:embed="rId2" cstate="print"/>
                  <a:stretch>
                    <a:fillRect t="-10526" r="-164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12114" y="3547201"/>
                  <a:ext cx="51669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commercial energy use per capita</a:t>
                  </a: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114" y="3547201"/>
                  <a:ext cx="5166992" cy="461665"/>
                </a:xfrm>
                <a:prstGeom prst="rect">
                  <a:avLst/>
                </a:prstGeom>
                <a:blipFill>
                  <a:blip r:embed="rId3" cstate="print"/>
                  <a:stretch>
                    <a:fillRect t="-10526" r="-106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4219355" y="4044368"/>
                  <a:ext cx="35525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</a:t>
                  </a:r>
                  <a:r>
                    <a:rPr lang="en-US" altLang="zh-CN" sz="2400" dirty="0">
                      <a:latin typeface="Tw Cen MT" panose="020B0602020104020603" pitchFamily="34" charset="0"/>
                    </a:rPr>
                    <a:t>per capita real GDP</a:t>
                  </a: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355" y="4044368"/>
                  <a:ext cx="3552511" cy="461665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87" t="-10526" r="-17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3511084" y="4541535"/>
                  <a:ext cx="4969053" cy="517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square of per capita real GDP</a:t>
                  </a: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84" y="4541535"/>
                  <a:ext cx="4969053" cy="517129"/>
                </a:xfrm>
                <a:prstGeom prst="rect">
                  <a:avLst/>
                </a:prstGeom>
                <a:blipFill>
                  <a:blip r:embed="rId5" cstate="print"/>
                  <a:stretch>
                    <a:fillRect t="-5952" r="-858" b="-202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561850" y="5094166"/>
                  <a:ext cx="68675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𝒕𝒓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</a:t>
                  </a:r>
                  <a:r>
                    <a:rPr lang="en-US" altLang="zh-CN" sz="2400" dirty="0">
                      <a:latin typeface="Tw Cen MT" panose="020B0602020104020603" pitchFamily="34" charset="0"/>
                    </a:rPr>
                    <a:t>openness ratio used as proxy for foreign trade</a:t>
                  </a:r>
                  <a:endParaRPr lang="en-US" sz="24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850" y="5094166"/>
                  <a:ext cx="6867521" cy="461665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89" t="-10526" r="-5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209576" y="5591334"/>
                  <a:ext cx="35720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w Cen MT" panose="020B0602020104020603" pitchFamily="34" charset="0"/>
                    </a:rPr>
                    <a:t>  --  regression error term</a:t>
                  </a: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576" y="5591334"/>
                  <a:ext cx="3572068" cy="461665"/>
                </a:xfrm>
                <a:prstGeom prst="rect">
                  <a:avLst/>
                </a:prstGeom>
                <a:blipFill>
                  <a:blip r:embed="rId7" cstate="print"/>
                  <a:stretch>
                    <a:fillRect t="-10667" r="-1706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字方塊 14"/>
          <p:cNvSpPr txBox="1"/>
          <p:nvPr/>
        </p:nvSpPr>
        <p:spPr>
          <a:xfrm>
            <a:off x="9463998" y="2993335"/>
            <a:ext cx="2555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Tw Cen MT" panose="020B0602020104020603" pitchFamily="34" charset="0"/>
              </a:rPr>
              <a:t>* Logarithmic form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57907" y="1961856"/>
            <a:ext cx="11876183" cy="981345"/>
            <a:chOff x="879679" y="1938272"/>
            <a:chExt cx="10455917" cy="981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79679" y="1996351"/>
                  <a:ext cx="10401594" cy="92326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8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79" y="1996351"/>
                  <a:ext cx="10401594" cy="923266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934002" y="1938272"/>
                  <a:ext cx="10401594" cy="923266"/>
                </a:xfrm>
                <a:prstGeom prst="rect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48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48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48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02" y="1938272"/>
                  <a:ext cx="10401594" cy="923266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219611" y="224473"/>
            <a:ext cx="28270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EQUATION :</a:t>
            </a:r>
          </a:p>
        </p:txBody>
      </p:sp>
    </p:spTree>
    <p:extLst>
      <p:ext uri="{BB962C8B-B14F-4D97-AF65-F5344CB8AC3E}">
        <p14:creationId xmlns:p14="http://schemas.microsoft.com/office/powerpoint/2010/main" val="26448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570267" y="2285129"/>
                <a:ext cx="8989764" cy="376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Higher level </a:t>
                </a:r>
                <a:r>
                  <a:rPr lang="en-US" altLang="zh-CN" sz="2800" dirty="0">
                    <a:latin typeface="Tw Cen MT" panose="020B0602020104020603" pitchFamily="34" charset="0"/>
                  </a:rPr>
                  <a:t>of energy consumption should result in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greater</a:t>
                </a:r>
                <a:r>
                  <a:rPr lang="en-US" altLang="zh-CN" sz="2800" dirty="0">
                    <a:latin typeface="Tw Cen MT" panose="020B0602020104020603" pitchFamily="34" charset="0"/>
                  </a:rPr>
                  <a:t> economic activity and </a:t>
                </a:r>
                <a:r>
                  <a:rPr lang="en-US" altLang="zh-CN" sz="28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stimulate</a:t>
                </a:r>
                <a:r>
                  <a:rPr lang="en-US" altLang="zh-CN" sz="2800" dirty="0">
                    <a:latin typeface="Tw Cen MT" panose="020B0602020104020603" pitchFamily="34" charset="0"/>
                  </a:rPr>
                  <a:t> CO</a:t>
                </a:r>
                <a:r>
                  <a:rPr lang="en-US" altLang="zh-CN" sz="2800" baseline="-25000" dirty="0">
                    <a:latin typeface="Tw Cen MT" panose="020B0602020104020603" pitchFamily="34" charset="0"/>
                  </a:rPr>
                  <a:t>2</a:t>
                </a:r>
                <a:r>
                  <a:rPr lang="en-US" altLang="zh-CN" sz="2800" dirty="0">
                    <a:latin typeface="Tw Cen MT" panose="020B0602020104020603" pitchFamily="34" charset="0"/>
                  </a:rPr>
                  <a:t> emissions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&gt; 0,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&gt; 0,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&lt; 0,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𝑑𝑒𝑣𝑒𝑙𝑜𝑝𝑒𝑑</m:t>
                        </m:r>
                      </m:sub>
                    </m:sSub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&lt; 0,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𝑑𝑒𝑣𝑒𝑙𝑜𝑝𝑖𝑛𝑔</m:t>
                        </m:r>
                      </m:sub>
                    </m:sSub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&gt; 0.</a:t>
                </a: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67" y="2285129"/>
                <a:ext cx="8989764" cy="3766287"/>
              </a:xfrm>
              <a:prstGeom prst="rect">
                <a:avLst/>
              </a:prstGeom>
              <a:blipFill>
                <a:blip r:embed="rId2" cstate="print"/>
                <a:stretch>
                  <a:fillRect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57909" y="1431953"/>
            <a:ext cx="11876183" cy="496661"/>
            <a:chOff x="879679" y="1938272"/>
            <a:chExt cx="10455917" cy="496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879679" y="1996351"/>
                  <a:ext cx="10401594" cy="43858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79" y="1996351"/>
                  <a:ext cx="10401594" cy="438582"/>
                </a:xfrm>
                <a:prstGeom prst="rect">
                  <a:avLst/>
                </a:prstGeom>
                <a:blipFill>
                  <a:blip r:embed="rId3" cstate="print"/>
                  <a:stretch>
                    <a:fillRect b="-259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934002" y="1938272"/>
                  <a:ext cx="10401594" cy="438582"/>
                </a:xfrm>
                <a:prstGeom prst="rect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002" y="1938272"/>
                  <a:ext cx="10401594" cy="438582"/>
                </a:xfrm>
                <a:prstGeom prst="rect">
                  <a:avLst/>
                </a:prstGeom>
                <a:blipFill>
                  <a:blip r:embed="rId4" cstate="print"/>
                  <a:stretch>
                    <a:fillRect b="-2597"/>
                  </a:stretch>
                </a:blip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/>
          <p:cNvSpPr/>
          <p:nvPr/>
        </p:nvSpPr>
        <p:spPr>
          <a:xfrm>
            <a:off x="219611" y="224473"/>
            <a:ext cx="3728008" cy="916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EXPECTATIONS :</a:t>
            </a:r>
          </a:p>
        </p:txBody>
      </p:sp>
      <p:sp>
        <p:nvSpPr>
          <p:cNvPr id="16" name="向左箭號圖說文字 15"/>
          <p:cNvSpPr/>
          <p:nvPr/>
        </p:nvSpPr>
        <p:spPr>
          <a:xfrm rot="940424">
            <a:off x="7501791" y="5851143"/>
            <a:ext cx="1421175" cy="51670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664"/>
            </a:avLst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EKC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assumption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616067" y="4122638"/>
            <a:ext cx="2842352" cy="1986857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FF746BC-8D9F-4A9A-929B-E99C4622DD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6" y="4067501"/>
            <a:ext cx="2796363" cy="22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3173" y="1298597"/>
                <a:ext cx="10825655" cy="2219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𝜛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3" y="1298597"/>
                <a:ext cx="10825655" cy="221971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19611" y="224473"/>
            <a:ext cx="5670911" cy="916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ARDL Model : </a:t>
            </a:r>
            <a:r>
              <a:rPr lang="en-US" altLang="zh-CN" sz="4000" u="sng" dirty="0">
                <a:solidFill>
                  <a:schemeClr val="accent6"/>
                </a:solidFill>
                <a:latin typeface="Tw Cen MT" panose="020B0602020104020603" pitchFamily="34" charset="0"/>
              </a:rPr>
              <a:t>explanation</a:t>
            </a:r>
            <a:endParaRPr lang="en-US" sz="4000" u="sng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72968" y="1534511"/>
            <a:ext cx="11309132" cy="2314305"/>
            <a:chOff x="536028" y="1576551"/>
            <a:chExt cx="11309132" cy="2314305"/>
          </a:xfrm>
        </p:grpSpPr>
        <p:sp>
          <p:nvSpPr>
            <p:cNvPr id="11" name="矩形 10"/>
            <p:cNvSpPr/>
            <p:nvPr/>
          </p:nvSpPr>
          <p:spPr>
            <a:xfrm>
              <a:off x="536028" y="1576551"/>
              <a:ext cx="11214537" cy="221768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0623" y="1673173"/>
              <a:ext cx="11214537" cy="2217683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710351" y="5733698"/>
            <a:ext cx="1317282" cy="1029709"/>
            <a:chOff x="10710351" y="5733698"/>
            <a:chExt cx="1317282" cy="102970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18" name="直線接點 17"/>
            <p:cNvCxnSpPr/>
            <p:nvPr/>
          </p:nvCxnSpPr>
          <p:spPr>
            <a:xfrm>
              <a:off x="10816542" y="6719303"/>
              <a:ext cx="1211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20810" y="1085216"/>
                <a:ext cx="5103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6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 -- 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drift component  / 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U</a:t>
                </a:r>
                <a:r>
                  <a:rPr lang="en-US" altLang="zh-CN" sz="1600" baseline="-25000" dirty="0" err="1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t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 -- white noise</a:t>
                </a:r>
                <a:endParaRPr lang="en-US" sz="1600" dirty="0">
                  <a:solidFill>
                    <a:schemeClr val="accent6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10" y="1085216"/>
                <a:ext cx="5103628" cy="338554"/>
              </a:xfrm>
              <a:prstGeom prst="rect">
                <a:avLst/>
              </a:prstGeom>
              <a:blipFill>
                <a:blip r:embed="rId4" cstate="print"/>
                <a:stretch>
                  <a:fillRect t="-5357" r="-59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直線圖說文字 1 23"/>
          <p:cNvSpPr/>
          <p:nvPr/>
        </p:nvSpPr>
        <p:spPr>
          <a:xfrm>
            <a:off x="2477386" y="1701209"/>
            <a:ext cx="8846288" cy="1318437"/>
          </a:xfrm>
          <a:prstGeom prst="borderCallout1">
            <a:avLst>
              <a:gd name="adj1" fmla="val 106653"/>
              <a:gd name="adj2" fmla="val 1403"/>
              <a:gd name="adj3" fmla="val 233468"/>
              <a:gd name="adj4" fmla="val -2876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437648" y="4739759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Represent the error correction dynamics</a:t>
            </a:r>
          </a:p>
        </p:txBody>
      </p:sp>
      <p:sp>
        <p:nvSpPr>
          <p:cNvPr id="26" name="直線圖說文字 1 25"/>
          <p:cNvSpPr/>
          <p:nvPr/>
        </p:nvSpPr>
        <p:spPr>
          <a:xfrm>
            <a:off x="2566725" y="2955710"/>
            <a:ext cx="7066373" cy="562597"/>
          </a:xfrm>
          <a:prstGeom prst="borderCallout1">
            <a:avLst>
              <a:gd name="adj1" fmla="val 97204"/>
              <a:gd name="adj2" fmla="val 68811"/>
              <a:gd name="adj3" fmla="val 340338"/>
              <a:gd name="adj4" fmla="val 7542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174831" y="4739759"/>
            <a:ext cx="314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w Cen MT" panose="020B0602020104020603" pitchFamily="34" charset="0"/>
              </a:rPr>
              <a:t>Corresponds to the long-run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500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3173" y="1298597"/>
                <a:ext cx="10825655" cy="156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𝜛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3" y="1298597"/>
                <a:ext cx="10825655" cy="156247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19611" y="224473"/>
            <a:ext cx="4355680" cy="916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ARDL Model : </a:t>
            </a:r>
            <a:r>
              <a:rPr lang="en-US" sz="4000" u="sng" dirty="0">
                <a:solidFill>
                  <a:schemeClr val="accent6"/>
                </a:solidFill>
                <a:latin typeface="Tw Cen MT" panose="020B0602020104020603" pitchFamily="34" charset="0"/>
              </a:rPr>
              <a:t>F-test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472968" y="1534511"/>
            <a:ext cx="11309132" cy="1324349"/>
            <a:chOff x="536028" y="1576551"/>
            <a:chExt cx="11309132" cy="2314305"/>
          </a:xfrm>
        </p:grpSpPr>
        <p:sp>
          <p:nvSpPr>
            <p:cNvPr id="11" name="矩形 10"/>
            <p:cNvSpPr/>
            <p:nvPr/>
          </p:nvSpPr>
          <p:spPr>
            <a:xfrm>
              <a:off x="536028" y="1576551"/>
              <a:ext cx="11214537" cy="221768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0623" y="1673173"/>
              <a:ext cx="11214537" cy="2217683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710351" y="5733698"/>
            <a:ext cx="1317282" cy="1029709"/>
            <a:chOff x="10710351" y="5733698"/>
            <a:chExt cx="1317282" cy="102970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18" name="直線接點 17"/>
            <p:cNvCxnSpPr/>
            <p:nvPr/>
          </p:nvCxnSpPr>
          <p:spPr>
            <a:xfrm>
              <a:off x="10816542" y="6719303"/>
              <a:ext cx="1211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520810" y="1085216"/>
                <a:ext cx="5103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accent6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 -- 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drift component  / 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U</a:t>
                </a:r>
                <a:r>
                  <a:rPr lang="en-US" altLang="zh-CN" sz="1600" baseline="-25000" dirty="0" err="1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t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Tw Cen MT" panose="020B0602020104020603" pitchFamily="34" charset="0"/>
                  </a:rPr>
                  <a:t> -- white noise</a:t>
                </a:r>
                <a:endParaRPr lang="en-US" sz="1600" dirty="0">
                  <a:solidFill>
                    <a:schemeClr val="accent6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10" y="1085216"/>
                <a:ext cx="5103628" cy="338554"/>
              </a:xfrm>
              <a:prstGeom prst="rect">
                <a:avLst/>
              </a:prstGeom>
              <a:blipFill>
                <a:blip r:embed="rId4" cstate="print"/>
                <a:stretch>
                  <a:fillRect t="-5357" r="-59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453666" y="2884732"/>
                <a:ext cx="9284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w Cen MT" panose="020B0602020104020603" pitchFamily="34" charset="0"/>
                  </a:rPr>
                  <a:t>H</a:t>
                </a:r>
                <a:r>
                  <a:rPr lang="en-US" sz="2400" baseline="-25000" dirty="0">
                    <a:latin typeface="Tw Cen MT" panose="020B0602020104020603" pitchFamily="34" charset="0"/>
                  </a:rPr>
                  <a:t>0</a:t>
                </a:r>
                <a:r>
                  <a:rPr lang="en-US" sz="2400" dirty="0">
                    <a:latin typeface="Tw Cen MT" panose="020B0602020104020603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= 0          </a:t>
                </a:r>
                <a:r>
                  <a:rPr lang="zh-CN" altLang="en-US" sz="2000" dirty="0">
                    <a:latin typeface="Tw Cen MT" panose="020B0602020104020603" pitchFamily="34" charset="0"/>
                  </a:rPr>
                  <a:t>→ </a:t>
                </a:r>
                <a:r>
                  <a:rPr lang="en-US" altLang="zh-CN" sz="2000" dirty="0">
                    <a:latin typeface="Tw Cen MT" panose="020B0602020104020603" pitchFamily="34" charset="0"/>
                  </a:rPr>
                  <a:t>long-run relationship </a:t>
                </a:r>
                <a:r>
                  <a:rPr lang="en-US" altLang="zh-CN" sz="2000" b="1" dirty="0">
                    <a:latin typeface="Tw Cen MT" panose="020B0602020104020603" pitchFamily="34" charset="0"/>
                  </a:rPr>
                  <a:t>does not </a:t>
                </a:r>
                <a:r>
                  <a:rPr lang="en-US" altLang="zh-CN" sz="2000" dirty="0">
                    <a:latin typeface="Tw Cen MT" panose="020B0602020104020603" pitchFamily="34" charset="0"/>
                  </a:rPr>
                  <a:t>exist</a:t>
                </a:r>
                <a:endParaRPr lang="en-US" sz="2400" dirty="0">
                  <a:latin typeface="Tw Cen MT" panose="020B06020201040206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w Cen MT" panose="020B0602020104020603" pitchFamily="34" charset="0"/>
                  </a:rPr>
                  <a:t>H</a:t>
                </a:r>
                <a:r>
                  <a:rPr lang="en-US" sz="2400" baseline="-25000" dirty="0">
                    <a:latin typeface="Tw Cen MT" panose="020B0602020104020603" pitchFamily="34" charset="0"/>
                  </a:rPr>
                  <a:t>1</a:t>
                </a:r>
                <a:r>
                  <a:rPr lang="en-US" sz="2400" dirty="0">
                    <a:latin typeface="Tw Cen MT" panose="020B0602020104020603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≠0,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≠0,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≠0,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≠0,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≠0       </a:t>
                </a:r>
                <a:r>
                  <a:rPr lang="zh-CN" altLang="en-US" sz="2000" dirty="0">
                    <a:latin typeface="Tw Cen MT" panose="020B0602020104020603" pitchFamily="34" charset="0"/>
                  </a:rPr>
                  <a:t>→ </a:t>
                </a:r>
                <a:r>
                  <a:rPr lang="en-US" altLang="zh-CN" sz="2000" dirty="0">
                    <a:latin typeface="Tw Cen MT" panose="020B0602020104020603" pitchFamily="34" charset="0"/>
                  </a:rPr>
                  <a:t>long-run relationship </a:t>
                </a:r>
                <a:r>
                  <a:rPr lang="en-US" altLang="zh-CN" sz="2000" b="1" dirty="0">
                    <a:latin typeface="Tw Cen MT" panose="020B0602020104020603" pitchFamily="34" charset="0"/>
                  </a:rPr>
                  <a:t>does </a:t>
                </a:r>
                <a:r>
                  <a:rPr lang="en-US" altLang="zh-CN" sz="2000" dirty="0">
                    <a:latin typeface="Tw Cen MT" panose="020B0602020104020603" pitchFamily="34" charset="0"/>
                  </a:rPr>
                  <a:t>exist</a:t>
                </a:r>
                <a:endParaRPr lang="en-US" sz="20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66" y="2884732"/>
                <a:ext cx="9284669" cy="1200329"/>
              </a:xfrm>
              <a:prstGeom prst="rect">
                <a:avLst/>
              </a:prstGeom>
              <a:blipFill>
                <a:blip r:embed="rId5" cstate="print"/>
                <a:stretch>
                  <a:fillRect l="-984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4714912"/>
                <a:ext cx="12192000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𝝕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2000" b="1" i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𝒕𝒓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𝑬𝑪𝑴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4912"/>
                <a:ext cx="12192000" cy="93121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>
            <a:off x="448950" y="5737913"/>
            <a:ext cx="112941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256568" y="5752214"/>
            <a:ext cx="367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Error Correction Model</a:t>
            </a:r>
          </a:p>
        </p:txBody>
      </p:sp>
    </p:spTree>
    <p:extLst>
      <p:ext uri="{BB962C8B-B14F-4D97-AF65-F5344CB8AC3E}">
        <p14:creationId xmlns:p14="http://schemas.microsoft.com/office/powerpoint/2010/main" val="35298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9611" y="224473"/>
            <a:ext cx="28696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ECM Model :</a:t>
            </a:r>
            <a:endParaRPr lang="en-US" sz="4000" u="sng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0710351" y="5733698"/>
            <a:ext cx="1317282" cy="1029709"/>
            <a:chOff x="10710351" y="5733698"/>
            <a:chExt cx="1317282" cy="1029709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18" name="直線接點 17"/>
            <p:cNvCxnSpPr/>
            <p:nvPr/>
          </p:nvCxnSpPr>
          <p:spPr>
            <a:xfrm>
              <a:off x="10816542" y="6719303"/>
              <a:ext cx="1211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72968" y="4795278"/>
            <a:ext cx="11309132" cy="971321"/>
            <a:chOff x="536028" y="1576551"/>
            <a:chExt cx="11309132" cy="2314305"/>
          </a:xfrm>
        </p:grpSpPr>
        <p:sp>
          <p:nvSpPr>
            <p:cNvPr id="11" name="矩形 10"/>
            <p:cNvSpPr/>
            <p:nvPr/>
          </p:nvSpPr>
          <p:spPr>
            <a:xfrm>
              <a:off x="536028" y="1576551"/>
              <a:ext cx="11214537" cy="2217683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0623" y="1673173"/>
              <a:ext cx="11214537" cy="2217683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567563" y="5816921"/>
            <a:ext cx="10366744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/>
                </a:solidFill>
                <a:latin typeface="Tw Cen MT" panose="020B0602020104020603" pitchFamily="34" charset="0"/>
              </a:rPr>
              <a:t>* Measure the speed of adjustment required to adjust to long-run values after a short-term shock.</a:t>
            </a:r>
            <a:endParaRPr lang="en-US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4887620"/>
                <a:ext cx="12192000" cy="763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𝝕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6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𝒕𝒓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𝑬𝑪𝑴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7620"/>
                <a:ext cx="12192000" cy="76341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472968" y="1341445"/>
            <a:ext cx="1121453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w Cen MT" panose="020B0602020104020603" pitchFamily="34" charset="0"/>
              </a:rPr>
              <a:t># WHY </a:t>
            </a:r>
            <a:r>
              <a:rPr lang="en-US" altLang="zh-CN" sz="24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?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Very useful in short-term and long-term effects of one time series.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# WHAT </a:t>
            </a:r>
            <a:r>
              <a:rPr lang="en-US" altLang="zh-CN" sz="2400" b="1" dirty="0">
                <a:latin typeface="Arial Black" panose="020B0A04020102020204" pitchFamily="34" charset="0"/>
                <a:ea typeface="微軟正黑體" panose="020B0604030504040204" pitchFamily="34" charset="-120"/>
              </a:rPr>
              <a:t>?</a:t>
            </a:r>
            <a:endParaRPr lang="en-US" sz="2400" b="1" dirty="0">
              <a:latin typeface="Tw Cen MT" panose="020B06020201040206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b="1" u="sng" dirty="0">
                <a:latin typeface="Tw Cen MT" panose="020B0602020104020603" pitchFamily="34" charset="0"/>
              </a:rPr>
              <a:t>The error: </a:t>
            </a:r>
            <a:r>
              <a:rPr lang="en-US" sz="2400" dirty="0">
                <a:latin typeface="Tw Cen MT" panose="020B0602020104020603" pitchFamily="34" charset="0"/>
              </a:rPr>
              <a:t>the fact that last-period’s deviation from a long-run equilibrium influences its short-run dynamics.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# S0 …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w Cen MT" panose="020B0602020104020603" pitchFamily="34" charset="0"/>
              </a:rPr>
              <a:t>The ECM directly estimates the speed at which a dependent variable returns to equilibrium after a change in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18138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6640" y="1515826"/>
            <a:ext cx="5158861" cy="35236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634" y="1433504"/>
            <a:ext cx="4996358" cy="36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2870" y="1720949"/>
            <a:ext cx="96862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w Cen MT" panose="020B0602020104020603" pitchFamily="34" charset="0"/>
              </a:rPr>
              <a:t>The results of this study indicates that the carbon emissions are mainly determined by </a:t>
            </a:r>
            <a:r>
              <a:rPr lang="en-US" sz="32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real GDP</a:t>
            </a:r>
            <a:r>
              <a:rPr lang="en-US" sz="3200" dirty="0" smtClean="0">
                <a:latin typeface="Tw Cen MT" panose="020B0602020104020603" pitchFamily="34" charset="0"/>
              </a:rPr>
              <a:t> </a:t>
            </a:r>
            <a:r>
              <a:rPr lang="en-US" sz="3200" dirty="0">
                <a:latin typeface="Tw Cen MT" panose="020B0602020104020603" pitchFamily="34" charset="0"/>
              </a:rPr>
              <a:t>and </a:t>
            </a:r>
            <a:r>
              <a:rPr lang="en-US" sz="3200" b="1" dirty="0">
                <a:solidFill>
                  <a:schemeClr val="accent6"/>
                </a:solidFill>
                <a:latin typeface="Tw Cen MT" panose="020B0602020104020603" pitchFamily="34" charset="0"/>
              </a:rPr>
              <a:t>energy consumption </a:t>
            </a:r>
            <a:r>
              <a:rPr lang="en-US" sz="3200" dirty="0">
                <a:latin typeface="Tw Cen MT" panose="020B0602020104020603" pitchFamily="34" charset="0"/>
              </a:rPr>
              <a:t>in the long run. Trade has a positive but statistically insignificant impact on CO</a:t>
            </a:r>
            <a:r>
              <a:rPr lang="en-US" sz="3200" baseline="-25000" dirty="0">
                <a:latin typeface="Tw Cen MT" panose="020B0602020104020603" pitchFamily="34" charset="0"/>
              </a:rPr>
              <a:t>2</a:t>
            </a:r>
            <a:r>
              <a:rPr lang="en-US" sz="3200" dirty="0">
                <a:latin typeface="Tw Cen MT" panose="020B0602020104020603" pitchFamily="34" charset="0"/>
              </a:rPr>
              <a:t> emissions.</a:t>
            </a:r>
          </a:p>
        </p:txBody>
      </p:sp>
    </p:spTree>
    <p:extLst>
      <p:ext uri="{BB962C8B-B14F-4D97-AF65-F5344CB8AC3E}">
        <p14:creationId xmlns:p14="http://schemas.microsoft.com/office/powerpoint/2010/main" val="28629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055628" y="1905506"/>
            <a:ext cx="8080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Tw Cen MT" panose="020B0602020104020603" pitchFamily="34" charset="0"/>
              </a:rPr>
              <a:t>Our Own</a:t>
            </a:r>
          </a:p>
          <a:p>
            <a:pPr algn="ctr"/>
            <a:r>
              <a:rPr lang="en-US" sz="9600" b="1" dirty="0">
                <a:latin typeface="Tw Cen MT" panose="020B0602020104020603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18584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w Cen MT" panose="020B0602020104020603" pitchFamily="34" charset="0"/>
              </a:rPr>
              <a:t>Datasets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8D55-784D-1545-BC22-56727FDF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6" y="5616389"/>
            <a:ext cx="7172201" cy="60680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w Cen MT" panose="020B0602020104020603" pitchFamily="34" charset="0"/>
              </a:rPr>
              <a:t>* We </a:t>
            </a:r>
            <a:r>
              <a:rPr lang="en-US" sz="2400" dirty="0">
                <a:latin typeface="Tw Cen MT" panose="020B0602020104020603" pitchFamily="34" charset="0"/>
              </a:rPr>
              <a:t>use the logarithm of </a:t>
            </a:r>
            <a:r>
              <a:rPr lang="en-US" sz="2400" dirty="0" smtClean="0">
                <a:latin typeface="Tw Cen MT" panose="020B0602020104020603" pitchFamily="34" charset="0"/>
              </a:rPr>
              <a:t>all 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Source: </a:t>
            </a:r>
            <a:r>
              <a:rPr lang="en-US" sz="2400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WorldBank</a:t>
            </a:r>
            <a:r>
              <a:rPr lang="en-US" sz="240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, Selected </a:t>
            </a:r>
            <a:r>
              <a:rPr lang="en-US" sz="2400" dirty="0" err="1" smtClean="0">
                <a:solidFill>
                  <a:schemeClr val="accent6"/>
                </a:solidFill>
                <a:latin typeface="Tw Cen MT" panose="020B0602020104020603" pitchFamily="34" charset="0"/>
              </a:rPr>
              <a:t>Peroid</a:t>
            </a:r>
            <a:r>
              <a:rPr lang="en-US" sz="2400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: 1971-2014</a:t>
            </a:r>
            <a:endParaRPr lang="en-US" sz="2000" dirty="0">
              <a:solidFill>
                <a:schemeClr val="accent6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60026" y="1699755"/>
            <a:ext cx="8071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C</a:t>
            </a:r>
            <a:r>
              <a:rPr lang="en-US" sz="4000" dirty="0">
                <a:latin typeface="Tw Cen MT" panose="020B0602020104020603" pitchFamily="34" charset="0"/>
              </a:rPr>
              <a:t>: Emission of CO</a:t>
            </a:r>
            <a:r>
              <a:rPr lang="en-US" sz="4000" baseline="-25000" dirty="0">
                <a:latin typeface="Tw Cen MT" panose="020B0602020104020603" pitchFamily="34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E</a:t>
            </a:r>
            <a:r>
              <a:rPr lang="en-US" sz="4000" dirty="0">
                <a:latin typeface="Tw Cen MT" panose="020B0602020104020603" pitchFamily="34" charset="0"/>
              </a:rPr>
              <a:t>: Energy Consumption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T</a:t>
            </a:r>
            <a:r>
              <a:rPr lang="en-US" sz="4000" dirty="0">
                <a:latin typeface="Tw Cen MT" panose="020B0602020104020603" pitchFamily="34" charset="0"/>
              </a:rPr>
              <a:t>: Trade Openness Ratio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accent6"/>
                </a:solidFill>
                <a:latin typeface="Tw Cen MT" panose="020B0602020104020603" pitchFamily="34" charset="0"/>
              </a:rPr>
              <a:t>Y</a:t>
            </a:r>
            <a:r>
              <a:rPr lang="en-US" sz="4000" dirty="0">
                <a:latin typeface="Tw Cen MT" panose="020B0602020104020603" pitchFamily="34" charset="0"/>
              </a:rPr>
              <a:t>: GDP per Capita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DF76401B-05FA-C74B-9E07-FC45431A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642" y="62212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585DE-205E-0945-851D-24B2634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712" y="17508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10710351" y="5733698"/>
            <a:ext cx="1481649" cy="1029709"/>
            <a:chOff x="10710351" y="5733698"/>
            <a:chExt cx="1481649" cy="1029709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38" name="直線接點 37"/>
            <p:cNvCxnSpPr/>
            <p:nvPr/>
          </p:nvCxnSpPr>
          <p:spPr>
            <a:xfrm>
              <a:off x="10816542" y="6719303"/>
              <a:ext cx="1375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668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/>
            </a:r>
            <a:b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</a:b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8C40056-9B22-7A46-8055-9516FC1B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5080"/>
              </p:ext>
            </p:extLst>
          </p:nvPr>
        </p:nvGraphicFramePr>
        <p:xfrm>
          <a:off x="930941" y="2125980"/>
          <a:ext cx="1029426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60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1416060">
                  <a:extLst>
                    <a:ext uri="{9D8B030D-6E8A-4147-A177-3AD203B41FA5}">
                      <a16:colId xmlns:a16="http://schemas.microsoft.com/office/drawing/2014/main" val="1350636230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Variable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Lags’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Lags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BIC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T-</a:t>
                      </a:r>
                      <a:r>
                        <a:rPr lang="en-US" altLang="zh-CN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statistics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Significance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-6.239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-2.26746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-6.622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-1.34997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-4.131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-1.69834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-7.114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-3.88013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4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-3.131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-1.82999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Tw Cen MT" panose="020B0602020104020603" pitchFamily="34" charset="0"/>
              </a:rPr>
              <a:t>ADF </a:t>
            </a:r>
            <a:r>
              <a:rPr lang="en-US" sz="6000" b="1" dirty="0" smtClean="0">
                <a:latin typeface="Tw Cen MT" panose="020B0602020104020603" pitchFamily="34" charset="0"/>
              </a:rPr>
              <a:t>without difference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36914" y="4953001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3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59" y="5762379"/>
            <a:ext cx="1073887" cy="10738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87345" y="2232405"/>
            <a:ext cx="7817310" cy="303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w Cen MT" panose="020B0602020104020603" pitchFamily="34" charset="0"/>
              </a:rPr>
              <a:t>Background Information</a:t>
            </a:r>
          </a:p>
          <a:p>
            <a:pPr marL="14859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w Cen MT" panose="020B0602020104020603" pitchFamily="34" charset="0"/>
              </a:rPr>
              <a:t>The Original Tests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w Cen MT" panose="020B0602020104020603" pitchFamily="34" charset="0"/>
              </a:rPr>
              <a:t>Our Own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1134137" y="642474"/>
            <a:ext cx="6061724" cy="1204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Presentation O</a:t>
            </a:r>
            <a:r>
              <a:rPr lang="en-US" altLang="zh-CN" sz="54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utline</a:t>
            </a:r>
          </a:p>
        </p:txBody>
      </p:sp>
    </p:spTree>
    <p:extLst>
      <p:ext uri="{BB962C8B-B14F-4D97-AF65-F5344CB8AC3E}">
        <p14:creationId xmlns:p14="http://schemas.microsoft.com/office/powerpoint/2010/main" val="174245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DF76401B-05FA-C74B-9E07-FC45431A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642" y="62212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585DE-205E-0945-851D-24B2634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712" y="17508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10710351" y="5733698"/>
            <a:ext cx="1481649" cy="1029709"/>
            <a:chOff x="10710351" y="5733698"/>
            <a:chExt cx="1481649" cy="1029709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351" y="5733698"/>
              <a:ext cx="1029709" cy="1029709"/>
            </a:xfrm>
            <a:prstGeom prst="rect">
              <a:avLst/>
            </a:prstGeom>
          </p:spPr>
        </p:pic>
        <p:cxnSp>
          <p:nvCxnSpPr>
            <p:cNvPr id="38" name="直線接點 37"/>
            <p:cNvCxnSpPr/>
            <p:nvPr/>
          </p:nvCxnSpPr>
          <p:spPr>
            <a:xfrm>
              <a:off x="10816542" y="6719303"/>
              <a:ext cx="1375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668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/>
            </a:r>
            <a:b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</a:br>
            <a:endParaRPr kumimoji="0" lang="en-US" altLang="zh-TW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8C40056-9B22-7A46-8055-9516FC1B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32088"/>
              </p:ext>
            </p:extLst>
          </p:nvPr>
        </p:nvGraphicFramePr>
        <p:xfrm>
          <a:off x="930941" y="2125980"/>
          <a:ext cx="1029426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60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1416060">
                  <a:extLst>
                    <a:ext uri="{9D8B030D-6E8A-4147-A177-3AD203B41FA5}">
                      <a16:colId xmlns:a16="http://schemas.microsoft.com/office/drawing/2014/main" val="1350636230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865536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Variable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Lags’</a:t>
                      </a:r>
                      <a:endParaRPr lang="en-US" sz="2400" b="1" i="0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Lags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BIC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T-</a:t>
                      </a:r>
                      <a:r>
                        <a:rPr lang="en-US" altLang="zh-CN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statistics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Significance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kern="1200" dirty="0" smtClean="0">
                          <a:effectLst/>
                        </a:rPr>
                        <a:t>Δ</a:t>
                      </a:r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C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-6.215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-3.76668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kern="1200" dirty="0" smtClean="0">
                          <a:effectLst/>
                        </a:rPr>
                        <a:t>Δ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-6.664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-3.74190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kern="1200" dirty="0" smtClean="0">
                          <a:effectLst/>
                        </a:rPr>
                        <a:t>Δ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-4.130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-5.55061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kern="1200" dirty="0" smtClean="0">
                          <a:effectLst/>
                        </a:rPr>
                        <a:t>Δ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-7.205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-4.08686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2400" b="1" u="none" strike="noStrike" kern="1200" dirty="0" smtClean="0">
                          <a:effectLst/>
                        </a:rPr>
                        <a:t>Δ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4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-3.181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-3.74651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Tw Cen MT" panose="020B0602020104020603" pitchFamily="34" charset="0"/>
              </a:rPr>
              <a:t>ADF with </a:t>
            </a:r>
            <a:r>
              <a:rPr lang="en-US" sz="6000" b="1" dirty="0" smtClean="0">
                <a:latin typeface="Tw Cen MT" panose="020B0602020104020603" pitchFamily="34" charset="0"/>
              </a:rPr>
              <a:t>difference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36914" y="4953001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1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>
            <a:extLst>
              <a:ext uri="{FF2B5EF4-FFF2-40B4-BE49-F238E27FC236}">
                <a16:creationId xmlns:a16="http://schemas.microsoft.com/office/drawing/2014/main" id="{B27D3D25-EEE5-5D4E-8048-E39EA961FC0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b="-11610"/>
          <a:stretch/>
        </p:blipFill>
        <p:spPr>
          <a:xfrm>
            <a:off x="2370470" y="2213824"/>
            <a:ext cx="7722271" cy="3312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VAR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91522" y="5156825"/>
            <a:ext cx="2463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99</a:t>
            </a:r>
            <a:r>
              <a:rPr lang="en-US" altLang="zh-TW" dirty="0"/>
              <a:t>% </a:t>
            </a:r>
            <a:r>
              <a:rPr lang="en-US" altLang="zh-TW" dirty="0" smtClean="0"/>
              <a:t>level </a:t>
            </a:r>
            <a:r>
              <a:rPr lang="en-US" altLang="zh-TW" dirty="0"/>
              <a:t>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7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E8E8C-1864-A74F-BA22-BA43ABB05B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6607" y="1944940"/>
          <a:ext cx="10098787" cy="36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4493">
                  <a:extLst>
                    <a:ext uri="{9D8B030D-6E8A-4147-A177-3AD203B41FA5}">
                      <a16:colId xmlns:a16="http://schemas.microsoft.com/office/drawing/2014/main" val="2818610299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800908260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233059734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w Cen MT" panose="020B0602020104020603" pitchFamily="34" charset="0"/>
                      </a:endParaRP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F-Test</a:t>
                      </a: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Prob.</a:t>
                      </a: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0999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C doesn't granger cause to 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0.01341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0.98668574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026157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Y doesn't granger cause to 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3.59207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0.05604423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71207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C doesn't granger cause to </a:t>
                      </a: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800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0.02376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0.97653033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18027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800" u="none" strike="noStrike" kern="1200" baseline="300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doesn't granger cause to 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2.96144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0.06411909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1452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G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ranger Casual Test without ECM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C40056-9B22-7A46-8055-9516FC1B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4636"/>
              </p:ext>
            </p:extLst>
          </p:nvPr>
        </p:nvGraphicFramePr>
        <p:xfrm>
          <a:off x="1370416" y="1270679"/>
          <a:ext cx="9077252" cy="5448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8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1907361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1907361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1907361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907361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Coefficient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Standard Error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T-Test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C{1}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0.815206755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0.200951875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4.05673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0.00038084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C{2}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-0.0949257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0.195293522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-0.48607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0.63084154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1.380585802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0.656810365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2.10195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0.0450232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Y{1}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-2.029387411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1.107209871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-1.83288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0.07786944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Y{2}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0.513584609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0.653849015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0.78548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0.4390117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600" b="1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-0.146448816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0.09952823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-1.47143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0.15273522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600" b="1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r>
                        <a:rPr lang="en-US" sz="16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{1</a:t>
                      </a: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0.234833724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0.170190062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1.37983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0.1789588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04601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600" b="1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r>
                        <a:rPr lang="en-US" sz="16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{2</a:t>
                      </a:r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-0.070900538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0.097422416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-0.72776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0.47302241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42232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0.06040165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0.048545542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1.24423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0.22410964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45197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T{1}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-0.021638552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0.052459296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-0.41248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0.68324264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437514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T{2}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0.047436809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0.042555335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1.11471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0.27479952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98916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0.691002299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0.172383699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4.00851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0.00043271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95661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E{1}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-0.227090767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0.241902514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-0.93877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0.35617176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94515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E{2}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-0.242189354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0.227423694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  <a:latin typeface="Tw Cen MT" panose="020B0602020104020603" pitchFamily="34" charset="0"/>
                        </a:rPr>
                        <a:t>-1.06493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0.29634076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127278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Tw Cen MT" panose="020B0602020104020603" pitchFamily="34" charset="0"/>
                        </a:rPr>
                        <a:t>Constant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-1.288599371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1.822180653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-0.70717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Tw Cen MT" panose="020B0602020104020603" pitchFamily="34" charset="0"/>
                        </a:rPr>
                        <a:t>0.48551752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298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651242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ARDL 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without ECM -1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58400" y="1719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***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47511" y="53884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***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91054" y="2362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**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112822" y="2710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2B748F-FEAE-EF44-8FFF-84808C7A8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59747"/>
              </p:ext>
            </p:extLst>
          </p:nvPr>
        </p:nvGraphicFramePr>
        <p:xfrm>
          <a:off x="863584" y="1465199"/>
          <a:ext cx="10490217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252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2405241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2405241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1936653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Coefficient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Standard Error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T-Test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C{1}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0.587103048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0.141444392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4.15077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0.00019371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0.182263699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0.14884772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1.2245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0.22871726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4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-0.02507876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0.017600699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-1.42487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0.16280626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0.026196119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0.030519224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0.85835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0.39637934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1.053214463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0.115652161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9.10674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E{1}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-0.505581177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0.208476716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-2.42512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0.02044741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Constant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-3.703820293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1.401884523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-2.64203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0.0121191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0460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651242" y="21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ARDL 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without ECM -2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0600" y="5955269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0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latin typeface="Tw Cen MT" panose="020B0602020104020603" pitchFamily="34" charset="0"/>
              </a:rPr>
              <a:t>ARDL 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without ECM -2(Cont.)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刪除依舊不顯著的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Trade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變數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(T)</a:t>
            </a:r>
          </a:p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其它項的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Significance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大幅提升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FE59483-A7B4-B94B-A275-8D6979863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50002"/>
              </p:ext>
            </p:extLst>
          </p:nvPr>
        </p:nvGraphicFramePr>
        <p:xfrm>
          <a:off x="874469" y="2847616"/>
          <a:ext cx="10490217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252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2405241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2382466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1970314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660323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  <a:gridCol w="1202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Coefficient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Standard Error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T-Test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0.538690853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0.129250419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4.16781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0.0001774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0.288005152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0.083245194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3.45972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0.00137833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8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-0.036976704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0.010807772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-3.42131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0.00153438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1.093470378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0.105339299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10.38046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E{1}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-0.463514383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0.201912177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-2.29562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0.02746362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Constant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-4.353077103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1.176105175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-3.70127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0.00069501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47057" y="6075011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230EE-4519-3E45-A485-D0F100A78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17553"/>
              </p:ext>
            </p:extLst>
          </p:nvPr>
        </p:nvGraphicFramePr>
        <p:xfrm>
          <a:off x="754086" y="2122008"/>
          <a:ext cx="10937171" cy="2613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863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2405241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2405241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2157340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450522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  <a:gridCol w="145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Coefficient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Standard Error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T-Test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Significance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-0.459462022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0.1101506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-4.17122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0.00023805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T{1}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-0.003359008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0.025988456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-0.12925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0.8980225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Y{1}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0.375555119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0.148416538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2.53041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0.0168757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800" b="1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r>
                        <a:rPr lang="en-US" sz="18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{1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-0.052282583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0.019317395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-2.7065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0.0111091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E{1}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0.748747285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0.175515121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4.266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0.00018297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Constant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-5.249799467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1.29240616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-4.06204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w Cen MT" panose="020B0602020104020603" pitchFamily="34" charset="0"/>
                        </a:rPr>
                        <a:t>0.0003219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E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rror Correction Model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9714" y="4844143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7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32" y="3400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latin typeface="Tw Cen MT" pitchFamily="34" charset="0"/>
              </a:rPr>
              <a:t>Residual Autocorrelation Test</a:t>
            </a:r>
            <a:endParaRPr lang="zh-TW" altLang="en-US" sz="6000" b="1" dirty="0">
              <a:latin typeface="Tw Cen MT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3775" y="1578279"/>
          <a:ext cx="11173217" cy="100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4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9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dirty="0" smtClean="0"/>
                        <a:t>Variable</a:t>
                      </a:r>
                      <a:r>
                        <a:rPr lang="en-US" altLang="zh-TW" sz="2400" dirty="0" smtClean="0"/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Coefficient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smtClean="0">
                          <a:effectLst/>
                          <a:latin typeface="Tw Cen MT" panose="020B0602020104020603" pitchFamily="34" charset="0"/>
                        </a:rPr>
                        <a:t>Standard Error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T-Test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/>
                        <a:t>ECM{1}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/>
                        <a:t>0.1965810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/>
                        <a:t>0.1664382105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/>
                        <a:t>1.18111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/>
                        <a:t>0.24575520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5759" y="3484323"/>
          <a:ext cx="11333967" cy="1465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dirty="0" smtClean="0">
                          <a:latin typeface="+mn-lt"/>
                        </a:rPr>
                        <a:t>Variable</a:t>
                      </a:r>
                      <a:r>
                        <a:rPr lang="en-US" altLang="zh-TW" sz="2400" dirty="0" smtClean="0">
                          <a:latin typeface="+mn-lt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+mn-lt"/>
                        </a:rPr>
                        <a:t>Coefficient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smtClean="0">
                          <a:effectLst/>
                          <a:latin typeface="+mn-lt"/>
                        </a:rPr>
                        <a:t>Standard Error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 smtClean="0">
                          <a:effectLst/>
                          <a:latin typeface="+mn-lt"/>
                        </a:rPr>
                        <a:t>T-Test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P-Value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>
                          <a:latin typeface="+mn-lt"/>
                        </a:rPr>
                        <a:t>ECM{1}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>
                          <a:latin typeface="+mn-lt"/>
                        </a:rPr>
                        <a:t>0.1695363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>
                          <a:latin typeface="+mn-lt"/>
                        </a:rPr>
                        <a:t>0.1753268141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smtClean="0">
                          <a:latin typeface="+mn-lt"/>
                        </a:rPr>
                        <a:t>0.96697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0.34080910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+mn-lt"/>
                        </a:rPr>
                        <a:t>ECM{2} </a:t>
                      </a:r>
                      <a:endParaRPr lang="en-US" altLang="zh-TW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0.1259921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0.1736135937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0.72570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0.47329462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13776" y="5586608"/>
            <a:ext cx="891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第一個模型較有意義，但是兩者都不顯著有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Autocorrelation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關係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E8E8C-1864-A74F-BA22-BA43ABB05B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6607" y="1944940"/>
          <a:ext cx="10098787" cy="36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4493">
                  <a:extLst>
                    <a:ext uri="{9D8B030D-6E8A-4147-A177-3AD203B41FA5}">
                      <a16:colId xmlns:a16="http://schemas.microsoft.com/office/drawing/2014/main" val="2818610299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800908260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2330597341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w Cen MT" panose="020B0602020104020603" pitchFamily="34" charset="0"/>
                      </a:endParaRP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F-Test</a:t>
                      </a: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Prob.</a:t>
                      </a: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0999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C doesn't granger cause to 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0.69658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0.50616492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026157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Y doesn't granger cause to 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5.56994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0.00876743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71207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C doesn't granger cause to </a:t>
                      </a: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800" u="none" strike="noStrike" baseline="30000" dirty="0" smtClean="0"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2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0.70386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0.50265830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718027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2800" u="none" strike="noStrike" kern="1200" baseline="30000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u="none" strike="noStrike" dirty="0" smtClean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Tw Cen MT" panose="020B0602020104020603" pitchFamily="34" charset="0"/>
                        </a:rPr>
                        <a:t>doesn't granger cause to 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5.41510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0.00981962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1452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G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ranger Casual Test with ECM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58685" y="5627914"/>
            <a:ext cx="7016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ECM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之後，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Granger cause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的機率增加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Granger cause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的機率亦增加，但仍不顯著</a:t>
            </a:r>
          </a:p>
        </p:txBody>
      </p:sp>
    </p:spTree>
    <p:extLst>
      <p:ext uri="{BB962C8B-B14F-4D97-AF65-F5344CB8AC3E}">
        <p14:creationId xmlns:p14="http://schemas.microsoft.com/office/powerpoint/2010/main" val="22448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19DE25-32D5-2B4C-8370-5A8B2BC7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4638"/>
              </p:ext>
            </p:extLst>
          </p:nvPr>
        </p:nvGraphicFramePr>
        <p:xfrm>
          <a:off x="850891" y="1578754"/>
          <a:ext cx="10490219" cy="477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638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2253145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2253145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2037038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342680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  <a:gridCol w="112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424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Standard Error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T-Test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Significance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1.017472528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0.078434414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12.97227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 smtClean="0"/>
                        <a:t>Δ</a:t>
                      </a:r>
                      <a:r>
                        <a:rPr lang="en-US" sz="1800" b="1" u="none" strike="noStrike" dirty="0" smtClean="0">
                          <a:effectLst/>
                          <a:latin typeface="Tw Cen MT" panose="020B0602020104020603" pitchFamily="34" charset="0"/>
                        </a:rPr>
                        <a:t>E{1}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0.241904606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0.094746489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</a:rPr>
                        <a:t>2.55318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0.01688759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1.073583522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0.166997923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</a:rPr>
                        <a:t>6.42872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0.00000082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Y{1}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-0.107747591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0.116603433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w Cen MT" panose="020B0602020104020603" pitchFamily="34" charset="0"/>
                        </a:rPr>
                        <a:t>-0.92405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0.36395652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Y{2}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0.224368817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0.085459641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2.62544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0.01430547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 smtClean="0"/>
                        <a:t>Δ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8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18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-0.086740031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0.016833998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-5.15267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0.00002247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-0.001211834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0.019411831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-0.06243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0.95069979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046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C{1}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-0.110414111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0.092094366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-1.19892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0.24137104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42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dirty="0"/>
                        <a:t>Δ</a:t>
                      </a:r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C{2}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-0.196652479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0.057425265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-3.42449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0.0020538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45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ECM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0.938040326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0.102288616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9.17053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4375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w Cen MT" panose="020B0602020104020603" pitchFamily="34" charset="0"/>
                        </a:rPr>
                        <a:t>Constant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-0.02334018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0.008180868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-2.85302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w Cen MT" panose="020B0602020104020603" pitchFamily="34" charset="0"/>
                        </a:rPr>
                        <a:t>0.0083832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8916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ARDL 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with ECM -1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08314" y="6401580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055628" y="1905506"/>
            <a:ext cx="8080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Tw Cen MT" panose="020B0602020104020603" pitchFamily="34" charset="0"/>
              </a:rPr>
              <a:t>B</a:t>
            </a:r>
            <a:r>
              <a:rPr lang="en-US" altLang="zh-CN" sz="9600" b="1" dirty="0">
                <a:latin typeface="Tw Cen MT" panose="020B0602020104020603" pitchFamily="34" charset="0"/>
              </a:rPr>
              <a:t>ackground</a:t>
            </a:r>
          </a:p>
          <a:p>
            <a:pPr algn="ctr"/>
            <a:r>
              <a:rPr lang="en-US" altLang="zh-CN" sz="9600" b="1" dirty="0">
                <a:latin typeface="Tw Cen MT" panose="020B0602020104020603" pitchFamily="34" charset="0"/>
              </a:rPr>
              <a:t>Information</a:t>
            </a:r>
            <a:endParaRPr lang="en-US" sz="9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3741B4-A339-6D40-A768-FAF8F34D5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51162"/>
              </p:ext>
            </p:extLst>
          </p:nvPr>
        </p:nvGraphicFramePr>
        <p:xfrm>
          <a:off x="849000" y="1722585"/>
          <a:ext cx="10494000" cy="43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9600">
                  <a:extLst>
                    <a:ext uri="{9D8B030D-6E8A-4147-A177-3AD203B41FA5}">
                      <a16:colId xmlns:a16="http://schemas.microsoft.com/office/drawing/2014/main" val="2166990211"/>
                    </a:ext>
                  </a:extLst>
                </a:gridCol>
                <a:gridCol w="2253600">
                  <a:extLst>
                    <a:ext uri="{9D8B030D-6E8A-4147-A177-3AD203B41FA5}">
                      <a16:colId xmlns:a16="http://schemas.microsoft.com/office/drawing/2014/main" val="3698787500"/>
                    </a:ext>
                  </a:extLst>
                </a:gridCol>
                <a:gridCol w="2253600">
                  <a:extLst>
                    <a:ext uri="{9D8B030D-6E8A-4147-A177-3AD203B41FA5}">
                      <a16:colId xmlns:a16="http://schemas.microsoft.com/office/drawing/2014/main" val="3720725204"/>
                    </a:ext>
                  </a:extLst>
                </a:gridCol>
                <a:gridCol w="2057829">
                  <a:extLst>
                    <a:ext uri="{9D8B030D-6E8A-4147-A177-3AD203B41FA5}">
                      <a16:colId xmlns:a16="http://schemas.microsoft.com/office/drawing/2014/main" val="3415279569"/>
                    </a:ext>
                  </a:extLst>
                </a:gridCol>
                <a:gridCol w="1322571">
                  <a:extLst>
                    <a:ext uri="{9D8B030D-6E8A-4147-A177-3AD203B41FA5}">
                      <a16:colId xmlns:a16="http://schemas.microsoft.com/office/drawing/2014/main" val="4133474893"/>
                    </a:ext>
                  </a:extLst>
                </a:gridCol>
                <a:gridCol w="112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Standard Error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w Cen MT" panose="020B0602020104020603" pitchFamily="34" charset="0"/>
                        </a:rPr>
                        <a:t>T-Test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Significance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238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E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1.015549461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0.070788907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14.34617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4355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E{1}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0.241382233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0.092619008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2.60618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0.01472088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294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1.068701407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0.144807207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7.38017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0.00000006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24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Y{1}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-0.107432465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0.114325033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-0.93971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0.35569749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1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Y{2}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0.225021452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0.083238514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2.70333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0.011729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58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1" u="none" strike="noStrike" kern="1200" dirty="0" smtClean="0">
                          <a:solidFill>
                            <a:srgbClr val="FF0000"/>
                          </a:solidFill>
                          <a:effectLst/>
                        </a:rPr>
                        <a:t>Δ</a:t>
                      </a:r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Y</a:t>
                      </a:r>
                      <a:r>
                        <a:rPr lang="en-US" sz="1800" b="1" i="0" u="none" strike="noStrike" baseline="30000" dirty="0" smtClean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  <a:endParaRPr lang="en-US" sz="1800" b="1" i="0" u="none" strike="noStrike" baseline="30000" dirty="0">
                        <a:solidFill>
                          <a:srgbClr val="FF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Tw Cen MT" panose="020B0602020104020603" pitchFamily="34" charset="0"/>
                        </a:rPr>
                        <a:t>-0.086262736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0.014718367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-5.86089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0.00000305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866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C{1}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w Cen MT" panose="020B0602020104020603" pitchFamily="34" charset="0"/>
                        </a:rPr>
                        <a:t>-0.108449996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0.08494183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-1.27676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0.21256044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046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l-GR" sz="1800" b="1" u="none" strike="noStrike" kern="1200" dirty="0">
                          <a:effectLst/>
                        </a:rPr>
                        <a:t>Δ</a:t>
                      </a:r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C{2}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-0.196854314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0.056266634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-3.4986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0.00163939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42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ECM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0.936021616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0.095235818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9.82846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45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u="none" strike="noStrike" kern="1200" dirty="0">
                          <a:effectLst/>
                          <a:latin typeface="Tw Cen MT" panose="020B0602020104020603" pitchFamily="34" charset="0"/>
                        </a:rPr>
                        <a:t>Constant</a:t>
                      </a:r>
                      <a:endParaRPr lang="en-US" sz="1800" b="1" u="none" strike="noStrike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-0.023401023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0.007971364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-2.93564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w Cen MT" panose="020B0602020104020603" pitchFamily="34" charset="0"/>
                        </a:rPr>
                        <a:t>0.00672366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3751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ARDL </a:t>
            </a:r>
            <a:r>
              <a:rPr lang="en-US" altLang="zh-CN" sz="6000" b="1" dirty="0" smtClean="0">
                <a:latin typeface="Tw Cen MT" panose="020B0602020104020603" pitchFamily="34" charset="0"/>
              </a:rPr>
              <a:t>with ECM -2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75656" y="6139544"/>
            <a:ext cx="406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***</a:t>
            </a:r>
            <a:r>
              <a:rPr lang="en-US" altLang="zh-TW" dirty="0" smtClean="0"/>
              <a:t>99% **95% *90% level of significance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CUSUM &amp; CUSUMSQ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43088"/>
            <a:ext cx="10058400" cy="36220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52193" y="5759669"/>
            <a:ext cx="50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w Cen MT" panose="020B0602020104020603" pitchFamily="34" charset="0"/>
              </a:rPr>
              <a:t>OUR RESULTS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CUSUM &amp; CUSUMSQ</a:t>
            </a:r>
            <a:endParaRPr lang="en-US" sz="6000" b="1" dirty="0">
              <a:latin typeface="Tw Cen MT" panose="020B06020201040206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2044911"/>
            <a:ext cx="9963807" cy="33024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752193" y="5759669"/>
            <a:ext cx="5013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w Cen MT" panose="020B0602020104020603" pitchFamily="34" charset="0"/>
              </a:rPr>
              <a:t>ORIGINAL RESULTS</a:t>
            </a:r>
            <a:endParaRPr lang="en-US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707C55-FAD7-B448-A024-9B8547C1450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w Cen MT" panose="020B0602020104020603" pitchFamily="34" charset="0"/>
              </a:rPr>
              <a:t>Conclusion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05270" y="1843088"/>
            <a:ext cx="9686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w Cen MT" panose="020B0602020104020603" pitchFamily="34" charset="0"/>
              </a:rPr>
              <a:t>The results of </a:t>
            </a:r>
            <a:r>
              <a:rPr lang="en-US" altLang="zh-CN" sz="3200" dirty="0" smtClean="0">
                <a:latin typeface="Tw Cen MT" panose="020B0602020104020603" pitchFamily="34" charset="0"/>
              </a:rPr>
              <a:t>our own analysis also </a:t>
            </a:r>
            <a:r>
              <a:rPr lang="en-US" sz="3200" dirty="0" smtClean="0">
                <a:latin typeface="Tw Cen MT" panose="020B0602020104020603" pitchFamily="34" charset="0"/>
              </a:rPr>
              <a:t>indicates </a:t>
            </a:r>
            <a:r>
              <a:rPr lang="en-US" sz="3200" dirty="0">
                <a:latin typeface="Tw Cen MT" panose="020B0602020104020603" pitchFamily="34" charset="0"/>
              </a:rPr>
              <a:t>that the carbon emissions are mainly determined by </a:t>
            </a:r>
            <a:r>
              <a:rPr lang="en-US" sz="3200" b="1" dirty="0" smtClean="0">
                <a:solidFill>
                  <a:schemeClr val="accent6"/>
                </a:solidFill>
                <a:latin typeface="Tw Cen MT" panose="020B0602020104020603" pitchFamily="34" charset="0"/>
              </a:rPr>
              <a:t>real GDP</a:t>
            </a:r>
            <a:r>
              <a:rPr lang="en-US" sz="3200" dirty="0" smtClean="0">
                <a:latin typeface="Tw Cen MT" panose="020B0602020104020603" pitchFamily="34" charset="0"/>
              </a:rPr>
              <a:t> </a:t>
            </a:r>
            <a:r>
              <a:rPr lang="en-US" sz="3200" dirty="0">
                <a:latin typeface="Tw Cen MT" panose="020B0602020104020603" pitchFamily="34" charset="0"/>
              </a:rPr>
              <a:t>and </a:t>
            </a:r>
            <a:r>
              <a:rPr lang="en-US" sz="3200" b="1" dirty="0">
                <a:solidFill>
                  <a:schemeClr val="accent6"/>
                </a:solidFill>
                <a:latin typeface="Tw Cen MT" panose="020B0602020104020603" pitchFamily="34" charset="0"/>
              </a:rPr>
              <a:t>energy consumption </a:t>
            </a:r>
            <a:r>
              <a:rPr lang="en-US" sz="3200" dirty="0">
                <a:latin typeface="Tw Cen MT" panose="020B0602020104020603" pitchFamily="34" charset="0"/>
              </a:rPr>
              <a:t>in the long run. </a:t>
            </a:r>
            <a:endParaRPr lang="en-US" sz="3200" dirty="0" smtClean="0"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Tw Cen MT" panose="020B0602020104020603" pitchFamily="34" charset="0"/>
              </a:rPr>
              <a:t>However, we think that Trade has no significance in our study.</a:t>
            </a:r>
            <a:endParaRPr lang="en-US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91" y="705791"/>
            <a:ext cx="5446417" cy="54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348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4821-A42D-4AEA-8CE0-C091C623CE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24" y="426344"/>
            <a:ext cx="3823169" cy="82829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dirty="0">
                <a:latin typeface="Tw Cen MT" panose="020B0602020104020603" pitchFamily="34" charset="0"/>
              </a:rPr>
              <a:t>GDP per capita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17B10E-5F64-408C-9D8D-122EDBB5B42D}"/>
              </a:ext>
            </a:extLst>
          </p:cNvPr>
          <p:cNvSpPr/>
          <p:nvPr/>
        </p:nvSpPr>
        <p:spPr>
          <a:xfrm>
            <a:off x="911902" y="5032948"/>
            <a:ext cx="44265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第二大經濟體</a:t>
            </a:r>
            <a:endParaRPr lang="en-US" altLang="zh-TW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第一大工業國</a:t>
            </a:r>
            <a:r>
              <a:rPr lang="en-US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/</a:t>
            </a: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第一大農業國</a:t>
            </a:r>
            <a:endParaRPr lang="en-US" altLang="zh-TW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第二大服務業國</a:t>
            </a:r>
            <a:r>
              <a:rPr lang="en-US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/</a:t>
            </a: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世界最大貿易國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F529D2-FDB4-4A32-9D30-01038B31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399"/>
          <a:stretch/>
        </p:blipFill>
        <p:spPr>
          <a:xfrm>
            <a:off x="4913422" y="1750241"/>
            <a:ext cx="6995062" cy="35831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5600D8C-119E-417A-B5AF-3EE97270A6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13" l="2500" r="94063">
                        <a14:foregroundMark x1="55521" y1="96063" x2="55521" y2="96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95"/>
          <a:stretch/>
        </p:blipFill>
        <p:spPr>
          <a:xfrm>
            <a:off x="334954" y="1762914"/>
            <a:ext cx="4578468" cy="32388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334954" y="1265137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以西元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年為基準年、美元計價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B586708-1F8B-48AE-895F-271A90B11D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148" y="1546375"/>
            <a:ext cx="6201746" cy="2924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82977" y="5305132"/>
            <a:ext cx="1439787" cy="137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E4CF63-6EFE-4AEE-8FBF-4D0A0C4C4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97" y="1471192"/>
            <a:ext cx="4762500" cy="4762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059A26B-23E0-44D6-B75B-CBB09AB1C9DF}"/>
              </a:ext>
            </a:extLst>
          </p:cNvPr>
          <p:cNvSpPr/>
          <p:nvPr/>
        </p:nvSpPr>
        <p:spPr>
          <a:xfrm>
            <a:off x="692980" y="4507519"/>
            <a:ext cx="5544082" cy="1846659"/>
          </a:xfrm>
          <a:prstGeom prst="rect">
            <a:avLst/>
          </a:prstGeom>
          <a:ln w="57150">
            <a:solidFill>
              <a:schemeClr val="accent6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年中國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</a:t>
            </a:r>
            <a:r>
              <a:rPr lang="en-US" altLang="zh-TW" sz="2800" b="1" baseline="-25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排放量為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全球第一</a:t>
            </a:r>
            <a:endParaRPr lang="en-US" altLang="zh-TW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約佔全球</a:t>
            </a:r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CO2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排放量的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三成</a:t>
            </a:r>
          </a:p>
        </p:txBody>
      </p:sp>
      <p:pic>
        <p:nvPicPr>
          <p:cNvPr id="10" name="圖形 9">
            <a:extLst>
              <a:ext uri="{FF2B5EF4-FFF2-40B4-BE49-F238E27FC236}">
                <a16:creationId xmlns:a16="http://schemas.microsoft.com/office/drawing/2014/main" id="{3AD30FBB-EF8D-4CF9-82FA-609455849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62528" y="5677788"/>
            <a:ext cx="1060236" cy="106023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6DB14821-A42D-4AEA-8CE0-C091C623CED2}"/>
              </a:ext>
            </a:extLst>
          </p:cNvPr>
          <p:cNvSpPr txBox="1">
            <a:spLocks/>
          </p:cNvSpPr>
          <p:nvPr/>
        </p:nvSpPr>
        <p:spPr>
          <a:xfrm>
            <a:off x="387324" y="426344"/>
            <a:ext cx="8288843" cy="8282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國家或地區二氧化碳排放量排名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FF76D-92D9-432E-BE69-456C746F3D3F}"/>
              </a:ext>
            </a:extLst>
          </p:cNvPr>
          <p:cNvSpPr/>
          <p:nvPr/>
        </p:nvSpPr>
        <p:spPr>
          <a:xfrm>
            <a:off x="7757739" y="264249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2004-2009</a:t>
            </a:r>
          </a:p>
          <a:p>
            <a:pPr algn="r"/>
            <a:r>
              <a:rPr lang="zh-TW" altLang="en-US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中國二氧化碳排放量</a:t>
            </a:r>
            <a:endParaRPr lang="en-US" altLang="zh-TW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細明體" panose="02020509000000000000" pitchFamily="49" charset="-120"/>
            </a:endParaRPr>
          </a:p>
          <a:p>
            <a:pPr algn="r"/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年增長率約為</a:t>
            </a:r>
            <a:r>
              <a:rPr lang="en-US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11</a:t>
            </a:r>
            <a:r>
              <a:rPr lang="zh-TW" altLang="zh-TW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細明體" panose="02020509000000000000" pitchFamily="49" charset="-120"/>
              </a:rPr>
              <a:t>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1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3F9C462C-32E7-4A82-9D31-B842AF692B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3061" r="4165" b="3569"/>
          <a:stretch/>
        </p:blipFill>
        <p:spPr>
          <a:xfrm>
            <a:off x="6096000" y="426344"/>
            <a:ext cx="4927560" cy="5408916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F746BC-8D9F-4A9A-929B-E99C4622D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23" y="3331779"/>
            <a:ext cx="1754715" cy="10776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3B22B17-B1ED-4B4C-8F9A-C6BB6B4D7F4F}"/>
              </a:ext>
            </a:extLst>
          </p:cNvPr>
          <p:cNvSpPr/>
          <p:nvPr/>
        </p:nvSpPr>
        <p:spPr>
          <a:xfrm>
            <a:off x="387325" y="1746393"/>
            <a:ext cx="574766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Kuznets Curve 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人均收入水平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分配公平程度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關係的一種學說。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研究表明，收入不均現象隨著經濟增長先升後降，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呈現倒U型曲線關係。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B14821-A42D-4AEA-8CE0-C091C623CED2}"/>
              </a:ext>
            </a:extLst>
          </p:cNvPr>
          <p:cNvSpPr txBox="1">
            <a:spLocks/>
          </p:cNvSpPr>
          <p:nvPr/>
        </p:nvSpPr>
        <p:spPr>
          <a:xfrm>
            <a:off x="387324" y="426344"/>
            <a:ext cx="3855067" cy="8282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庫茲涅茨曲線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0886E5-DDED-4863-86E2-C4DC8269113F}"/>
              </a:ext>
            </a:extLst>
          </p:cNvPr>
          <p:cNvSpPr/>
          <p:nvPr/>
        </p:nvSpPr>
        <p:spPr>
          <a:xfrm>
            <a:off x="712689" y="4702770"/>
            <a:ext cx="4700359" cy="1132490"/>
          </a:xfrm>
          <a:prstGeom prst="rect">
            <a:avLst/>
          </a:prstGeom>
          <a:ln w="57150">
            <a:solidFill>
              <a:schemeClr val="accent6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污染下降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上升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</a:t>
            </a:r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</a:t>
            </a:r>
            <a:endParaRPr lang="en-US" altLang="zh-TW" sz="24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論證是因果關係。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 rot="990773">
            <a:off x="7675983" y="321507"/>
            <a:ext cx="4136086" cy="3820500"/>
            <a:chOff x="6146278" y="2171638"/>
            <a:chExt cx="4608641" cy="4256999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081EF68-3142-4376-8B96-FC71FF7FC5E4}"/>
                </a:ext>
              </a:extLst>
            </p:cNvPr>
            <p:cNvSpPr/>
            <p:nvPr/>
          </p:nvSpPr>
          <p:spPr>
            <a:xfrm>
              <a:off x="7578132" y="3631889"/>
              <a:ext cx="1744932" cy="173997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Arial Unicode MS"/>
                  <a:cs typeface="細明體" panose="02020509000000000000" pitchFamily="49" charset="-120"/>
                </a:rPr>
                <a:t>C</a:t>
              </a:r>
              <a:r>
                <a:rPr lang="en-US" altLang="zh-TW" baseline="-30000" dirty="0">
                  <a:solidFill>
                    <a:schemeClr val="tx1"/>
                  </a:solidFill>
                  <a:latin typeface="Arial Unicode MS"/>
                  <a:cs typeface="細明體" panose="02020509000000000000" pitchFamily="49" charset="-120"/>
                </a:rPr>
                <a:t>t</a:t>
              </a: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lang="en-US" altLang="zh-TW" dirty="0"/>
            </a:p>
            <a:p>
              <a:pPr algn="ctr"/>
              <a:r>
                <a:rPr lang="en-US" altLang="zh-TW" sz="1200" dirty="0"/>
                <a:t>CO2 emissions per capita</a:t>
              </a:r>
              <a:endParaRPr lang="zh-TW" altLang="en-US" sz="12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8D31D3A-4A69-4E01-ADDC-6BA330784E2C}"/>
                </a:ext>
              </a:extLst>
            </p:cNvPr>
            <p:cNvSpPr/>
            <p:nvPr/>
          </p:nvSpPr>
          <p:spPr>
            <a:xfrm>
              <a:off x="7718392" y="2171638"/>
              <a:ext cx="1464412" cy="1460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prstDash val="lg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Arial Unicode MS"/>
                  <a:cs typeface="細明體" panose="02020509000000000000" pitchFamily="49" charset="-120"/>
                </a:rPr>
                <a:t>e</a:t>
              </a:r>
              <a:r>
                <a:rPr lang="en-US" altLang="zh-TW" baseline="-30000" dirty="0">
                  <a:solidFill>
                    <a:schemeClr val="tx1"/>
                  </a:solidFill>
                  <a:latin typeface="Arial Unicode MS"/>
                  <a:cs typeface="細明體" panose="02020509000000000000" pitchFamily="49" charset="-120"/>
                </a:rPr>
                <a:t>t</a:t>
              </a:r>
              <a:r>
                <a:rPr kumimoji="0" lang="en-US" altLang="zh-TW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lang="en-US" altLang="zh-TW" dirty="0"/>
            </a:p>
            <a:p>
              <a:r>
                <a:rPr lang="en-US" altLang="zh-TW" sz="1200" dirty="0"/>
                <a:t>commercial</a:t>
              </a:r>
            </a:p>
            <a:p>
              <a:pPr algn="ctr"/>
              <a:r>
                <a:rPr lang="en-US" altLang="zh-TW" sz="1200" dirty="0"/>
                <a:t>Energy use per capita </a:t>
              </a:r>
              <a:endParaRPr lang="zh-TW" altLang="en-US" sz="1200" dirty="0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6711059" y="5040896"/>
              <a:ext cx="3479078" cy="1387741"/>
              <a:chOff x="5701247" y="4770639"/>
              <a:chExt cx="3479078" cy="1387741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8140CFDE-FFDA-42DC-9317-BAA809EDB3FE}"/>
                  </a:ext>
                </a:extLst>
              </p:cNvPr>
              <p:cNvSpPr/>
              <p:nvPr/>
            </p:nvSpPr>
            <p:spPr>
              <a:xfrm>
                <a:off x="7715914" y="4770639"/>
                <a:ext cx="1464411" cy="13877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prstDash val="lg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tr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t</a:t>
                </a:r>
                <a:r>
                  <a:rPr kumimoji="0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sz="1100" dirty="0"/>
                  <a:t>Openness ratio used as proxy foreign trade</a:t>
                </a:r>
                <a:endParaRPr lang="zh-TW" altLang="en-US" sz="1100" dirty="0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1DBBE09E-208B-4576-AA8A-E4A3EFEC4E90}"/>
                  </a:ext>
                </a:extLst>
              </p:cNvPr>
              <p:cNvSpPr/>
              <p:nvPr/>
            </p:nvSpPr>
            <p:spPr>
              <a:xfrm>
                <a:off x="5701247" y="4770639"/>
                <a:ext cx="1464410" cy="138774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prstDash val="lg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y</a:t>
                </a:r>
                <a:r>
                  <a:rPr lang="en-US" altLang="zh-TW" baseline="30000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2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t</a:t>
                </a:r>
                <a:r>
                  <a:rPr kumimoji="0" lang="en-US" altLang="zh-TW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lang="en-US" altLang="zh-TW" sz="1200" dirty="0"/>
              </a:p>
              <a:p>
                <a:pPr algn="ctr"/>
                <a:r>
                  <a:rPr lang="en-US" altLang="zh-TW" sz="1200" dirty="0"/>
                  <a:t>Square per capita</a:t>
                </a:r>
              </a:p>
              <a:p>
                <a:pPr algn="ctr"/>
                <a:r>
                  <a:rPr lang="en-US" altLang="zh-TW" sz="1200" dirty="0"/>
                  <a:t>Real GDP </a:t>
                </a:r>
                <a:endParaRPr lang="zh-TW" altLang="en-US" sz="1200" dirty="0"/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6146278" y="3342336"/>
              <a:ext cx="4608641" cy="1460251"/>
              <a:chOff x="5146820" y="2795621"/>
              <a:chExt cx="4608641" cy="1460251"/>
            </a:xfrm>
          </p:grpSpPr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5F9EA9DE-0D89-4153-8099-37448C7FA75F}"/>
                  </a:ext>
                </a:extLst>
              </p:cNvPr>
              <p:cNvSpPr/>
              <p:nvPr/>
            </p:nvSpPr>
            <p:spPr>
              <a:xfrm>
                <a:off x="5146820" y="2795621"/>
                <a:ext cx="1464412" cy="1460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prstDash val="lg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y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t</a:t>
                </a:r>
                <a:r>
                  <a:rPr kumimoji="0" lang="en-US" altLang="zh-TW" sz="105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sz="1200" dirty="0"/>
                  <a:t>per capita</a:t>
                </a:r>
              </a:p>
              <a:p>
                <a:pPr algn="ctr"/>
                <a:r>
                  <a:rPr lang="en-US" altLang="zh-TW" sz="1200" dirty="0"/>
                  <a:t>Real GDP </a:t>
                </a:r>
                <a:endParaRPr lang="zh-TW" altLang="en-US" sz="1200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C421A6E8-0DD2-4DE0-997E-73080EDC17E0}"/>
                  </a:ext>
                </a:extLst>
              </p:cNvPr>
              <p:cNvSpPr/>
              <p:nvPr/>
            </p:nvSpPr>
            <p:spPr>
              <a:xfrm>
                <a:off x="8291050" y="2831876"/>
                <a:ext cx="1464411" cy="138774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prstDash val="lg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i="1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  <a:sym typeface="Symbol" panose="05050102010706020507" pitchFamily="18" charset="2"/>
                  </a:rPr>
                  <a:t></a:t>
                </a:r>
                <a:r>
                  <a:rPr lang="en-US" altLang="zh-TW" baseline="-30000" dirty="0">
                    <a:solidFill>
                      <a:schemeClr val="tx1"/>
                    </a:solidFill>
                    <a:latin typeface="Arial Unicode MS"/>
                    <a:cs typeface="細明體" panose="02020509000000000000" pitchFamily="49" charset="-120"/>
                  </a:rPr>
                  <a:t>t</a:t>
                </a:r>
                <a:endParaRPr lang="en-US" altLang="zh-TW" dirty="0"/>
              </a:p>
              <a:p>
                <a:pPr algn="ctr"/>
                <a:r>
                  <a:rPr lang="en-US" altLang="zh-TW" sz="1200" dirty="0"/>
                  <a:t>Regression error term</a:t>
                </a:r>
                <a:endParaRPr lang="zh-TW" altLang="en-US" sz="1200" dirty="0"/>
              </a:p>
            </p:txBody>
          </p:sp>
        </p:grp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1320981-1751-4C69-B463-2B41F80B20D6}"/>
              </a:ext>
            </a:extLst>
          </p:cNvPr>
          <p:cNvSpPr/>
          <p:nvPr/>
        </p:nvSpPr>
        <p:spPr>
          <a:xfrm>
            <a:off x="981886" y="1297747"/>
            <a:ext cx="27067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單根檢定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ARDL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93192" y="3366641"/>
            <a:ext cx="6916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“The main focus of this paper is to examine the long-run relationship of environmental pollution and economic growth for China.”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6DB14821-A42D-4AEA-8CE0-C091C623CED2}"/>
              </a:ext>
            </a:extLst>
          </p:cNvPr>
          <p:cNvSpPr txBox="1">
            <a:spLocks/>
          </p:cNvSpPr>
          <p:nvPr/>
        </p:nvSpPr>
        <p:spPr>
          <a:xfrm>
            <a:off x="387325" y="426344"/>
            <a:ext cx="1485364" cy="8282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3894" y="1833171"/>
            <a:ext cx="2349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CUSUM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CUSUMSQ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3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055628" y="1905506"/>
            <a:ext cx="8080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Tw Cen MT" panose="020B0602020104020603" pitchFamily="34" charset="0"/>
              </a:rPr>
              <a:t>The Original</a:t>
            </a:r>
          </a:p>
          <a:p>
            <a:pPr algn="ctr"/>
            <a:r>
              <a:rPr lang="en-US" sz="9600" b="1" dirty="0">
                <a:latin typeface="Tw Cen MT" panose="020B0602020104020603" pitchFamily="34" charset="0"/>
              </a:rPr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21433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8AC7-8C44-4909-9BC0-C7E401B588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3046" y="35072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微軟正黑體" pitchFamily="34" charset="-120"/>
                <a:ea typeface="微軟正黑體" pitchFamily="34" charset="-120"/>
              </a:rPr>
              <a:t>論文介紹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 descr="C:\Users\rkshiue\Desktop\論文介紹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46" y="1013891"/>
            <a:ext cx="9847673" cy="5086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1505</Words>
  <Application>Microsoft Office PowerPoint</Application>
  <PresentationFormat>寬螢幕</PresentationFormat>
  <Paragraphs>655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9" baseType="lpstr">
      <vt:lpstr>Arial Unicode MS</vt:lpstr>
      <vt:lpstr>等线</vt:lpstr>
      <vt:lpstr>等线 Light</vt:lpstr>
      <vt:lpstr>細明體</vt:lpstr>
      <vt:lpstr>微軟正黑體</vt:lpstr>
      <vt:lpstr>新細明體</vt:lpstr>
      <vt:lpstr>Arial</vt:lpstr>
      <vt:lpstr>Arial Black</vt:lpstr>
      <vt:lpstr>Calibri</vt:lpstr>
      <vt:lpstr>Calibri Light</vt:lpstr>
      <vt:lpstr>Cambria Math</vt:lpstr>
      <vt:lpstr>Symbol</vt:lpstr>
      <vt:lpstr>Times New Roman</vt:lpstr>
      <vt:lpstr>Tw Cen MT</vt:lpstr>
      <vt:lpstr>Office 佈景主題</vt:lpstr>
      <vt:lpstr>PowerPoint 簡報</vt:lpstr>
      <vt:lpstr>PowerPoint 簡報</vt:lpstr>
      <vt:lpstr>PowerPoint 簡報</vt:lpstr>
      <vt:lpstr>GDP per capita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Datasets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ARDL without ECM -2(Cont.)</vt:lpstr>
      <vt:lpstr>PowerPoint 簡報</vt:lpstr>
      <vt:lpstr>Residual Autocorrelation Test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 Shuyi</dc:creator>
  <cp:lastModifiedBy>宛樺 李</cp:lastModifiedBy>
  <cp:revision>88</cp:revision>
  <dcterms:created xsi:type="dcterms:W3CDTF">2019-08-21T01:39:09Z</dcterms:created>
  <dcterms:modified xsi:type="dcterms:W3CDTF">2019-08-24T10:48:27Z</dcterms:modified>
</cp:coreProperties>
</file>