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5" r:id="rId8"/>
    <p:sldId id="266" r:id="rId9"/>
    <p:sldId id="267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5E597-3AAB-4645-B72E-C04BF0C75C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5BFA25-D7E2-44C9-A72C-1790AD3AC8BE}">
      <dgm:prSet/>
      <dgm:spPr/>
      <dgm:t>
        <a:bodyPr/>
        <a:lstStyle/>
        <a:p>
          <a:r>
            <a:rPr lang="pt-BR"/>
            <a:t>Processo de osmose natural: </a:t>
          </a:r>
          <a:endParaRPr lang="en-US"/>
        </a:p>
      </dgm:t>
    </dgm:pt>
    <dgm:pt modelId="{7E264019-8F0C-4C51-AE97-4910E4BFE384}" type="parTrans" cxnId="{82DB1F04-FB8C-4AA9-8964-DF7DA36C6165}">
      <dgm:prSet/>
      <dgm:spPr/>
      <dgm:t>
        <a:bodyPr/>
        <a:lstStyle/>
        <a:p>
          <a:endParaRPr lang="en-US"/>
        </a:p>
      </dgm:t>
    </dgm:pt>
    <dgm:pt modelId="{40F5E802-5195-4CA2-A1C5-39C5992277FD}" type="sibTrans" cxnId="{82DB1F04-FB8C-4AA9-8964-DF7DA36C6165}">
      <dgm:prSet/>
      <dgm:spPr/>
      <dgm:t>
        <a:bodyPr/>
        <a:lstStyle/>
        <a:p>
          <a:endParaRPr lang="en-US"/>
        </a:p>
      </dgm:t>
    </dgm:pt>
    <dgm:pt modelId="{E0293385-5778-427F-A980-74B807ECAF7F}">
      <dgm:prSet/>
      <dgm:spPr/>
      <dgm:t>
        <a:bodyPr/>
        <a:lstStyle/>
        <a:p>
          <a:r>
            <a:rPr lang="pt-BR"/>
            <a:t>Passagem do fluido por uma membrana semipermeável, do meio menos concentrado para o mais concentrado. </a:t>
          </a:r>
          <a:endParaRPr lang="en-US"/>
        </a:p>
      </dgm:t>
    </dgm:pt>
    <dgm:pt modelId="{B229C0E9-F918-43FD-81C7-748491712903}" type="parTrans" cxnId="{3A6AA3E7-ED37-4199-8562-137FACC53B57}">
      <dgm:prSet/>
      <dgm:spPr/>
      <dgm:t>
        <a:bodyPr/>
        <a:lstStyle/>
        <a:p>
          <a:endParaRPr lang="en-US"/>
        </a:p>
      </dgm:t>
    </dgm:pt>
    <dgm:pt modelId="{41BFDF86-9E09-4C3C-9B63-6925D5D46C6C}" type="sibTrans" cxnId="{3A6AA3E7-ED37-4199-8562-137FACC53B57}">
      <dgm:prSet/>
      <dgm:spPr/>
      <dgm:t>
        <a:bodyPr/>
        <a:lstStyle/>
        <a:p>
          <a:endParaRPr lang="en-US"/>
        </a:p>
      </dgm:t>
    </dgm:pt>
    <dgm:pt modelId="{34567709-3B29-46BD-BDD3-32A0681F2AF3}" type="pres">
      <dgm:prSet presAssocID="{7F75E597-3AAB-4645-B72E-C04BF0C75C28}" presName="linear" presStyleCnt="0">
        <dgm:presLayoutVars>
          <dgm:animLvl val="lvl"/>
          <dgm:resizeHandles val="exact"/>
        </dgm:presLayoutVars>
      </dgm:prSet>
      <dgm:spPr/>
    </dgm:pt>
    <dgm:pt modelId="{B55AD095-262F-41EF-A62F-6EF5A343EFD9}" type="pres">
      <dgm:prSet presAssocID="{F25BFA25-D7E2-44C9-A72C-1790AD3AC8BE}" presName="parentText" presStyleLbl="node1" presStyleIdx="0" presStyleCnt="2" custLinFactY="-15869" custLinFactNeighborX="-675" custLinFactNeighborY="-100000">
        <dgm:presLayoutVars>
          <dgm:chMax val="0"/>
          <dgm:bulletEnabled val="1"/>
        </dgm:presLayoutVars>
      </dgm:prSet>
      <dgm:spPr/>
    </dgm:pt>
    <dgm:pt modelId="{2CBD3D6F-C76C-4674-85C2-F6AA7509E721}" type="pres">
      <dgm:prSet presAssocID="{40F5E802-5195-4CA2-A1C5-39C5992277FD}" presName="spacer" presStyleCnt="0"/>
      <dgm:spPr/>
    </dgm:pt>
    <dgm:pt modelId="{07760A66-2072-42DA-8B94-04A5B5C76297}" type="pres">
      <dgm:prSet presAssocID="{E0293385-5778-427F-A980-74B807ECAF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2DB1F04-FB8C-4AA9-8964-DF7DA36C6165}" srcId="{7F75E597-3AAB-4645-B72E-C04BF0C75C28}" destId="{F25BFA25-D7E2-44C9-A72C-1790AD3AC8BE}" srcOrd="0" destOrd="0" parTransId="{7E264019-8F0C-4C51-AE97-4910E4BFE384}" sibTransId="{40F5E802-5195-4CA2-A1C5-39C5992277FD}"/>
    <dgm:cxn modelId="{3793B31F-484F-404D-9DB1-82619171064C}" type="presOf" srcId="{7F75E597-3AAB-4645-B72E-C04BF0C75C28}" destId="{34567709-3B29-46BD-BDD3-32A0681F2AF3}" srcOrd="0" destOrd="0" presId="urn:microsoft.com/office/officeart/2005/8/layout/vList2"/>
    <dgm:cxn modelId="{4A6E1581-B90D-4E16-A1D3-DFF5FAC1C151}" type="presOf" srcId="{F25BFA25-D7E2-44C9-A72C-1790AD3AC8BE}" destId="{B55AD095-262F-41EF-A62F-6EF5A343EFD9}" srcOrd="0" destOrd="0" presId="urn:microsoft.com/office/officeart/2005/8/layout/vList2"/>
    <dgm:cxn modelId="{3A6AA3E7-ED37-4199-8562-137FACC53B57}" srcId="{7F75E597-3AAB-4645-B72E-C04BF0C75C28}" destId="{E0293385-5778-427F-A980-74B807ECAF7F}" srcOrd="1" destOrd="0" parTransId="{B229C0E9-F918-43FD-81C7-748491712903}" sibTransId="{41BFDF86-9E09-4C3C-9B63-6925D5D46C6C}"/>
    <dgm:cxn modelId="{0DF444EF-2439-4698-9F96-973C7BA10CFD}" type="presOf" srcId="{E0293385-5778-427F-A980-74B807ECAF7F}" destId="{07760A66-2072-42DA-8B94-04A5B5C76297}" srcOrd="0" destOrd="0" presId="urn:microsoft.com/office/officeart/2005/8/layout/vList2"/>
    <dgm:cxn modelId="{2422C8CA-78B0-4234-95E9-AB79D4EA0B85}" type="presParOf" srcId="{34567709-3B29-46BD-BDD3-32A0681F2AF3}" destId="{B55AD095-262F-41EF-A62F-6EF5A343EFD9}" srcOrd="0" destOrd="0" presId="urn:microsoft.com/office/officeart/2005/8/layout/vList2"/>
    <dgm:cxn modelId="{CC9F8AF3-482F-40F3-8C38-FFC2008C9487}" type="presParOf" srcId="{34567709-3B29-46BD-BDD3-32A0681F2AF3}" destId="{2CBD3D6F-C76C-4674-85C2-F6AA7509E721}" srcOrd="1" destOrd="0" presId="urn:microsoft.com/office/officeart/2005/8/layout/vList2"/>
    <dgm:cxn modelId="{7EBD25C7-291A-4843-889A-319A4CFDCB2D}" type="presParOf" srcId="{34567709-3B29-46BD-BDD3-32A0681F2AF3}" destId="{07760A66-2072-42DA-8B94-04A5B5C7629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AD095-262F-41EF-A62F-6EF5A343EFD9}">
      <dsp:nvSpPr>
        <dsp:cNvPr id="0" name=""/>
        <dsp:cNvSpPr/>
      </dsp:nvSpPr>
      <dsp:spPr>
        <a:xfrm>
          <a:off x="0" y="0"/>
          <a:ext cx="5641974" cy="22458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Processo de osmose natural: </a:t>
          </a:r>
          <a:endParaRPr lang="en-US" sz="3500" kern="1200"/>
        </a:p>
      </dsp:txBody>
      <dsp:txXfrm>
        <a:off x="109633" y="109633"/>
        <a:ext cx="5422708" cy="2026585"/>
      </dsp:txXfrm>
    </dsp:sp>
    <dsp:sp modelId="{07760A66-2072-42DA-8B94-04A5B5C76297}">
      <dsp:nvSpPr>
        <dsp:cNvPr id="0" name=""/>
        <dsp:cNvSpPr/>
      </dsp:nvSpPr>
      <dsp:spPr>
        <a:xfrm>
          <a:off x="0" y="2511024"/>
          <a:ext cx="5641974" cy="2245851"/>
        </a:xfrm>
        <a:prstGeom prst="roundRect">
          <a:avLst/>
        </a:prstGeom>
        <a:gradFill rotWithShape="0">
          <a:gsLst>
            <a:gs pos="0">
              <a:schemeClr val="accent2">
                <a:hueOff val="-7341125"/>
                <a:satOff val="32393"/>
                <a:lumOff val="-549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7341125"/>
                <a:satOff val="32393"/>
                <a:lumOff val="-549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Passagem do fluido por uma membrana semipermeável, do meio menos concentrado para o mais concentrado. </a:t>
          </a:r>
          <a:endParaRPr lang="en-US" sz="3500" kern="1200"/>
        </a:p>
      </dsp:txBody>
      <dsp:txXfrm>
        <a:off x="109633" y="2620657"/>
        <a:ext cx="5422708" cy="2026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8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8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5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9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84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03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4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4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9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1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5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C1F3E3-154F-4A40-A02E-51296F246432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7AD3F3-350E-4578-8631-794DFC187DA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15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40CB2-9286-45A6-9D05-AB5D93F53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633" y="676916"/>
            <a:ext cx="4445391" cy="4942005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1 – Resumo e abordagem;</a:t>
            </a:r>
          </a:p>
          <a:p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2 – Dados sobre o abastecimento;</a:t>
            </a:r>
          </a:p>
          <a:p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3 – Tecnologia;</a:t>
            </a:r>
          </a:p>
          <a:p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</a:rPr>
              <a:t>4 – Conclusão;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AF573A-F2AC-4CED-B581-120FEE5F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2" y="0"/>
            <a:ext cx="7537472" cy="6837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580E23B-0EEB-47DB-A51D-09C92933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14" y="1034114"/>
            <a:ext cx="5808529" cy="44817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BD62B3F-3804-4369-96E4-0FC2D511A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79"/>
          <a:stretch/>
        </p:blipFill>
        <p:spPr>
          <a:xfrm>
            <a:off x="6715258" y="1893249"/>
            <a:ext cx="1514686" cy="104551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DC9EEF3-2DE2-455E-AAA0-64D92EF8EB27}"/>
              </a:ext>
            </a:extLst>
          </p:cNvPr>
          <p:cNvSpPr txBox="1"/>
          <p:nvPr/>
        </p:nvSpPr>
        <p:spPr>
          <a:xfrm>
            <a:off x="5673314" y="5597958"/>
            <a:ext cx="44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Nações Unidas Brasil,2022.</a:t>
            </a:r>
          </a:p>
        </p:txBody>
      </p:sp>
    </p:spTree>
    <p:extLst>
      <p:ext uri="{BB962C8B-B14F-4D97-AF65-F5344CB8AC3E}">
        <p14:creationId xmlns:p14="http://schemas.microsoft.com/office/powerpoint/2010/main" val="13858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anesul usa técnica de Osmose Reversa no tratamento de água no Distrito de  Albuquerque/MS">
            <a:extLst>
              <a:ext uri="{FF2B5EF4-FFF2-40B4-BE49-F238E27FC236}">
                <a16:creationId xmlns:a16="http://schemas.microsoft.com/office/drawing/2014/main" id="{1204AEA1-7A76-4AE7-AFDF-91914678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53628"/>
            <a:ext cx="10579100" cy="595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D8BF3D-92C3-4672-989F-1F167FAC544F}"/>
              </a:ext>
            </a:extLst>
          </p:cNvPr>
          <p:cNvSpPr txBox="1"/>
          <p:nvPr/>
        </p:nvSpPr>
        <p:spPr>
          <a:xfrm>
            <a:off x="679450" y="6404372"/>
            <a:ext cx="442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Portal Tratamento de Água,2022.</a:t>
            </a:r>
          </a:p>
        </p:txBody>
      </p:sp>
    </p:spTree>
    <p:extLst>
      <p:ext uri="{BB962C8B-B14F-4D97-AF65-F5344CB8AC3E}">
        <p14:creationId xmlns:p14="http://schemas.microsoft.com/office/powerpoint/2010/main" val="169647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027755-4ACB-4986-A239-578253A97AD0}"/>
              </a:ext>
            </a:extLst>
          </p:cNvPr>
          <p:cNvSpPr txBox="1">
            <a:spLocks/>
          </p:cNvSpPr>
          <p:nvPr/>
        </p:nvSpPr>
        <p:spPr>
          <a:xfrm>
            <a:off x="723900" y="642137"/>
            <a:ext cx="4102100" cy="122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pc="200" dirty="0" err="1"/>
              <a:t>Situação</a:t>
            </a:r>
            <a:r>
              <a:rPr lang="en-US" spc="200" dirty="0"/>
              <a:t>: brasil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19081F-260F-4242-B527-7A5EB3690402}"/>
              </a:ext>
            </a:extLst>
          </p:cNvPr>
          <p:cNvSpPr txBox="1"/>
          <p:nvPr/>
        </p:nvSpPr>
        <p:spPr>
          <a:xfrm>
            <a:off x="266700" y="1763574"/>
            <a:ext cx="694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Segundo MDR (2021): Política de acesso permanente – Água Doce:</a:t>
            </a:r>
          </a:p>
          <a:p>
            <a:endParaRPr lang="pt-B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Visa extração da água subterrânea para consumo.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830 sistemas de dessalinização implantados: capacidade de abastecimento para 330 mil pessoas.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E030262-C983-48BC-988F-5105720B8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38339"/>
              </p:ext>
            </p:extLst>
          </p:nvPr>
        </p:nvGraphicFramePr>
        <p:xfrm>
          <a:off x="635000" y="3646626"/>
          <a:ext cx="5200650" cy="298682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91710">
                  <a:extLst>
                    <a:ext uri="{9D8B030D-6E8A-4147-A177-3AD203B41FA5}">
                      <a16:colId xmlns:a16="http://schemas.microsoft.com/office/drawing/2014/main" val="3650711982"/>
                    </a:ext>
                  </a:extLst>
                </a:gridCol>
                <a:gridCol w="2508940">
                  <a:extLst>
                    <a:ext uri="{9D8B030D-6E8A-4147-A177-3AD203B41FA5}">
                      <a16:colId xmlns:a16="http://schemas.microsoft.com/office/drawing/2014/main" val="2394591424"/>
                    </a:ext>
                  </a:extLst>
                </a:gridCol>
              </a:tblGrid>
              <a:tr h="6964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Sistemas de dessalinização no Brasil (até 2021)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04078"/>
                  </a:ext>
                </a:extLst>
              </a:tr>
              <a:tr h="2634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Estado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Nº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420040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Ceará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252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92780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Paraíba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93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1159380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Sergipe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351638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Piauí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909055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Rio G.Norte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685428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Alagoas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75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889681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Bahia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264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4888766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Total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830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525674"/>
                  </a:ext>
                </a:extLst>
              </a:tr>
            </a:tbl>
          </a:graphicData>
        </a:graphic>
      </p:graphicFrame>
      <p:pic>
        <p:nvPicPr>
          <p:cNvPr id="5122" name="Picture 2" descr="Programa Água Doce">
            <a:extLst>
              <a:ext uri="{FF2B5EF4-FFF2-40B4-BE49-F238E27FC236}">
                <a16:creationId xmlns:a16="http://schemas.microsoft.com/office/drawing/2014/main" id="{9106E5A5-606E-49D8-AEEB-D2F47BFD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2327936"/>
            <a:ext cx="4495799" cy="35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2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95601-C10B-427D-8781-694AD4F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4- 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C011E-35C9-47AF-BB33-3838342E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964" y="347092"/>
            <a:ext cx="5765800" cy="4979415"/>
          </a:xfr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pt-BR" b="1" dirty="0"/>
              <a:t>O outro lado da moeda !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Não existe solução mágica !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Geração de impacto ambiental.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Desafios na gestão de resíduos e do impacto ambiental.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405EC5B-ACC4-486B-BCA4-E3860FE79622}"/>
              </a:ext>
            </a:extLst>
          </p:cNvPr>
          <p:cNvSpPr txBox="1">
            <a:spLocks/>
          </p:cNvSpPr>
          <p:nvPr/>
        </p:nvSpPr>
        <p:spPr>
          <a:xfrm>
            <a:off x="406399" y="2084832"/>
            <a:ext cx="4851401" cy="38100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Vantagens: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Alternativa palpável visto que a distribuição de água doce no Brasil é desproporcional por região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Matriz energética limpa – grande potencial.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7172" name="Picture 4" descr="JOGOS COM ARDUINO # 1: CARA OU COROA - Cap Sistema">
            <a:extLst>
              <a:ext uri="{FF2B5EF4-FFF2-40B4-BE49-F238E27FC236}">
                <a16:creationId xmlns:a16="http://schemas.microsoft.com/office/drawing/2014/main" id="{F7A8F13A-76B6-40C0-8DB9-CBC1A256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95" y="4118419"/>
            <a:ext cx="4986337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2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6BB1A71-1D39-43C5-A56A-38D33A405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rgbClr val="C11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E5216B-2D79-4851-BAD4-C0C5020B1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9" r="1" b="17157"/>
          <a:stretch/>
        </p:blipFill>
        <p:spPr bwMode="auto">
          <a:xfrm>
            <a:off x="643466" y="2751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84A0C2-E26B-4B3E-94D7-3E83B42A06E6}"/>
              </a:ext>
            </a:extLst>
          </p:cNvPr>
          <p:cNvSpPr txBox="1"/>
          <p:nvPr/>
        </p:nvSpPr>
        <p:spPr>
          <a:xfrm>
            <a:off x="3365498" y="4698599"/>
            <a:ext cx="610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MUITO OBRIGADA !!!!!</a:t>
            </a:r>
          </a:p>
        </p:txBody>
      </p:sp>
    </p:spTree>
    <p:extLst>
      <p:ext uri="{BB962C8B-B14F-4D97-AF65-F5344CB8AC3E}">
        <p14:creationId xmlns:p14="http://schemas.microsoft.com/office/powerpoint/2010/main" val="153324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BFA14D-8E4F-42D4-B5A0-9588A6A4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5" y="321731"/>
            <a:ext cx="11551187" cy="621453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D953CC-8A28-4799-9BEF-29E575F8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8764"/>
            <a:ext cx="10329671" cy="131348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2">
                    <a:lumMod val="50000"/>
                  </a:schemeClr>
                </a:solidFill>
              </a:rPr>
              <a:t>1- Resumo:</a:t>
            </a:r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B2B88-1A1B-486B-9366-918FE2E7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6CDCEFDC-BF50-436F-B0E9-1E73F4E22622}"/>
              </a:ext>
            </a:extLst>
          </p:cNvPr>
          <p:cNvSpPr/>
          <p:nvPr/>
        </p:nvSpPr>
        <p:spPr>
          <a:xfrm>
            <a:off x="1368796" y="2433631"/>
            <a:ext cx="2914969" cy="199073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Até 2030: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0A5198-0D88-4843-A6D9-C6978E4171AC}"/>
              </a:ext>
            </a:extLst>
          </p:cNvPr>
          <p:cNvSpPr txBox="1"/>
          <p:nvPr/>
        </p:nvSpPr>
        <p:spPr>
          <a:xfrm>
            <a:off x="5268696" y="1444487"/>
            <a:ext cx="5274366" cy="492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Universalização do saneamento: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Água potável para </a:t>
            </a:r>
            <a:r>
              <a:rPr lang="pt-BR" sz="2000" dirty="0" err="1">
                <a:solidFill>
                  <a:schemeClr val="bg1"/>
                </a:solidFill>
              </a:rPr>
              <a:t>todes</a:t>
            </a:r>
            <a:r>
              <a:rPr lang="pt-BR" sz="2000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Coleta e tratamento de esgoto para </a:t>
            </a:r>
            <a:r>
              <a:rPr lang="pt-BR" sz="2000" dirty="0" err="1">
                <a:solidFill>
                  <a:schemeClr val="bg1"/>
                </a:solidFill>
              </a:rPr>
              <a:t>todes</a:t>
            </a:r>
            <a:r>
              <a:rPr lang="pt-BR" sz="2000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Melhoria da saúde pública e dignidade humana;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Restauração de ecossistemas aquáticos;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Integração da comunidade pela causa;</a:t>
            </a:r>
          </a:p>
          <a:p>
            <a:pPr>
              <a:lnSpc>
                <a:spcPct val="200000"/>
              </a:lnSpc>
            </a:pP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3CE83A7-1182-402E-A9E1-C8EAF405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0" y="1845795"/>
            <a:ext cx="137179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4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18287-979B-47B7-80A5-2A1C85F4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28" y="509016"/>
            <a:ext cx="4436872" cy="1499616"/>
          </a:xfrm>
        </p:spPr>
        <p:txBody>
          <a:bodyPr/>
          <a:lstStyle/>
          <a:p>
            <a:r>
              <a:rPr lang="pt-BR" dirty="0"/>
              <a:t>Tópico abordado: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4FA9B-08E4-4147-B831-D9BF03F2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28" y="2008632"/>
            <a:ext cx="4876800" cy="4165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“6.a Até 2030, ampliar a </a:t>
            </a:r>
            <a:r>
              <a:rPr lang="pt-BR" b="1" dirty="0">
                <a:solidFill>
                  <a:srgbClr val="FFFF00"/>
                </a:solidFill>
              </a:rPr>
              <a:t>cooperação internacional </a:t>
            </a:r>
            <a:r>
              <a:rPr lang="pt-BR" dirty="0"/>
              <a:t>e o </a:t>
            </a:r>
            <a:r>
              <a:rPr lang="pt-BR" b="1" dirty="0">
                <a:solidFill>
                  <a:srgbClr val="FFFF00"/>
                </a:solidFill>
              </a:rPr>
              <a:t>apoio à capacitação para os países em desenvolvimento</a:t>
            </a:r>
            <a:r>
              <a:rPr lang="pt-BR" dirty="0"/>
              <a:t>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coleta de água;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dessalinização;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eficiência no uso da água;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tratamento de efluentes;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 a reciclagem e;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 as tecnologias de reuso.” (ONU BRASIL, 2022)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2C7199F-CEAF-4FD8-B01D-A7DB075B657E}"/>
              </a:ext>
            </a:extLst>
          </p:cNvPr>
          <p:cNvSpPr txBox="1">
            <a:spLocks/>
          </p:cNvSpPr>
          <p:nvPr/>
        </p:nvSpPr>
        <p:spPr>
          <a:xfrm>
            <a:off x="6307328" y="637032"/>
            <a:ext cx="443687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Tecnologia: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B1D3B5A-EFB9-4B5A-B190-E480DD91C1E6}"/>
              </a:ext>
            </a:extLst>
          </p:cNvPr>
          <p:cNvSpPr txBox="1">
            <a:spLocks/>
          </p:cNvSpPr>
          <p:nvPr/>
        </p:nvSpPr>
        <p:spPr>
          <a:xfrm>
            <a:off x="6307328" y="1919732"/>
            <a:ext cx="5837936" cy="33263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/>
              <a:t>Dessalinização para abastecimento público</a:t>
            </a:r>
          </a:p>
        </p:txBody>
      </p:sp>
    </p:spTree>
    <p:extLst>
      <p:ext uri="{BB962C8B-B14F-4D97-AF65-F5344CB8AC3E}">
        <p14:creationId xmlns:p14="http://schemas.microsoft.com/office/powerpoint/2010/main" val="396389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B6CA4D-80A2-4A89-8ACA-89B915C5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73675"/>
            <a:ext cx="9720072" cy="1499616"/>
          </a:xfrm>
        </p:spPr>
        <p:txBody>
          <a:bodyPr>
            <a:normAutofit/>
          </a:bodyPr>
          <a:lstStyle/>
          <a:p>
            <a:r>
              <a:rPr lang="pt-BR" sz="4800" dirty="0"/>
              <a:t>2 – alguns dados sobre abastecimento no </a:t>
            </a:r>
            <a:r>
              <a:rPr lang="pt-BR" sz="4800" dirty="0" err="1"/>
              <a:t>br</a:t>
            </a:r>
            <a:r>
              <a:rPr lang="pt-BR" sz="4800" dirty="0"/>
              <a:t>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08E9F-A3A4-4112-BE77-1C7A01FE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03" y="1902236"/>
            <a:ext cx="9720073" cy="23971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84% de atendimento. Logo: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b="1" dirty="0">
                <a:highlight>
                  <a:srgbClr val="FF0000"/>
                </a:highlight>
              </a:rPr>
              <a:t>16% não possuem atendimento!!!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B6C4047-507D-4D1A-B2A9-5C9013929116}"/>
              </a:ext>
            </a:extLst>
          </p:cNvPr>
          <p:cNvSpPr txBox="1">
            <a:spLocks/>
          </p:cNvSpPr>
          <p:nvPr/>
        </p:nvSpPr>
        <p:spPr>
          <a:xfrm>
            <a:off x="227203" y="3642960"/>
            <a:ext cx="7556500" cy="239712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35 milhões de brasileiros sem acesso ao serviço;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14,3% de crianças e adolescentes;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6,8% de crianças e adolescentes não tem sistema de água em casa;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1FD9B-EE09-45DF-8978-613A726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932" y="2079197"/>
            <a:ext cx="3243379" cy="26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D4D896-8DBE-4A0D-9123-45AB324DD034}"/>
              </a:ext>
            </a:extLst>
          </p:cNvPr>
          <p:cNvSpPr txBox="1"/>
          <p:nvPr/>
        </p:nvSpPr>
        <p:spPr>
          <a:xfrm>
            <a:off x="227203" y="6016931"/>
            <a:ext cx="442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Instituto Trata Brasil,2022.</a:t>
            </a:r>
          </a:p>
        </p:txBody>
      </p:sp>
      <p:pic>
        <p:nvPicPr>
          <p:cNvPr id="1028" name="Picture 4" descr="Escassez de água: entenda as principais causas da crise hídrica">
            <a:extLst>
              <a:ext uri="{FF2B5EF4-FFF2-40B4-BE49-F238E27FC236}">
                <a16:creationId xmlns:a16="http://schemas.microsoft.com/office/drawing/2014/main" id="{33F19507-5F27-4080-9582-70D483199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78" y="4068184"/>
            <a:ext cx="3560957" cy="23739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14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3DB2D-81F7-4BAB-9B38-84C8CFD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36016"/>
            <a:ext cx="9720072" cy="1499616"/>
          </a:xfrm>
        </p:spPr>
        <p:txBody>
          <a:bodyPr/>
          <a:lstStyle/>
          <a:p>
            <a:r>
              <a:rPr lang="pt-BR" dirty="0"/>
              <a:t>3 – tecnologia: </a:t>
            </a:r>
            <a:r>
              <a:rPr lang="pt-BR" sz="3600" dirty="0"/>
              <a:t>dessalinização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1E54D-24F6-4F76-8FB6-8BF14581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14" y="2135632"/>
            <a:ext cx="10621772" cy="4279900"/>
          </a:xfrm>
        </p:spPr>
        <p:txBody>
          <a:bodyPr>
            <a:normAutofit/>
          </a:bodyPr>
          <a:lstStyle/>
          <a:p>
            <a:r>
              <a:rPr lang="pt-BR" b="1" u="sng" dirty="0"/>
              <a:t>Definição</a:t>
            </a:r>
            <a:r>
              <a:rPr lang="pt-BR" dirty="0"/>
              <a:t>:</a:t>
            </a:r>
          </a:p>
          <a:p>
            <a:r>
              <a:rPr lang="pt-BR" dirty="0"/>
              <a:t>É a retirada dos sais dissolvidos da água do mar(BORDIGNON, 2016).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u="sng" dirty="0"/>
              <a:t>Tecnologias envolvidas: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Destilação Térmica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Osmose Reversa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58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74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7385853" cy="228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3DB2D-81F7-4BAB-9B38-84C8CFD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rgbClr val="FFFFFF"/>
                </a:solidFill>
              </a:rPr>
              <a:t>Destilação térmica</a:t>
            </a:r>
          </a:p>
        </p:txBody>
      </p:sp>
      <p:pic>
        <p:nvPicPr>
          <p:cNvPr id="2050" name="Picture 2" descr="Tipos de Dessalinização - Dessalinização e os seus Sensores">
            <a:extLst>
              <a:ext uri="{FF2B5EF4-FFF2-40B4-BE49-F238E27FC236}">
                <a16:creationId xmlns:a16="http://schemas.microsoft.com/office/drawing/2014/main" id="{E8EE23E2-6668-48AB-965D-9D88564FE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" r="2" b="2"/>
          <a:stretch/>
        </p:blipFill>
        <p:spPr bwMode="auto">
          <a:xfrm>
            <a:off x="38120" y="240421"/>
            <a:ext cx="7385833" cy="442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1E54D-24F6-4F76-8FB6-8BF14581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01" y="240421"/>
            <a:ext cx="3424739" cy="5584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Se baseia no ciclo natural da água.</a:t>
            </a:r>
          </a:p>
          <a:p>
            <a:endParaRPr lang="pt-B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Envolve os processos físicos: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FFFFFF"/>
                </a:solidFill>
              </a:rPr>
              <a:t>Evaporação;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FFFFFF"/>
                </a:solidFill>
              </a:rPr>
              <a:t>Condensação - resfriamento;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FFFFFF"/>
                </a:solidFill>
              </a:rPr>
              <a:t>Liquefação: separação dos sais dissolvidos.</a:t>
            </a:r>
          </a:p>
          <a:p>
            <a:pPr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</a:rPr>
              <a:t>Evaporação por meio de aquecimento: energia solar ou fóssil.</a:t>
            </a:r>
          </a:p>
        </p:txBody>
      </p:sp>
    </p:spTree>
    <p:extLst>
      <p:ext uri="{BB962C8B-B14F-4D97-AF65-F5344CB8AC3E}">
        <p14:creationId xmlns:p14="http://schemas.microsoft.com/office/powerpoint/2010/main" val="218305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41">
            <a:extLst>
              <a:ext uri="{FF2B5EF4-FFF2-40B4-BE49-F238E27FC236}">
                <a16:creationId xmlns:a16="http://schemas.microsoft.com/office/drawing/2014/main" id="{F27E2391-4EC5-4FD9-A3B0-20F5E23EE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3DB2D-81F7-4BAB-9B38-84C8CFD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521200" cy="258127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solidFill>
                  <a:srgbClr val="FFFFFF"/>
                </a:solidFill>
              </a:rPr>
              <a:t>O que é a osmose?</a:t>
            </a:r>
          </a:p>
        </p:txBody>
      </p:sp>
      <p:graphicFrame>
        <p:nvGraphicFramePr>
          <p:cNvPr id="2061" name="Espaço Reservado para Conteúdo 2">
            <a:extLst>
              <a:ext uri="{FF2B5EF4-FFF2-40B4-BE49-F238E27FC236}">
                <a16:creationId xmlns:a16="http://schemas.microsoft.com/office/drawing/2014/main" id="{E2E1768F-CEFF-2A72-8F36-72A634343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285054"/>
              </p:ext>
            </p:extLst>
          </p:nvPr>
        </p:nvGraphicFramePr>
        <p:xfrm>
          <a:off x="5667375" y="765175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Observação de osmose em cebola - Brasil Escola">
            <a:extLst>
              <a:ext uri="{FF2B5EF4-FFF2-40B4-BE49-F238E27FC236}">
                <a16:creationId xmlns:a16="http://schemas.microsoft.com/office/drawing/2014/main" id="{68103875-6593-4720-8402-14EA5995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" y="2341563"/>
            <a:ext cx="3864184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F947B1-A0E2-4D51-91A2-2BC85C65436A}"/>
              </a:ext>
            </a:extLst>
          </p:cNvPr>
          <p:cNvSpPr txBox="1"/>
          <p:nvPr/>
        </p:nvSpPr>
        <p:spPr>
          <a:xfrm>
            <a:off x="484187" y="4922838"/>
            <a:ext cx="442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</a:rPr>
              <a:t>Fonte: UOL ,2022.</a:t>
            </a:r>
          </a:p>
        </p:txBody>
      </p:sp>
    </p:spTree>
    <p:extLst>
      <p:ext uri="{BB962C8B-B14F-4D97-AF65-F5344CB8AC3E}">
        <p14:creationId xmlns:p14="http://schemas.microsoft.com/office/powerpoint/2010/main" val="34716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74">
            <a:extLst>
              <a:ext uri="{FF2B5EF4-FFF2-40B4-BE49-F238E27FC236}">
                <a16:creationId xmlns:a16="http://schemas.microsoft.com/office/drawing/2014/main" id="{D44CAEE8-6F39-4158-9264-B49B515AE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7385853" cy="228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3DB2D-81F7-4BAB-9B38-84C8CFDB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4813300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Osmose reversa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6D1001-53F6-4F67-AB71-9221D7A8C6E0}"/>
              </a:ext>
            </a:extLst>
          </p:cNvPr>
          <p:cNvSpPr txBox="1"/>
          <p:nvPr/>
        </p:nvSpPr>
        <p:spPr>
          <a:xfrm>
            <a:off x="7787989" y="654050"/>
            <a:ext cx="36801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FFFFFF"/>
                </a:solidFill>
              </a:rPr>
              <a:t>Oposto do processo osmótico natural.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FFFFFF"/>
                </a:solidFill>
              </a:rPr>
              <a:t>Sistema de bombeamento com pressão superior, capaz de reverter o processo natural.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FFFFFF"/>
                </a:solidFill>
              </a:rPr>
              <a:t>Sistema de membranas  </a:t>
            </a:r>
            <a:r>
              <a:rPr lang="pt-BR" sz="2400" dirty="0" err="1">
                <a:solidFill>
                  <a:srgbClr val="FFFFFF"/>
                </a:solidFill>
              </a:rPr>
              <a:t>ultrafiltrantes</a:t>
            </a:r>
            <a:r>
              <a:rPr lang="pt-BR" dirty="0">
                <a:solidFill>
                  <a:srgbClr val="FFFFFF"/>
                </a:solidFill>
              </a:rPr>
              <a:t>.</a:t>
            </a:r>
          </a:p>
          <a:p>
            <a:endParaRPr lang="pt-BR" dirty="0"/>
          </a:p>
        </p:txBody>
      </p:sp>
      <p:pic>
        <p:nvPicPr>
          <p:cNvPr id="3074" name="Picture 2" descr="CESOL HP Hidrogeologia - Osmose Reversa">
            <a:extLst>
              <a:ext uri="{FF2B5EF4-FFF2-40B4-BE49-F238E27FC236}">
                <a16:creationId xmlns:a16="http://schemas.microsoft.com/office/drawing/2014/main" id="{2911DAEB-8557-4768-84BE-2D5405CE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9" y="622300"/>
            <a:ext cx="6926558" cy="2940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B106F34-ED25-45BF-A800-7383A8D697A2}"/>
              </a:ext>
            </a:extLst>
          </p:cNvPr>
          <p:cNvSpPr txBox="1"/>
          <p:nvPr/>
        </p:nvSpPr>
        <p:spPr>
          <a:xfrm>
            <a:off x="230057" y="3697843"/>
            <a:ext cx="442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/>
                </a:solidFill>
              </a:rPr>
              <a:t>Fonte: Leite, Carlos E. Sobreira ,2009.</a:t>
            </a:r>
          </a:p>
        </p:txBody>
      </p:sp>
    </p:spTree>
    <p:extLst>
      <p:ext uri="{BB962C8B-B14F-4D97-AF65-F5344CB8AC3E}">
        <p14:creationId xmlns:p14="http://schemas.microsoft.com/office/powerpoint/2010/main" val="338565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7027755-4ACB-4986-A239-578253A97AD0}"/>
              </a:ext>
            </a:extLst>
          </p:cNvPr>
          <p:cNvSpPr txBox="1">
            <a:spLocks/>
          </p:cNvSpPr>
          <p:nvPr/>
        </p:nvSpPr>
        <p:spPr>
          <a:xfrm>
            <a:off x="647700" y="616737"/>
            <a:ext cx="58039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pc="200" dirty="0"/>
              <a:t>Osmose </a:t>
            </a:r>
            <a:r>
              <a:rPr lang="en-US" spc="200" dirty="0" err="1"/>
              <a:t>reversa</a:t>
            </a:r>
            <a:r>
              <a:rPr lang="en-US" spc="200" dirty="0"/>
              <a:t>: </a:t>
            </a:r>
            <a:r>
              <a:rPr lang="en-US" spc="200" dirty="0" err="1"/>
              <a:t>etapas</a:t>
            </a:r>
            <a:endParaRPr lang="en-US" spc="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268A6C-C1B1-4B2C-91D9-498816936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r="1830" b="3053"/>
          <a:stretch/>
        </p:blipFill>
        <p:spPr>
          <a:xfrm>
            <a:off x="647700" y="2295534"/>
            <a:ext cx="8226326" cy="33289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17D1678-4D7E-4E55-9F76-684A15EBE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7" t="4626"/>
          <a:stretch/>
        </p:blipFill>
        <p:spPr>
          <a:xfrm>
            <a:off x="8420100" y="1052517"/>
            <a:ext cx="3467100" cy="339419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168242D-3090-4DF9-8052-AAC5AA1B0BEB}"/>
              </a:ext>
            </a:extLst>
          </p:cNvPr>
          <p:cNvSpPr txBox="1"/>
          <p:nvPr/>
        </p:nvSpPr>
        <p:spPr>
          <a:xfrm>
            <a:off x="647700" y="5670997"/>
            <a:ext cx="442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Fonte: BODIGNON, 2016.</a:t>
            </a:r>
          </a:p>
        </p:txBody>
      </p:sp>
    </p:spTree>
    <p:extLst>
      <p:ext uri="{BB962C8B-B14F-4D97-AF65-F5344CB8AC3E}">
        <p14:creationId xmlns:p14="http://schemas.microsoft.com/office/powerpoint/2010/main" val="10077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693</TotalTime>
  <Words>480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Microsoft Yi Baiti</vt:lpstr>
      <vt:lpstr>Tw Cen MT</vt:lpstr>
      <vt:lpstr>Tw Cen MT Condensed</vt:lpstr>
      <vt:lpstr>Wingdings</vt:lpstr>
      <vt:lpstr>Wingdings 3</vt:lpstr>
      <vt:lpstr>Integral</vt:lpstr>
      <vt:lpstr>Apresentação do PowerPoint</vt:lpstr>
      <vt:lpstr>1- Resumo:</vt:lpstr>
      <vt:lpstr>Tópico abordado:</vt:lpstr>
      <vt:lpstr>2 – alguns dados sobre abastecimento no br:</vt:lpstr>
      <vt:lpstr>3 – tecnologia: dessalinização</vt:lpstr>
      <vt:lpstr>Destilação térmica</vt:lpstr>
      <vt:lpstr>O que é a osmose?</vt:lpstr>
      <vt:lpstr>Osmose reversa</vt:lpstr>
      <vt:lpstr>Apresentação do PowerPoint</vt:lpstr>
      <vt:lpstr>Apresentação do PowerPoint</vt:lpstr>
      <vt:lpstr>Apresentação do PowerPoint</vt:lpstr>
      <vt:lpstr>4- 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Aizawa</dc:creator>
  <cp:lastModifiedBy>Carolina Aizawa</cp:lastModifiedBy>
  <cp:revision>11</cp:revision>
  <dcterms:created xsi:type="dcterms:W3CDTF">2022-03-23T04:02:21Z</dcterms:created>
  <dcterms:modified xsi:type="dcterms:W3CDTF">2022-03-23T15:35:55Z</dcterms:modified>
</cp:coreProperties>
</file>