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76" r:id="rId9"/>
    <p:sldId id="272" r:id="rId10"/>
    <p:sldId id="275" r:id="rId11"/>
    <p:sldId id="266" r:id="rId12"/>
    <p:sldId id="267" r:id="rId13"/>
    <p:sldId id="268" r:id="rId14"/>
    <p:sldId id="269" r:id="rId15"/>
    <p:sldId id="270" r:id="rId16"/>
    <p:sldId id="271" r:id="rId17"/>
    <p:sldId id="274" r:id="rId18"/>
    <p:sldId id="273" r:id="rId19"/>
    <p:sldId id="257" r:id="rId20"/>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1C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0" d="100"/>
          <a:sy n="60" d="100"/>
        </p:scale>
        <p:origin x="1698" y="12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bg-B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57045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486363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42225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46366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bg-B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427376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DD5903F2-E0A5-453E-B7B0-31DBEA1915F2}" type="datetimeFigureOut">
              <a:rPr lang="bg-BG" smtClean="0"/>
              <a:t>2.2.2018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18154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bg-B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DD5903F2-E0A5-453E-B7B0-31DBEA1915F2}" type="datetimeFigureOut">
              <a:rPr lang="bg-BG" smtClean="0"/>
              <a:t>2.2.2018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008779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DD5903F2-E0A5-453E-B7B0-31DBEA1915F2}" type="datetimeFigureOut">
              <a:rPr lang="bg-BG" smtClean="0"/>
              <a:t>2.2.2018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94078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903F2-E0A5-453E-B7B0-31DBEA1915F2}" type="datetimeFigureOut">
              <a:rPr lang="bg-BG" smtClean="0"/>
              <a:t>2.2.2018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45978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5903F2-E0A5-453E-B7B0-31DBEA1915F2}" type="datetimeFigureOut">
              <a:rPr lang="bg-BG" smtClean="0"/>
              <a:t>2.2.2018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8839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5903F2-E0A5-453E-B7B0-31DBEA1915F2}" type="datetimeFigureOut">
              <a:rPr lang="bg-BG" smtClean="0"/>
              <a:t>2.2.2018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45679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5903F2-E0A5-453E-B7B0-31DBEA1915F2}" type="datetimeFigureOut">
              <a:rPr lang="bg-BG" smtClean="0"/>
              <a:t>2.2.2018 г.</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4A6BF-D1D7-47A2-A8F7-8458CFC6E6B5}" type="slidenum">
              <a:rPr lang="bg-BG" smtClean="0"/>
              <a:t>‹#›</a:t>
            </a:fld>
            <a:endParaRPr lang="bg-BG"/>
          </a:p>
        </p:txBody>
      </p:sp>
    </p:spTree>
    <p:extLst>
      <p:ext uri="{BB962C8B-B14F-4D97-AF65-F5344CB8AC3E}">
        <p14:creationId xmlns:p14="http://schemas.microsoft.com/office/powerpoint/2010/main" val="618428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katingscore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1122363"/>
            <a:ext cx="6553200" cy="2387600"/>
          </a:xfrm>
        </p:spPr>
        <p:txBody>
          <a:bodyPr/>
          <a:lstStyle/>
          <a:p>
            <a:pPr algn="l"/>
            <a:r>
              <a:rPr lang="en-US" dirty="0" smtClean="0"/>
              <a:t>Figure Skating at the 2018 Olympics</a:t>
            </a:r>
            <a:endParaRPr lang="bg-BG" dirty="0"/>
          </a:p>
        </p:txBody>
      </p:sp>
      <p:sp>
        <p:nvSpPr>
          <p:cNvPr id="3" name="Subtitle 2"/>
          <p:cNvSpPr>
            <a:spLocks noGrp="1"/>
          </p:cNvSpPr>
          <p:nvPr>
            <p:ph type="subTitle" idx="1"/>
          </p:nvPr>
        </p:nvSpPr>
        <p:spPr>
          <a:xfrm>
            <a:off x="4238624" y="3602038"/>
            <a:ext cx="6429375" cy="1655762"/>
          </a:xfrm>
        </p:spPr>
        <p:txBody>
          <a:bodyPr/>
          <a:lstStyle/>
          <a:p>
            <a:pPr algn="l"/>
            <a:r>
              <a:rPr lang="en-US" dirty="0" smtClean="0">
                <a:solidFill>
                  <a:srgbClr val="E61C44"/>
                </a:solidFill>
              </a:rPr>
              <a:t>Analysis of the scores of the top 10 men singles competitors for the past two figure skating seasons</a:t>
            </a:r>
            <a:endParaRPr lang="bg-BG" dirty="0">
              <a:solidFill>
                <a:srgbClr val="E61C44"/>
              </a:solidFill>
            </a:endParaRPr>
          </a:p>
        </p:txBody>
      </p:sp>
      <p:pic>
        <p:nvPicPr>
          <p:cNvPr id="1026" name="Picture 2" descr="Image result for pyeongchang olymp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8525" y="1572419"/>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839200" y="5887453"/>
            <a:ext cx="2614863" cy="369332"/>
          </a:xfrm>
          <a:prstGeom prst="rect">
            <a:avLst/>
          </a:prstGeom>
          <a:noFill/>
        </p:spPr>
        <p:txBody>
          <a:bodyPr wrap="square" rtlCol="0">
            <a:spAutoFit/>
          </a:bodyPr>
          <a:lstStyle/>
          <a:p>
            <a:pPr algn="r"/>
            <a:r>
              <a:rPr lang="en-US" dirty="0" smtClean="0"/>
              <a:t>Nina </a:t>
            </a:r>
            <a:r>
              <a:rPr lang="en-US" dirty="0" err="1" smtClean="0"/>
              <a:t>Anatchkova</a:t>
            </a:r>
            <a:r>
              <a:rPr lang="en-US" dirty="0" smtClean="0"/>
              <a:t>, 25564</a:t>
            </a:r>
            <a:endParaRPr lang="bg-BG" dirty="0"/>
          </a:p>
        </p:txBody>
      </p:sp>
    </p:spTree>
    <p:extLst>
      <p:ext uri="{BB962C8B-B14F-4D97-AF65-F5344CB8AC3E}">
        <p14:creationId xmlns:p14="http://schemas.microsoft.com/office/powerpoint/2010/main" val="2302397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Plotting Quad Prowess</a:t>
            </a:r>
            <a:endParaRPr lang="bg-BG" dirty="0"/>
          </a:p>
        </p:txBody>
      </p:sp>
      <p:pic>
        <p:nvPicPr>
          <p:cNvPr id="4" name="Picture 3"/>
          <p:cNvPicPr>
            <a:picLocks noChangeAspect="1"/>
          </p:cNvPicPr>
          <p:nvPr/>
        </p:nvPicPr>
        <p:blipFill>
          <a:blip r:embed="rId2"/>
          <a:stretch>
            <a:fillRect/>
          </a:stretch>
        </p:blipFill>
        <p:spPr>
          <a:xfrm>
            <a:off x="4758155" y="1885514"/>
            <a:ext cx="5760731" cy="3959360"/>
          </a:xfrm>
          <a:prstGeom prst="rect">
            <a:avLst/>
          </a:prstGeom>
        </p:spPr>
      </p:pic>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468" y="1866951"/>
            <a:ext cx="2983442" cy="3977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901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Linear Regression</a:t>
            </a:r>
            <a:endParaRPr lang="bg-BG" dirty="0"/>
          </a:p>
        </p:txBody>
      </p:sp>
      <p:sp>
        <p:nvSpPr>
          <p:cNvPr id="3" name="Content Placeholder 2"/>
          <p:cNvSpPr>
            <a:spLocks noGrp="1"/>
          </p:cNvSpPr>
          <p:nvPr>
            <p:ph idx="1"/>
          </p:nvPr>
        </p:nvSpPr>
        <p:spPr/>
        <p:txBody>
          <a:bodyPr>
            <a:normAutofit/>
          </a:bodyPr>
          <a:lstStyle/>
          <a:p>
            <a:r>
              <a:rPr lang="en-US" sz="2400" dirty="0" smtClean="0"/>
              <a:t>Short program total segment score prediction for </a:t>
            </a:r>
            <a:r>
              <a:rPr lang="en-US" sz="2400" dirty="0" err="1" smtClean="0"/>
              <a:t>Yuzuru</a:t>
            </a:r>
            <a:r>
              <a:rPr lang="en-US" sz="2400" dirty="0" smtClean="0"/>
              <a:t> </a:t>
            </a:r>
            <a:r>
              <a:rPr lang="en-US" sz="2400" dirty="0" err="1" smtClean="0"/>
              <a:t>Hanyu</a:t>
            </a:r>
            <a:r>
              <a:rPr lang="en-US" sz="2400" dirty="0" smtClean="0"/>
              <a:t>: 108.50</a:t>
            </a:r>
            <a:endParaRPr lang="bg-BG" sz="2400" dirty="0"/>
          </a:p>
        </p:txBody>
      </p:sp>
      <p:pic>
        <p:nvPicPr>
          <p:cNvPr id="5122" name="Picture 2" descr="Image result for yuzuru hany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1359" y="2577154"/>
            <a:ext cx="4535447" cy="29498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003295" y="2465683"/>
            <a:ext cx="4559305" cy="4154915"/>
          </a:xfrm>
          <a:prstGeom prst="rect">
            <a:avLst/>
          </a:prstGeom>
        </p:spPr>
      </p:pic>
    </p:spTree>
    <p:extLst>
      <p:ext uri="{BB962C8B-B14F-4D97-AF65-F5344CB8AC3E}">
        <p14:creationId xmlns:p14="http://schemas.microsoft.com/office/powerpoint/2010/main" val="160887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 in the short program TSS</a:t>
            </a:r>
            <a:endParaRPr lang="bg-BG" dirty="0"/>
          </a:p>
        </p:txBody>
      </p:sp>
      <p:sp>
        <p:nvSpPr>
          <p:cNvPr id="3" name="Content Placeholder 2"/>
          <p:cNvSpPr>
            <a:spLocks noGrp="1"/>
          </p:cNvSpPr>
          <p:nvPr>
            <p:ph idx="1"/>
          </p:nvPr>
        </p:nvSpPr>
        <p:spPr/>
        <p:txBody>
          <a:bodyPr>
            <a:normAutofit/>
          </a:bodyPr>
          <a:lstStyle/>
          <a:p>
            <a:r>
              <a:rPr lang="en-US" sz="2400" dirty="0" err="1" smtClean="0"/>
              <a:t>Yuzuru</a:t>
            </a:r>
            <a:r>
              <a:rPr lang="en-US" sz="2400" dirty="0" smtClean="0"/>
              <a:t> </a:t>
            </a:r>
            <a:r>
              <a:rPr lang="en-US" sz="2400" dirty="0" err="1" smtClean="0"/>
              <a:t>Hanyu</a:t>
            </a:r>
            <a:r>
              <a:rPr lang="en-US" sz="2400" dirty="0" smtClean="0"/>
              <a:t> (108.50), Nathan Chen (104.49), Javier Fernandez (103.43)</a:t>
            </a:r>
            <a:endParaRPr lang="bg-BG" sz="2400" dirty="0"/>
          </a:p>
        </p:txBody>
      </p:sp>
      <p:pic>
        <p:nvPicPr>
          <p:cNvPr id="5" name="Picture 4"/>
          <p:cNvPicPr>
            <a:picLocks noChangeAspect="1"/>
          </p:cNvPicPr>
          <p:nvPr/>
        </p:nvPicPr>
        <p:blipFill>
          <a:blip r:embed="rId2"/>
          <a:stretch>
            <a:fillRect/>
          </a:stretch>
        </p:blipFill>
        <p:spPr>
          <a:xfrm>
            <a:off x="1844879" y="2485471"/>
            <a:ext cx="7452375" cy="3986792"/>
          </a:xfrm>
          <a:prstGeom prst="rect">
            <a:avLst/>
          </a:prstGeom>
        </p:spPr>
      </p:pic>
    </p:spTree>
    <p:extLst>
      <p:ext uri="{BB962C8B-B14F-4D97-AF65-F5344CB8AC3E}">
        <p14:creationId xmlns:p14="http://schemas.microsoft.com/office/powerpoint/2010/main" val="3237600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 in the long program TSS</a:t>
            </a:r>
            <a:endParaRPr lang="bg-BG" dirty="0"/>
          </a:p>
        </p:txBody>
      </p:sp>
      <p:sp>
        <p:nvSpPr>
          <p:cNvPr id="3" name="Content Placeholder 2"/>
          <p:cNvSpPr>
            <a:spLocks noGrp="1"/>
          </p:cNvSpPr>
          <p:nvPr>
            <p:ph idx="1"/>
          </p:nvPr>
        </p:nvSpPr>
        <p:spPr/>
        <p:txBody>
          <a:bodyPr>
            <a:normAutofit/>
          </a:bodyPr>
          <a:lstStyle/>
          <a:p>
            <a:r>
              <a:rPr lang="en-US" sz="2400" dirty="0" err="1" smtClean="0"/>
              <a:t>Shoma</a:t>
            </a:r>
            <a:r>
              <a:rPr lang="en-US" sz="2400" dirty="0" smtClean="0"/>
              <a:t> Uno (195.33), Nathan Chen (192.70), </a:t>
            </a:r>
            <a:r>
              <a:rPr lang="en-US" sz="2400" dirty="0" err="1" smtClean="0"/>
              <a:t>Yuzuru</a:t>
            </a:r>
            <a:r>
              <a:rPr lang="en-US" sz="2400" dirty="0" smtClean="0"/>
              <a:t> </a:t>
            </a:r>
            <a:r>
              <a:rPr lang="en-US" sz="2400" dirty="0" err="1" smtClean="0"/>
              <a:t>Hanyu</a:t>
            </a:r>
            <a:r>
              <a:rPr lang="en-US" sz="2400" dirty="0" smtClean="0"/>
              <a:t> (186.08)</a:t>
            </a:r>
            <a:endParaRPr lang="bg-BG" sz="2400" dirty="0"/>
          </a:p>
        </p:txBody>
      </p:sp>
      <p:pic>
        <p:nvPicPr>
          <p:cNvPr id="5" name="Picture 4"/>
          <p:cNvPicPr>
            <a:picLocks noChangeAspect="1"/>
          </p:cNvPicPr>
          <p:nvPr/>
        </p:nvPicPr>
        <p:blipFill>
          <a:blip r:embed="rId2"/>
          <a:stretch>
            <a:fillRect/>
          </a:stretch>
        </p:blipFill>
        <p:spPr>
          <a:xfrm>
            <a:off x="1916506" y="2502403"/>
            <a:ext cx="7461519" cy="3986792"/>
          </a:xfrm>
          <a:prstGeom prst="rect">
            <a:avLst/>
          </a:prstGeom>
        </p:spPr>
      </p:pic>
    </p:spTree>
    <p:extLst>
      <p:ext uri="{BB962C8B-B14F-4D97-AF65-F5344CB8AC3E}">
        <p14:creationId xmlns:p14="http://schemas.microsoft.com/office/powerpoint/2010/main" val="1650690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Difficulty of technical content in the long program</a:t>
            </a:r>
            <a:endParaRPr lang="bg-BG" dirty="0"/>
          </a:p>
        </p:txBody>
      </p:sp>
      <p:sp>
        <p:nvSpPr>
          <p:cNvPr id="5" name="Content Placeholder 4"/>
          <p:cNvSpPr>
            <a:spLocks noGrp="1"/>
          </p:cNvSpPr>
          <p:nvPr>
            <p:ph idx="1"/>
          </p:nvPr>
        </p:nvSpPr>
        <p:spPr/>
        <p:txBody>
          <a:bodyPr>
            <a:normAutofit/>
          </a:bodyPr>
          <a:lstStyle/>
          <a:p>
            <a:r>
              <a:rPr lang="en-US" sz="2400" dirty="0" smtClean="0"/>
              <a:t>Top trajectories: </a:t>
            </a:r>
            <a:r>
              <a:rPr lang="en-US" sz="2400" dirty="0" err="1" smtClean="0"/>
              <a:t>Shoma</a:t>
            </a:r>
            <a:r>
              <a:rPr lang="en-US" sz="2400" dirty="0" smtClean="0"/>
              <a:t> Uno (97.05), </a:t>
            </a:r>
            <a:r>
              <a:rPr lang="en-US" sz="2400" dirty="0" err="1" smtClean="0"/>
              <a:t>Boyang</a:t>
            </a:r>
            <a:r>
              <a:rPr lang="en-US" sz="2400" dirty="0" smtClean="0"/>
              <a:t> </a:t>
            </a:r>
            <a:r>
              <a:rPr lang="en-US" sz="2400" dirty="0" err="1" smtClean="0"/>
              <a:t>Jin</a:t>
            </a:r>
            <a:r>
              <a:rPr lang="en-US" sz="2400" dirty="0" smtClean="0"/>
              <a:t> (95.15), Mikhail </a:t>
            </a:r>
            <a:r>
              <a:rPr lang="en-US" sz="2400" dirty="0" err="1" smtClean="0"/>
              <a:t>Kolyada</a:t>
            </a:r>
            <a:r>
              <a:rPr lang="en-US" sz="2400" dirty="0" smtClean="0"/>
              <a:t> (91.64)</a:t>
            </a:r>
            <a:endParaRPr lang="bg-BG" sz="2400" dirty="0"/>
          </a:p>
        </p:txBody>
      </p:sp>
      <p:pic>
        <p:nvPicPr>
          <p:cNvPr id="3" name="Picture 2"/>
          <p:cNvPicPr>
            <a:picLocks noChangeAspect="1"/>
          </p:cNvPicPr>
          <p:nvPr/>
        </p:nvPicPr>
        <p:blipFill>
          <a:blip r:embed="rId2"/>
          <a:stretch>
            <a:fillRect/>
          </a:stretch>
        </p:blipFill>
        <p:spPr>
          <a:xfrm>
            <a:off x="2292427" y="2468538"/>
            <a:ext cx="7370079" cy="3986792"/>
          </a:xfrm>
          <a:prstGeom prst="rect">
            <a:avLst/>
          </a:prstGeom>
        </p:spPr>
      </p:pic>
    </p:spTree>
    <p:extLst>
      <p:ext uri="{BB962C8B-B14F-4D97-AF65-F5344CB8AC3E}">
        <p14:creationId xmlns:p14="http://schemas.microsoft.com/office/powerpoint/2010/main" val="2685525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presentation of a long program</a:t>
            </a:r>
            <a:endParaRPr lang="bg-BG" dirty="0"/>
          </a:p>
        </p:txBody>
      </p:sp>
      <p:sp>
        <p:nvSpPr>
          <p:cNvPr id="3" name="Content Placeholder 2"/>
          <p:cNvSpPr>
            <a:spLocks noGrp="1"/>
          </p:cNvSpPr>
          <p:nvPr>
            <p:ph idx="1"/>
          </p:nvPr>
        </p:nvSpPr>
        <p:spPr/>
        <p:txBody>
          <a:bodyPr>
            <a:normAutofit/>
          </a:bodyPr>
          <a:lstStyle/>
          <a:p>
            <a:r>
              <a:rPr lang="en-US" sz="2400" dirty="0" smtClean="0"/>
              <a:t>Best trends: </a:t>
            </a:r>
            <a:r>
              <a:rPr lang="en-US" sz="2400" dirty="0" err="1" smtClean="0"/>
              <a:t>Yuzuru</a:t>
            </a:r>
            <a:r>
              <a:rPr lang="en-US" sz="2400" dirty="0" smtClean="0"/>
              <a:t> </a:t>
            </a:r>
            <a:r>
              <a:rPr lang="en-US" sz="2400" dirty="0" err="1" smtClean="0"/>
              <a:t>Hanyu</a:t>
            </a:r>
            <a:r>
              <a:rPr lang="en-US" sz="2400" dirty="0" smtClean="0"/>
              <a:t> (95.02), Patrick Chan (93.03), </a:t>
            </a:r>
            <a:r>
              <a:rPr lang="en-US" sz="2400" dirty="0" err="1" smtClean="0"/>
              <a:t>Shoma</a:t>
            </a:r>
            <a:r>
              <a:rPr lang="en-US" sz="2400" dirty="0" smtClean="0"/>
              <a:t> Uno / Javier Fernandez (92.45)</a:t>
            </a:r>
            <a:endParaRPr lang="bg-BG" sz="2400" dirty="0"/>
          </a:p>
        </p:txBody>
      </p:sp>
      <p:pic>
        <p:nvPicPr>
          <p:cNvPr id="5" name="Picture 4"/>
          <p:cNvPicPr>
            <a:picLocks noChangeAspect="1"/>
          </p:cNvPicPr>
          <p:nvPr/>
        </p:nvPicPr>
        <p:blipFill>
          <a:blip r:embed="rId2"/>
          <a:stretch>
            <a:fillRect/>
          </a:stretch>
        </p:blipFill>
        <p:spPr>
          <a:xfrm>
            <a:off x="2125804" y="2646337"/>
            <a:ext cx="7296926" cy="3986792"/>
          </a:xfrm>
          <a:prstGeom prst="rect">
            <a:avLst/>
          </a:prstGeom>
        </p:spPr>
      </p:pic>
    </p:spTree>
    <p:extLst>
      <p:ext uri="{BB962C8B-B14F-4D97-AF65-F5344CB8AC3E}">
        <p14:creationId xmlns:p14="http://schemas.microsoft.com/office/powerpoint/2010/main" val="1231824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Winning formula</a:t>
            </a:r>
            <a:endParaRPr lang="bg-BG" dirty="0"/>
          </a:p>
        </p:txBody>
      </p:sp>
      <p:sp>
        <p:nvSpPr>
          <p:cNvPr id="3" name="Content Placeholder 2"/>
          <p:cNvSpPr>
            <a:spLocks noGrp="1"/>
          </p:cNvSpPr>
          <p:nvPr>
            <p:ph idx="1"/>
          </p:nvPr>
        </p:nvSpPr>
        <p:spPr/>
        <p:txBody>
          <a:bodyPr/>
          <a:lstStyle/>
          <a:p>
            <a:r>
              <a:rPr lang="en-US" dirty="0" smtClean="0"/>
              <a:t>Short TES + Short PCS + Long TES + Long PCS</a:t>
            </a:r>
          </a:p>
          <a:p>
            <a:endParaRPr lang="bg-BG" dirty="0"/>
          </a:p>
        </p:txBody>
      </p:sp>
      <p:pic>
        <p:nvPicPr>
          <p:cNvPr id="6146" name="Picture 2" descr="Image result for 2017 world championships figure skating men po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740" y="4621377"/>
            <a:ext cx="2728914" cy="18192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926206" y="4976634"/>
            <a:ext cx="3656194" cy="1200329"/>
          </a:xfrm>
          <a:prstGeom prst="rect">
            <a:avLst/>
          </a:prstGeom>
          <a:noFill/>
        </p:spPr>
        <p:txBody>
          <a:bodyPr wrap="none" rtlCol="0">
            <a:spAutoFit/>
          </a:bodyPr>
          <a:lstStyle/>
          <a:p>
            <a:r>
              <a:rPr lang="en-US" b="1" dirty="0" smtClean="0"/>
              <a:t>2017 World Championships podium:</a:t>
            </a:r>
          </a:p>
          <a:p>
            <a:r>
              <a:rPr lang="en-US" dirty="0" err="1" smtClean="0"/>
              <a:t>Shoma</a:t>
            </a:r>
            <a:r>
              <a:rPr lang="en-US" dirty="0" smtClean="0"/>
              <a:t> Uno (silver)</a:t>
            </a:r>
          </a:p>
          <a:p>
            <a:r>
              <a:rPr lang="en-US" dirty="0" err="1" smtClean="0"/>
              <a:t>Yuzuru</a:t>
            </a:r>
            <a:r>
              <a:rPr lang="en-US" dirty="0" smtClean="0"/>
              <a:t> </a:t>
            </a:r>
            <a:r>
              <a:rPr lang="en-US" dirty="0" err="1" smtClean="0"/>
              <a:t>Hanyu</a:t>
            </a:r>
            <a:r>
              <a:rPr lang="en-US" dirty="0" smtClean="0"/>
              <a:t> (gold)</a:t>
            </a:r>
          </a:p>
          <a:p>
            <a:r>
              <a:rPr lang="en-US" dirty="0" err="1" smtClean="0"/>
              <a:t>Boyang</a:t>
            </a:r>
            <a:r>
              <a:rPr lang="en-US" dirty="0" smtClean="0"/>
              <a:t> </a:t>
            </a:r>
            <a:r>
              <a:rPr lang="en-US" dirty="0" err="1" smtClean="0"/>
              <a:t>Jin</a:t>
            </a:r>
            <a:r>
              <a:rPr lang="en-US" dirty="0" smtClean="0"/>
              <a:t> (bronze)</a:t>
            </a:r>
            <a:endParaRPr lang="bg-BG" dirty="0"/>
          </a:p>
        </p:txBody>
      </p:sp>
      <p:pic>
        <p:nvPicPr>
          <p:cNvPr id="5" name="Picture 4"/>
          <p:cNvPicPr>
            <a:picLocks noChangeAspect="1"/>
          </p:cNvPicPr>
          <p:nvPr/>
        </p:nvPicPr>
        <p:blipFill>
          <a:blip r:embed="rId3"/>
          <a:stretch>
            <a:fillRect/>
          </a:stretch>
        </p:blipFill>
        <p:spPr>
          <a:xfrm>
            <a:off x="3693583" y="2438121"/>
            <a:ext cx="2505075" cy="1819275"/>
          </a:xfrm>
          <a:prstGeom prst="rect">
            <a:avLst/>
          </a:prstGeom>
        </p:spPr>
      </p:pic>
      <p:pic>
        <p:nvPicPr>
          <p:cNvPr id="6" name="Picture 5"/>
          <p:cNvPicPr>
            <a:picLocks noChangeAspect="1"/>
          </p:cNvPicPr>
          <p:nvPr/>
        </p:nvPicPr>
        <p:blipFill>
          <a:blip r:embed="rId4"/>
          <a:stretch>
            <a:fillRect/>
          </a:stretch>
        </p:blipFill>
        <p:spPr>
          <a:xfrm>
            <a:off x="1022879" y="2438121"/>
            <a:ext cx="2486025" cy="1819275"/>
          </a:xfrm>
          <a:prstGeom prst="rect">
            <a:avLst/>
          </a:prstGeom>
        </p:spPr>
      </p:pic>
      <p:pic>
        <p:nvPicPr>
          <p:cNvPr id="9" name="Picture 8"/>
          <p:cNvPicPr>
            <a:picLocks noChangeAspect="1"/>
          </p:cNvPicPr>
          <p:nvPr/>
        </p:nvPicPr>
        <p:blipFill>
          <a:blip r:embed="rId5"/>
          <a:stretch>
            <a:fillRect/>
          </a:stretch>
        </p:blipFill>
        <p:spPr>
          <a:xfrm>
            <a:off x="6438197" y="2438121"/>
            <a:ext cx="3657600" cy="1819275"/>
          </a:xfrm>
          <a:prstGeom prst="rect">
            <a:avLst/>
          </a:prstGeom>
        </p:spPr>
      </p:pic>
      <p:pic>
        <p:nvPicPr>
          <p:cNvPr id="10" name="Picture 9"/>
          <p:cNvPicPr>
            <a:picLocks noChangeAspect="1"/>
          </p:cNvPicPr>
          <p:nvPr/>
        </p:nvPicPr>
        <p:blipFill>
          <a:blip r:embed="rId6"/>
          <a:stretch>
            <a:fillRect/>
          </a:stretch>
        </p:blipFill>
        <p:spPr>
          <a:xfrm>
            <a:off x="838200" y="4621377"/>
            <a:ext cx="3895725" cy="1819275"/>
          </a:xfrm>
          <a:prstGeom prst="rect">
            <a:avLst/>
          </a:prstGeom>
        </p:spPr>
      </p:pic>
    </p:spTree>
    <p:extLst>
      <p:ext uri="{BB962C8B-B14F-4D97-AF65-F5344CB8AC3E}">
        <p14:creationId xmlns:p14="http://schemas.microsoft.com/office/powerpoint/2010/main" val="4287861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applications of the project</a:t>
            </a:r>
            <a:endParaRPr lang="bg-BG" dirty="0"/>
          </a:p>
        </p:txBody>
      </p:sp>
      <p:sp>
        <p:nvSpPr>
          <p:cNvPr id="3" name="Content Placeholder 2"/>
          <p:cNvSpPr>
            <a:spLocks noGrp="1"/>
          </p:cNvSpPr>
          <p:nvPr>
            <p:ph idx="1"/>
          </p:nvPr>
        </p:nvSpPr>
        <p:spPr>
          <a:xfrm>
            <a:off x="4546600" y="1825625"/>
            <a:ext cx="6807199" cy="4351338"/>
          </a:xfrm>
        </p:spPr>
        <p:txBody>
          <a:bodyPr/>
          <a:lstStyle/>
          <a:p>
            <a:r>
              <a:rPr lang="en-US" dirty="0" smtClean="0"/>
              <a:t>Analysis and predictions of skaters performance can make naming to the Worlds / Olympic team easier for skating federations which want to take into account factors other than placement at Nationals</a:t>
            </a:r>
          </a:p>
          <a:p>
            <a:pPr lvl="1"/>
            <a:r>
              <a:rPr lang="en-US" dirty="0" smtClean="0"/>
              <a:t>USFSA controversial passing of silver medalist Ross Miner for Worlds and Olympic team in 2018</a:t>
            </a:r>
          </a:p>
          <a:p>
            <a:r>
              <a:rPr lang="en-US" dirty="0" err="1" smtClean="0"/>
              <a:t>Maximise</a:t>
            </a:r>
            <a:r>
              <a:rPr lang="en-US" dirty="0" smtClean="0"/>
              <a:t> Olympic Team Event chances</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308" y="1690688"/>
            <a:ext cx="3132667" cy="469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097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the project</a:t>
            </a:r>
            <a:endParaRPr lang="bg-BG" dirty="0"/>
          </a:p>
        </p:txBody>
      </p:sp>
      <p:sp>
        <p:nvSpPr>
          <p:cNvPr id="3" name="Content Placeholder 2"/>
          <p:cNvSpPr>
            <a:spLocks noGrp="1"/>
          </p:cNvSpPr>
          <p:nvPr>
            <p:ph idx="1"/>
          </p:nvPr>
        </p:nvSpPr>
        <p:spPr>
          <a:xfrm>
            <a:off x="838200" y="1825625"/>
            <a:ext cx="8068733" cy="4351338"/>
          </a:xfrm>
        </p:spPr>
        <p:txBody>
          <a:bodyPr>
            <a:normAutofit/>
          </a:bodyPr>
          <a:lstStyle/>
          <a:p>
            <a:r>
              <a:rPr lang="en-US" dirty="0" smtClean="0"/>
              <a:t>Lots of data to analyze:</a:t>
            </a:r>
          </a:p>
          <a:p>
            <a:pPr lvl="1"/>
            <a:r>
              <a:rPr lang="en-US" dirty="0" smtClean="0"/>
              <a:t>Group skaters according to ability</a:t>
            </a:r>
          </a:p>
          <a:p>
            <a:pPr lvl="1"/>
            <a:r>
              <a:rPr lang="en-US" dirty="0" smtClean="0"/>
              <a:t>% of clean performances vs performances with errors</a:t>
            </a:r>
          </a:p>
          <a:p>
            <a:pPr lvl="1"/>
            <a:r>
              <a:rPr lang="en-US" dirty="0" smtClean="0"/>
              <a:t>Avg. costliness of errors (negative GOE) per skater</a:t>
            </a:r>
          </a:p>
          <a:p>
            <a:pPr lvl="1"/>
            <a:r>
              <a:rPr lang="en-US" dirty="0" smtClean="0"/>
              <a:t>Moment of peaking (best performances) in the season per skater</a:t>
            </a:r>
          </a:p>
          <a:p>
            <a:pPr lvl="1"/>
            <a:r>
              <a:rPr lang="en-US" dirty="0" smtClean="0"/>
              <a:t>Where each skater gains most points: jumps, spins, step sequences, presentation</a:t>
            </a:r>
          </a:p>
          <a:p>
            <a:pPr lvl="1"/>
            <a:r>
              <a:rPr lang="en-US" dirty="0" smtClean="0"/>
              <a:t>Strategies for maximizing points according to skaters’ strengths</a:t>
            </a:r>
          </a:p>
          <a:p>
            <a:pPr lvl="1"/>
            <a:r>
              <a:rPr lang="en-US" dirty="0" smtClean="0"/>
              <a:t>Similar analysis for ladies, pairs and ice dance</a:t>
            </a:r>
            <a:endParaRPr lang="bg-BG" dirty="0"/>
          </a:p>
        </p:txBody>
      </p:sp>
      <p:pic>
        <p:nvPicPr>
          <p:cNvPr id="4" name="Picture 3"/>
          <p:cNvPicPr>
            <a:picLocks noChangeAspect="1"/>
          </p:cNvPicPr>
          <p:nvPr/>
        </p:nvPicPr>
        <p:blipFill>
          <a:blip r:embed="rId2"/>
          <a:stretch>
            <a:fillRect/>
          </a:stretch>
        </p:blipFill>
        <p:spPr>
          <a:xfrm>
            <a:off x="8813800" y="1367897"/>
            <a:ext cx="2701422" cy="4597400"/>
          </a:xfrm>
          <a:prstGeom prst="rect">
            <a:avLst/>
          </a:prstGeom>
        </p:spPr>
      </p:pic>
    </p:spTree>
    <p:extLst>
      <p:ext uri="{BB962C8B-B14F-4D97-AF65-F5344CB8AC3E}">
        <p14:creationId xmlns:p14="http://schemas.microsoft.com/office/powerpoint/2010/main" val="206490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3074"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b="-84"/>
          <a:stretch/>
        </p:blipFill>
        <p:spPr bwMode="auto">
          <a:xfrm>
            <a:off x="0" y="0"/>
            <a:ext cx="13445569" cy="7020000"/>
          </a:xfrm>
          <a:prstGeom prst="rect">
            <a:avLst/>
          </a:prstGeom>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41384" y="625296"/>
            <a:ext cx="7162800" cy="1200329"/>
          </a:xfrm>
          <a:prstGeom prst="rect">
            <a:avLst/>
          </a:prstGeom>
          <a:noFill/>
        </p:spPr>
        <p:txBody>
          <a:bodyPr wrap="square" rtlCol="0">
            <a:spAutoFit/>
          </a:bodyPr>
          <a:lstStyle/>
          <a:p>
            <a:pPr algn="ctr"/>
            <a:r>
              <a:rPr lang="en-US" sz="7200" dirty="0" smtClean="0">
                <a:solidFill>
                  <a:schemeClr val="bg1"/>
                </a:solidFill>
              </a:rPr>
              <a:t>Thank you!</a:t>
            </a:r>
            <a:endParaRPr lang="bg-BG" sz="7200" dirty="0">
              <a:solidFill>
                <a:schemeClr val="bg1"/>
              </a:solidFill>
            </a:endParaRPr>
          </a:p>
        </p:txBody>
      </p:sp>
    </p:spTree>
    <p:extLst>
      <p:ext uri="{BB962C8B-B14F-4D97-AF65-F5344CB8AC3E}">
        <p14:creationId xmlns:p14="http://schemas.microsoft.com/office/powerpoint/2010/main" val="270483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a:t>
            </a:r>
            <a:endParaRPr lang="bg-BG" dirty="0"/>
          </a:p>
        </p:txBody>
      </p:sp>
      <p:sp>
        <p:nvSpPr>
          <p:cNvPr id="3" name="Content Placeholder 2"/>
          <p:cNvSpPr>
            <a:spLocks noGrp="1"/>
          </p:cNvSpPr>
          <p:nvPr>
            <p:ph idx="1"/>
          </p:nvPr>
        </p:nvSpPr>
        <p:spPr/>
        <p:txBody>
          <a:bodyPr/>
          <a:lstStyle/>
          <a:p>
            <a:r>
              <a:rPr lang="en-US" dirty="0" smtClean="0"/>
              <a:t>Skaters compete in four disciplines at the Olympic games: ladies singles, men singles, pairs and ice dancing</a:t>
            </a:r>
          </a:p>
          <a:p>
            <a:r>
              <a:rPr lang="en-US" dirty="0" smtClean="0"/>
              <a:t>All disciplines have progressed technically since the start of the current Olympic cycle but the men’s event promises to be the most exciting due to the difficulty of technical elements performed</a:t>
            </a:r>
          </a:p>
          <a:p>
            <a:r>
              <a:rPr lang="en-US" dirty="0" smtClean="0"/>
              <a:t>A crop of very talented men is going to compete for a place on the podium by means of a quadruple jump contest: 5 out of the 6 possible figure skating jumps are now attempted as quadruple jumps</a:t>
            </a:r>
            <a:endParaRPr lang="bg-BG" dirty="0"/>
          </a:p>
        </p:txBody>
      </p:sp>
    </p:spTree>
    <p:extLst>
      <p:ext uri="{BB962C8B-B14F-4D97-AF65-F5344CB8AC3E}">
        <p14:creationId xmlns:p14="http://schemas.microsoft.com/office/powerpoint/2010/main" val="380545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the project</a:t>
            </a:r>
            <a:endParaRPr lang="bg-BG" dirty="0"/>
          </a:p>
        </p:txBody>
      </p:sp>
      <p:sp>
        <p:nvSpPr>
          <p:cNvPr id="3" name="Content Placeholder 2"/>
          <p:cNvSpPr>
            <a:spLocks noGrp="1"/>
          </p:cNvSpPr>
          <p:nvPr>
            <p:ph idx="1"/>
          </p:nvPr>
        </p:nvSpPr>
        <p:spPr/>
        <p:txBody>
          <a:bodyPr/>
          <a:lstStyle/>
          <a:p>
            <a:r>
              <a:rPr lang="en-US" dirty="0" smtClean="0"/>
              <a:t>To observe each of the competitors ranked top 10 in the world’s scoring trends and potential </a:t>
            </a:r>
          </a:p>
          <a:p>
            <a:r>
              <a:rPr lang="en-US" dirty="0" smtClean="0"/>
              <a:t>To </a:t>
            </a:r>
            <a:r>
              <a:rPr lang="en-US" dirty="0" smtClean="0"/>
              <a:t>predict the medal winners in the men’s event at the 2018 Olympics in </a:t>
            </a:r>
            <a:r>
              <a:rPr lang="en-US" dirty="0" err="1" smtClean="0"/>
              <a:t>Pyeongchang</a:t>
            </a:r>
            <a:r>
              <a:rPr lang="en-US" dirty="0" smtClean="0"/>
              <a:t>  </a:t>
            </a:r>
          </a:p>
          <a:p>
            <a:r>
              <a:rPr lang="en-US" dirty="0" smtClean="0"/>
              <a:t>Through</a:t>
            </a:r>
            <a:r>
              <a:rPr lang="en-US" dirty="0" smtClean="0"/>
              <a:t> an analysis of figure skating scores over the last two (2016/2017 and 2017/2018) figure skating seasons, published by the International Skating Union</a:t>
            </a:r>
          </a:p>
          <a:p>
            <a:endParaRPr lang="en-US" dirty="0" smtClean="0"/>
          </a:p>
        </p:txBody>
      </p:sp>
    </p:spTree>
    <p:extLst>
      <p:ext uri="{BB962C8B-B14F-4D97-AF65-F5344CB8AC3E}">
        <p14:creationId xmlns:p14="http://schemas.microsoft.com/office/powerpoint/2010/main" val="242845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bg-BG" dirty="0"/>
          </a:p>
        </p:txBody>
      </p:sp>
      <p:sp>
        <p:nvSpPr>
          <p:cNvPr id="3" name="Content Placeholder 2"/>
          <p:cNvSpPr>
            <a:spLocks noGrp="1"/>
          </p:cNvSpPr>
          <p:nvPr>
            <p:ph idx="1"/>
          </p:nvPr>
        </p:nvSpPr>
        <p:spPr/>
        <p:txBody>
          <a:bodyPr/>
          <a:lstStyle/>
          <a:p>
            <a:r>
              <a:rPr lang="en-US" dirty="0" smtClean="0"/>
              <a:t>The competition protocols published by the ISU </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971551" y="2269245"/>
            <a:ext cx="7553324" cy="4187295"/>
          </a:xfrm>
          <a:prstGeom prst="rect">
            <a:avLst/>
          </a:prstGeom>
        </p:spPr>
      </p:pic>
    </p:spTree>
    <p:extLst>
      <p:ext uri="{BB962C8B-B14F-4D97-AF65-F5344CB8AC3E}">
        <p14:creationId xmlns:p14="http://schemas.microsoft.com/office/powerpoint/2010/main" val="82751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bg-BG" dirty="0"/>
          </a:p>
        </p:txBody>
      </p:sp>
      <p:sp>
        <p:nvSpPr>
          <p:cNvPr id="3" name="Content Placeholder 2"/>
          <p:cNvSpPr>
            <a:spLocks noGrp="1"/>
          </p:cNvSpPr>
          <p:nvPr>
            <p:ph idx="1"/>
          </p:nvPr>
        </p:nvSpPr>
        <p:spPr/>
        <p:txBody>
          <a:bodyPr/>
          <a:lstStyle/>
          <a:p>
            <a:r>
              <a:rPr lang="en-US" dirty="0" smtClean="0"/>
              <a:t>Scraping-friendly </a:t>
            </a:r>
            <a:r>
              <a:rPr lang="en-US" dirty="0" smtClean="0"/>
              <a:t>ISU protocols data on: </a:t>
            </a:r>
            <a:r>
              <a:rPr lang="en-US" dirty="0" smtClean="0">
                <a:hlinkClick r:id="rId2"/>
              </a:rPr>
              <a:t>http://skatingscores.com/</a:t>
            </a:r>
            <a:endParaRPr lang="bg-BG" dirty="0"/>
          </a:p>
        </p:txBody>
      </p:sp>
      <p:pic>
        <p:nvPicPr>
          <p:cNvPr id="4098" name="Picture 2" descr="Image result for nathan ch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2646892"/>
            <a:ext cx="540067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971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skating scoring in the men’s event</a:t>
            </a:r>
            <a:endParaRPr lang="bg-BG" dirty="0"/>
          </a:p>
        </p:txBody>
      </p:sp>
      <p:sp>
        <p:nvSpPr>
          <p:cNvPr id="5" name="Content Placeholder 4"/>
          <p:cNvSpPr>
            <a:spLocks noGrp="1"/>
          </p:cNvSpPr>
          <p:nvPr>
            <p:ph idx="1"/>
          </p:nvPr>
        </p:nvSpPr>
        <p:spPr/>
        <p:txBody>
          <a:bodyPr>
            <a:normAutofit lnSpcReduction="10000"/>
          </a:bodyPr>
          <a:lstStyle/>
          <a:p>
            <a:r>
              <a:rPr lang="en-US" dirty="0" smtClean="0"/>
              <a:t>A competition consists of two segments: short (technical) program and long (free) program</a:t>
            </a:r>
          </a:p>
          <a:p>
            <a:r>
              <a:rPr lang="en-US" dirty="0" smtClean="0"/>
              <a:t>TES - Technical element score: points awarded for the execution of figure skating elements (jumps, spins, step sequences)</a:t>
            </a:r>
          </a:p>
          <a:p>
            <a:pPr lvl="1"/>
            <a:r>
              <a:rPr lang="en-US" dirty="0" smtClean="0"/>
              <a:t>BV – base value (point value of elements according to ISU rulebook)</a:t>
            </a:r>
          </a:p>
          <a:p>
            <a:pPr lvl="1"/>
            <a:r>
              <a:rPr lang="en-US" dirty="0" smtClean="0"/>
              <a:t>GOE – grade of execution: bonus or deduction awarded by the judges based on how well the element was performed and on added difficulty</a:t>
            </a:r>
          </a:p>
          <a:p>
            <a:r>
              <a:rPr lang="en-US" dirty="0" smtClean="0"/>
              <a:t>PCS – Program component scores: 1 to 10 mark in 5 categories: Skating skills, transitions, performance, composition, interpretation of the music</a:t>
            </a:r>
          </a:p>
          <a:p>
            <a:r>
              <a:rPr lang="en-US" dirty="0" smtClean="0"/>
              <a:t>TSS – TES + PCS combined for one segment</a:t>
            </a:r>
          </a:p>
          <a:p>
            <a:pPr marL="0" indent="0">
              <a:buNone/>
            </a:pPr>
            <a:endParaRPr lang="bg-BG" dirty="0"/>
          </a:p>
        </p:txBody>
      </p:sp>
    </p:spTree>
    <p:extLst>
      <p:ext uri="{BB962C8B-B14F-4D97-AF65-F5344CB8AC3E}">
        <p14:creationId xmlns:p14="http://schemas.microsoft.com/office/powerpoint/2010/main" val="17200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Plotting </a:t>
            </a:r>
            <a:r>
              <a:rPr lang="en-US" dirty="0" smtClean="0"/>
              <a:t>Strengths and Weaknesses</a:t>
            </a:r>
            <a:endParaRPr lang="bg-BG" dirty="0"/>
          </a:p>
        </p:txBody>
      </p:sp>
      <p:sp>
        <p:nvSpPr>
          <p:cNvPr id="3" name="Content Placeholder 2"/>
          <p:cNvSpPr>
            <a:spLocks noGrp="1"/>
          </p:cNvSpPr>
          <p:nvPr>
            <p:ph idx="1"/>
          </p:nvPr>
        </p:nvSpPr>
        <p:spPr/>
        <p:txBody>
          <a:bodyPr/>
          <a:lstStyle/>
          <a:p>
            <a:r>
              <a:rPr lang="en-US" dirty="0" smtClean="0"/>
              <a:t>Short program vs long program score</a:t>
            </a:r>
            <a:endParaRPr lang="bg-B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770" y="2460575"/>
            <a:ext cx="5870460" cy="3986792"/>
          </a:xfrm>
          <a:prstGeom prst="rect">
            <a:avLst/>
          </a:prstGeom>
        </p:spPr>
      </p:pic>
    </p:spTree>
    <p:extLst>
      <p:ext uri="{BB962C8B-B14F-4D97-AF65-F5344CB8AC3E}">
        <p14:creationId xmlns:p14="http://schemas.microsoft.com/office/powerpoint/2010/main" val="303822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Plotting </a:t>
            </a:r>
            <a:r>
              <a:rPr lang="en-US" dirty="0" smtClean="0"/>
              <a:t>Strengths and Weaknesses</a:t>
            </a:r>
            <a:endParaRPr lang="bg-BG" dirty="0"/>
          </a:p>
        </p:txBody>
      </p:sp>
      <p:sp>
        <p:nvSpPr>
          <p:cNvPr id="3" name="Content Placeholder 2"/>
          <p:cNvSpPr>
            <a:spLocks noGrp="1"/>
          </p:cNvSpPr>
          <p:nvPr>
            <p:ph idx="1"/>
          </p:nvPr>
        </p:nvSpPr>
        <p:spPr/>
        <p:txBody>
          <a:bodyPr/>
          <a:lstStyle/>
          <a:p>
            <a:r>
              <a:rPr lang="en-US" dirty="0" smtClean="0"/>
              <a:t>Long program technical mark vs long program component mark</a:t>
            </a:r>
            <a:endParaRPr lang="bg-B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5614" y="2443137"/>
            <a:ext cx="6080772" cy="3986792"/>
          </a:xfrm>
          <a:prstGeom prst="rect">
            <a:avLst/>
          </a:prstGeom>
        </p:spPr>
      </p:pic>
    </p:spTree>
    <p:extLst>
      <p:ext uri="{BB962C8B-B14F-4D97-AF65-F5344CB8AC3E}">
        <p14:creationId xmlns:p14="http://schemas.microsoft.com/office/powerpoint/2010/main" val="100558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Box Plot</a:t>
            </a:r>
            <a:endParaRPr lang="bg-BG" dirty="0"/>
          </a:p>
        </p:txBody>
      </p:sp>
      <p:pic>
        <p:nvPicPr>
          <p:cNvPr id="3" name="Picture 2"/>
          <p:cNvPicPr>
            <a:picLocks noChangeAspect="1"/>
          </p:cNvPicPr>
          <p:nvPr/>
        </p:nvPicPr>
        <p:blipFill>
          <a:blip r:embed="rId2"/>
          <a:stretch>
            <a:fillRect/>
          </a:stretch>
        </p:blipFill>
        <p:spPr>
          <a:xfrm>
            <a:off x="904483" y="1690688"/>
            <a:ext cx="5191517" cy="4306832"/>
          </a:xfrm>
          <a:prstGeom prst="rect">
            <a:avLst/>
          </a:prstGeom>
        </p:spPr>
      </p:pic>
      <p:pic>
        <p:nvPicPr>
          <p:cNvPr id="8" name="Picture 7"/>
          <p:cNvPicPr>
            <a:picLocks noChangeAspect="1"/>
          </p:cNvPicPr>
          <p:nvPr/>
        </p:nvPicPr>
        <p:blipFill>
          <a:blip r:embed="rId3"/>
          <a:stretch>
            <a:fillRect/>
          </a:stretch>
        </p:blipFill>
        <p:spPr>
          <a:xfrm>
            <a:off x="6228566" y="1690688"/>
            <a:ext cx="5191517" cy="4306832"/>
          </a:xfrm>
          <a:prstGeom prst="rect">
            <a:avLst/>
          </a:prstGeom>
        </p:spPr>
      </p:pic>
    </p:spTree>
    <p:extLst>
      <p:ext uri="{BB962C8B-B14F-4D97-AF65-F5344CB8AC3E}">
        <p14:creationId xmlns:p14="http://schemas.microsoft.com/office/powerpoint/2010/main" val="1707265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642</Words>
  <Application>Microsoft Office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Figure Skating at the 2018 Olympics</vt:lpstr>
      <vt:lpstr>Background information</vt:lpstr>
      <vt:lpstr>Goals of the project</vt:lpstr>
      <vt:lpstr>Data sources</vt:lpstr>
      <vt:lpstr>Data Sources</vt:lpstr>
      <vt:lpstr>Figure skating scoring in the men’s event</vt:lpstr>
      <vt:lpstr>Methods: Plotting Strengths and Weaknesses</vt:lpstr>
      <vt:lpstr>Methods: Plotting Strengths and Weaknesses</vt:lpstr>
      <vt:lpstr>Methods: Box Plot</vt:lpstr>
      <vt:lpstr>Methods: Plotting Quad Prowess</vt:lpstr>
      <vt:lpstr>Methods: Linear Regression</vt:lpstr>
      <vt:lpstr>Leaders in the short program TSS</vt:lpstr>
      <vt:lpstr>Leaders in the long program TSS</vt:lpstr>
      <vt:lpstr>Difficulty of technical content in the long program</vt:lpstr>
      <vt:lpstr>Best presentation of a long program</vt:lpstr>
      <vt:lpstr>Winning formula</vt:lpstr>
      <vt:lpstr>Possible applications of the project</vt:lpstr>
      <vt:lpstr>Future of the project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Skating at the 2018 Olympics</dc:title>
  <dc:creator>Nina</dc:creator>
  <cp:lastModifiedBy>Nina</cp:lastModifiedBy>
  <cp:revision>30</cp:revision>
  <dcterms:created xsi:type="dcterms:W3CDTF">2018-01-27T21:40:49Z</dcterms:created>
  <dcterms:modified xsi:type="dcterms:W3CDTF">2018-02-02T04:25:07Z</dcterms:modified>
</cp:coreProperties>
</file>