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4"/>
  </p:notesMasterIdLst>
  <p:sldIdLst>
    <p:sldId id="256" r:id="rId2"/>
    <p:sldId id="257" r:id="rId3"/>
    <p:sldId id="267" r:id="rId4"/>
    <p:sldId id="268" r:id="rId5"/>
    <p:sldId id="265" r:id="rId6"/>
    <p:sldId id="266" r:id="rId7"/>
    <p:sldId id="271" r:id="rId8"/>
    <p:sldId id="269" r:id="rId9"/>
    <p:sldId id="270" r:id="rId10"/>
    <p:sldId id="262" r:id="rId11"/>
    <p:sldId id="263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17.1.2022.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2020./2021.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17.1.2022.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17.1.2022.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mailto:elena.wachtler@fer.hr" TargetMode="External"/><Relationship Id="rId3" Type="http://schemas.openxmlformats.org/officeDocument/2006/relationships/hyperlink" Target="mailto:marko.bagaric@fer.hr" TargetMode="External"/><Relationship Id="rId7" Type="http://schemas.openxmlformats.org/officeDocument/2006/relationships/hyperlink" Target="mailto:borna.rebic-taucer@fer.hr" TargetMode="External"/><Relationship Id="rId2" Type="http://schemas.openxmlformats.org/officeDocument/2006/relationships/hyperlink" Target="mailto:nina.anic@fer.h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karlo.franic@fer.hr" TargetMode="External"/><Relationship Id="rId5" Type="http://schemas.openxmlformats.org/officeDocument/2006/relationships/hyperlink" Target="mailto:tin.jukic@fer.hr" TargetMode="External"/><Relationship Id="rId4" Type="http://schemas.openxmlformats.org/officeDocument/2006/relationships/hyperlink" Target="mailto:filip.begovic@fer.h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Inventura</a:t>
            </a:r>
            <a:br>
              <a:rPr lang="en-US" dirty="0"/>
            </a:br>
            <a:r>
              <a:rPr lang="hr-HR" sz="4400" dirty="0" err="1"/>
              <a:t>Jarci&amp;Magarci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Početak </a:t>
            </a:r>
          </a:p>
          <a:p>
            <a:pPr lvl="1"/>
            <a:r>
              <a:rPr lang="hr-HR" dirty="0"/>
              <a:t>Upoznavanje sa zadatkom</a:t>
            </a:r>
          </a:p>
          <a:p>
            <a:pPr lvl="1"/>
            <a:r>
              <a:rPr lang="hr-HR" dirty="0"/>
              <a:t>Raspodjela u dva tima, jedan za </a:t>
            </a:r>
            <a:r>
              <a:rPr lang="hr-HR" dirty="0" err="1"/>
              <a:t>frontend</a:t>
            </a:r>
            <a:r>
              <a:rPr lang="hr-HR" dirty="0"/>
              <a:t> i jedan za </a:t>
            </a:r>
            <a:r>
              <a:rPr lang="hr-HR" dirty="0" err="1"/>
              <a:t>backend</a:t>
            </a:r>
            <a:r>
              <a:rPr lang="hr-HR" dirty="0"/>
              <a:t> i bazu podataka</a:t>
            </a:r>
          </a:p>
          <a:p>
            <a:r>
              <a:rPr lang="hr-HR" dirty="0"/>
              <a:t>Linija razvoja </a:t>
            </a:r>
          </a:p>
          <a:p>
            <a:pPr lvl="1"/>
            <a:r>
              <a:rPr lang="hr-HR" dirty="0"/>
              <a:t>Česti sastanci zbog lakše raspodjele zadataka, rješavanja </a:t>
            </a:r>
            <a:r>
              <a:rPr lang="hr-HR" dirty="0" err="1"/>
              <a:t>bugova</a:t>
            </a:r>
            <a:r>
              <a:rPr lang="hr-HR" dirty="0"/>
              <a:t>, testiranja te programiranja   </a:t>
            </a:r>
          </a:p>
          <a:p>
            <a:pPr lvl="1"/>
            <a:r>
              <a:rPr lang="hr-HR" dirty="0"/>
              <a:t>Paralelno dokumentiranje</a:t>
            </a:r>
          </a:p>
          <a:p>
            <a:pPr lvl="1"/>
            <a:r>
              <a:rPr lang="hr-HR" dirty="0"/>
              <a:t>Obavljano testiranje u sklopu </a:t>
            </a:r>
            <a:r>
              <a:rPr lang="hr-HR" dirty="0" err="1"/>
              <a:t>Firebase</a:t>
            </a:r>
            <a:r>
              <a:rPr lang="hr-HR" dirty="0"/>
              <a:t> platforme</a:t>
            </a:r>
          </a:p>
          <a:p>
            <a:pPr marL="457200" lvl="1" indent="0">
              <a:buNone/>
            </a:pPr>
            <a:endParaRPr lang="hr-HR" dirty="0"/>
          </a:p>
          <a:p>
            <a:pPr marL="457200" lvl="1" indent="0">
              <a:buNone/>
            </a:pPr>
            <a:r>
              <a:rPr lang="hr-H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Iskustvo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Komunikacija preko stalno dostupnih društvenih mreža (WhatsApp) za kraća pitanja s jednostavnim odgovorima</a:t>
            </a:r>
          </a:p>
          <a:p>
            <a:r>
              <a:rPr lang="hr-HR" dirty="0"/>
              <a:t>Komunikacija preko bolje organiziranih društvenih mreža (</a:t>
            </a:r>
            <a:r>
              <a:rPr lang="hr-HR" dirty="0" err="1"/>
              <a:t>Discord</a:t>
            </a:r>
            <a:r>
              <a:rPr lang="hr-HR" dirty="0"/>
              <a:t>) za složenija pitanja (odvojeni kanali po tematici itd.)</a:t>
            </a:r>
          </a:p>
          <a:p>
            <a:r>
              <a:rPr lang="hr-HR" dirty="0"/>
              <a:t>Redovito sastajanje održava kontinuitet i projekt konstantno raste</a:t>
            </a:r>
          </a:p>
          <a:p>
            <a:r>
              <a:rPr lang="hr-HR" dirty="0"/>
              <a:t>Planiranje je uistinu pola posla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Dijelovi procesa koji su bili detaljno isplanirani puno su brže imali vidljive rezultate od onih koji nisu bili tako dobro planirani</a:t>
            </a: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68EBC78-A69E-4EF4-821B-51D2F15F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Jarci&amp;Magarci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D919FFC-C85E-482C-AD6E-0DFAE8E87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Nina Anić, </a:t>
            </a:r>
            <a:r>
              <a:rPr lang="hr-HR" dirty="0">
                <a:hlinkClick r:id="rId2"/>
              </a:rPr>
              <a:t>nina.anic@fer.hr</a:t>
            </a:r>
            <a:endParaRPr lang="hr-HR" dirty="0"/>
          </a:p>
          <a:p>
            <a:r>
              <a:rPr lang="hr-HR" dirty="0"/>
              <a:t>Marko Bagarić, </a:t>
            </a:r>
            <a:r>
              <a:rPr lang="hr-HR" dirty="0">
                <a:hlinkClick r:id="rId3"/>
              </a:rPr>
              <a:t>marko.bagaric@fer.hr</a:t>
            </a:r>
            <a:endParaRPr lang="hr-HR" dirty="0"/>
          </a:p>
          <a:p>
            <a:r>
              <a:rPr lang="hr-HR" dirty="0"/>
              <a:t>Filip Begović, </a:t>
            </a:r>
            <a:r>
              <a:rPr lang="hr-HR" dirty="0">
                <a:hlinkClick r:id="rId4"/>
              </a:rPr>
              <a:t>filip.begovic@fer.hr</a:t>
            </a:r>
            <a:endParaRPr lang="hr-HR" dirty="0"/>
          </a:p>
          <a:p>
            <a:r>
              <a:rPr lang="hr-HR" dirty="0"/>
              <a:t>Tin Jukić, </a:t>
            </a:r>
            <a:r>
              <a:rPr lang="hr-HR" dirty="0">
                <a:hlinkClick r:id="rId5"/>
              </a:rPr>
              <a:t>tin.jukic@fer.hr</a:t>
            </a:r>
            <a:endParaRPr lang="hr-HR" dirty="0"/>
          </a:p>
          <a:p>
            <a:r>
              <a:rPr lang="hr-HR" dirty="0"/>
              <a:t>Karlo Franić, </a:t>
            </a:r>
            <a:r>
              <a:rPr lang="hr-HR" dirty="0">
                <a:hlinkClick r:id="rId6"/>
              </a:rPr>
              <a:t>karlo.franic@fer.hr</a:t>
            </a:r>
            <a:endParaRPr lang="hr-HR" dirty="0"/>
          </a:p>
          <a:p>
            <a:r>
              <a:rPr lang="hr-HR" dirty="0"/>
              <a:t>Borna Rebić-</a:t>
            </a:r>
            <a:r>
              <a:rPr lang="hr-HR" dirty="0" err="1"/>
              <a:t>Taučer</a:t>
            </a:r>
            <a:r>
              <a:rPr lang="hr-HR" dirty="0"/>
              <a:t>, </a:t>
            </a:r>
            <a:r>
              <a:rPr lang="hr-HR" dirty="0">
                <a:hlinkClick r:id="rId7"/>
              </a:rPr>
              <a:t>borna.rebic-taucer@fer.hr</a:t>
            </a:r>
            <a:endParaRPr lang="hr-HR" dirty="0"/>
          </a:p>
          <a:p>
            <a:r>
              <a:rPr lang="hr-HR" dirty="0"/>
              <a:t>Elena Wachtler, </a:t>
            </a:r>
            <a:r>
              <a:rPr lang="hr-HR" dirty="0">
                <a:hlinkClick r:id="rId8"/>
              </a:rPr>
              <a:t>elena.wachtler@fer.hr</a:t>
            </a:r>
            <a:endParaRPr lang="hr-HR" dirty="0"/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C680BDFB-A261-4AC2-8973-E1E79F41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6856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Cilj projekta – izrada mobilne aplikacije za obavljanje inventure skladišta</a:t>
            </a:r>
          </a:p>
          <a:p>
            <a:r>
              <a:rPr lang="hr-HR" dirty="0"/>
              <a:t>Pomoću kamere mobilnog telefona očitavaju se bar i QR kodovi artikala </a:t>
            </a:r>
          </a:p>
          <a:p>
            <a:r>
              <a:rPr lang="hr-HR" dirty="0"/>
              <a:t>Tri vrste korisnika – skladištar, šef skladišta i direktor</a:t>
            </a:r>
          </a:p>
          <a:p>
            <a:r>
              <a:rPr lang="hr-HR" dirty="0"/>
              <a:t>Prikazuju se informacije o artiklu, njegova lokacija, broj artikala, obavještavanje nadležnih, preraspodjela artikala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740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FF43-A239-49D4-B770-042C8919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Postojeća rješenja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BB581-38D3-4B8B-AEA0-40F359302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err="1"/>
              <a:t>EZOfficeInventory</a:t>
            </a:r>
            <a:endParaRPr lang="hr-HR" dirty="0"/>
          </a:p>
          <a:p>
            <a:pPr lvl="1"/>
            <a:r>
              <a:rPr lang="hr-HR" dirty="0"/>
              <a:t>Skeniranje bar i QR kodova, praćenje inventure</a:t>
            </a:r>
          </a:p>
          <a:p>
            <a:pPr lvl="1"/>
            <a:r>
              <a:rPr lang="hr-HR" dirty="0"/>
              <a:t>Omogućeno povezivanje RIFD čitača</a:t>
            </a:r>
          </a:p>
          <a:p>
            <a:r>
              <a:rPr lang="hr-HR" dirty="0" err="1"/>
              <a:t>CountIt</a:t>
            </a:r>
            <a:endParaRPr lang="hr-HR" dirty="0"/>
          </a:p>
          <a:p>
            <a:pPr lvl="1"/>
            <a:r>
              <a:rPr lang="hr-HR" dirty="0"/>
              <a:t>Povezivanje više mobilnih uređaja na više lokacija skladišta te spremanje svih promjena u oblak</a:t>
            </a:r>
          </a:p>
          <a:p>
            <a:pPr lvl="1"/>
            <a:r>
              <a:rPr lang="hr-HR" dirty="0"/>
              <a:t>Uživo praćenje stanja inventure</a:t>
            </a:r>
          </a:p>
          <a:p>
            <a:r>
              <a:rPr lang="hr-HR" dirty="0" err="1"/>
              <a:t>Erply</a:t>
            </a:r>
            <a:endParaRPr lang="hr-HR" dirty="0"/>
          </a:p>
          <a:p>
            <a:pPr lvl="1"/>
            <a:r>
              <a:rPr lang="hr-HR" dirty="0"/>
              <a:t>Offline brojanje artikala</a:t>
            </a:r>
          </a:p>
          <a:p>
            <a:pPr lvl="1"/>
            <a:r>
              <a:rPr lang="hr-HR" dirty="0"/>
              <a:t>Povijest skeniranih artikala i naj taj način brže prepoznavanje i skeniranje</a:t>
            </a:r>
          </a:p>
          <a:p>
            <a:pPr lvl="1"/>
            <a:r>
              <a:rPr lang="hr-HR" dirty="0"/>
              <a:t>Notifikacije korisnicima ako se broj nekog artikla previše smanji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F7631-DF6F-4891-A0AF-ABDBB9CF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6EC01-960C-41AA-8C6A-BBB7E3D960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153" b="29714"/>
          <a:stretch/>
        </p:blipFill>
        <p:spPr>
          <a:xfrm>
            <a:off x="6138863" y="1082842"/>
            <a:ext cx="1980941" cy="76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817F48-3401-49B5-8B56-6CBF3CCB9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992" y="1777567"/>
            <a:ext cx="1303421" cy="12010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11728-A818-439D-831F-E66AA6448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863" y="3861217"/>
            <a:ext cx="2302042" cy="62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6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Funkcionalni zahtjevi:</a:t>
            </a:r>
          </a:p>
          <a:p>
            <a:pPr lvl="1"/>
            <a:r>
              <a:rPr lang="hr-HR" dirty="0"/>
              <a:t>Mogućnost skeniranja bar i QR koda artikla</a:t>
            </a:r>
          </a:p>
          <a:p>
            <a:pPr lvl="1"/>
            <a:r>
              <a:rPr lang="hr-HR" dirty="0"/>
              <a:t>Pregled povijesti unosa artikala</a:t>
            </a:r>
          </a:p>
          <a:p>
            <a:pPr lvl="1"/>
            <a:r>
              <a:rPr lang="hr-HR" dirty="0"/>
              <a:t>Primanje, prosljeđivanje i razrješavanje obavijesti </a:t>
            </a:r>
          </a:p>
          <a:p>
            <a:pPr lvl="1"/>
            <a:r>
              <a:rPr lang="hr-HR" dirty="0"/>
              <a:t>Pregled stanja artikala u svim skladištima i inventurama </a:t>
            </a:r>
          </a:p>
          <a:p>
            <a:pPr lvl="1"/>
            <a:r>
              <a:rPr lang="hr-HR" dirty="0"/>
              <a:t>Pregled statistike pogrešaka skladištara</a:t>
            </a:r>
          </a:p>
          <a:p>
            <a:pPr lvl="1"/>
            <a:r>
              <a:rPr lang="hr-HR" dirty="0"/>
              <a:t>Dodavane i uklanjanje artikala i kategorija </a:t>
            </a:r>
          </a:p>
          <a:p>
            <a:pPr marL="457200" lvl="1" indent="0">
              <a:buNone/>
            </a:pPr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40650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Nefunkcionalni zahtjevi:</a:t>
            </a:r>
          </a:p>
          <a:p>
            <a:pPr lvl="1"/>
            <a:r>
              <a:rPr lang="hr-HR" dirty="0"/>
              <a:t>Dohvaćanje lokacije korisnika preko GPS modula </a:t>
            </a:r>
          </a:p>
          <a:p>
            <a:pPr lvl="1"/>
            <a:r>
              <a:rPr lang="hr-HR" dirty="0"/>
              <a:t>Mogućnost rada više korisnika u stvarnom vremenu</a:t>
            </a:r>
          </a:p>
          <a:p>
            <a:pPr lvl="1"/>
            <a:r>
              <a:rPr lang="hr-HR" dirty="0"/>
              <a:t>Korištenje hrvatske abecede pri unosu i prikazu tekstualnog sadržaja</a:t>
            </a:r>
          </a:p>
          <a:p>
            <a:pPr lvl="1"/>
            <a:r>
              <a:rPr lang="hr-HR" dirty="0"/>
              <a:t>Pristup bazi podataka ne smije trajati dulje od nekoliko sekundi </a:t>
            </a:r>
          </a:p>
          <a:p>
            <a:pPr lvl="1"/>
            <a:r>
              <a:rPr lang="en-GB" dirty="0"/>
              <a:t>Sustav treba biti jednostavan za korištenje</a:t>
            </a:r>
          </a:p>
          <a:p>
            <a:pPr lvl="1"/>
            <a:r>
              <a:rPr lang="hr-HR" dirty="0"/>
              <a:t>Mobilna aplikacija mora biti pisana objektno orijentiranim jezikom</a:t>
            </a:r>
            <a:br>
              <a:rPr lang="hr-HR" dirty="0"/>
            </a:br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9796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83" y="1313896"/>
            <a:ext cx="8318377" cy="5178978"/>
          </a:xfrm>
        </p:spPr>
        <p:txBody>
          <a:bodyPr>
            <a:normAutofit fontScale="92500" lnSpcReduction="10000"/>
          </a:bodyPr>
          <a:lstStyle/>
          <a:p>
            <a:r>
              <a:rPr lang="hr-HR" dirty="0" err="1"/>
              <a:t>Flutter</a:t>
            </a:r>
            <a:r>
              <a:rPr lang="hr-HR" dirty="0"/>
              <a:t> </a:t>
            </a:r>
            <a:r>
              <a:rPr lang="hr-HR" sz="1900" dirty="0">
                <a:solidFill>
                  <a:schemeClr val="bg2">
                    <a:lumMod val="50000"/>
                  </a:schemeClr>
                </a:solidFill>
              </a:rPr>
              <a:t>(https://flutter.dev/)</a:t>
            </a:r>
          </a:p>
          <a:p>
            <a:pPr lvl="1"/>
            <a:r>
              <a:rPr lang="hr-HR" dirty="0"/>
              <a:t>Googleov </a:t>
            </a:r>
            <a:r>
              <a:rPr lang="hr-HR" dirty="0" err="1"/>
              <a:t>open-souce</a:t>
            </a:r>
            <a:r>
              <a:rPr lang="hr-HR" dirty="0"/>
              <a:t> alat za izradu multi-</a:t>
            </a:r>
            <a:r>
              <a:rPr lang="hr-HR" dirty="0" err="1"/>
              <a:t>platform</a:t>
            </a:r>
            <a:r>
              <a:rPr lang="hr-HR" dirty="0"/>
              <a:t> aplikacija</a:t>
            </a:r>
          </a:p>
          <a:p>
            <a:r>
              <a:rPr lang="hr-HR" dirty="0" err="1"/>
              <a:t>Dart</a:t>
            </a:r>
            <a:r>
              <a:rPr lang="hr-HR" dirty="0"/>
              <a:t> </a:t>
            </a:r>
            <a:r>
              <a:rPr lang="hr-HR" sz="1900" dirty="0">
                <a:solidFill>
                  <a:schemeClr val="bg2">
                    <a:lumMod val="50000"/>
                  </a:schemeClr>
                </a:solidFill>
              </a:rPr>
              <a:t>(https://dart.dev/)</a:t>
            </a:r>
          </a:p>
          <a:p>
            <a:pPr lvl="1"/>
            <a:r>
              <a:rPr lang="hr-HR" dirty="0"/>
              <a:t>Programski jezik korišten za izradu aplikacije</a:t>
            </a:r>
          </a:p>
          <a:p>
            <a:r>
              <a:rPr lang="hr-HR" dirty="0" err="1"/>
              <a:t>Firebase</a:t>
            </a:r>
            <a:r>
              <a:rPr lang="hr-HR" dirty="0"/>
              <a:t> </a:t>
            </a:r>
            <a:r>
              <a:rPr lang="hr-HR" sz="1900" dirty="0">
                <a:solidFill>
                  <a:schemeClr val="bg2">
                    <a:lumMod val="50000"/>
                  </a:schemeClr>
                </a:solidFill>
              </a:rPr>
              <a:t>(https://firebase.google.com/)</a:t>
            </a:r>
          </a:p>
          <a:p>
            <a:pPr lvl="1"/>
            <a:r>
              <a:rPr lang="hr-HR" dirty="0" err="1"/>
              <a:t>Firebase</a:t>
            </a:r>
            <a:r>
              <a:rPr lang="hr-HR" dirty="0"/>
              <a:t> </a:t>
            </a:r>
            <a:r>
              <a:rPr lang="hr-HR" dirty="0" err="1"/>
              <a:t>Authentication</a:t>
            </a:r>
            <a:r>
              <a:rPr lang="hr-HR" dirty="0"/>
              <a:t> – sustav za autentifikaciju korisnika</a:t>
            </a:r>
          </a:p>
          <a:p>
            <a:pPr lvl="1"/>
            <a:r>
              <a:rPr lang="hr-HR" dirty="0"/>
              <a:t>Cloud </a:t>
            </a:r>
            <a:r>
              <a:rPr lang="hr-HR" dirty="0" err="1"/>
              <a:t>Firestore</a:t>
            </a:r>
            <a:r>
              <a:rPr lang="hr-HR" dirty="0"/>
              <a:t> – </a:t>
            </a:r>
            <a:r>
              <a:rPr lang="hr-HR" dirty="0" err="1"/>
              <a:t>NoSql</a:t>
            </a:r>
            <a:r>
              <a:rPr lang="hr-HR" dirty="0"/>
              <a:t> baza podataka</a:t>
            </a:r>
          </a:p>
          <a:p>
            <a:r>
              <a:rPr lang="hr-HR" dirty="0"/>
              <a:t>Android Studio </a:t>
            </a:r>
            <a:r>
              <a:rPr lang="hr-HR" sz="1900" dirty="0">
                <a:solidFill>
                  <a:schemeClr val="bg2">
                    <a:lumMod val="50000"/>
                  </a:schemeClr>
                </a:solidFill>
              </a:rPr>
              <a:t>(https://developer.android.com/studio)</a:t>
            </a:r>
          </a:p>
          <a:p>
            <a:pPr lvl="1"/>
            <a:r>
              <a:rPr lang="hr-HR" dirty="0"/>
              <a:t>Integrirano razvojno okruženje za OS Android, korišteno primarno za emulator</a:t>
            </a:r>
          </a:p>
          <a:p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</a:t>
            </a:r>
            <a:r>
              <a:rPr lang="hr-HR" sz="1900" dirty="0">
                <a:solidFill>
                  <a:schemeClr val="bg2">
                    <a:lumMod val="50000"/>
                  </a:schemeClr>
                </a:solidFill>
              </a:rPr>
              <a:t>(https://code.visualstudio.com/)</a:t>
            </a:r>
          </a:p>
          <a:p>
            <a:pPr lvl="1"/>
            <a:r>
              <a:rPr lang="hr-HR" dirty="0"/>
              <a:t>Uređivač izvornog koda</a:t>
            </a:r>
          </a:p>
          <a:p>
            <a:r>
              <a:rPr lang="hr-HR" dirty="0" err="1"/>
              <a:t>Discord</a:t>
            </a:r>
            <a:r>
              <a:rPr lang="hr-HR" dirty="0"/>
              <a:t>, WhatsApp </a:t>
            </a:r>
            <a:r>
              <a:rPr lang="hr-HR" sz="1900" dirty="0">
                <a:solidFill>
                  <a:schemeClr val="bg2">
                    <a:lumMod val="50000"/>
                  </a:schemeClr>
                </a:solidFill>
              </a:rPr>
              <a:t>(https://discord.com/, https://www.whatsapp.com/)</a:t>
            </a:r>
          </a:p>
          <a:p>
            <a:pPr lvl="1"/>
            <a:r>
              <a:rPr lang="hr-HR" dirty="0"/>
              <a:t>Komunikacija unutar tima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4202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6373"/>
            <a:ext cx="9144000" cy="719138"/>
          </a:xfrm>
        </p:spPr>
        <p:txBody>
          <a:bodyPr anchor="ctr">
            <a:normAutofit fontScale="90000"/>
          </a:bodyPr>
          <a:lstStyle/>
          <a:p>
            <a:r>
              <a:rPr lang="hr-HR" dirty="0"/>
              <a:t>Arhitektura sustava – Dijagram aktivnosti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97971EC-E5EB-40CC-8776-C3182A37453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0" y="1247685"/>
            <a:ext cx="4495800" cy="5473791"/>
          </a:xfrm>
        </p:spPr>
        <p:txBody>
          <a:bodyPr>
            <a:normAutofit lnSpcReduction="10000"/>
          </a:bodyPr>
          <a:lstStyle/>
          <a:p>
            <a:r>
              <a:rPr lang="hr-HR" dirty="0"/>
              <a:t>Opisuje proces skeniranja artikala</a:t>
            </a:r>
          </a:p>
          <a:p>
            <a:r>
              <a:rPr lang="hr-HR" dirty="0"/>
              <a:t>Prikazuje komunikaciju aplikacije i baze podataka</a:t>
            </a:r>
          </a:p>
          <a:p>
            <a:r>
              <a:rPr lang="hr-HR" dirty="0"/>
              <a:t>Aplikacija provjerava status kamere</a:t>
            </a:r>
          </a:p>
          <a:p>
            <a:r>
              <a:rPr lang="hr-HR" dirty="0"/>
              <a:t>Povezivanje s bazom i dohvat traženog artikla</a:t>
            </a:r>
          </a:p>
          <a:p>
            <a:r>
              <a:rPr lang="hr-HR" dirty="0"/>
              <a:t>Promjena vrijednosti artikla</a:t>
            </a:r>
          </a:p>
          <a:p>
            <a:r>
              <a:rPr lang="hr-HR" dirty="0"/>
              <a:t>Ponovno povezivanje s bazom i spremanje novih vrijednosti</a:t>
            </a:r>
            <a:endParaRPr lang="en-US" dirty="0"/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8E696DD9-18F5-4EEE-9B8B-1D9318EC0F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91691"/>
            <a:ext cx="4495800" cy="4034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3197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9103"/>
            <a:ext cx="9144000" cy="719138"/>
          </a:xfrm>
        </p:spPr>
        <p:txBody>
          <a:bodyPr anchor="ctr">
            <a:normAutofit fontScale="90000"/>
          </a:bodyPr>
          <a:lstStyle/>
          <a:p>
            <a:r>
              <a:rPr lang="hr-HR" dirty="0"/>
              <a:t>Arhitektura sustava – Dijagram stanja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C31642C-7373-416D-B274-59CDBFF19A3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0" y="1281869"/>
            <a:ext cx="4495800" cy="5576131"/>
          </a:xfrm>
        </p:spPr>
        <p:txBody>
          <a:bodyPr>
            <a:normAutofit lnSpcReduction="10000"/>
          </a:bodyPr>
          <a:lstStyle/>
          <a:p>
            <a:r>
              <a:rPr lang="hr-HR" dirty="0"/>
              <a:t>Proces paljenja kamere prilikom skeniranja artikala</a:t>
            </a:r>
          </a:p>
          <a:p>
            <a:r>
              <a:rPr lang="hr-HR" dirty="0"/>
              <a:t>Na početku se pokušava upaliti kamera uređaja</a:t>
            </a:r>
          </a:p>
          <a:p>
            <a:r>
              <a:rPr lang="hr-HR" dirty="0"/>
              <a:t>Dva slučaja:</a:t>
            </a:r>
          </a:p>
          <a:p>
            <a:pPr lvl="1"/>
            <a:r>
              <a:rPr lang="hr-HR" dirty="0"/>
              <a:t>Kamera uspješno upaljena</a:t>
            </a:r>
          </a:p>
          <a:p>
            <a:pPr lvl="2"/>
            <a:r>
              <a:rPr lang="hr-HR" dirty="0"/>
              <a:t>Očitava se barkod artikla i dohvaćaju se podaci iz baze</a:t>
            </a:r>
          </a:p>
          <a:p>
            <a:pPr lvl="2"/>
            <a:r>
              <a:rPr lang="hr-HR" dirty="0"/>
              <a:t>Korisnik može mijenjati podatke te se oni pohranjuju u bazu podataka prilikom završetka rada s artiklom</a:t>
            </a:r>
          </a:p>
          <a:p>
            <a:pPr lvl="2"/>
            <a:r>
              <a:rPr lang="hr-HR" dirty="0"/>
              <a:t>Gašenje </a:t>
            </a:r>
            <a:r>
              <a:rPr lang="hr-HR"/>
              <a:t>kamere uređaja</a:t>
            </a:r>
            <a:endParaRPr lang="hr-HR" dirty="0"/>
          </a:p>
          <a:p>
            <a:pPr lvl="1"/>
            <a:r>
              <a:rPr lang="hr-HR" dirty="0"/>
              <a:t>Kamera nije uspješno upaljena</a:t>
            </a:r>
          </a:p>
          <a:p>
            <a:pPr lvl="2"/>
            <a:r>
              <a:rPr lang="hr-HR" dirty="0"/>
              <a:t>Dojava pogreške korisniku i prekidanje rada</a:t>
            </a:r>
          </a:p>
          <a:p>
            <a:pPr lvl="2"/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9</a:t>
            </a:fld>
            <a:endParaRPr lang="hr-HR"/>
          </a:p>
        </p:txBody>
      </p:sp>
      <p:pic>
        <p:nvPicPr>
          <p:cNvPr id="10" name="Rezervirano mjesto sadržaja 9">
            <a:extLst>
              <a:ext uri="{FF2B5EF4-FFF2-40B4-BE49-F238E27FC236}">
                <a16:creationId xmlns:a16="http://schemas.microsoft.com/office/drawing/2014/main" id="{060BC375-77A6-405C-8B82-B01B59C26C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50374"/>
            <a:ext cx="4495800" cy="3517614"/>
          </a:xfrm>
        </p:spPr>
      </p:pic>
    </p:spTree>
    <p:extLst>
      <p:ext uri="{BB962C8B-B14F-4D97-AF65-F5344CB8AC3E}">
        <p14:creationId xmlns:p14="http://schemas.microsoft.com/office/powerpoint/2010/main" val="1481493129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1213</TotalTime>
  <Words>632</Words>
  <Application>Microsoft Office PowerPoint</Application>
  <PresentationFormat>Prikaz na zaslonu (4:3)</PresentationFormat>
  <Paragraphs>111</Paragraphs>
  <Slides>12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Inventura Jarci&amp;Magarci</vt:lpstr>
      <vt:lpstr>Sadržaj</vt:lpstr>
      <vt:lpstr>Opis zadatka</vt:lpstr>
      <vt:lpstr>Postojeća rješenja</vt:lpstr>
      <vt:lpstr>Pregled zahtjeva</vt:lpstr>
      <vt:lpstr>Pregled zahtjeva</vt:lpstr>
      <vt:lpstr>Korišteni alati i tehnologije</vt:lpstr>
      <vt:lpstr>Arhitektura sustava – Dijagram aktivnosti</vt:lpstr>
      <vt:lpstr>Arhitektura sustava – Dijagram stanja</vt:lpstr>
      <vt:lpstr>Organizacija rada</vt:lpstr>
      <vt:lpstr>Iskustvo</vt:lpstr>
      <vt:lpstr>Jarci&amp;Magarci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Borna Rebić-Taučer</cp:lastModifiedBy>
  <cp:revision>28</cp:revision>
  <dcterms:created xsi:type="dcterms:W3CDTF">2016-01-18T13:10:52Z</dcterms:created>
  <dcterms:modified xsi:type="dcterms:W3CDTF">2022-01-17T19:37:09Z</dcterms:modified>
</cp:coreProperties>
</file>