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7" r:id="rId2"/>
    <p:sldId id="313" r:id="rId3"/>
    <p:sldId id="307" r:id="rId4"/>
    <p:sldId id="303" r:id="rId5"/>
    <p:sldId id="305" r:id="rId6"/>
    <p:sldId id="306" r:id="rId7"/>
    <p:sldId id="308" r:id="rId8"/>
    <p:sldId id="310" r:id="rId9"/>
    <p:sldId id="311" r:id="rId10"/>
    <p:sldId id="312" r:id="rId11"/>
    <p:sldId id="267" r:id="rId12"/>
    <p:sldId id="424" r:id="rId13"/>
    <p:sldId id="314" r:id="rId14"/>
    <p:sldId id="262" r:id="rId15"/>
    <p:sldId id="287" r:id="rId16"/>
    <p:sldId id="294" r:id="rId17"/>
    <p:sldId id="291" r:id="rId18"/>
    <p:sldId id="292" r:id="rId19"/>
    <p:sldId id="315" r:id="rId20"/>
    <p:sldId id="316" r:id="rId21"/>
    <p:sldId id="425" r:id="rId22"/>
    <p:sldId id="318" r:id="rId23"/>
    <p:sldId id="317" r:id="rId24"/>
    <p:sldId id="350" r:id="rId25"/>
    <p:sldId id="351" r:id="rId26"/>
    <p:sldId id="353" r:id="rId27"/>
    <p:sldId id="428" r:id="rId28"/>
    <p:sldId id="354" r:id="rId29"/>
    <p:sldId id="4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35C"/>
    <a:srgbClr val="A71D5D"/>
    <a:srgbClr val="0086B3"/>
    <a:srgbClr val="795DA3"/>
    <a:srgbClr val="183691"/>
    <a:srgbClr val="EAF0E8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27F97BB-C833-4FB7-BDE5-3F7075034690}" styleName="סגנון ערכת נושא 2 - הדגשה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76846" autoAdjust="0"/>
  </p:normalViewPr>
  <p:slideViewPr>
    <p:cSldViewPr snapToGrid="0">
      <p:cViewPr varScale="1">
        <p:scale>
          <a:sx n="66" d="100"/>
          <a:sy n="66" d="100"/>
        </p:scale>
        <p:origin x="1315" y="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09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466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88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See: http://stackoverflow.com/questions/5929711/c-function-with-no-parameters-behaviour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code compile without a warning or error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 void test1(int a, int b, int c) {}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 void test() { printf("HERE\n"); test(1,2,3); }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 test(); }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C++, void test() declares a function that takes no paramerers (and returns nothing).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C, void test() declares a function that takes an unspecified (but not variable) number of parameters (and returns nothing). So all your calls are valid (according to the prototype) in C.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C, use void test(void).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797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http://david.tribble.com/text/cdiffs.htm#C99-odr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C allows definitions of the same function or object in different source files to be composed of different token sequences, provided they are semantically identical.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259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6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20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54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39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9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12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4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41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46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8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cell is a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6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0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1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TA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36514"/>
            <a:ext cx="6604000" cy="1752600"/>
          </a:xfrm>
        </p:spPr>
        <p:txBody>
          <a:bodyPr/>
          <a:lstStyle/>
          <a:p>
            <a:r>
              <a:rPr lang="en-US" dirty="0"/>
              <a:t>variables, </a:t>
            </a:r>
            <a:r>
              <a:rPr lang="en-US" dirty="0" err="1"/>
              <a:t>booleans</a:t>
            </a:r>
            <a:r>
              <a:rPr lang="en-US" dirty="0"/>
              <a:t>, functions, output, </a:t>
            </a:r>
            <a:r>
              <a:rPr lang="en-US" dirty="0" err="1"/>
              <a:t>globals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3467"/>
            <a:ext cx="5956300" cy="55545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python, we had “and”, “or” to evaluate more complex Boolean conditions.</a:t>
            </a:r>
          </a:p>
          <a:p>
            <a:pPr>
              <a:lnSpc>
                <a:spcPct val="150000"/>
              </a:lnSpc>
            </a:pPr>
            <a:r>
              <a:rPr lang="en-US" dirty="0"/>
              <a:t>In C, we use: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&amp;&amp; - logical “and”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|| - logical “or”</a:t>
            </a:r>
          </a:p>
          <a:p>
            <a:pPr>
              <a:lnSpc>
                <a:spcPct val="150000"/>
              </a:lnSpc>
            </a:pPr>
            <a:r>
              <a:rPr lang="en-US" dirty="0"/>
              <a:t>Sometimes, we want to  perform operations between the binary representations of variable, for that we have bitwise operators: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&amp; - bitwise “and”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| - bitwise or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D03F31-5F8E-49B7-90DC-6BD53F43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3717"/>
            <a:ext cx="511390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//your code 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E76F318-FCCE-44AB-A141-469F37097192}"/>
              </a:ext>
            </a:extLst>
          </p:cNvPr>
          <p:cNvSpPr/>
          <p:nvPr/>
        </p:nvSpPr>
        <p:spPr>
          <a:xfrm>
            <a:off x="7765902" y="766790"/>
            <a:ext cx="4048889" cy="2611285"/>
          </a:xfrm>
          <a:prstGeom prst="wedgeRoundRectCallout">
            <a:avLst>
              <a:gd name="adj1" fmla="val -39802"/>
              <a:gd name="adj2" fmla="val 760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indent="0" algn="ctr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Lazy evaluations – if the whole expression evaluation is known from the evaluation of the first </a:t>
            </a:r>
            <a:r>
              <a:rPr lang="en-US" sz="2000" dirty="0" err="1">
                <a:solidFill>
                  <a:schemeClr val="tx2"/>
                </a:solidFill>
              </a:rPr>
              <a:t>boolean</a:t>
            </a:r>
            <a:r>
              <a:rPr lang="en-US" sz="2000" dirty="0">
                <a:solidFill>
                  <a:schemeClr val="tx2"/>
                </a:solidFill>
              </a:rPr>
              <a:t> expression, the rest will not be evaluated. In this case, if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== 1, </a:t>
            </a:r>
            <a:r>
              <a:rPr lang="en-US" sz="2000" dirty="0" err="1">
                <a:solidFill>
                  <a:schemeClr val="tx2"/>
                </a:solidFill>
              </a:rPr>
              <a:t>isValid</a:t>
            </a:r>
            <a:r>
              <a:rPr lang="en-US" sz="2000" dirty="0">
                <a:solidFill>
                  <a:schemeClr val="tx2"/>
                </a:solidFill>
              </a:rPr>
              <a:t>() will not be called!</a:t>
            </a:r>
          </a:p>
        </p:txBody>
      </p:sp>
    </p:spTree>
    <p:extLst>
      <p:ext uri="{BB962C8B-B14F-4D97-AF65-F5344CB8AC3E}">
        <p14:creationId xmlns:p14="http://schemas.microsoft.com/office/powerpoint/2010/main" val="6621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As you have seen in the lecture, there are several primitive data types – char, short, int, long, float, double.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C, we can create user-defined data types, called “structs” - we’ll get to that later in the course.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number of bytes a data type is represented by in the memory is important for programming in C, as you’ll see later in the course.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get the number of bytes (1 byte = 8 bits) of a data type (primitive or user-defined), we can call the “</a:t>
            </a:r>
            <a:r>
              <a:rPr lang="en-US" sz="2400" dirty="0" err="1"/>
              <a:t>sizeof</a:t>
            </a:r>
            <a:r>
              <a:rPr lang="en-US" sz="2400" dirty="0"/>
              <a:t>()” operator on it.</a:t>
            </a:r>
          </a:p>
        </p:txBody>
      </p:sp>
    </p:spTree>
    <p:extLst>
      <p:ext uri="{BB962C8B-B14F-4D97-AF65-F5344CB8AC3E}">
        <p14:creationId xmlns:p14="http://schemas.microsoft.com/office/powerpoint/2010/main" val="20831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operator returns a value which is </a:t>
            </a:r>
            <a:r>
              <a:rPr lang="en-US" sz="2400" b="1" dirty="0"/>
              <a:t>unsigned long </a:t>
            </a:r>
            <a:r>
              <a:rPr lang="en-US" sz="2400" dirty="0"/>
              <a:t>(or </a:t>
            </a:r>
            <a:r>
              <a:rPr lang="en-US" sz="2400" b="1" dirty="0" err="1"/>
              <a:t>size_t</a:t>
            </a:r>
            <a:r>
              <a:rPr lang="en-US" sz="2400" dirty="0"/>
              <a:t>, more on that in the next TA)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operator accepts one argument which can be: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/>
              <a:t>data type</a:t>
            </a:r>
            <a:r>
              <a:rPr lang="en-US" sz="2200" dirty="0"/>
              <a:t>, for example - </a:t>
            </a:r>
            <a:r>
              <a:rPr lang="en-US" altLang="en-US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Expression</a:t>
            </a:r>
            <a:r>
              <a:rPr lang="en-US" sz="2200" dirty="0"/>
              <a:t> - 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altLang="en-US" sz="2200" dirty="0">
                <a:solidFill>
                  <a:srgbClr val="A71D5D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	unsigned long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 + b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dirty="0"/>
              <a:t>The operator is a compile time operator – we can apply it only on sized that are known in compile time!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In C, there is only one constant in terms of size of data types - </a:t>
            </a:r>
            <a:r>
              <a:rPr lang="en-US" altLang="en-US" sz="2400" dirty="0" err="1">
                <a:solidFill>
                  <a:srgbClr val="A71D5D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It is also always true that </a:t>
            </a:r>
            <a:r>
              <a:rPr lang="en-US" altLang="en-US" sz="2400" dirty="0" err="1">
                <a:solidFill>
                  <a:srgbClr val="A71D5D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&lt;= </a:t>
            </a:r>
            <a:r>
              <a:rPr lang="en-US" altLang="en-US" sz="2400" dirty="0" err="1">
                <a:solidFill>
                  <a:srgbClr val="A71D5D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&lt;= </a:t>
            </a:r>
            <a:r>
              <a:rPr lang="en-US" altLang="en-US" sz="2400" dirty="0" err="1">
                <a:solidFill>
                  <a:srgbClr val="A71D5D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>
              <a:solidFill>
                <a:srgbClr val="0086B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4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374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8079"/>
            <a:ext cx="10972800" cy="2494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Functions are the main part of a C program.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function can have any name, if it doesn’t start with a number. The name “main” is a special name – the main function is what is being called when the program is run.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function can be defined by the following syntax: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97B65-14C1-4ECE-9CB8-41CB402679CA}"/>
              </a:ext>
            </a:extLst>
          </p:cNvPr>
          <p:cNvSpPr txBox="1">
            <a:spLocks/>
          </p:cNvSpPr>
          <p:nvPr/>
        </p:nvSpPr>
        <p:spPr>
          <a:xfrm>
            <a:off x="609600" y="5104892"/>
            <a:ext cx="10972800" cy="1220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en-US" sz="2200" dirty="0"/>
              <a:t>Where </a:t>
            </a:r>
            <a:r>
              <a:rPr lang="en-US" altLang="en-US" sz="2000" dirty="0" err="1">
                <a:solidFill>
                  <a:srgbClr val="371F80"/>
                </a:solidFill>
                <a:latin typeface="Consolas" panose="020B0609020204030204" pitchFamily="49" charset="0"/>
              </a:rPr>
              <a:t>returnType</a:t>
            </a:r>
            <a:r>
              <a:rPr lang="en-US" sz="2200" dirty="0"/>
              <a:t> is the data type of what the function returns (for example, int), </a:t>
            </a:r>
            <a:r>
              <a:rPr lang="en-US" altLang="en-US" sz="2000" dirty="0">
                <a:solidFill>
                  <a:srgbClr val="371F80"/>
                </a:solidFill>
                <a:latin typeface="Consolas" panose="020B0609020204030204" pitchFamily="49" charset="0"/>
              </a:rPr>
              <a:t>type1</a:t>
            </a:r>
            <a:r>
              <a:rPr lang="en-US" sz="2200" dirty="0"/>
              <a:t> is the data type of argument1 etc.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E1DF55E-2548-4A39-A613-FC706F18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42" y="3473676"/>
            <a:ext cx="512191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type1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//body of function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returnStatement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8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C2BCB59-5C4F-4006-A872-11E1F4D89699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Procedures – functions that return void (nothing)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12FA25-34D6-483E-AADB-B8544A30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074" y="2302200"/>
            <a:ext cx="538320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code...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optional!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620135-B87B-4E5B-AC7F-22B01ECB2795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Declaration / Definition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C31AC-9AB0-4E7F-9B85-4E1F04BD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90446"/>
            <a:ext cx="187743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funcB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funcC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funcB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8E677-DDD9-4318-A1A1-950E0F07DDF7}"/>
              </a:ext>
            </a:extLst>
          </p:cNvPr>
          <p:cNvSpPr txBox="1"/>
          <p:nvPr/>
        </p:nvSpPr>
        <p:spPr>
          <a:xfrm>
            <a:off x="4201459" y="2838229"/>
            <a:ext cx="3134256" cy="1181542"/>
          </a:xfrm>
          <a:prstGeom prst="rect">
            <a:avLst/>
          </a:prstGeom>
        </p:spPr>
        <p:txBody>
          <a:bodyPr vert="horz">
            <a:noAutofit/>
          </a:bodyPr>
          <a:lstStyle>
            <a:lvl1pPr marL="109728" indent="0">
              <a:lnSpc>
                <a:spcPct val="150000"/>
              </a:lnSpc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>
                <a:solidFill>
                  <a:schemeClr val="tx2"/>
                </a:solidFill>
              </a:defRPr>
            </a:lvl1pPr>
            <a:lvl2pPr marL="658368" indent="-246888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>
                <a:solidFill>
                  <a:schemeClr val="tx2"/>
                </a:solidFill>
              </a:defRPr>
            </a:lvl2pPr>
            <a:lvl3pPr marL="923544" indent="-219456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>
                <a:solidFill>
                  <a:schemeClr val="tx2"/>
                </a:solidFill>
              </a:defRPr>
            </a:lvl3pPr>
            <a:lvl4pPr marL="1179576" indent="-201168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>
                <a:solidFill>
                  <a:schemeClr val="tx2"/>
                </a:solidFill>
              </a:defRPr>
            </a:lvl4pPr>
            <a:lvl5pPr marL="1389888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>
                <a:solidFill>
                  <a:schemeClr val="tx2"/>
                </a:solidFill>
              </a:defRPr>
            </a:lvl5pPr>
            <a:lvl6pPr marL="1609344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>
                <a:solidFill>
                  <a:schemeClr val="tx2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>
                <a:solidFill>
                  <a:schemeClr val="tx2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>
                <a:solidFill>
                  <a:schemeClr val="tx2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baseline="0"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Compilation error:</a:t>
            </a:r>
          </a:p>
          <a:p>
            <a:r>
              <a:rPr lang="en-US" dirty="0" err="1">
                <a:solidFill>
                  <a:srgbClr val="FF0000"/>
                </a:solidFill>
              </a:rPr>
              <a:t>funcC</a:t>
            </a:r>
            <a:r>
              <a:rPr lang="en-US" dirty="0">
                <a:solidFill>
                  <a:srgbClr val="FF0000"/>
                </a:solidFill>
              </a:rPr>
              <a:t> is not known yet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48D10-DEA2-4D6B-A319-BBF93EE04F52}"/>
              </a:ext>
            </a:extLst>
          </p:cNvPr>
          <p:cNvSpPr txBox="1"/>
          <p:nvPr/>
        </p:nvSpPr>
        <p:spPr>
          <a:xfrm>
            <a:off x="4201460" y="5298580"/>
            <a:ext cx="4392706" cy="1194421"/>
          </a:xfrm>
          <a:prstGeom prst="rect">
            <a:avLst/>
          </a:prstGeom>
        </p:spPr>
        <p:txBody>
          <a:bodyPr vert="horz">
            <a:noAutofit/>
          </a:bodyPr>
          <a:lstStyle>
            <a:lvl1pPr marL="109728" indent="0">
              <a:lnSpc>
                <a:spcPct val="150000"/>
              </a:lnSpc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>
                <a:solidFill>
                  <a:schemeClr val="tx2"/>
                </a:solidFill>
              </a:defRPr>
            </a:lvl1pPr>
            <a:lvl2pPr marL="658368" indent="-246888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>
                <a:solidFill>
                  <a:schemeClr val="tx2"/>
                </a:solidFill>
              </a:defRPr>
            </a:lvl2pPr>
            <a:lvl3pPr marL="923544" indent="-219456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>
                <a:solidFill>
                  <a:schemeClr val="tx2"/>
                </a:solidFill>
              </a:defRPr>
            </a:lvl3pPr>
            <a:lvl4pPr marL="1179576" indent="-201168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>
                <a:solidFill>
                  <a:schemeClr val="tx2"/>
                </a:solidFill>
              </a:defRPr>
            </a:lvl4pPr>
            <a:lvl5pPr marL="1389888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>
                <a:solidFill>
                  <a:schemeClr val="tx2"/>
                </a:solidFill>
              </a:defRPr>
            </a:lvl5pPr>
            <a:lvl6pPr marL="1609344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>
                <a:solidFill>
                  <a:schemeClr val="tx2"/>
                </a:solidFill>
              </a:defRPr>
            </a:lvl6pPr>
            <a:lvl7pPr marL="1828800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>
                <a:solidFill>
                  <a:schemeClr val="tx2"/>
                </a:solidFill>
              </a:defRPr>
            </a:lvl7pPr>
            <a:lvl8pPr marL="2029968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>
                <a:solidFill>
                  <a:schemeClr val="tx2"/>
                </a:solidFill>
              </a:defRPr>
            </a:lvl8pPr>
            <a:lvl9pPr marL="2240280" indent="-182880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baseline="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function only “knows” function </a:t>
            </a:r>
          </a:p>
          <a:p>
            <a:r>
              <a:rPr lang="en-US" dirty="0"/>
              <a:t>that were declared above it</a:t>
            </a:r>
          </a:p>
        </p:txBody>
      </p:sp>
    </p:spTree>
    <p:extLst>
      <p:ext uri="{BB962C8B-B14F-4D97-AF65-F5344CB8AC3E}">
        <p14:creationId xmlns:p14="http://schemas.microsoft.com/office/powerpoint/2010/main" val="32757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13460" y="1144315"/>
            <a:ext cx="8534399" cy="5282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sym typeface="Arial"/>
              </a:rPr>
              <a:t>Declaration tells the compiler function name and return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8F16C-017F-4195-A20F-0636C218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39565"/>
            <a:ext cx="864852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the following 3 declarations are legit: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return int accepts int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return int accepts int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return int accepts unspecified parameters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en-US" sz="2000" dirty="0">
                <a:solidFill>
                  <a:srgbClr val="969896"/>
                </a:solidFill>
                <a:latin typeface="Consolas" panose="020B0609020204030204" pitchFamily="49" charset="0"/>
              </a:rPr>
              <a:t>// actual definition of `foo`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DC4A02-5B76-4DE0-AD9F-509B95B3FA9E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721E89-5211-4A65-833F-08F7F0D1CB23}"/>
              </a:ext>
            </a:extLst>
          </p:cNvPr>
          <p:cNvSpPr txBox="1">
            <a:spLocks/>
          </p:cNvSpPr>
          <p:nvPr/>
        </p:nvSpPr>
        <p:spPr>
          <a:xfrm>
            <a:off x="609600" y="36499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 function overloading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D5D67-83CB-4CDD-98EF-4801E5E42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597" y="860691"/>
            <a:ext cx="375295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 483">
            <a:extLst>
              <a:ext uri="{FF2B5EF4-FFF2-40B4-BE49-F238E27FC236}">
                <a16:creationId xmlns:a16="http://schemas.microsoft.com/office/drawing/2014/main" id="{0254E53F-E60E-491F-8371-F3D2C011C4A6}"/>
              </a:ext>
            </a:extLst>
          </p:cNvPr>
          <p:cNvSpPr txBox="1">
            <a:spLocks/>
          </p:cNvSpPr>
          <p:nvPr/>
        </p:nvSpPr>
        <p:spPr>
          <a:xfrm>
            <a:off x="537439" y="1449334"/>
            <a:ext cx="5660162" cy="504366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5" dirty="0">
                <a:solidFill>
                  <a:srgbClr val="455F51"/>
                </a:solidFill>
                <a:latin typeface="Calibri (Body)"/>
                <a:ea typeface="Arial"/>
                <a:cs typeface="Arial"/>
                <a:sym typeface="Arial"/>
              </a:rPr>
              <a:t>A function may have several declarations, </a:t>
            </a:r>
            <a:br>
              <a:rPr lang="en-US" sz="2405" dirty="0">
                <a:solidFill>
                  <a:srgbClr val="455F51"/>
                </a:solidFill>
                <a:latin typeface="Calibri (Body)"/>
                <a:ea typeface="Arial"/>
                <a:cs typeface="Arial"/>
                <a:sym typeface="Arial"/>
              </a:rPr>
            </a:br>
            <a:r>
              <a:rPr lang="en-US" sz="2405" dirty="0">
                <a:solidFill>
                  <a:srgbClr val="455F51"/>
                </a:solidFill>
                <a:latin typeface="Calibri (Body)"/>
                <a:ea typeface="Arial"/>
                <a:cs typeface="Arial"/>
                <a:sym typeface="Arial"/>
              </a:rPr>
              <a:t>but only one definition</a:t>
            </a:r>
          </a:p>
          <a:p>
            <a:pPr marL="0" indent="0">
              <a:spcBef>
                <a:spcPts val="580"/>
              </a:spcBef>
              <a:buClr>
                <a:schemeClr val="accent1"/>
              </a:buClr>
              <a:buSzPct val="25000"/>
              <a:buFont typeface="Georgia"/>
              <a:buNone/>
            </a:pPr>
            <a:r>
              <a:rPr lang="en-US" sz="2405" dirty="0">
                <a:solidFill>
                  <a:srgbClr val="455F51"/>
                </a:solidFill>
                <a:latin typeface="Calibri (Body)"/>
                <a:ea typeface="Arial"/>
                <a:cs typeface="Arial"/>
                <a:sym typeface="Arial"/>
              </a:rPr>
              <a:t>→ The following code </a:t>
            </a:r>
            <a:r>
              <a:rPr lang="en-US" sz="2405" b="1" dirty="0">
                <a:solidFill>
                  <a:srgbClr val="FF0000"/>
                </a:solidFill>
                <a:latin typeface="Calibri (Body)"/>
                <a:ea typeface="Arial"/>
                <a:cs typeface="Arial"/>
                <a:sym typeface="Arial"/>
              </a:rPr>
              <a:t>will not compile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81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9905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Like “print” in python, </a:t>
            </a:r>
            <a:r>
              <a:rPr lang="en-US" sz="2400" dirty="0" err="1">
                <a:latin typeface="+mj-lt"/>
              </a:rPr>
              <a:t>printf</a:t>
            </a:r>
            <a:r>
              <a:rPr lang="en-US" sz="2400" dirty="0">
                <a:latin typeface="+mj-lt"/>
              </a:rPr>
              <a:t> allows us to print to the </a:t>
            </a:r>
            <a:r>
              <a:rPr lang="en-US" sz="2400" b="1" dirty="0">
                <a:latin typeface="+mj-lt"/>
              </a:rPr>
              <a:t>standard output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stdout</a:t>
            </a:r>
            <a:r>
              <a:rPr lang="en-US" sz="2400" dirty="0">
                <a:latin typeface="+mj-lt"/>
              </a:rPr>
              <a:t>). What will be printed here?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Unlike python, nothing is carried out for us! If we want a line break, we add “\n”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2BFB33-7594-4807-AE2D-6CAC87D7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936" y="1905506"/>
            <a:ext cx="460254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"TA 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07EE7-ABE6-421E-B3B2-A631A91B9BDD}"/>
              </a:ext>
            </a:extLst>
          </p:cNvPr>
          <p:cNvSpPr txBox="1"/>
          <p:nvPr/>
        </p:nvSpPr>
        <p:spPr>
          <a:xfrm>
            <a:off x="9141452" y="2833008"/>
            <a:ext cx="229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</a:t>
            </a:r>
            <a:r>
              <a:rPr lang="en-US" sz="2400" dirty="0" err="1"/>
              <a:t>World!TA</a:t>
            </a:r>
            <a:r>
              <a:rPr lang="en-US" sz="2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657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function prints a in a </a:t>
            </a:r>
            <a:r>
              <a:rPr lang="en-US" sz="2000" b="1" dirty="0"/>
              <a:t>format</a:t>
            </a:r>
            <a:r>
              <a:rPr lang="en-US" sz="2000" dirty="0"/>
              <a:t> - a string that contains the text to be written to 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can optionally contain embedded format tags that are replaced by the values specified in subsequent additional arguments and formatted as requested.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109728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8970276-E3AC-4A2B-B67E-6EE6FA16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" y="2729483"/>
            <a:ext cx="474360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x is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A40AE-E835-4247-BE34-9FDE3D463CE4}"/>
              </a:ext>
            </a:extLst>
          </p:cNvPr>
          <p:cNvSpPr txBox="1"/>
          <p:nvPr/>
        </p:nvSpPr>
        <p:spPr>
          <a:xfrm>
            <a:off x="6146628" y="3375814"/>
            <a:ext cx="240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value of x is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AA631-A686-4224-9869-ECA8C44C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84" y="4730656"/>
            <a:ext cx="499688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is %d and y is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60773C0-2776-4766-B851-F1799D20A8FB}"/>
              </a:ext>
            </a:extLst>
          </p:cNvPr>
          <p:cNvSpPr txBox="1"/>
          <p:nvPr/>
        </p:nvSpPr>
        <p:spPr>
          <a:xfrm>
            <a:off x="6182360" y="5166976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is 3 and y is 4</a:t>
            </a:r>
          </a:p>
        </p:txBody>
      </p:sp>
    </p:spTree>
    <p:extLst>
      <p:ext uri="{BB962C8B-B14F-4D97-AF65-F5344CB8AC3E}">
        <p14:creationId xmlns:p14="http://schemas.microsoft.com/office/powerpoint/2010/main" val="323037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229360"/>
            <a:ext cx="4023542" cy="54921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It is important to specify the correct format for the variable, otherwise we will get prints we did not intend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When printing float and double we can choose the precision we want to print, by adding </a:t>
            </a:r>
            <a:r>
              <a:rPr lang="en-US" sz="2400" b="1" dirty="0">
                <a:latin typeface="+mj-lt"/>
              </a:rPr>
              <a:t>%.number </a:t>
            </a:r>
            <a:r>
              <a:rPr lang="en-US" sz="2400" dirty="0">
                <a:latin typeface="+mj-lt"/>
              </a:rPr>
              <a:t>to the format. For example %.3f will print a float number with precision of 3 digits.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15834A-7BFF-45A9-AB91-D54B9E7C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2" t="30571" r="31150" b="19605"/>
          <a:stretch/>
        </p:blipFill>
        <p:spPr>
          <a:xfrm>
            <a:off x="4527981" y="1311347"/>
            <a:ext cx="7387828" cy="44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60"/>
            <a:ext cx="11145520" cy="1352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How can we print the value of variables?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What will be printed?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B12A4C-CE26-4130-9AE3-7228528B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40" y="2710511"/>
            <a:ext cx="52629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x is %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CE73ED-E836-4D65-B3F1-76AE0A2C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760" y="2710511"/>
            <a:ext cx="526297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x is %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6177F-E20E-4449-8495-A88FF14B2F1E}"/>
              </a:ext>
            </a:extLst>
          </p:cNvPr>
          <p:cNvSpPr txBox="1"/>
          <p:nvPr/>
        </p:nvSpPr>
        <p:spPr>
          <a:xfrm>
            <a:off x="1757083" y="4715433"/>
            <a:ext cx="240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value of x is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608C-88C6-4208-B841-182BDD84C492}"/>
              </a:ext>
            </a:extLst>
          </p:cNvPr>
          <p:cNvSpPr txBox="1"/>
          <p:nvPr/>
        </p:nvSpPr>
        <p:spPr>
          <a:xfrm>
            <a:off x="7518401" y="4715433"/>
            <a:ext cx="255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value of x is 97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29AA4D-0C39-4FA8-9739-B7F7C9779DA2}"/>
              </a:ext>
            </a:extLst>
          </p:cNvPr>
          <p:cNvSpPr txBox="1">
            <a:spLocks/>
          </p:cNvSpPr>
          <p:nvPr/>
        </p:nvSpPr>
        <p:spPr>
          <a:xfrm>
            <a:off x="609600" y="5451296"/>
            <a:ext cx="11145520" cy="13524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How can we fix this and print ‘a’ as the value of x?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2BFB272-F25B-484D-A644-8B80ACF3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095" y="2710511"/>
            <a:ext cx="57246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"The value of x is %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c"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5F64D-BC57-4133-ACB3-5413C02B4468}"/>
              </a:ext>
            </a:extLst>
          </p:cNvPr>
          <p:cNvSpPr txBox="1"/>
          <p:nvPr/>
        </p:nvSpPr>
        <p:spPr>
          <a:xfrm>
            <a:off x="7518400" y="4715433"/>
            <a:ext cx="255582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x is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7C2C7-DB55-4A18-8ACE-641CB461113A}"/>
              </a:ext>
            </a:extLst>
          </p:cNvPr>
          <p:cNvSpPr/>
          <p:nvPr/>
        </p:nvSpPr>
        <p:spPr>
          <a:xfrm>
            <a:off x="10751671" y="3556001"/>
            <a:ext cx="496047" cy="537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40194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Global variables are variables that hold their values throughout the lifetime of the program, and they can be accessed by any function.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Global variables are defined outside a function, usually on top of the program.</a:t>
            </a:r>
            <a:endParaRPr lang="en-US" sz="22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AA0B522-CB0B-48DE-8CB3-3B1A001ACF0F}"/>
              </a:ext>
            </a:extLst>
          </p:cNvPr>
          <p:cNvSpPr/>
          <p:nvPr/>
        </p:nvSpPr>
        <p:spPr>
          <a:xfrm>
            <a:off x="516673" y="3210497"/>
            <a:ext cx="8772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DA3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"a = %d, b = %d and c = %d\n"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63A3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410210F-6766-48E6-B4A5-F47CE055E353}"/>
              </a:ext>
            </a:extLst>
          </p:cNvPr>
          <p:cNvSpPr txBox="1"/>
          <p:nvPr/>
        </p:nvSpPr>
        <p:spPr>
          <a:xfrm>
            <a:off x="7687069" y="4918657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10, b = 20, c = 30</a:t>
            </a:r>
          </a:p>
        </p:txBody>
      </p:sp>
    </p:spTree>
    <p:extLst>
      <p:ext uri="{BB962C8B-B14F-4D97-AF65-F5344CB8AC3E}">
        <p14:creationId xmlns:p14="http://schemas.microsoft.com/office/powerpoint/2010/main" val="20080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1235061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global and local have the same name, the value of local variable inside a function will take preference.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can initialized the global variables. If we don’t, they are initialized automatically to a default value.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3627BDE-3309-4BAC-9541-5DAD0D6A6E29}"/>
              </a:ext>
            </a:extLst>
          </p:cNvPr>
          <p:cNvSpPr/>
          <p:nvPr/>
        </p:nvSpPr>
        <p:spPr>
          <a:xfrm>
            <a:off x="609600" y="2810924"/>
            <a:ext cx="71665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DA3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"%d %d"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63A35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089985F-592D-4936-9715-C0D3112F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098" y="2705611"/>
            <a:ext cx="3559859" cy="2805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455F51"/>
                </a:solidFill>
              </a:rPr>
              <a:t>What will be printed?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garbage 5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garbage 10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0 5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0 10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6A8CC7B-5E0B-4249-B9AE-B0C4BD38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098" y="2705610"/>
            <a:ext cx="3559859" cy="2805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455F51"/>
                </a:solidFill>
              </a:rPr>
              <a:t>What will be printed?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garbage 5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garbage 10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dirty="0">
                <a:solidFill>
                  <a:srgbClr val="455F51"/>
                </a:solidFill>
              </a:rPr>
              <a:t>0 5</a:t>
            </a:r>
          </a:p>
          <a:p>
            <a:pPr marL="1030288" lvl="1" indent="-5730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2400" b="1" dirty="0">
                <a:solidFill>
                  <a:srgbClr val="455F51"/>
                </a:solidFill>
              </a:rPr>
              <a:t>0 10</a:t>
            </a:r>
          </a:p>
        </p:txBody>
      </p:sp>
    </p:spTree>
    <p:extLst>
      <p:ext uri="{BB962C8B-B14F-4D97-AF65-F5344CB8AC3E}">
        <p14:creationId xmlns:p14="http://schemas.microsoft.com/office/powerpoint/2010/main" val="28603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Global Variables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6A8CC7B-5E0B-4249-B9AE-B0C4BD38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177" y="3429000"/>
            <a:ext cx="3559859" cy="5890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0 2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C2D4390-9DD9-43E3-8C64-6ADA52C10B90}"/>
              </a:ext>
            </a:extLst>
          </p:cNvPr>
          <p:cNvSpPr/>
          <p:nvPr/>
        </p:nvSpPr>
        <p:spPr>
          <a:xfrm>
            <a:off x="760903" y="184598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DA3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   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DA3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"%d "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63A3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1431798"/>
            <a:ext cx="11145520" cy="5501641"/>
          </a:xfrm>
        </p:spPr>
        <p:txBody>
          <a:bodyPr>
            <a:normAutofit/>
          </a:bodyPr>
          <a:lstStyle/>
          <a:p>
            <a:pPr marL="411480" lvl="1" indent="0">
              <a:lnSpc>
                <a:spcPct val="150000"/>
              </a:lnSpc>
              <a:buNone/>
            </a:pPr>
            <a:r>
              <a:rPr lang="en-US" sz="2000" dirty="0"/>
              <a:t>Usually, we should </a:t>
            </a:r>
            <a:r>
              <a:rPr lang="en-US" sz="2000" b="1" dirty="0"/>
              <a:t>avoid using global variables, </a:t>
            </a:r>
            <a:r>
              <a:rPr lang="en-US" sz="2000" dirty="0"/>
              <a:t>and use them only when we have no other alternative. Why?</a:t>
            </a:r>
          </a:p>
          <a:p>
            <a:pPr lvl="2"/>
            <a:r>
              <a:rPr lang="en-US" sz="2000" dirty="0"/>
              <a:t>Global variables can be altered by any part of the code, making it difficult to remember or reason about every possible use.</a:t>
            </a:r>
          </a:p>
          <a:p>
            <a:pPr lvl="2"/>
            <a:r>
              <a:rPr lang="en-US" sz="2000" dirty="0"/>
              <a:t>A global variable can have no access control because it can not be limited to some parts of the program.</a:t>
            </a:r>
          </a:p>
          <a:p>
            <a:pPr lvl="2"/>
            <a:r>
              <a:rPr lang="en-US" sz="2000" dirty="0"/>
              <a:t>Testing in programs using global variables can be a huge pain.</a:t>
            </a:r>
          </a:p>
          <a:p>
            <a:pPr marL="704088" lvl="2" indent="0">
              <a:buNone/>
            </a:pPr>
            <a:endParaRPr lang="en-US" sz="2000" dirty="0"/>
          </a:p>
          <a:p>
            <a:pPr marL="704088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16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3627BDE-3309-4BAC-9541-5DAD0D6A6E29}"/>
              </a:ext>
            </a:extLst>
          </p:cNvPr>
          <p:cNvSpPr/>
          <p:nvPr/>
        </p:nvSpPr>
        <p:spPr>
          <a:xfrm>
            <a:off x="609600" y="3204463"/>
            <a:ext cx="71665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NUM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 5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DA3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compilation error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 panose="020B0609020204030204" pitchFamily="49" charset="0"/>
              </a:rPr>
              <a:t>“My constant number is %d"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3A35C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63A3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B74456D-4F44-466A-8875-F7792E22DFF9}"/>
              </a:ext>
            </a:extLst>
          </p:cNvPr>
          <p:cNvSpPr/>
          <p:nvPr/>
        </p:nvSpPr>
        <p:spPr>
          <a:xfrm>
            <a:off x="-204486" y="1431798"/>
            <a:ext cx="11212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088" lvl="2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You can use global variables when you want to define constants (magic numbers for example).</a:t>
            </a:r>
          </a:p>
          <a:p>
            <a:pPr marL="704088" lvl="2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we define a variable as const its value cannot be changed during the running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384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Variables &amp;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3467"/>
            <a:ext cx="10972800" cy="51895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Variables are how we store values during a program run. In C (and other </a:t>
            </a:r>
            <a:r>
              <a:rPr lang="en-US" sz="2000" b="1" dirty="0"/>
              <a:t>typed</a:t>
            </a:r>
            <a:r>
              <a:rPr lang="en-US" sz="2000" dirty="0"/>
              <a:t> programming languages), we declare variables of a specific </a:t>
            </a:r>
            <a:r>
              <a:rPr lang="en-US" sz="2000" b="1" dirty="0"/>
              <a:t>type</a:t>
            </a:r>
            <a:r>
              <a:rPr lang="en-US" sz="2000" dirty="0"/>
              <a:t>. Only values that match the variable’s type can be assigned to the variable.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Recall that the memory consists of bytes, where each byte stores a value that is represented by a sequence of 8 bites. The types differ in their size, i.e. the number of bytes that store the variable value.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declaring a variable (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/>
              <a:t>), the computer allocates space in the memory where the variables data is stored, according to the variable’s type.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the computer needs to use the data stored in the variable, it goes to the allocated place in the memory and retrieves the value stored there.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Let’s look at an example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59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878"/>
            <a:ext cx="10972800" cy="1066800"/>
          </a:xfrm>
        </p:spPr>
        <p:txBody>
          <a:bodyPr/>
          <a:lstStyle/>
          <a:p>
            <a:r>
              <a:rPr lang="en-US" dirty="0"/>
              <a:t>Variables &amp; Memory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35BF3B0-7E00-4825-B803-D30942E2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18" y="2580393"/>
            <a:ext cx="353654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טבלה 5">
            <a:extLst>
              <a:ext uri="{FF2B5EF4-FFF2-40B4-BE49-F238E27FC236}">
                <a16:creationId xmlns:a16="http://schemas.microsoft.com/office/drawing/2014/main" id="{9B2C0B38-DABD-411A-A411-23B839003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11441"/>
              </p:ext>
            </p:extLst>
          </p:nvPr>
        </p:nvGraphicFramePr>
        <p:xfrm>
          <a:off x="5250098" y="2021686"/>
          <a:ext cx="6631048" cy="35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1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98033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8566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5268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76414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667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78308B-9738-4C50-A2A1-8AE78D8525BE}"/>
              </a:ext>
            </a:extLst>
          </p:cNvPr>
          <p:cNvSpPr txBox="1"/>
          <p:nvPr/>
        </p:nvSpPr>
        <p:spPr>
          <a:xfrm>
            <a:off x="5168134" y="258039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57AA2-F533-47F0-9A41-60916D748D39}"/>
              </a:ext>
            </a:extLst>
          </p:cNvPr>
          <p:cNvSpPr txBox="1"/>
          <p:nvPr/>
        </p:nvSpPr>
        <p:spPr>
          <a:xfrm>
            <a:off x="5168134" y="376334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DFF6B-CB39-4374-A550-2100F8B014F3}"/>
              </a:ext>
            </a:extLst>
          </p:cNvPr>
          <p:cNvSpPr txBox="1"/>
          <p:nvPr/>
        </p:nvSpPr>
        <p:spPr>
          <a:xfrm>
            <a:off x="5168134" y="435891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83112-5031-48FC-9652-DBC695C7EA68}"/>
              </a:ext>
            </a:extLst>
          </p:cNvPr>
          <p:cNvSpPr txBox="1"/>
          <p:nvPr/>
        </p:nvSpPr>
        <p:spPr>
          <a:xfrm>
            <a:off x="5168134" y="497500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0x0040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E51936C-A3F7-422D-848C-84F904AF83DD}"/>
              </a:ext>
            </a:extLst>
          </p:cNvPr>
          <p:cNvSpPr/>
          <p:nvPr/>
        </p:nvSpPr>
        <p:spPr>
          <a:xfrm>
            <a:off x="2548419" y="3640696"/>
            <a:ext cx="1332753" cy="25698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E31321C-9489-493E-963C-0D308C7EBED1}"/>
              </a:ext>
            </a:extLst>
          </p:cNvPr>
          <p:cNvSpPr/>
          <p:nvPr/>
        </p:nvSpPr>
        <p:spPr>
          <a:xfrm>
            <a:off x="2548419" y="4037278"/>
            <a:ext cx="1332753" cy="25698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FB1D2F6-AA7E-4600-BCC3-BC093BA05376}"/>
              </a:ext>
            </a:extLst>
          </p:cNvPr>
          <p:cNvSpPr/>
          <p:nvPr/>
        </p:nvSpPr>
        <p:spPr>
          <a:xfrm>
            <a:off x="2548419" y="4480079"/>
            <a:ext cx="1332753" cy="25698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15A97A8-5652-4994-8DA7-F1734ACE12A6}"/>
              </a:ext>
            </a:extLst>
          </p:cNvPr>
          <p:cNvSpPr/>
          <p:nvPr/>
        </p:nvSpPr>
        <p:spPr>
          <a:xfrm>
            <a:off x="2548419" y="4909195"/>
            <a:ext cx="1332753" cy="25698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3D1D206-79C3-4663-8ED2-F508F2C9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6630"/>
              </p:ext>
            </p:extLst>
          </p:nvPr>
        </p:nvGraphicFramePr>
        <p:xfrm>
          <a:off x="5250280" y="3210693"/>
          <a:ext cx="3315524" cy="5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1">
                  <a:extLst>
                    <a:ext uri="{9D8B030D-6E8A-4147-A177-3AD203B41FA5}">
                      <a16:colId xmlns:a16="http://schemas.microsoft.com/office/drawing/2014/main" val="1241100527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3556964335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3593157072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684380615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591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32AF095-0C77-4055-93D6-BFCC86F4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22047"/>
              </p:ext>
            </p:extLst>
          </p:nvPr>
        </p:nvGraphicFramePr>
        <p:xfrm>
          <a:off x="5253253" y="2017421"/>
          <a:ext cx="3315524" cy="5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1">
                  <a:extLst>
                    <a:ext uri="{9D8B030D-6E8A-4147-A177-3AD203B41FA5}">
                      <a16:colId xmlns:a16="http://schemas.microsoft.com/office/drawing/2014/main" val="2674359244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3289441765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120416189"/>
                    </a:ext>
                  </a:extLst>
                </a:gridCol>
                <a:gridCol w="828881">
                  <a:extLst>
                    <a:ext uri="{9D8B030D-6E8A-4147-A177-3AD203B41FA5}">
                      <a16:colId xmlns:a16="http://schemas.microsoft.com/office/drawing/2014/main" val="3484088046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8375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2880F9E-FDFB-4B63-8DF6-888D619F8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38510"/>
              </p:ext>
            </p:extLst>
          </p:nvPr>
        </p:nvGraphicFramePr>
        <p:xfrm>
          <a:off x="8562988" y="2016157"/>
          <a:ext cx="828881" cy="5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1">
                  <a:extLst>
                    <a:ext uri="{9D8B030D-6E8A-4147-A177-3AD203B41FA5}">
                      <a16:colId xmlns:a16="http://schemas.microsoft.com/office/drawing/2014/main" val="2656120727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733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322E77-90B4-4839-9A3F-FB639945FFC1}"/>
              </a:ext>
            </a:extLst>
          </p:cNvPr>
          <p:cNvSpPr txBox="1"/>
          <p:nvPr/>
        </p:nvSpPr>
        <p:spPr>
          <a:xfrm>
            <a:off x="5168134" y="3167776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4F18E-71A1-4959-ADC5-52C40F72E865}"/>
              </a:ext>
            </a:extLst>
          </p:cNvPr>
          <p:cNvSpPr txBox="1"/>
          <p:nvPr/>
        </p:nvSpPr>
        <p:spPr>
          <a:xfrm>
            <a:off x="5168134" y="196313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E768A173-C02A-4087-845A-F1712C63094F}"/>
              </a:ext>
            </a:extLst>
          </p:cNvPr>
          <p:cNvSpPr/>
          <p:nvPr/>
        </p:nvSpPr>
        <p:spPr>
          <a:xfrm>
            <a:off x="3681680" y="5337998"/>
            <a:ext cx="910288" cy="256988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475255-EC44-44CA-8B05-D77409304B18}"/>
              </a:ext>
            </a:extLst>
          </p:cNvPr>
          <p:cNvSpPr/>
          <p:nvPr/>
        </p:nvSpPr>
        <p:spPr>
          <a:xfrm>
            <a:off x="5276773" y="2028296"/>
            <a:ext cx="3248809" cy="580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773512-7BA2-4787-8613-F92F210E50CC}"/>
              </a:ext>
            </a:extLst>
          </p:cNvPr>
          <p:cNvSpPr/>
          <p:nvPr/>
        </p:nvSpPr>
        <p:spPr>
          <a:xfrm>
            <a:off x="5145412" y="161974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1BD51B-B61E-4470-B6B2-DBED0BC5A335}"/>
              </a:ext>
            </a:extLst>
          </p:cNvPr>
          <p:cNvSpPr/>
          <p:nvPr/>
        </p:nvSpPr>
        <p:spPr>
          <a:xfrm>
            <a:off x="8593718" y="2028296"/>
            <a:ext cx="771338" cy="580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7B745F-A8A5-4BAD-9905-7E74A8213461}"/>
              </a:ext>
            </a:extLst>
          </p:cNvPr>
          <p:cNvSpPr/>
          <p:nvPr/>
        </p:nvSpPr>
        <p:spPr>
          <a:xfrm>
            <a:off x="8552257" y="161974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4586DA-0BB8-4279-8B53-80510C09FC30}"/>
              </a:ext>
            </a:extLst>
          </p:cNvPr>
          <p:cNvSpPr/>
          <p:nvPr/>
        </p:nvSpPr>
        <p:spPr>
          <a:xfrm>
            <a:off x="5276773" y="3212912"/>
            <a:ext cx="3248809" cy="580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851967-61EA-4065-B35F-92A5D1C7B065}"/>
              </a:ext>
            </a:extLst>
          </p:cNvPr>
          <p:cNvCxnSpPr>
            <a:cxnSpLocks/>
          </p:cNvCxnSpPr>
          <p:nvPr/>
        </p:nvCxnSpPr>
        <p:spPr>
          <a:xfrm>
            <a:off x="7260270" y="2514903"/>
            <a:ext cx="176780" cy="6408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7BEA4-A2E8-426D-BF46-F10BB9D37E9D}"/>
              </a:ext>
            </a:extLst>
          </p:cNvPr>
          <p:cNvCxnSpPr>
            <a:cxnSpLocks/>
          </p:cNvCxnSpPr>
          <p:nvPr/>
        </p:nvCxnSpPr>
        <p:spPr>
          <a:xfrm flipH="1">
            <a:off x="7548741" y="2514903"/>
            <a:ext cx="1428688" cy="6408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383557-31D2-470B-B6C0-5F607AFCD296}"/>
              </a:ext>
            </a:extLst>
          </p:cNvPr>
          <p:cNvSpPr txBox="1"/>
          <p:nvPr/>
        </p:nvSpPr>
        <p:spPr>
          <a:xfrm>
            <a:off x="7405062" y="27219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7F8C08-66FE-48CD-A946-F7ED62B2B75D}"/>
              </a:ext>
            </a:extLst>
          </p:cNvPr>
          <p:cNvSpPr/>
          <p:nvPr/>
        </p:nvSpPr>
        <p:spPr>
          <a:xfrm>
            <a:off x="4908852" y="310070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9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Variables -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3467"/>
            <a:ext cx="10972800" cy="5189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Boolean variables are variables that have a value of True or False.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are no Boolean variables in C!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Instead, we use char/int: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Zero = False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Non-Zero = True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988BC8-6AAC-4C21-9C77-54630D8FA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4751169"/>
            <a:ext cx="324319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true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35CA73-ECBE-4F2F-B146-931D5D74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784467"/>
            <a:ext cx="324319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1974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true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913B87-E761-4B18-A4E0-3AB5A6AB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699" y="4810166"/>
            <a:ext cx="426270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=0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Variables -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3467"/>
            <a:ext cx="5003800" cy="51895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C99, the _Bool type was added</a:t>
            </a:r>
          </a:p>
          <a:p>
            <a:pPr>
              <a:lnSpc>
                <a:spcPct val="150000"/>
              </a:lnSpc>
            </a:pPr>
            <a:r>
              <a:rPr lang="en-US" dirty="0"/>
              <a:t>Notice – this is not really a primitive type, but a macro instead (more on macros later in the course)</a:t>
            </a:r>
          </a:p>
          <a:p>
            <a:pPr>
              <a:lnSpc>
                <a:spcPct val="150000"/>
              </a:lnSpc>
            </a:pPr>
            <a:r>
              <a:rPr lang="en-US" dirty="0"/>
              <a:t>Not really common – most C programmers use 0/1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0BF436-E891-4968-A32E-AB5CB11B7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392" y="898398"/>
            <a:ext cx="4325223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do something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Booleans – while 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668C85-FD2D-4192-9868-DEFB46C35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91673"/>
            <a:ext cx="333937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pp_status">
            <a:extLst>
              <a:ext uri="{FF2B5EF4-FFF2-40B4-BE49-F238E27FC236}">
                <a16:creationId xmlns:a16="http://schemas.microsoft.com/office/drawing/2014/main" id="{F4C5E05A-6147-4F40-B529-B37A51C6D27A}"/>
              </a:ext>
            </a:extLst>
          </p:cNvPr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8CC0F0-AA12-4A29-97C2-DED34CD0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431" y="1303467"/>
            <a:ext cx="4653538" cy="5189535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3200" dirty="0"/>
              <a:t>When will the loop stop?</a:t>
            </a:r>
          </a:p>
          <a:p>
            <a:pPr marL="566928" indent="-4572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Never</a:t>
            </a:r>
          </a:p>
          <a:p>
            <a:pPr marL="566928" indent="-4572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 == 5</a:t>
            </a:r>
          </a:p>
          <a:p>
            <a:pPr marL="566928" indent="-45720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a == 3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4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2D7A32C-9D83-4D45-9FFC-AE731E30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0" y="1444498"/>
            <a:ext cx="545213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 %d\n"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For loop – the python equivalent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D73B8C-9AD6-4F4F-ACA2-625C9828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2274838"/>
            <a:ext cx="499688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Expressions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3467"/>
            <a:ext cx="10972800" cy="5189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C, almost all operators/expressions have a return value</a:t>
            </a:r>
          </a:p>
          <a:p>
            <a:pPr>
              <a:lnSpc>
                <a:spcPct val="150000"/>
              </a:lnSpc>
            </a:pPr>
            <a:r>
              <a:rPr lang="en-US" dirty="0"/>
              <a:t>The below code compiles and runs!</a:t>
            </a:r>
          </a:p>
          <a:p>
            <a:pPr>
              <a:lnSpc>
                <a:spcPct val="150000"/>
              </a:lnSpc>
            </a:pPr>
            <a:r>
              <a:rPr lang="en-US" dirty="0"/>
              <a:t>Will it run the code inside the if?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F6EC57A-3AF3-4E05-A90D-0B1B79D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569" y="3630680"/>
            <a:ext cx="221086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3600" dirty="0">
                <a:solidFill>
                  <a:srgbClr val="63A35C"/>
                </a:solidFill>
                <a:latin typeface="Consolas" panose="020B0609020204030204" pitchFamily="49" charset="0"/>
              </a:rPr>
              <a:t>    …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2478</Words>
  <Application>Microsoft Office PowerPoint</Application>
  <PresentationFormat>מסך רחב</PresentationFormat>
  <Paragraphs>263</Paragraphs>
  <Slides>29</Slides>
  <Notes>29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(Body)</vt:lpstr>
      <vt:lpstr>Consolas</vt:lpstr>
      <vt:lpstr>Georgia</vt:lpstr>
      <vt:lpstr>Segoe UI</vt:lpstr>
      <vt:lpstr>Times New Roman</vt:lpstr>
      <vt:lpstr>Wingdings 2</vt:lpstr>
      <vt:lpstr>Training presentation</vt:lpstr>
      <vt:lpstr>C TA 1</vt:lpstr>
      <vt:lpstr>Variables</vt:lpstr>
      <vt:lpstr>Variables &amp; Memory</vt:lpstr>
      <vt:lpstr>Variables &amp; Memory</vt:lpstr>
      <vt:lpstr>Variables - boolean</vt:lpstr>
      <vt:lpstr>Variables - boolean</vt:lpstr>
      <vt:lpstr>Booleans – while loop example</vt:lpstr>
      <vt:lpstr>For loop – the python equivalent</vt:lpstr>
      <vt:lpstr>Expressions as values</vt:lpstr>
      <vt:lpstr>Logical operators</vt:lpstr>
      <vt:lpstr>sizeof()</vt:lpstr>
      <vt:lpstr>sizeof()</vt:lpstr>
      <vt:lpstr>Functions</vt:lpstr>
      <vt:lpstr>Functions</vt:lpstr>
      <vt:lpstr>מצגת של PowerPoint‏</vt:lpstr>
      <vt:lpstr>מצגת של PowerPoint‏</vt:lpstr>
      <vt:lpstr>מצגת של PowerPoint‏</vt:lpstr>
      <vt:lpstr>מצגת של PowerPoint‏</vt:lpstr>
      <vt:lpstr>Output</vt:lpstr>
      <vt:lpstr>printf</vt:lpstr>
      <vt:lpstr>printf</vt:lpstr>
      <vt:lpstr>printf</vt:lpstr>
      <vt:lpstr>printf</vt:lpstr>
      <vt:lpstr>Global Variables</vt:lpstr>
      <vt:lpstr>Global Variables</vt:lpstr>
      <vt:lpstr>Global Variables</vt:lpstr>
      <vt:lpstr>Global Variables </vt:lpstr>
      <vt:lpstr>Global Variables</vt:lpstr>
      <vt:lpstr>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105</cp:revision>
  <dcterms:created xsi:type="dcterms:W3CDTF">2020-03-21T15:52:13Z</dcterms:created>
  <dcterms:modified xsi:type="dcterms:W3CDTF">2020-08-05T05:18:07Z</dcterms:modified>
</cp:coreProperties>
</file>