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handoutMasterIdLst>
    <p:handoutMasterId r:id="rId35"/>
  </p:handoutMasterIdLst>
  <p:sldIdLst>
    <p:sldId id="257" r:id="rId2"/>
    <p:sldId id="422" r:id="rId3"/>
    <p:sldId id="423" r:id="rId4"/>
    <p:sldId id="420" r:id="rId5"/>
    <p:sldId id="424" r:id="rId6"/>
    <p:sldId id="426" r:id="rId7"/>
    <p:sldId id="421" r:id="rId8"/>
    <p:sldId id="427" r:id="rId9"/>
    <p:sldId id="316" r:id="rId10"/>
    <p:sldId id="305" r:id="rId11"/>
    <p:sldId id="339" r:id="rId12"/>
    <p:sldId id="338" r:id="rId13"/>
    <p:sldId id="318" r:id="rId14"/>
    <p:sldId id="313" r:id="rId15"/>
    <p:sldId id="340" r:id="rId16"/>
    <p:sldId id="314" r:id="rId17"/>
    <p:sldId id="341" r:id="rId18"/>
    <p:sldId id="320" r:id="rId19"/>
    <p:sldId id="319" r:id="rId20"/>
    <p:sldId id="428" r:id="rId21"/>
    <p:sldId id="343" r:id="rId22"/>
    <p:sldId id="344" r:id="rId23"/>
    <p:sldId id="429" r:id="rId24"/>
    <p:sldId id="345" r:id="rId25"/>
    <p:sldId id="430" r:id="rId26"/>
    <p:sldId id="348" r:id="rId27"/>
    <p:sldId id="432" r:id="rId28"/>
    <p:sldId id="431" r:id="rId29"/>
    <p:sldId id="433" r:id="rId30"/>
    <p:sldId id="296" r:id="rId31"/>
    <p:sldId id="364" r:id="rId32"/>
    <p:sldId id="43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D5D"/>
    <a:srgbClr val="0086B3"/>
    <a:srgbClr val="63A35C"/>
    <a:srgbClr val="183691"/>
    <a:srgbClr val="795DA3"/>
    <a:srgbClr val="455F51"/>
    <a:srgbClr val="D4BC08"/>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2" autoAdjust="0"/>
    <p:restoredTop sz="81156" autoAdjust="0"/>
  </p:normalViewPr>
  <p:slideViewPr>
    <p:cSldViewPr snapToGrid="0">
      <p:cViewPr varScale="1">
        <p:scale>
          <a:sx n="69" d="100"/>
          <a:sy n="69" d="100"/>
        </p:scale>
        <p:origin x="1219" y="77"/>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8/5/2020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8/5/2020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905848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1988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476093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1895866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Don’t go into what really happens in each step – tell them we’ll learn more on that later in the course</a:t>
            </a:r>
          </a:p>
          <a:p>
            <a:pPr marL="171450" indent="-171450">
              <a:buFont typeface="Arial" panose="020B0604020202020204" pitchFamily="34" charset="0"/>
              <a:buChar char="•"/>
            </a:pPr>
            <a:r>
              <a:rPr lang="en-US" dirty="0"/>
              <a:t>Not important, but if the ask – they can use \ to define a multiline macro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602181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there is code hidden under the visible code - </a:t>
            </a:r>
          </a:p>
          <a:p>
            <a:pPr marL="0" indent="0">
              <a:buFont typeface="Arial" panose="020B0604020202020204" pitchFamily="34" charset="0"/>
              <a:buNone/>
            </a:pPr>
            <a:r>
              <a:rPr lang="en-US" dirty="0"/>
              <a:t>Animation adds the parenthesis after the poll</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196529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there is code hidden under the visible code - </a:t>
            </a:r>
          </a:p>
          <a:p>
            <a:pPr marL="0" indent="0">
              <a:buFont typeface="Arial" panose="020B0604020202020204" pitchFamily="34" charset="0"/>
              <a:buNone/>
            </a:pPr>
            <a:r>
              <a:rPr lang="en-US" dirty="0"/>
              <a:t>Animation adds the parenthesis after the poll</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181760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there is code hidden under the visible code - </a:t>
            </a:r>
          </a:p>
          <a:p>
            <a:pPr marL="0" indent="0">
              <a:buFont typeface="Arial" panose="020B0604020202020204" pitchFamily="34" charset="0"/>
              <a:buNone/>
            </a:pPr>
            <a:r>
              <a:rPr lang="en-US" dirty="0"/>
              <a:t>Animation adds the parenthesis after the poll</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356417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783911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302189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1495178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8641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673457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261414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187993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function returns the string in success, if not a pointer to NULL</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617584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244139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2846765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2092764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he-IL" sz="1200" kern="1200" dirty="0">
                <a:solidFill>
                  <a:schemeClr val="tx1"/>
                </a:solidFill>
                <a:latin typeface="+mn-lt"/>
                <a:ea typeface="+mn-ea"/>
                <a:cs typeface="+mn-cs"/>
              </a:rPr>
              <a:t>Another </a:t>
            </a:r>
            <a:r>
              <a:rPr lang="he-IL" altLang="he-IL" sz="1200" kern="1200" dirty="0">
                <a:solidFill>
                  <a:schemeClr val="tx1"/>
                </a:solidFill>
                <a:latin typeface="+mn-lt"/>
                <a:ea typeface="+mn-ea"/>
                <a:cs typeface="+mn-cs"/>
              </a:rPr>
              <a:t>advantag</a:t>
            </a:r>
            <a:r>
              <a:rPr lang="en-US" altLang="he-IL" sz="1200" kern="1200" dirty="0">
                <a:solidFill>
                  <a:schemeClr val="tx1"/>
                </a:solidFill>
                <a:latin typeface="+mn-lt"/>
                <a:ea typeface="+mn-ea"/>
                <a:cs typeface="+mn-cs"/>
              </a:rPr>
              <a:t>es of having stderr - </a:t>
            </a:r>
            <a:r>
              <a:rPr lang="he-IL" altLang="he-IL" sz="1200" kern="1200" dirty="0">
                <a:solidFill>
                  <a:schemeClr val="tx1"/>
                </a:solidFill>
                <a:latin typeface="+mn-lt"/>
                <a:ea typeface="+mn-ea"/>
                <a:cs typeface="+mn-cs"/>
              </a:rPr>
              <a:t>we can redirect a command’s output (</a:t>
            </a:r>
            <a:r>
              <a:rPr lang="he-IL" altLang="he-IL" sz="1200" kern="1200" dirty="0" err="1">
                <a:solidFill>
                  <a:schemeClr val="tx1"/>
                </a:solidFill>
                <a:latin typeface="+mn-lt"/>
                <a:ea typeface="+mn-ea"/>
                <a:cs typeface="+mn-cs"/>
              </a:rPr>
              <a:t>stdout</a:t>
            </a:r>
            <a:r>
              <a:rPr lang="he-IL" altLang="he-IL" sz="1200" kern="1200" dirty="0">
                <a:solidFill>
                  <a:schemeClr val="tx1"/>
                </a:solidFill>
                <a:latin typeface="+mn-lt"/>
                <a:ea typeface="+mn-ea"/>
                <a:cs typeface="+mn-cs"/>
              </a:rPr>
              <a:t>) to a </a:t>
            </a:r>
            <a:r>
              <a:rPr lang="he-IL" altLang="he-IL" sz="1200" kern="1200" dirty="0" err="1">
                <a:solidFill>
                  <a:schemeClr val="tx1"/>
                </a:solidFill>
                <a:latin typeface="+mn-lt"/>
                <a:ea typeface="+mn-ea"/>
                <a:cs typeface="+mn-cs"/>
              </a:rPr>
              <a:t>file</a:t>
            </a:r>
            <a:r>
              <a:rPr lang="he-IL" altLang="he-IL" sz="1200" kern="1200" dirty="0">
                <a:solidFill>
                  <a:schemeClr val="tx1"/>
                </a:solidFill>
                <a:latin typeface="+mn-lt"/>
                <a:ea typeface="+mn-ea"/>
                <a:cs typeface="+mn-cs"/>
              </a:rPr>
              <a:t> and still </a:t>
            </a:r>
            <a:r>
              <a:rPr lang="he-IL" altLang="he-IL" sz="1200" kern="1200" dirty="0" err="1">
                <a:solidFill>
                  <a:schemeClr val="tx1"/>
                </a:solidFill>
                <a:latin typeface="+mn-lt"/>
                <a:ea typeface="+mn-ea"/>
                <a:cs typeface="+mn-cs"/>
              </a:rPr>
              <a:t>see</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any</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error</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messages</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stderr</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in</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the</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terminal</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window</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It</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stops</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the</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error</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messages</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from</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contaminating</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the</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file</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that</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stdout</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has</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been</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redirected</a:t>
            </a:r>
            <a:r>
              <a:rPr lang="he-IL" altLang="he-IL" sz="1200" kern="1200" dirty="0">
                <a:solidFill>
                  <a:schemeClr val="tx1"/>
                </a:solidFill>
                <a:latin typeface="+mn-lt"/>
                <a:ea typeface="+mn-ea"/>
                <a:cs typeface="+mn-cs"/>
              </a:rPr>
              <a:t> </a:t>
            </a:r>
            <a:r>
              <a:rPr lang="he-IL" altLang="he-IL" sz="1200" kern="1200" dirty="0" err="1">
                <a:solidFill>
                  <a:schemeClr val="tx1"/>
                </a:solidFill>
                <a:latin typeface="+mn-lt"/>
                <a:ea typeface="+mn-ea"/>
                <a:cs typeface="+mn-cs"/>
              </a:rPr>
              <a:t>into</a:t>
            </a:r>
            <a:r>
              <a:rPr lang="he-IL" altLang="he-IL" sz="1200" kern="1200" dirty="0">
                <a:solidFill>
                  <a:schemeClr val="tx1"/>
                </a:solidFill>
                <a:latin typeface="+mn-lt"/>
                <a:ea typeface="+mn-ea"/>
                <a:cs typeface="+mn-cs"/>
              </a:rPr>
              <a: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633260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29</a:t>
            </a:fld>
            <a:endParaRPr lang="en-US" dirty="0"/>
          </a:p>
        </p:txBody>
      </p:sp>
    </p:spTree>
    <p:extLst>
      <p:ext uri="{BB962C8B-B14F-4D97-AF65-F5344CB8AC3E}">
        <p14:creationId xmlns:p14="http://schemas.microsoft.com/office/powerpoint/2010/main" val="200216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Might need to explain casting – changing the value present in one representation (double) to another (int)</a:t>
                </a:r>
              </a:p>
              <a:p>
                <a:pPr marL="171450" indent="-171450">
                  <a:buFont typeface="Arial" panose="020B0604020202020204" pitchFamily="34" charset="0"/>
                  <a:buChar char="•"/>
                </a:pPr>
                <a:r>
                  <a:rPr lang="en-US" dirty="0"/>
                  <a:t>Remind them – </a:t>
                </a:r>
                <a:r>
                  <a:rPr lang="en-US" dirty="0" err="1"/>
                  <a:t>sizeof</a:t>
                </a:r>
                <a:r>
                  <a:rPr lang="en-US" dirty="0"/>
                  <a:t>(char)==1 byte == 8 bits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now explain to them what unsigned means – treating the MSB as part of the number, not as </a:t>
                </a:r>
                <a:r>
                  <a:rPr lang="en-US" b="0" i="0">
                    <a:latin typeface="Cambria Math" panose="02040503050406030204" pitchFamily="18" charset="0"/>
                  </a:rPr>
                  <a:t>±</a:t>
                </a:r>
                <a:r>
                  <a:rPr lang="en-US" dirty="0"/>
                  <a:t> indicator</a:t>
                </a:r>
              </a:p>
              <a:p>
                <a:pPr marL="171450" indent="-171450">
                  <a:buFont typeface="Arial" panose="020B0604020202020204" pitchFamily="34" charset="0"/>
                  <a:buChar char="•"/>
                </a:pPr>
                <a:r>
                  <a:rPr lang="en-US" dirty="0"/>
                  <a:t>No need to elaborate – if they ask more, send them to look at 2’s-complement on their own</a:t>
                </a:r>
              </a:p>
            </p:txBody>
          </p:sp>
        </mc:Fallback>
      </mc:AlternateContent>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06018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68926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344665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233513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Might need to explain casting – changing the value present in one representation (double) to another (int)</a:t>
                </a:r>
              </a:p>
              <a:p>
                <a:pPr marL="171450" indent="-171450">
                  <a:buFont typeface="Arial" panose="020B0604020202020204" pitchFamily="34" charset="0"/>
                  <a:buChar char="•"/>
                </a:pPr>
                <a:r>
                  <a:rPr lang="en-US" dirty="0"/>
                  <a:t>Remind them – </a:t>
                </a:r>
                <a:r>
                  <a:rPr lang="en-US" dirty="0" err="1"/>
                  <a:t>sizeof</a:t>
                </a:r>
                <a:r>
                  <a:rPr lang="en-US" dirty="0"/>
                  <a:t>(char)==1 byte == 8 bits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now explain to them what unsigned means – treating the MSB as part of the number, not as </a:t>
                </a:r>
                <a:r>
                  <a:rPr lang="en-US" b="0" i="0">
                    <a:latin typeface="Cambria Math" panose="02040503050406030204" pitchFamily="18" charset="0"/>
                  </a:rPr>
                  <a:t>±</a:t>
                </a:r>
                <a:r>
                  <a:rPr lang="en-US" dirty="0"/>
                  <a:t> indicator</a:t>
                </a:r>
              </a:p>
              <a:p>
                <a:pPr marL="171450" indent="-171450">
                  <a:buFont typeface="Arial" panose="020B0604020202020204" pitchFamily="34" charset="0"/>
                  <a:buChar char="•"/>
                </a:pPr>
                <a:r>
                  <a:rPr lang="en-US" dirty="0"/>
                  <a:t>No need to elaborate – if they ask more, send them to look at 2’s-complement on their own</a:t>
                </a:r>
              </a:p>
            </p:txBody>
          </p:sp>
        </mc:Fallback>
      </mc:AlternateContent>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39818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721746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239545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50902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8/5/2020</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8/5/2020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8/5/2020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8/5/2020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8/5/2020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8/5/2020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8/5/2020</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8/5/2020</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8/5/2020</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8/5/2020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8/5/2020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8/5/2020</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TA 2</a:t>
            </a:r>
          </a:p>
        </p:txBody>
      </p:sp>
      <p:sp>
        <p:nvSpPr>
          <p:cNvPr id="3" name="Subtitle 2"/>
          <p:cNvSpPr>
            <a:spLocks noGrp="1"/>
          </p:cNvSpPr>
          <p:nvPr>
            <p:ph type="subTitle" idx="1"/>
          </p:nvPr>
        </p:nvSpPr>
        <p:spPr/>
        <p:txBody>
          <a:bodyPr/>
          <a:lstStyle/>
          <a:p>
            <a:r>
              <a:rPr lang="en-US" dirty="0"/>
              <a:t>casting, typedef, macro, streams, strings</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typedef</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400" dirty="0"/>
              <a:t>typedef lets you define new names for existing data types – makes your program more readable and easier to write.</a:t>
            </a:r>
          </a:p>
          <a:p>
            <a:pPr>
              <a:lnSpc>
                <a:spcPct val="150000"/>
              </a:lnSpc>
            </a:pPr>
            <a:r>
              <a:rPr lang="en-US" sz="2400" dirty="0"/>
              <a:t>typedef can be used both for built in datatypes and user defined data types (structs)</a:t>
            </a:r>
          </a:p>
        </p:txBody>
      </p:sp>
      <p:sp>
        <p:nvSpPr>
          <p:cNvPr id="5" name="Rectangle 2">
            <a:extLst>
              <a:ext uri="{FF2B5EF4-FFF2-40B4-BE49-F238E27FC236}">
                <a16:creationId xmlns:a16="http://schemas.microsoft.com/office/drawing/2014/main" id="{588600A9-69E9-444C-AD2E-88C8CC33EDA8}"/>
              </a:ext>
            </a:extLst>
          </p:cNvPr>
          <p:cNvSpPr>
            <a:spLocks noChangeArrowheads="1"/>
          </p:cNvSpPr>
          <p:nvPr/>
        </p:nvSpPr>
        <p:spPr bwMode="auto">
          <a:xfrm>
            <a:off x="2595380" y="3106144"/>
            <a:ext cx="51122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Consolas" panose="020B0609020204030204" pitchFamily="49" charset="0"/>
              </a:rPr>
              <a:t>typedef unsigned long </a:t>
            </a:r>
            <a:r>
              <a:rPr kumimoji="0" lang="en-US" altLang="en-US" sz="2400" b="0" i="0" u="none" strike="noStrike" cap="none" normalizeH="0" baseline="0" dirty="0" err="1">
                <a:ln>
                  <a:noFill/>
                </a:ln>
                <a:solidFill>
                  <a:srgbClr val="371F80"/>
                </a:solidFill>
                <a:effectLst/>
                <a:latin typeface="Consolas" panose="020B0609020204030204" pitchFamily="49" charset="0"/>
              </a:rPr>
              <a:t>size_t</a:t>
            </a:r>
            <a:r>
              <a:rPr kumimoji="0" lang="en-US" altLang="en-US" sz="2400" b="0" i="0" u="none" strike="noStrike" cap="none" normalizeH="0" baseline="0" dirty="0">
                <a:ln>
                  <a:noFill/>
                </a:ln>
                <a:solidFill>
                  <a:srgbClr val="63A35C"/>
                </a:solidFill>
                <a:effectLst/>
                <a:latin typeface="Consolas" panose="020B0609020204030204" pitchFamily="49"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9C8292B-A957-4F55-88D1-E477F14201FE}"/>
              </a:ext>
            </a:extLst>
          </p:cNvPr>
          <p:cNvSpPr>
            <a:spLocks noChangeArrowheads="1"/>
          </p:cNvSpPr>
          <p:nvPr/>
        </p:nvSpPr>
        <p:spPr bwMode="auto">
          <a:xfrm>
            <a:off x="2595380" y="3897459"/>
            <a:ext cx="715131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Consolas" panose="020B0609020204030204" pitchFamily="49" charset="0"/>
              </a:rPr>
              <a:t>typedef struct </a:t>
            </a:r>
            <a:r>
              <a:rPr kumimoji="0" lang="en-US" altLang="en-US" sz="2400" b="0" i="0" u="none" strike="noStrike" cap="none" normalizeH="0" baseline="0" dirty="0">
                <a:ln>
                  <a:noFill/>
                </a:ln>
                <a:solidFill>
                  <a:srgbClr val="008080"/>
                </a:solidFill>
                <a:effectLst/>
                <a:latin typeface="Consolas" panose="020B0609020204030204" pitchFamily="49" charset="0"/>
              </a:rPr>
              <a:t>Complex </a:t>
            </a:r>
            <a:r>
              <a:rPr kumimoji="0" lang="en-US" altLang="en-US" sz="2400" b="0" i="0" u="none" strike="noStrike" cap="none" normalizeH="0" baseline="0" dirty="0" err="1">
                <a:ln>
                  <a:noFill/>
                </a:ln>
                <a:solidFill>
                  <a:srgbClr val="371F80"/>
                </a:solidFill>
                <a:effectLst/>
                <a:latin typeface="Consolas" panose="020B0609020204030204" pitchFamily="49" charset="0"/>
              </a:rPr>
              <a:t>Complex</a:t>
            </a: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//one way</a:t>
            </a:r>
            <a:br>
              <a:rPr kumimoji="0" lang="en-US" altLang="en-US" sz="2400" b="0" i="0" u="none" strike="noStrike" cap="none" normalizeH="0" baseline="0" dirty="0">
                <a:ln>
                  <a:noFill/>
                </a:ln>
                <a:solidFill>
                  <a:srgbClr val="969896"/>
                </a:solidFill>
                <a:effectLst/>
                <a:latin typeface="Consolas" panose="020B0609020204030204" pitchFamily="49" charset="0"/>
              </a:rPr>
            </a:br>
            <a:r>
              <a:rPr kumimoji="0" lang="en-US" altLang="en-US" sz="2400" b="0" i="0" u="none" strike="noStrike" cap="none" normalizeH="0" baseline="0" dirty="0">
                <a:ln>
                  <a:noFill/>
                </a:ln>
                <a:solidFill>
                  <a:srgbClr val="A71D5D"/>
                </a:solidFill>
                <a:effectLst/>
                <a:latin typeface="Consolas" panose="020B0609020204030204" pitchFamily="49" charset="0"/>
              </a:rPr>
              <a:t>typedef struct </a:t>
            </a:r>
            <a:r>
              <a:rPr kumimoji="0" lang="en-US" altLang="en-US" sz="2400" b="0" i="0" u="none" strike="noStrike" cap="none" normalizeH="0" baseline="0" dirty="0">
                <a:ln>
                  <a:noFill/>
                </a:ln>
                <a:solidFill>
                  <a:srgbClr val="008080"/>
                </a:solidFill>
                <a:effectLst/>
                <a:latin typeface="Consolas" panose="020B0609020204030204" pitchFamily="49" charset="0"/>
              </a:rPr>
              <a:t>Complex</a:t>
            </a:r>
            <a:br>
              <a:rPr kumimoji="0" lang="en-US" altLang="en-US" sz="2400" b="0" i="0" u="none" strike="noStrike" cap="none" normalizeH="0" baseline="0" dirty="0">
                <a:ln>
                  <a:noFill/>
                </a:ln>
                <a:solidFill>
                  <a:srgbClr val="008080"/>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a:t>
            </a:r>
            <a:br>
              <a:rPr kumimoji="0" lang="en-US" altLang="en-US" sz="2400" b="0" i="0" u="none" strike="noStrike" cap="none" normalizeH="0" baseline="0" dirty="0">
                <a:ln>
                  <a:noFill/>
                </a:ln>
                <a:solidFill>
                  <a:srgbClr val="63A35C"/>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int </a:t>
            </a:r>
            <a:r>
              <a:rPr kumimoji="0" lang="en-US" altLang="en-US" sz="2400" b="0" i="0" u="none" strike="noStrike" cap="none" normalizeH="0" baseline="0" dirty="0">
                <a:ln>
                  <a:noFill/>
                </a:ln>
                <a:solidFill>
                  <a:srgbClr val="990073"/>
                </a:solidFill>
                <a:effectLst/>
                <a:latin typeface="Consolas" panose="020B0609020204030204" pitchFamily="49" charset="0"/>
              </a:rPr>
              <a:t>_</a:t>
            </a:r>
            <a:r>
              <a:rPr kumimoji="0" lang="en-US" altLang="en-US" sz="2400" b="0" i="0" u="none" strike="noStrike" cap="none" normalizeH="0" baseline="0" dirty="0" err="1">
                <a:ln>
                  <a:noFill/>
                </a:ln>
                <a:solidFill>
                  <a:srgbClr val="990073"/>
                </a:solidFill>
                <a:effectLst/>
                <a:latin typeface="Consolas" panose="020B0609020204030204" pitchFamily="49" charset="0"/>
              </a:rPr>
              <a:t>img</a:t>
            </a:r>
            <a:r>
              <a:rPr kumimoji="0" lang="en-US" altLang="en-US" sz="2400" b="0" i="0" u="none" strike="noStrike" cap="none" normalizeH="0" baseline="0" dirty="0">
                <a:ln>
                  <a:noFill/>
                </a:ln>
                <a:solidFill>
                  <a:srgbClr val="63A35C"/>
                </a:solidFill>
                <a:effectLst/>
                <a:latin typeface="Consolas" panose="020B0609020204030204" pitchFamily="49" charset="0"/>
              </a:rPr>
              <a:t>;</a:t>
            </a:r>
            <a:br>
              <a:rPr kumimoji="0" lang="en-US" altLang="en-US" sz="2400" b="0" i="0" u="none" strike="noStrike" cap="none" normalizeH="0" baseline="0" dirty="0">
                <a:ln>
                  <a:noFill/>
                </a:ln>
                <a:solidFill>
                  <a:srgbClr val="63A35C"/>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int </a:t>
            </a:r>
            <a:r>
              <a:rPr kumimoji="0" lang="en-US" altLang="en-US" sz="2400" b="0" i="0" u="none" strike="noStrike" cap="none" normalizeH="0" baseline="0" dirty="0">
                <a:ln>
                  <a:noFill/>
                </a:ln>
                <a:solidFill>
                  <a:srgbClr val="990073"/>
                </a:solidFill>
                <a:effectLst/>
                <a:latin typeface="Consolas" panose="020B0609020204030204" pitchFamily="49" charset="0"/>
              </a:rPr>
              <a:t>_real</a:t>
            </a:r>
            <a:r>
              <a:rPr kumimoji="0" lang="en-US" altLang="en-US" sz="2400" b="0" i="0" u="none" strike="noStrike" cap="none" normalizeH="0" baseline="0" dirty="0">
                <a:ln>
                  <a:noFill/>
                </a:ln>
                <a:solidFill>
                  <a:srgbClr val="63A35C"/>
                </a:solidFill>
                <a:effectLst/>
                <a:latin typeface="Consolas" panose="020B0609020204030204" pitchFamily="49" charset="0"/>
              </a:rPr>
              <a:t>;</a:t>
            </a:r>
            <a:br>
              <a:rPr kumimoji="0" lang="en-US" altLang="en-US" sz="2400" b="0" i="0" u="none" strike="noStrike" cap="none" normalizeH="0" baseline="0" dirty="0">
                <a:ln>
                  <a:noFill/>
                </a:ln>
                <a:solidFill>
                  <a:srgbClr val="63A35C"/>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371F80"/>
                </a:solidFill>
                <a:effectLst/>
                <a:latin typeface="Consolas" panose="020B0609020204030204" pitchFamily="49" charset="0"/>
              </a:rPr>
              <a:t>Complex</a:t>
            </a:r>
            <a:r>
              <a:rPr kumimoji="0" lang="en-US" altLang="en-US" sz="2400" b="0" i="0" u="none" strike="noStrike" cap="none" normalizeH="0" baseline="0" dirty="0">
                <a:ln>
                  <a:noFill/>
                </a:ln>
                <a:solidFill>
                  <a:srgbClr val="63A35C"/>
                </a:solidFill>
                <a:effectLst/>
                <a:latin typeface="Consolas" panose="020B0609020204030204" pitchFamily="49" charset="0"/>
              </a:rPr>
              <a:t>;</a:t>
            </a:r>
            <a:r>
              <a:rPr kumimoji="0" lang="en-US" altLang="en-US" sz="2400" b="0" i="0" u="none" strike="noStrike" cap="none" normalizeH="0" baseline="0" dirty="0">
                <a:ln>
                  <a:noFill/>
                </a:ln>
                <a:solidFill>
                  <a:srgbClr val="969896"/>
                </a:solidFill>
                <a:effectLst/>
                <a:latin typeface="Consolas" panose="020B0609020204030204" pitchFamily="49" charset="0"/>
              </a:rPr>
              <a:t>//second way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7097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typedef</a:t>
            </a:r>
          </a:p>
        </p:txBody>
      </p:sp>
      <p:sp>
        <p:nvSpPr>
          <p:cNvPr id="3" name="Content Placeholder 2"/>
          <p:cNvSpPr>
            <a:spLocks noGrp="1"/>
          </p:cNvSpPr>
          <p:nvPr>
            <p:ph idx="1"/>
          </p:nvPr>
        </p:nvSpPr>
        <p:spPr>
          <a:xfrm>
            <a:off x="609600" y="1229359"/>
            <a:ext cx="11145520" cy="1829641"/>
          </a:xfrm>
        </p:spPr>
        <p:txBody>
          <a:bodyPr>
            <a:normAutofit/>
          </a:bodyPr>
          <a:lstStyle/>
          <a:p>
            <a:pPr>
              <a:lnSpc>
                <a:spcPct val="150000"/>
              </a:lnSpc>
            </a:pPr>
            <a:r>
              <a:rPr lang="en-US" sz="2400" dirty="0"/>
              <a:t>typedef lets you define new names for existing data types – makes your program more readable and easier to write.</a:t>
            </a:r>
          </a:p>
          <a:p>
            <a:pPr>
              <a:lnSpc>
                <a:spcPct val="150000"/>
              </a:lnSpc>
            </a:pPr>
            <a:r>
              <a:rPr lang="en-US" sz="2400" dirty="0"/>
              <a:t>typedef can be used both for built in datatypes and user defined data types (structs)</a:t>
            </a:r>
          </a:p>
        </p:txBody>
      </p:sp>
      <p:sp>
        <p:nvSpPr>
          <p:cNvPr id="5" name="Rectangle 2">
            <a:extLst>
              <a:ext uri="{FF2B5EF4-FFF2-40B4-BE49-F238E27FC236}">
                <a16:creationId xmlns:a16="http://schemas.microsoft.com/office/drawing/2014/main" id="{588600A9-69E9-444C-AD2E-88C8CC33EDA8}"/>
              </a:ext>
            </a:extLst>
          </p:cNvPr>
          <p:cNvSpPr>
            <a:spLocks noChangeArrowheads="1"/>
          </p:cNvSpPr>
          <p:nvPr/>
        </p:nvSpPr>
        <p:spPr bwMode="auto">
          <a:xfrm>
            <a:off x="2595380" y="3106144"/>
            <a:ext cx="51122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Consolas" panose="020B0609020204030204" pitchFamily="49" charset="0"/>
              </a:rPr>
              <a:t>typedef unsigned long </a:t>
            </a:r>
            <a:r>
              <a:rPr kumimoji="0" lang="en-US" altLang="en-US" sz="2400" b="0" i="0" u="none" strike="noStrike" cap="none" normalizeH="0" baseline="0" dirty="0" err="1">
                <a:ln>
                  <a:noFill/>
                </a:ln>
                <a:solidFill>
                  <a:srgbClr val="371F80"/>
                </a:solidFill>
                <a:effectLst/>
                <a:latin typeface="Consolas" panose="020B0609020204030204" pitchFamily="49" charset="0"/>
              </a:rPr>
              <a:t>size_t</a:t>
            </a:r>
            <a:r>
              <a:rPr kumimoji="0" lang="en-US" altLang="en-US" sz="2400" b="0" i="0" u="none" strike="noStrike" cap="none" normalizeH="0" baseline="0" dirty="0">
                <a:ln>
                  <a:noFill/>
                </a:ln>
                <a:solidFill>
                  <a:srgbClr val="63A35C"/>
                </a:solidFill>
                <a:effectLst/>
                <a:latin typeface="Consolas" panose="020B0609020204030204" pitchFamily="49"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B4A33F6-897A-485B-9330-C7182E8EFE3F}"/>
              </a:ext>
            </a:extLst>
          </p:cNvPr>
          <p:cNvSpPr>
            <a:spLocks noChangeArrowheads="1"/>
          </p:cNvSpPr>
          <p:nvPr/>
        </p:nvSpPr>
        <p:spPr bwMode="auto">
          <a:xfrm>
            <a:off x="2741925" y="3614953"/>
            <a:ext cx="582723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A71D5D"/>
                </a:solidFill>
                <a:effectLst/>
                <a:latin typeface="Consolas" panose="020B0609020204030204" pitchFamily="49" charset="0"/>
              </a:rPr>
              <a:t>int </a:t>
            </a:r>
            <a:r>
              <a:rPr kumimoji="0" lang="en-US" altLang="en-US" sz="2000" b="0" i="0" u="none" strike="noStrike" cap="none" normalizeH="0" baseline="0" dirty="0">
                <a:ln>
                  <a:noFill/>
                </a:ln>
                <a:solidFill>
                  <a:srgbClr val="795DA3"/>
                </a:solidFill>
                <a:effectLst/>
                <a:latin typeface="Consolas" panose="020B0609020204030204" pitchFamily="49" charset="0"/>
              </a:rPr>
              <a:t>main</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371F80"/>
                </a:solidFill>
                <a:effectLst/>
                <a:latin typeface="Consolas" panose="020B0609020204030204" pitchFamily="49" charset="0"/>
              </a:rPr>
              <a:t>int </a:t>
            </a:r>
            <a:r>
              <a:rPr kumimoji="0" lang="en-US" altLang="en-US" sz="2000" b="0" i="0" u="none" strike="noStrike" cap="none" normalizeH="0" baseline="0" dirty="0">
                <a:ln>
                  <a:noFill/>
                </a:ln>
                <a:solidFill>
                  <a:srgbClr val="0086B3"/>
                </a:solidFill>
                <a:effectLst/>
                <a:latin typeface="Consolas" panose="020B0609020204030204" pitchFamily="49" charset="0"/>
              </a:rPr>
              <a:t>p;</a:t>
            </a:r>
          </a:p>
          <a:p>
            <a:pPr lvl="0" eaLnBrk="0" fontAlgn="base" hangingPunct="0">
              <a:spcBef>
                <a:spcPct val="0"/>
              </a:spcBef>
              <a:spcAft>
                <a:spcPct val="0"/>
              </a:spcAft>
            </a:pPr>
            <a:r>
              <a:rPr kumimoji="0" lang="en-US" altLang="en-US" sz="2000" b="0" i="0" u="none" strike="noStrike" cap="none" normalizeH="0" baseline="0" dirty="0">
                <a:ln>
                  <a:noFill/>
                </a:ln>
                <a:solidFill>
                  <a:srgbClr val="0086B3"/>
                </a:solidFill>
                <a:effectLst/>
                <a:latin typeface="Consolas" panose="020B0609020204030204" pitchFamily="49" charset="0"/>
              </a:rPr>
              <a:t>   </a:t>
            </a:r>
            <a:r>
              <a:rPr kumimoji="0" lang="en-US" altLang="en-US" sz="2000" b="0" i="0" u="none" strike="noStrike" cap="none" normalizeH="0" baseline="0" dirty="0">
                <a:ln>
                  <a:noFill/>
                </a:ln>
                <a:solidFill>
                  <a:srgbClr val="371F80"/>
                </a:solidFill>
                <a:effectLst/>
                <a:latin typeface="Consolas" panose="020B0609020204030204" pitchFamily="49" charset="0"/>
              </a:rPr>
              <a:t>unsigned long</a:t>
            </a:r>
            <a:r>
              <a:rPr lang="en-US" altLang="en-US" sz="2000" dirty="0">
                <a:solidFill>
                  <a:srgbClr val="371F80"/>
                </a:solidFill>
                <a:latin typeface="Consolas" panose="020B0609020204030204" pitchFamily="49" charset="0"/>
              </a:rPr>
              <a:t> </a:t>
            </a:r>
            <a:r>
              <a:rPr lang="en-US" altLang="en-US" sz="2000" dirty="0">
                <a:solidFill>
                  <a:srgbClr val="0086B3"/>
                </a:solidFill>
                <a:latin typeface="Consolas" panose="020B0609020204030204" pitchFamily="49" charset="0"/>
              </a:rPr>
              <a:t>sizeOfInt1 = </a:t>
            </a:r>
            <a:r>
              <a:rPr lang="en-US" altLang="en-US" sz="2000" dirty="0" err="1">
                <a:solidFill>
                  <a:srgbClr val="0086B3"/>
                </a:solidFill>
                <a:latin typeface="Consolas" panose="020B0609020204030204" pitchFamily="49" charset="0"/>
              </a:rPr>
              <a:t>sizeof</a:t>
            </a:r>
            <a:r>
              <a:rPr lang="en-US" altLang="en-US" sz="2000" dirty="0">
                <a:solidFill>
                  <a:srgbClr val="0086B3"/>
                </a:solidFill>
                <a:latin typeface="Consolas" panose="020B0609020204030204" pitchFamily="49" charset="0"/>
              </a:rPr>
              <a:t>(p);</a:t>
            </a:r>
            <a:br>
              <a:rPr kumimoji="0" lang="en-US" altLang="en-US" sz="2000" b="0" i="0" u="none" strike="noStrike" cap="none" normalizeH="0" baseline="0" dirty="0">
                <a:ln>
                  <a:noFill/>
                </a:ln>
                <a:solidFill>
                  <a:srgbClr val="969896"/>
                </a:solidFill>
                <a:effectLst/>
                <a:latin typeface="Consolas" panose="020B0609020204030204" pitchFamily="49" charset="0"/>
              </a:rPr>
            </a:br>
            <a:r>
              <a:rPr kumimoji="0" lang="en-US" altLang="en-US" sz="2000" b="0" i="0" u="none" strike="noStrike" cap="none" normalizeH="0" baseline="0" dirty="0">
                <a:ln>
                  <a:noFill/>
                </a:ln>
                <a:solidFill>
                  <a:srgbClr val="969896"/>
                </a:solidFill>
                <a:effectLst/>
                <a:latin typeface="Consolas" panose="020B0609020204030204" pitchFamily="49" charset="0"/>
              </a:rPr>
              <a:t>   </a:t>
            </a:r>
            <a:r>
              <a:rPr kumimoji="0" lang="en-US" altLang="en-US" sz="2000" b="0" i="0" u="none" strike="noStrike" cap="none" normalizeH="0" baseline="0" dirty="0" err="1">
                <a:ln>
                  <a:noFill/>
                </a:ln>
                <a:solidFill>
                  <a:srgbClr val="371F80"/>
                </a:solidFill>
                <a:effectLst/>
                <a:latin typeface="Consolas" panose="020B0609020204030204" pitchFamily="49" charset="0"/>
              </a:rPr>
              <a:t>size_t</a:t>
            </a:r>
            <a:r>
              <a:rPr kumimoji="0" lang="en-US" altLang="en-US" sz="2000" b="0" i="0" u="none" strike="noStrike" cap="none" normalizeH="0" baseline="0" dirty="0">
                <a:ln>
                  <a:noFill/>
                </a:ln>
                <a:solidFill>
                  <a:srgbClr val="371F80"/>
                </a:solidFill>
                <a:effectLst/>
                <a:latin typeface="Consolas" panose="020B0609020204030204" pitchFamily="49" charset="0"/>
              </a:rPr>
              <a:t> </a:t>
            </a:r>
            <a:r>
              <a:rPr kumimoji="0" lang="en-US" altLang="en-US" sz="2000" b="0" i="0" u="none" strike="noStrike" cap="none" normalizeH="0" baseline="0" dirty="0">
                <a:ln>
                  <a:noFill/>
                </a:ln>
                <a:solidFill>
                  <a:srgbClr val="0086B3"/>
                </a:solidFill>
                <a:effectLst/>
                <a:latin typeface="Consolas" panose="020B0609020204030204" pitchFamily="49" charset="0"/>
              </a:rPr>
              <a:t>sizeOfInt</a:t>
            </a:r>
            <a:r>
              <a:rPr lang="en-US" altLang="en-US" sz="2000" dirty="0">
                <a:solidFill>
                  <a:srgbClr val="0086B3"/>
                </a:solidFill>
                <a:latin typeface="Consolas" panose="020B0609020204030204" pitchFamily="49" charset="0"/>
              </a:rPr>
              <a:t>2</a:t>
            </a:r>
            <a:r>
              <a:rPr kumimoji="0" lang="en-US" altLang="en-US" sz="2000" b="0" i="0" u="none" strike="noStrike" cap="none" normalizeH="0" baseline="0" dirty="0">
                <a:ln>
                  <a:noFill/>
                </a:ln>
                <a:solidFill>
                  <a:srgbClr val="371F8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lang="en-US" altLang="en-US" sz="2000" dirty="0" err="1">
                <a:solidFill>
                  <a:srgbClr val="0086B3"/>
                </a:solidFill>
                <a:latin typeface="Consolas" panose="020B0609020204030204" pitchFamily="49" charset="0"/>
              </a:rPr>
              <a:t>sizeof</a:t>
            </a:r>
            <a:r>
              <a:rPr lang="en-US" altLang="en-US" sz="2000" dirty="0">
                <a:solidFill>
                  <a:srgbClr val="0086B3"/>
                </a:solidFill>
                <a:latin typeface="Consolas" panose="020B0609020204030204" pitchFamily="49" charset="0"/>
              </a:rPr>
              <a:t>(p);</a:t>
            </a:r>
            <a:br>
              <a:rPr kumimoji="0" lang="en-US" altLang="en-US" sz="2000" b="0" i="0" u="none" strike="noStrike" cap="none" normalizeH="0" baseline="0" dirty="0">
                <a:ln>
                  <a:noFill/>
                </a:ln>
                <a:solidFill>
                  <a:srgbClr val="969896"/>
                </a:solidFill>
                <a:effectLst/>
                <a:latin typeface="Consolas" panose="020B0609020204030204" pitchFamily="49" charset="0"/>
              </a:rPr>
            </a:br>
            <a:r>
              <a:rPr kumimoji="0" lang="en-US" altLang="en-US" sz="2000" b="0" i="0" u="none" strike="noStrike" cap="none" normalizeH="0" baseline="0" dirty="0">
                <a:ln>
                  <a:noFill/>
                </a:ln>
                <a:solidFill>
                  <a:srgbClr val="969896"/>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return </a:t>
            </a:r>
            <a:r>
              <a:rPr kumimoji="0" lang="en-US" altLang="en-US" sz="2000" b="0" i="0" u="none" strike="noStrike" cap="none" normalizeH="0" baseline="0" dirty="0">
                <a:ln>
                  <a:noFill/>
                </a:ln>
                <a:solidFill>
                  <a:srgbClr val="0086B3"/>
                </a:solidFill>
                <a:effectLst/>
                <a:latin typeface="Consolas" panose="020B0609020204030204" pitchFamily="49" charset="0"/>
              </a:rPr>
              <a:t>0</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57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typedef</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400" dirty="0"/>
              <a:t>typedef lets you define new names for existing data types – makes your program more readable and easier to write.</a:t>
            </a:r>
          </a:p>
          <a:p>
            <a:pPr>
              <a:lnSpc>
                <a:spcPct val="150000"/>
              </a:lnSpc>
            </a:pPr>
            <a:r>
              <a:rPr lang="en-US" sz="2400" dirty="0"/>
              <a:t>typedef can be used both for built in datatypes and user defined data types (structs)</a:t>
            </a:r>
          </a:p>
        </p:txBody>
      </p:sp>
      <p:sp>
        <p:nvSpPr>
          <p:cNvPr id="5" name="Rectangle 2">
            <a:extLst>
              <a:ext uri="{FF2B5EF4-FFF2-40B4-BE49-F238E27FC236}">
                <a16:creationId xmlns:a16="http://schemas.microsoft.com/office/drawing/2014/main" id="{588600A9-69E9-444C-AD2E-88C8CC33EDA8}"/>
              </a:ext>
            </a:extLst>
          </p:cNvPr>
          <p:cNvSpPr>
            <a:spLocks noChangeArrowheads="1"/>
          </p:cNvSpPr>
          <p:nvPr/>
        </p:nvSpPr>
        <p:spPr bwMode="auto">
          <a:xfrm>
            <a:off x="246973" y="3015384"/>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9C8292B-A957-4F55-88D1-E477F14201FE}"/>
              </a:ext>
            </a:extLst>
          </p:cNvPr>
          <p:cNvSpPr>
            <a:spLocks noChangeArrowheads="1"/>
          </p:cNvSpPr>
          <p:nvPr/>
        </p:nvSpPr>
        <p:spPr bwMode="auto">
          <a:xfrm>
            <a:off x="339338" y="3707881"/>
            <a:ext cx="562205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Consolas" panose="020B0609020204030204" pitchFamily="49" charset="0"/>
              </a:rPr>
              <a:t>typedef struct </a:t>
            </a:r>
            <a:r>
              <a:rPr kumimoji="0" lang="en-US" altLang="en-US" sz="2400" b="0" i="0" u="none" strike="noStrike" cap="none" normalizeH="0" baseline="0" dirty="0">
                <a:ln>
                  <a:noFill/>
                </a:ln>
                <a:solidFill>
                  <a:srgbClr val="008080"/>
                </a:solidFill>
                <a:effectLst/>
                <a:latin typeface="Consolas" panose="020B0609020204030204" pitchFamily="49" charset="0"/>
              </a:rPr>
              <a:t>Complex </a:t>
            </a:r>
            <a:r>
              <a:rPr kumimoji="0" lang="en-US" altLang="en-US" sz="2400" b="0" i="0" u="none" strike="noStrike" cap="none" normalizeH="0" baseline="0" dirty="0" err="1">
                <a:ln>
                  <a:noFill/>
                </a:ln>
                <a:solidFill>
                  <a:srgbClr val="371F80"/>
                </a:solidFill>
                <a:effectLst/>
                <a:latin typeface="Consolas" panose="020B0609020204030204" pitchFamily="49" charset="0"/>
              </a:rPr>
              <a:t>Complex</a:t>
            </a:r>
            <a:r>
              <a:rPr kumimoji="0" lang="en-US" altLang="en-US" sz="2400" b="0" i="0" u="none" strike="noStrike" cap="none" normalizeH="0" baseline="0" dirty="0">
                <a:ln>
                  <a:noFill/>
                </a:ln>
                <a:solidFill>
                  <a:srgbClr val="63A35C"/>
                </a:solidFill>
                <a:effectLst/>
                <a:latin typeface="Consolas" panose="020B0609020204030204" pitchFamily="49" charset="0"/>
              </a:rPr>
              <a:t>; </a:t>
            </a:r>
            <a:br>
              <a:rPr kumimoji="0" lang="en-US" altLang="en-US" sz="2400" b="0" i="0" u="none" strike="noStrike" cap="none" normalizeH="0" baseline="0" dirty="0">
                <a:ln>
                  <a:noFill/>
                </a:ln>
                <a:solidFill>
                  <a:srgbClr val="969896"/>
                </a:solidFill>
                <a:effectLst/>
                <a:latin typeface="Consolas" panose="020B0609020204030204" pitchFamily="49" charset="0"/>
              </a:rPr>
            </a:br>
            <a:r>
              <a:rPr kumimoji="0" lang="en-US" altLang="en-US" sz="2400" b="0" i="0" u="none" strike="noStrike" cap="none" normalizeH="0" baseline="0" dirty="0">
                <a:ln>
                  <a:noFill/>
                </a:ln>
                <a:solidFill>
                  <a:srgbClr val="A71D5D"/>
                </a:solidFill>
                <a:effectLst/>
                <a:latin typeface="Consolas" panose="020B0609020204030204" pitchFamily="49" charset="0"/>
              </a:rPr>
              <a:t>typedef struct </a:t>
            </a:r>
            <a:r>
              <a:rPr kumimoji="0" lang="en-US" altLang="en-US" sz="2400" b="0" i="0" u="none" strike="noStrike" cap="none" normalizeH="0" baseline="0" dirty="0">
                <a:ln>
                  <a:noFill/>
                </a:ln>
                <a:solidFill>
                  <a:srgbClr val="008080"/>
                </a:solidFill>
                <a:effectLst/>
                <a:latin typeface="Consolas" panose="020B0609020204030204" pitchFamily="49" charset="0"/>
              </a:rPr>
              <a:t>Complex</a:t>
            </a:r>
            <a:br>
              <a:rPr kumimoji="0" lang="en-US" altLang="en-US" sz="2400" b="0" i="0" u="none" strike="noStrike" cap="none" normalizeH="0" baseline="0" dirty="0">
                <a:ln>
                  <a:noFill/>
                </a:ln>
                <a:solidFill>
                  <a:srgbClr val="008080"/>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a:t>
            </a:r>
            <a:br>
              <a:rPr kumimoji="0" lang="en-US" altLang="en-US" sz="2400" b="0" i="0" u="none" strike="noStrike" cap="none" normalizeH="0" baseline="0" dirty="0">
                <a:ln>
                  <a:noFill/>
                </a:ln>
                <a:solidFill>
                  <a:srgbClr val="63A35C"/>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int </a:t>
            </a:r>
            <a:r>
              <a:rPr kumimoji="0" lang="en-US" altLang="en-US" sz="2400" b="0" i="0" u="none" strike="noStrike" cap="none" normalizeH="0" baseline="0" dirty="0">
                <a:ln>
                  <a:noFill/>
                </a:ln>
                <a:solidFill>
                  <a:srgbClr val="990073"/>
                </a:solidFill>
                <a:effectLst/>
                <a:latin typeface="Consolas" panose="020B0609020204030204" pitchFamily="49" charset="0"/>
              </a:rPr>
              <a:t>_</a:t>
            </a:r>
            <a:r>
              <a:rPr kumimoji="0" lang="en-US" altLang="en-US" sz="2400" b="0" i="0" u="none" strike="noStrike" cap="none" normalizeH="0" baseline="0" dirty="0" err="1">
                <a:ln>
                  <a:noFill/>
                </a:ln>
                <a:solidFill>
                  <a:srgbClr val="990073"/>
                </a:solidFill>
                <a:effectLst/>
                <a:latin typeface="Consolas" panose="020B0609020204030204" pitchFamily="49" charset="0"/>
              </a:rPr>
              <a:t>img</a:t>
            </a:r>
            <a:r>
              <a:rPr kumimoji="0" lang="en-US" altLang="en-US" sz="2400" b="0" i="0" u="none" strike="noStrike" cap="none" normalizeH="0" baseline="0" dirty="0">
                <a:ln>
                  <a:noFill/>
                </a:ln>
                <a:solidFill>
                  <a:srgbClr val="63A35C"/>
                </a:solidFill>
                <a:effectLst/>
                <a:latin typeface="Consolas" panose="020B0609020204030204" pitchFamily="49" charset="0"/>
              </a:rPr>
              <a:t>;</a:t>
            </a:r>
            <a:br>
              <a:rPr kumimoji="0" lang="en-US" altLang="en-US" sz="2400" b="0" i="0" u="none" strike="noStrike" cap="none" normalizeH="0" baseline="0" dirty="0">
                <a:ln>
                  <a:noFill/>
                </a:ln>
                <a:solidFill>
                  <a:srgbClr val="63A35C"/>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int </a:t>
            </a:r>
            <a:r>
              <a:rPr kumimoji="0" lang="en-US" altLang="en-US" sz="2400" b="0" i="0" u="none" strike="noStrike" cap="none" normalizeH="0" baseline="0" dirty="0">
                <a:ln>
                  <a:noFill/>
                </a:ln>
                <a:solidFill>
                  <a:srgbClr val="990073"/>
                </a:solidFill>
                <a:effectLst/>
                <a:latin typeface="Consolas" panose="020B0609020204030204" pitchFamily="49" charset="0"/>
              </a:rPr>
              <a:t>_real</a:t>
            </a:r>
            <a:r>
              <a:rPr kumimoji="0" lang="en-US" altLang="en-US" sz="2400" b="0" i="0" u="none" strike="noStrike" cap="none" normalizeH="0" baseline="0" dirty="0">
                <a:ln>
                  <a:noFill/>
                </a:ln>
                <a:solidFill>
                  <a:srgbClr val="63A35C"/>
                </a:solidFill>
                <a:effectLst/>
                <a:latin typeface="Consolas" panose="020B0609020204030204" pitchFamily="49" charset="0"/>
              </a:rPr>
              <a:t>;</a:t>
            </a:r>
            <a:br>
              <a:rPr kumimoji="0" lang="en-US" altLang="en-US" sz="2400" b="0" i="0" u="none" strike="noStrike" cap="none" normalizeH="0" baseline="0" dirty="0">
                <a:ln>
                  <a:noFill/>
                </a:ln>
                <a:solidFill>
                  <a:srgbClr val="63A35C"/>
                </a:solidFill>
                <a:effectLst/>
                <a:latin typeface="Consolas" panose="020B0609020204030204" pitchFamily="49" charset="0"/>
              </a:rPr>
            </a:br>
            <a:r>
              <a:rPr kumimoji="0" lang="en-US" altLang="en-US" sz="2400" b="0" i="0" u="none" strike="noStrike" cap="none" normalizeH="0" baseline="0" dirty="0">
                <a:ln>
                  <a:noFill/>
                </a:ln>
                <a:solidFill>
                  <a:srgbClr val="63A35C"/>
                </a:solidFill>
                <a:effectLst/>
                <a:latin typeface="Consolas" panose="020B0609020204030204" pitchFamily="49" charset="0"/>
              </a:rPr>
              <a:t>} </a:t>
            </a:r>
            <a:r>
              <a:rPr kumimoji="0" lang="en-US" altLang="en-US" sz="2400" b="0" i="0" u="none" strike="noStrike" cap="none" normalizeH="0" baseline="0" dirty="0">
                <a:ln>
                  <a:noFill/>
                </a:ln>
                <a:solidFill>
                  <a:srgbClr val="371F80"/>
                </a:solidFill>
                <a:effectLst/>
                <a:latin typeface="Consolas" panose="020B0609020204030204" pitchFamily="49" charset="0"/>
              </a:rPr>
              <a:t>Complex</a:t>
            </a:r>
            <a:r>
              <a:rPr kumimoji="0" lang="en-US" altLang="en-US" sz="2400" b="0" i="0" u="none" strike="noStrike" cap="none" normalizeH="0" baseline="0" dirty="0">
                <a:ln>
                  <a:noFill/>
                </a:ln>
                <a:solidFill>
                  <a:srgbClr val="63A35C"/>
                </a:solidFill>
                <a:effectLst/>
                <a:latin typeface="Consolas" panose="020B0609020204030204" pitchFamily="49" charset="0"/>
              </a:rPr>
              <a:t>;</a:t>
            </a:r>
            <a:r>
              <a:rPr kumimoji="0" lang="en-US" altLang="en-US" sz="2400" b="0" i="0" u="none" strike="noStrike" cap="none" normalizeH="0" baseline="0" dirty="0">
                <a:ln>
                  <a:noFill/>
                </a:ln>
                <a:solidFill>
                  <a:srgbClr val="969896"/>
                </a:solidFill>
                <a:effectLst/>
                <a:latin typeface="Consolas" panose="020B0609020204030204" pitchFamily="49" charset="0"/>
              </a:rPr>
              <a:t>//second way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1B1D44F-7E6F-4621-AE52-B0DCDBCB352B}"/>
              </a:ext>
            </a:extLst>
          </p:cNvPr>
          <p:cNvSpPr>
            <a:spLocks noChangeArrowheads="1"/>
          </p:cNvSpPr>
          <p:nvPr/>
        </p:nvSpPr>
        <p:spPr bwMode="auto">
          <a:xfrm>
            <a:off x="6460485" y="3454897"/>
            <a:ext cx="512191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A71D5D"/>
                </a:solidFill>
                <a:effectLst/>
                <a:latin typeface="Consolas" panose="020B0609020204030204" pitchFamily="49" charset="0"/>
              </a:rPr>
              <a:t>int </a:t>
            </a:r>
            <a:r>
              <a:rPr kumimoji="0" lang="en-US" altLang="en-US" sz="2000" b="0" i="0" u="none" strike="noStrike" cap="none" normalizeH="0" baseline="0" dirty="0">
                <a:ln>
                  <a:noFill/>
                </a:ln>
                <a:solidFill>
                  <a:srgbClr val="795DA3"/>
                </a:solidFill>
                <a:effectLst/>
                <a:latin typeface="Consolas" panose="020B0609020204030204" pitchFamily="49" charset="0"/>
              </a:rPr>
              <a:t>main</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371F80"/>
                </a:solidFill>
                <a:effectLst/>
                <a:latin typeface="Consolas" panose="020B0609020204030204" pitchFamily="49" charset="0"/>
              </a:rPr>
              <a:t>struct</a:t>
            </a: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371F80"/>
                </a:solidFill>
                <a:effectLst/>
                <a:latin typeface="Consolas" panose="020B0609020204030204" pitchFamily="49" charset="0"/>
              </a:rPr>
              <a:t>Complex </a:t>
            </a:r>
            <a:r>
              <a:rPr kumimoji="0" lang="en-US" altLang="en-US" sz="2000" b="0" i="0" u="none" strike="noStrike" cap="none" normalizeH="0" baseline="0" dirty="0" err="1">
                <a:ln>
                  <a:noFill/>
                </a:ln>
                <a:solidFill>
                  <a:srgbClr val="0086B3"/>
                </a:solidFill>
                <a:effectLst/>
                <a:latin typeface="Consolas" panose="020B0609020204030204" pitchFamily="49" charset="0"/>
              </a:rPr>
              <a:t>COMPLEX</a:t>
            </a:r>
            <a:r>
              <a:rPr kumimoji="0" lang="en-US" altLang="en-US" sz="2000" b="0" i="0" u="none" strike="noStrike" cap="none" normalizeH="0" baseline="0" dirty="0">
                <a:ln>
                  <a:noFill/>
                </a:ln>
                <a:solidFill>
                  <a:srgbClr val="0086B3"/>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a:ln>
                  <a:noFill/>
                </a:ln>
                <a:solidFill>
                  <a:srgbClr val="0086B3"/>
                </a:solidFill>
                <a:effectLst/>
                <a:latin typeface="Consolas" panose="020B0609020204030204" pitchFamily="49" charset="0"/>
              </a:rPr>
              <a:t>1</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a:ln>
                  <a:noFill/>
                </a:ln>
                <a:solidFill>
                  <a:srgbClr val="0086B3"/>
                </a:solidFill>
                <a:effectLst/>
                <a:latin typeface="Consolas" panose="020B0609020204030204" pitchFamily="49" charset="0"/>
              </a:rPr>
              <a:t>2</a:t>
            </a:r>
            <a:r>
              <a:rPr kumimoji="0" lang="en-US" altLang="en-US" sz="2000" b="0" i="0" u="none" strike="noStrike" cap="none" normalizeH="0" baseline="0" dirty="0">
                <a:ln>
                  <a:noFill/>
                </a:ln>
                <a:solidFill>
                  <a:srgbClr val="63A35C"/>
                </a:solidFill>
                <a:effectLst/>
                <a:latin typeface="Consolas" panose="020B0609020204030204" pitchFamily="49" charset="0"/>
              </a:rPr>
              <a:t>}; </a:t>
            </a:r>
            <a:br>
              <a:rPr kumimoji="0" lang="en-US" altLang="en-US" sz="2000" b="0" i="0" u="none" strike="noStrike" cap="none" normalizeH="0" baseline="0" dirty="0">
                <a:ln>
                  <a:noFill/>
                </a:ln>
                <a:solidFill>
                  <a:srgbClr val="969896"/>
                </a:solidFill>
                <a:effectLst/>
                <a:latin typeface="Consolas" panose="020B0609020204030204" pitchFamily="49" charset="0"/>
              </a:rPr>
            </a:br>
            <a:r>
              <a:rPr kumimoji="0" lang="en-US" altLang="en-US" sz="2000" b="0" i="0" u="none" strike="noStrike" cap="none" normalizeH="0" baseline="0" dirty="0">
                <a:ln>
                  <a:noFill/>
                </a:ln>
                <a:solidFill>
                  <a:srgbClr val="969896"/>
                </a:solidFill>
                <a:effectLst/>
                <a:latin typeface="Consolas" panose="020B0609020204030204" pitchFamily="49" charset="0"/>
              </a:rPr>
              <a:t>   </a:t>
            </a:r>
            <a:r>
              <a:rPr kumimoji="0" lang="en-US" altLang="en-US" sz="2000" b="0" i="0" u="none" strike="noStrike" cap="none" normalizeH="0" baseline="0" dirty="0">
                <a:ln>
                  <a:noFill/>
                </a:ln>
                <a:solidFill>
                  <a:srgbClr val="371F80"/>
                </a:solidFill>
                <a:effectLst/>
                <a:latin typeface="Consolas" panose="020B0609020204030204" pitchFamily="49" charset="0"/>
              </a:rPr>
              <a:t>Complex </a:t>
            </a:r>
            <a:r>
              <a:rPr kumimoji="0" lang="en-US" altLang="en-US" sz="2000" b="0" i="0" u="none" strike="noStrike" cap="none" normalizeH="0" baseline="0" dirty="0">
                <a:ln>
                  <a:noFill/>
                </a:ln>
                <a:solidFill>
                  <a:srgbClr val="0086B3"/>
                </a:solidFill>
                <a:effectLst/>
                <a:latin typeface="Consolas" panose="020B0609020204030204" pitchFamily="49" charset="0"/>
              </a:rPr>
              <a:t>COMPLEX2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lang="en-US" altLang="en-US" sz="2000" dirty="0">
                <a:solidFill>
                  <a:srgbClr val="63A35C"/>
                </a:solidFill>
                <a:latin typeface="Consolas" panose="020B0609020204030204" pitchFamily="49" charset="0"/>
              </a:rPr>
              <a:t>{</a:t>
            </a:r>
            <a:r>
              <a:rPr lang="en-US" altLang="en-US" sz="2000" dirty="0">
                <a:solidFill>
                  <a:srgbClr val="0086B3"/>
                </a:solidFill>
                <a:latin typeface="Consolas" panose="020B0609020204030204" pitchFamily="49" charset="0"/>
              </a:rPr>
              <a:t>1</a:t>
            </a:r>
            <a:r>
              <a:rPr lang="en-US" altLang="en-US" sz="2000" dirty="0">
                <a:solidFill>
                  <a:srgbClr val="63A35C"/>
                </a:solidFill>
                <a:latin typeface="Consolas" panose="020B0609020204030204" pitchFamily="49" charset="0"/>
              </a:rPr>
              <a:t>,</a:t>
            </a:r>
            <a:r>
              <a:rPr lang="en-US" altLang="en-US" sz="2000" dirty="0">
                <a:solidFill>
                  <a:srgbClr val="0086B3"/>
                </a:solidFill>
                <a:latin typeface="Consolas" panose="020B0609020204030204" pitchFamily="49" charset="0"/>
              </a:rPr>
              <a:t>4</a:t>
            </a:r>
            <a:r>
              <a:rPr lang="en-US" altLang="en-US" sz="2000" dirty="0">
                <a:solidFill>
                  <a:srgbClr val="63A35C"/>
                </a:solidFill>
                <a:latin typeface="Consolas" panose="020B0609020204030204" pitchFamily="49" charset="0"/>
              </a:rPr>
              <a:t>};</a:t>
            </a:r>
            <a:br>
              <a:rPr kumimoji="0" lang="en-US" altLang="en-US" sz="2000" b="0" i="0" u="none" strike="noStrike" cap="none" normalizeH="0" baseline="0" dirty="0">
                <a:ln>
                  <a:noFill/>
                </a:ln>
                <a:solidFill>
                  <a:srgbClr val="969896"/>
                </a:solidFill>
                <a:effectLst/>
                <a:latin typeface="Consolas" panose="020B0609020204030204" pitchFamily="49" charset="0"/>
              </a:rPr>
            </a:br>
            <a:r>
              <a:rPr kumimoji="0" lang="en-US" altLang="en-US" sz="2000" b="0" i="0" u="none" strike="noStrike" cap="none" normalizeH="0" baseline="0" dirty="0">
                <a:ln>
                  <a:noFill/>
                </a:ln>
                <a:solidFill>
                  <a:srgbClr val="969896"/>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return </a:t>
            </a:r>
            <a:r>
              <a:rPr kumimoji="0" lang="en-US" altLang="en-US" sz="2000" b="0" i="0" u="none" strike="noStrike" cap="none" normalizeH="0" baseline="0" dirty="0">
                <a:ln>
                  <a:noFill/>
                </a:ln>
                <a:solidFill>
                  <a:srgbClr val="0086B3"/>
                </a:solidFill>
                <a:effectLst/>
                <a:latin typeface="Consolas" panose="020B0609020204030204" pitchFamily="49" charset="0"/>
              </a:rPr>
              <a:t>0</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760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Macro</a:t>
            </a:r>
          </a:p>
        </p:txBody>
      </p:sp>
    </p:spTree>
    <p:extLst>
      <p:ext uri="{BB962C8B-B14F-4D97-AF65-F5344CB8AC3E}">
        <p14:creationId xmlns:p14="http://schemas.microsoft.com/office/powerpoint/2010/main" val="52377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Macro</a:t>
            </a:r>
          </a:p>
        </p:txBody>
      </p:sp>
      <p:sp>
        <p:nvSpPr>
          <p:cNvPr id="3" name="Content Placeholder 2"/>
          <p:cNvSpPr>
            <a:spLocks noGrp="1"/>
          </p:cNvSpPr>
          <p:nvPr>
            <p:ph idx="1"/>
          </p:nvPr>
        </p:nvSpPr>
        <p:spPr>
          <a:xfrm>
            <a:off x="609600" y="1229359"/>
            <a:ext cx="11145520" cy="5501641"/>
          </a:xfrm>
        </p:spPr>
        <p:txBody>
          <a:bodyPr>
            <a:normAutofit lnSpcReduction="10000"/>
          </a:bodyPr>
          <a:lstStyle/>
          <a:p>
            <a:pPr>
              <a:lnSpc>
                <a:spcPct val="150000"/>
              </a:lnSpc>
            </a:pPr>
            <a:r>
              <a:rPr lang="en-US" sz="2400" dirty="0"/>
              <a:t>There are 3 stages C code goes through before it can be run on a computer:</a:t>
            </a:r>
          </a:p>
          <a:p>
            <a:pPr lvl="1">
              <a:lnSpc>
                <a:spcPct val="150000"/>
              </a:lnSpc>
            </a:pPr>
            <a:r>
              <a:rPr lang="en-US" sz="2200" b="1" dirty="0"/>
              <a:t>Preprocessing</a:t>
            </a:r>
            <a:r>
              <a:rPr lang="en-US" sz="2200" dirty="0"/>
              <a:t> – replace macros, remove comments, remove empty lines, </a:t>
            </a:r>
            <a:r>
              <a:rPr lang="en-US" sz="2200" dirty="0" err="1"/>
              <a:t>etc</a:t>
            </a:r>
            <a:r>
              <a:rPr lang="en-US" sz="2200" dirty="0"/>
              <a:t>…</a:t>
            </a:r>
          </a:p>
          <a:p>
            <a:pPr lvl="1">
              <a:lnSpc>
                <a:spcPct val="150000"/>
              </a:lnSpc>
            </a:pPr>
            <a:r>
              <a:rPr lang="en-US" sz="2200" b="1" dirty="0"/>
              <a:t>Compilation</a:t>
            </a:r>
            <a:r>
              <a:rPr lang="en-US" sz="2200" dirty="0"/>
              <a:t> – turn C code into machine readable code</a:t>
            </a:r>
          </a:p>
          <a:p>
            <a:pPr lvl="1">
              <a:lnSpc>
                <a:spcPct val="150000"/>
              </a:lnSpc>
            </a:pPr>
            <a:r>
              <a:rPr lang="en-US" sz="2200" b="1" dirty="0"/>
              <a:t>Linkage</a:t>
            </a:r>
            <a:r>
              <a:rPr lang="en-US" sz="2200" dirty="0"/>
              <a:t> – link between usage of function/variable and the implementation</a:t>
            </a:r>
          </a:p>
          <a:p>
            <a:pPr>
              <a:lnSpc>
                <a:spcPct val="150000"/>
              </a:lnSpc>
            </a:pPr>
            <a:r>
              <a:rPr lang="en-US" sz="2400" dirty="0"/>
              <a:t>We declare a macro with the #define directive</a:t>
            </a:r>
          </a:p>
          <a:p>
            <a:pPr>
              <a:lnSpc>
                <a:spcPct val="150000"/>
              </a:lnSpc>
            </a:pPr>
            <a:r>
              <a:rPr lang="en-US" sz="2400" dirty="0"/>
              <a:t>We can use macros to define constants (magic strings and numbers, etc.), like in the above example</a:t>
            </a:r>
          </a:p>
          <a:p>
            <a:pPr>
              <a:lnSpc>
                <a:spcPct val="150000"/>
              </a:lnSpc>
            </a:pPr>
            <a:r>
              <a:rPr lang="en-US" sz="2400" dirty="0"/>
              <a:t>A macro can get parameters</a:t>
            </a:r>
          </a:p>
          <a:p>
            <a:pPr>
              <a:lnSpc>
                <a:spcPct val="150000"/>
              </a:lnSpc>
            </a:pPr>
            <a:r>
              <a:rPr lang="en-US" sz="2400" dirty="0"/>
              <a:t>This is a textual replacement – that can lead to unwanted behavior if not done properly!</a:t>
            </a:r>
          </a:p>
        </p:txBody>
      </p:sp>
      <p:sp>
        <p:nvSpPr>
          <p:cNvPr id="4" name="Rectangle 1">
            <a:extLst>
              <a:ext uri="{FF2B5EF4-FFF2-40B4-BE49-F238E27FC236}">
                <a16:creationId xmlns:a16="http://schemas.microsoft.com/office/drawing/2014/main" id="{127288D1-80F0-4BB8-A0DD-2A0FC731B6A5}"/>
              </a:ext>
            </a:extLst>
          </p:cNvPr>
          <p:cNvSpPr>
            <a:spLocks noChangeArrowheads="1"/>
          </p:cNvSpPr>
          <p:nvPr/>
        </p:nvSpPr>
        <p:spPr bwMode="auto">
          <a:xfrm>
            <a:off x="6873228" y="3388901"/>
            <a:ext cx="307327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Consolas" panose="020B0609020204030204" pitchFamily="49" charset="0"/>
              </a:rPr>
              <a:t>#define </a:t>
            </a:r>
            <a:r>
              <a:rPr kumimoji="0" lang="en-US" altLang="en-US" sz="2400" b="1" i="0" u="none" strike="noStrike" cap="none" normalizeH="0" baseline="0" dirty="0">
                <a:ln>
                  <a:noFill/>
                </a:ln>
                <a:solidFill>
                  <a:srgbClr val="1F542E"/>
                </a:solidFill>
                <a:effectLst/>
                <a:latin typeface="Consolas" panose="020B0609020204030204" pitchFamily="49" charset="0"/>
              </a:rPr>
              <a:t>E </a:t>
            </a:r>
            <a:r>
              <a:rPr kumimoji="0" lang="en-US" altLang="en-US" sz="2400" b="0" i="0" u="none" strike="noStrike" cap="none" normalizeH="0" baseline="0" dirty="0">
                <a:ln>
                  <a:noFill/>
                </a:ln>
                <a:solidFill>
                  <a:srgbClr val="0086B3"/>
                </a:solidFill>
                <a:effectLst/>
                <a:latin typeface="Consolas" panose="020B0609020204030204" pitchFamily="49" charset="0"/>
              </a:rPr>
              <a:t>2.71828</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5ADF1C8-5471-4403-B28F-0F14ABE8745A}"/>
              </a:ext>
            </a:extLst>
          </p:cNvPr>
          <p:cNvSpPr>
            <a:spLocks noChangeArrowheads="1"/>
          </p:cNvSpPr>
          <p:nvPr/>
        </p:nvSpPr>
        <p:spPr bwMode="auto">
          <a:xfrm>
            <a:off x="4907542" y="4869878"/>
            <a:ext cx="3005951"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#define </a:t>
            </a:r>
            <a:r>
              <a:rPr kumimoji="0" lang="en-US" altLang="en-US" sz="2000" b="1" i="0" u="none" strike="noStrike" cap="none" normalizeH="0" baseline="0" dirty="0">
                <a:ln>
                  <a:noFill/>
                </a:ln>
                <a:solidFill>
                  <a:srgbClr val="1F542E"/>
                </a:solidFill>
                <a:effectLst/>
                <a:latin typeface="Consolas" panose="020B0609020204030204" pitchFamily="49" charset="0"/>
              </a:rPr>
              <a:t>ADD</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err="1">
                <a:ln>
                  <a:noFill/>
                </a:ln>
                <a:solidFill>
                  <a:srgbClr val="333333"/>
                </a:solidFill>
                <a:effectLst/>
                <a:latin typeface="Consolas" panose="020B0609020204030204" pitchFamily="49" charset="0"/>
              </a:rPr>
              <a:t>x</a:t>
            </a:r>
            <a:r>
              <a:rPr kumimoji="0" lang="en-US" altLang="en-US" sz="2000" b="0" i="0" u="none" strike="noStrike" cap="none" normalizeH="0" baseline="0" dirty="0" err="1">
                <a:ln>
                  <a:noFill/>
                </a:ln>
                <a:solidFill>
                  <a:srgbClr val="63A35C"/>
                </a:solidFill>
                <a:effectLst/>
                <a:latin typeface="Consolas" panose="020B0609020204030204" pitchFamily="49" charset="0"/>
              </a:rPr>
              <a:t>,</a:t>
            </a:r>
            <a:r>
              <a:rPr kumimoji="0" lang="en-US" altLang="en-US" sz="2000" b="0" i="0" u="none" strike="noStrike" cap="none" normalizeH="0" baseline="0" dirty="0" err="1">
                <a:ln>
                  <a:noFill/>
                </a:ln>
                <a:solidFill>
                  <a:srgbClr val="333333"/>
                </a:solidFill>
                <a:effectLst/>
                <a:latin typeface="Consolas" panose="020B0609020204030204" pitchFamily="49" charset="0"/>
              </a:rPr>
              <a:t>y</a:t>
            </a: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rPr>
              <a:t>x</a:t>
            </a:r>
            <a:r>
              <a:rPr kumimoji="0" lang="en-US" altLang="en-US" sz="2000" b="0" i="0" u="none" strike="noStrike" cap="none" normalizeH="0" baseline="0" dirty="0" err="1">
                <a:ln>
                  <a:noFill/>
                </a:ln>
                <a:solidFill>
                  <a:srgbClr val="A71D5D"/>
                </a:solidFill>
                <a:effectLst/>
                <a:latin typeface="Consolas" panose="020B0609020204030204" pitchFamily="49" charset="0"/>
              </a:rPr>
              <a:t>+</a:t>
            </a:r>
            <a:r>
              <a:rPr kumimoji="0" lang="en-US" altLang="en-US" sz="2000" b="0" i="0" u="none" strike="noStrike" cap="none" normalizeH="0" baseline="0" dirty="0" err="1">
                <a:ln>
                  <a:noFill/>
                </a:ln>
                <a:solidFill>
                  <a:srgbClr val="333333"/>
                </a:solidFill>
                <a:effectLst/>
                <a:latin typeface="Consolas" panose="020B0609020204030204" pitchFamily="49" charset="0"/>
              </a:rPr>
              <a:t>y</a:t>
            </a:r>
            <a:br>
              <a:rPr kumimoji="0" lang="en-US" altLang="en-US" sz="2000" b="0" i="0" u="none" strike="noStrike" cap="none" normalizeH="0" baseline="0" dirty="0">
                <a:ln>
                  <a:noFill/>
                </a:ln>
                <a:solidFill>
                  <a:srgbClr val="333333"/>
                </a:solidFill>
                <a:effectLst/>
                <a:latin typeface="Consolas" panose="020B0609020204030204" pitchFamily="49" charset="0"/>
              </a:rPr>
            </a:br>
            <a:r>
              <a:rPr kumimoji="0" lang="en-US" altLang="en-US" sz="2000" b="0" i="0" u="none" strike="noStrike" cap="none" normalizeH="0" baseline="0" dirty="0">
                <a:ln>
                  <a:noFill/>
                </a:ln>
                <a:solidFill>
                  <a:srgbClr val="A71D5D"/>
                </a:solidFill>
                <a:effectLst/>
                <a:latin typeface="Consolas" panose="020B0609020204030204" pitchFamily="49" charset="0"/>
              </a:rPr>
              <a:t>#define </a:t>
            </a:r>
            <a:r>
              <a:rPr kumimoji="0" lang="en-US" altLang="en-US" sz="2000" b="1" i="0" u="none" strike="noStrike" cap="none" normalizeH="0" baseline="0" dirty="0">
                <a:ln>
                  <a:noFill/>
                </a:ln>
                <a:solidFill>
                  <a:srgbClr val="1F542E"/>
                </a:solidFill>
                <a:effectLst/>
                <a:latin typeface="Consolas" panose="020B0609020204030204" pitchFamily="49" charset="0"/>
              </a:rPr>
              <a:t>POW</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x</a:t>
            </a: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x</a:t>
            </a:r>
            <a:r>
              <a:rPr kumimoji="0" lang="en-US" altLang="en-US" sz="2000" b="0" i="0" u="none" strike="noStrike" cap="none" normalizeH="0" baseline="0" dirty="0">
                <a:ln>
                  <a:noFill/>
                </a:ln>
                <a:solidFill>
                  <a:srgbClr val="A71D5D"/>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x</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431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a:extLst>
              <a:ext uri="{FF2B5EF4-FFF2-40B4-BE49-F238E27FC236}">
                <a16:creationId xmlns:a16="http://schemas.microsoft.com/office/drawing/2014/main" id="{2FA18F58-F7EF-44EF-A63F-7F1980699B72}"/>
              </a:ext>
            </a:extLst>
          </p:cNvPr>
          <p:cNvSpPr>
            <a:spLocks noChangeArrowheads="1"/>
          </p:cNvSpPr>
          <p:nvPr/>
        </p:nvSpPr>
        <p:spPr bwMode="auto">
          <a:xfrm>
            <a:off x="9490" y="1164134"/>
            <a:ext cx="6691255"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br>
              <a:rPr kumimoji="0" lang="en-US" altLang="en-US" sz="2800" b="0" i="0" u="none" strike="noStrike" cap="none" normalizeH="0" baseline="0" dirty="0">
                <a:ln>
                  <a:noFill/>
                </a:ln>
                <a:solidFill>
                  <a:srgbClr val="33333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795DA3"/>
                </a:solidFill>
                <a:effectLst/>
                <a:latin typeface="Consolas" panose="020B0609020204030204" pitchFamily="49" charset="0"/>
              </a:rPr>
              <a:t>main</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4</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b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c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d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err="1">
                <a:ln>
                  <a:noFill/>
                </a:ln>
                <a:solidFill>
                  <a:srgbClr val="0086B3"/>
                </a:solidFill>
                <a:effectLst/>
                <a:latin typeface="Consolas" panose="020B0609020204030204" pitchFamily="49" charset="0"/>
              </a:rPr>
              <a:t>printf</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183691"/>
                </a:solidFill>
                <a:effectLst/>
                <a:latin typeface="Consolas" panose="020B0609020204030204" pitchFamily="49" charset="0"/>
              </a:rPr>
              <a:t>"%d, %d, %d"</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b</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c</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d</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return </a:t>
            </a:r>
            <a:r>
              <a:rPr kumimoji="0" lang="en-US" altLang="en-US" sz="2800" b="0" i="0" u="none" strike="noStrike" cap="none" normalizeH="0" baseline="0" dirty="0">
                <a:ln>
                  <a:noFill/>
                </a:ln>
                <a:solidFill>
                  <a:srgbClr val="0086B3"/>
                </a:solidFill>
                <a:effectLst/>
                <a:latin typeface="Consolas" panose="020B0609020204030204" pitchFamily="49" charset="0"/>
              </a:rPr>
              <a:t>0</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D88DCAD-7F5C-44F3-99C7-509581A13543}"/>
              </a:ext>
            </a:extLst>
          </p:cNvPr>
          <p:cNvSpPr>
            <a:spLocks noChangeArrowheads="1"/>
          </p:cNvSpPr>
          <p:nvPr/>
        </p:nvSpPr>
        <p:spPr bwMode="auto">
          <a:xfrm>
            <a:off x="6777322" y="1104373"/>
            <a:ext cx="5217459" cy="3706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3200" dirty="0">
                <a:solidFill>
                  <a:srgbClr val="455F51"/>
                </a:solidFill>
                <a:latin typeface="Consolas" panose="020B0609020204030204" pitchFamily="49" charset="0"/>
              </a:rPr>
              <a:t>What will be printed?</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36, -4, 225</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21, 11, 1</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36, -4, 1</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21, 11, 225</a:t>
            </a:r>
          </a:p>
        </p:txBody>
      </p:sp>
      <p:sp>
        <p:nvSpPr>
          <p:cNvPr id="2" name="Title 1"/>
          <p:cNvSpPr>
            <a:spLocks noGrp="1"/>
          </p:cNvSpPr>
          <p:nvPr>
            <p:ph type="title"/>
          </p:nvPr>
        </p:nvSpPr>
        <p:spPr>
          <a:xfrm>
            <a:off x="609600" y="364998"/>
            <a:ext cx="10972800" cy="1066800"/>
          </a:xfrm>
        </p:spPr>
        <p:txBody>
          <a:bodyPr/>
          <a:lstStyle/>
          <a:p>
            <a:r>
              <a:rPr lang="en-US" dirty="0"/>
              <a:t>Macro – unwanted behavior</a:t>
            </a:r>
          </a:p>
        </p:txBody>
      </p:sp>
    </p:spTree>
    <p:extLst>
      <p:ext uri="{BB962C8B-B14F-4D97-AF65-F5344CB8AC3E}">
        <p14:creationId xmlns:p14="http://schemas.microsoft.com/office/powerpoint/2010/main" val="418029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a:extLst>
              <a:ext uri="{FF2B5EF4-FFF2-40B4-BE49-F238E27FC236}">
                <a16:creationId xmlns:a16="http://schemas.microsoft.com/office/drawing/2014/main" id="{49BFD62A-9FB6-44A0-BA64-A3D91C51F4F2}"/>
              </a:ext>
            </a:extLst>
          </p:cNvPr>
          <p:cNvSpPr>
            <a:spLocks noChangeArrowheads="1"/>
          </p:cNvSpPr>
          <p:nvPr/>
        </p:nvSpPr>
        <p:spPr bwMode="auto">
          <a:xfrm>
            <a:off x="0" y="1164134"/>
            <a:ext cx="6691255"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br>
              <a:rPr kumimoji="0" lang="en-US" altLang="en-US" sz="2800" b="0" i="0" u="none" strike="noStrike" cap="none" normalizeH="0" baseline="0" dirty="0">
                <a:ln>
                  <a:noFill/>
                </a:ln>
                <a:solidFill>
                  <a:srgbClr val="33333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795DA3"/>
                </a:solidFill>
                <a:effectLst/>
                <a:latin typeface="Consolas" panose="020B0609020204030204" pitchFamily="49" charset="0"/>
              </a:rPr>
              <a:t>main</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4</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b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c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d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err="1">
                <a:ln>
                  <a:noFill/>
                </a:ln>
                <a:solidFill>
                  <a:srgbClr val="0086B3"/>
                </a:solidFill>
                <a:effectLst/>
                <a:latin typeface="Consolas" panose="020B0609020204030204" pitchFamily="49" charset="0"/>
              </a:rPr>
              <a:t>printf</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183691"/>
                </a:solidFill>
                <a:effectLst/>
                <a:latin typeface="Consolas" panose="020B0609020204030204" pitchFamily="49" charset="0"/>
              </a:rPr>
              <a:t>"%d, %d, %d"</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b</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c</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d</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return </a:t>
            </a:r>
            <a:r>
              <a:rPr kumimoji="0" lang="en-US" altLang="en-US" sz="2800" b="0" i="0" u="none" strike="noStrike" cap="none" normalizeH="0" baseline="0" dirty="0">
                <a:ln>
                  <a:noFill/>
                </a:ln>
                <a:solidFill>
                  <a:srgbClr val="0086B3"/>
                </a:solidFill>
                <a:effectLst/>
                <a:latin typeface="Consolas" panose="020B0609020204030204" pitchFamily="49" charset="0"/>
              </a:rPr>
              <a:t>0</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21" name="Rectangle 3">
            <a:extLst>
              <a:ext uri="{FF2B5EF4-FFF2-40B4-BE49-F238E27FC236}">
                <a16:creationId xmlns:a16="http://schemas.microsoft.com/office/drawing/2014/main" id="{2FA18F58-F7EF-44EF-A63F-7F1980699B72}"/>
              </a:ext>
            </a:extLst>
          </p:cNvPr>
          <p:cNvSpPr>
            <a:spLocks noChangeArrowheads="1"/>
          </p:cNvSpPr>
          <p:nvPr/>
        </p:nvSpPr>
        <p:spPr bwMode="auto">
          <a:xfrm>
            <a:off x="0" y="1164134"/>
            <a:ext cx="8662949"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br>
              <a:rPr kumimoji="0" lang="en-US" altLang="en-US" sz="2800" b="0" i="0" u="none" strike="noStrike" cap="none" normalizeH="0" baseline="0" dirty="0">
                <a:ln>
                  <a:noFill/>
                </a:ln>
                <a:solidFill>
                  <a:srgbClr val="33333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795DA3"/>
                </a:solidFill>
                <a:effectLst/>
                <a:latin typeface="Consolas" panose="020B0609020204030204" pitchFamily="49" charset="0"/>
              </a:rPr>
              <a:t>main</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4</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b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lang="en-US" altLang="en-US" sz="2800" b="1" dirty="0">
                <a:solidFill>
                  <a:srgbClr val="1F542E"/>
                </a:solidFill>
                <a:latin typeface="Consolas" panose="020B0609020204030204" pitchFamily="49" charset="0"/>
              </a:rPr>
              <a:t>a</a:t>
            </a:r>
            <a:r>
              <a:rPr kumimoji="0" lang="en-US" altLang="en-US" sz="2800" b="1" i="0" u="none" strike="noStrike" cap="none" normalizeH="0" baseline="0" dirty="0">
                <a:ln>
                  <a:noFill/>
                </a:ln>
                <a:solidFill>
                  <a:srgbClr val="1F542E"/>
                </a:solidFill>
                <a:effectLst/>
                <a:latin typeface="Consolas" panose="020B0609020204030204" pitchFamily="49" charset="0"/>
              </a:rPr>
              <a:t> </a:t>
            </a:r>
            <a:r>
              <a:rPr lang="en-US" altLang="en-US" sz="2800" b="1" dirty="0">
                <a:solidFill>
                  <a:srgbClr val="1F542E"/>
                </a:solidFill>
                <a:latin typeface="Consolas" panose="020B0609020204030204" pitchFamily="49" charset="0"/>
              </a:rPr>
              <a:t>+</a:t>
            </a:r>
            <a:r>
              <a:rPr kumimoji="0" lang="en-US" altLang="en-US" sz="2800" b="1" i="0" u="none" strike="noStrike" cap="none" normalizeH="0" baseline="0" dirty="0">
                <a:ln>
                  <a:noFill/>
                </a:ln>
                <a:solidFill>
                  <a:srgbClr val="1F542E"/>
                </a:solidFill>
                <a:effectLst/>
                <a:latin typeface="Consolas" panose="020B0609020204030204" pitchFamily="49" charset="0"/>
              </a:rPr>
              <a:t> 5</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c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a - 5</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d </a:t>
            </a:r>
            <a:r>
              <a:rPr kumimoji="0" lang="en-US" altLang="en-US" sz="2800" b="0" i="0" u="none" strike="noStrike" cap="none" normalizeH="0" baseline="0" dirty="0">
                <a:ln>
                  <a:noFill/>
                </a:ln>
                <a:solidFill>
                  <a:srgbClr val="A71D5D"/>
                </a:solidFill>
                <a:effectLst/>
                <a:latin typeface="Consolas" panose="020B0609020204030204" pitchFamily="49" charset="0"/>
              </a:rPr>
              <a:t>=</a:t>
            </a:r>
            <a:r>
              <a:rPr lang="en-US" altLang="en-US" sz="2800" dirty="0">
                <a:solidFill>
                  <a:srgbClr val="63A35C"/>
                </a:solidFill>
                <a:latin typeface="Consolas" panose="020B0609020204030204" pitchFamily="49" charset="0"/>
              </a:rPr>
              <a:t> </a:t>
            </a:r>
            <a:r>
              <a:rPr lang="en-US" altLang="en-US" sz="2800" b="1" dirty="0">
                <a:solidFill>
                  <a:srgbClr val="455F51"/>
                </a:solidFill>
                <a:latin typeface="Consolas" panose="020B0609020204030204" pitchFamily="49" charset="0"/>
              </a:rPr>
              <a:t>a – 1 * a – 1 * a + 1 * a + 1</a:t>
            </a:r>
            <a:r>
              <a:rPr lang="en-US" altLang="en-US" sz="2800" dirty="0">
                <a:solidFill>
                  <a:srgbClr val="63A35C"/>
                </a:solidFill>
                <a:latin typeface="Consolas" panose="020B0609020204030204" pitchFamily="49" charset="0"/>
              </a:rPr>
              <a:t> ;</a:t>
            </a:r>
            <a:r>
              <a:rPr lang="en-US" altLang="en-US" sz="2800" b="1" dirty="0">
                <a:solidFill>
                  <a:srgbClr val="455F51"/>
                </a:solidFill>
                <a:latin typeface="Consolas" panose="020B0609020204030204" pitchFamily="49" charset="0"/>
              </a:rPr>
              <a:t> </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err="1">
                <a:ln>
                  <a:noFill/>
                </a:ln>
                <a:solidFill>
                  <a:srgbClr val="0086B3"/>
                </a:solidFill>
                <a:effectLst/>
                <a:latin typeface="Consolas" panose="020B0609020204030204" pitchFamily="49" charset="0"/>
              </a:rPr>
              <a:t>printf</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183691"/>
                </a:solidFill>
                <a:effectLst/>
                <a:latin typeface="Consolas" panose="020B0609020204030204" pitchFamily="49" charset="0"/>
              </a:rPr>
              <a:t>"%d, %d, %d"</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b</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c</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d</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return </a:t>
            </a:r>
            <a:r>
              <a:rPr kumimoji="0" lang="en-US" altLang="en-US" sz="2800" b="0" i="0" u="none" strike="noStrike" cap="none" normalizeH="0" baseline="0" dirty="0">
                <a:ln>
                  <a:noFill/>
                </a:ln>
                <a:solidFill>
                  <a:srgbClr val="0086B3"/>
                </a:solidFill>
                <a:effectLst/>
                <a:latin typeface="Consolas" panose="020B0609020204030204" pitchFamily="49" charset="0"/>
              </a:rPr>
              <a:t>0</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D88DCAD-7F5C-44F3-99C7-509581A13543}"/>
              </a:ext>
            </a:extLst>
          </p:cNvPr>
          <p:cNvSpPr>
            <a:spLocks noChangeArrowheads="1"/>
          </p:cNvSpPr>
          <p:nvPr/>
        </p:nvSpPr>
        <p:spPr bwMode="auto">
          <a:xfrm>
            <a:off x="6777322" y="1104373"/>
            <a:ext cx="5217459" cy="3706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3200" dirty="0">
                <a:solidFill>
                  <a:srgbClr val="455F51"/>
                </a:solidFill>
                <a:latin typeface="Consolas" panose="020B0609020204030204" pitchFamily="49" charset="0"/>
              </a:rPr>
              <a:t>What will be printed?</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36, -4, 225</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21, 11, 1</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36, -4, 1</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21, 11, 225</a:t>
            </a:r>
          </a:p>
        </p:txBody>
      </p:sp>
      <p:sp>
        <p:nvSpPr>
          <p:cNvPr id="2" name="Title 1"/>
          <p:cNvSpPr>
            <a:spLocks noGrp="1"/>
          </p:cNvSpPr>
          <p:nvPr>
            <p:ph type="title"/>
          </p:nvPr>
        </p:nvSpPr>
        <p:spPr>
          <a:xfrm>
            <a:off x="609600" y="364998"/>
            <a:ext cx="10972800" cy="1066800"/>
          </a:xfrm>
        </p:spPr>
        <p:txBody>
          <a:bodyPr/>
          <a:lstStyle/>
          <a:p>
            <a:r>
              <a:rPr lang="en-US" dirty="0"/>
              <a:t>Macro – unwanted behavior</a:t>
            </a:r>
          </a:p>
        </p:txBody>
      </p:sp>
      <p:sp>
        <p:nvSpPr>
          <p:cNvPr id="19" name="Rectangle 18">
            <a:extLst>
              <a:ext uri="{FF2B5EF4-FFF2-40B4-BE49-F238E27FC236}">
                <a16:creationId xmlns:a16="http://schemas.microsoft.com/office/drawing/2014/main" id="{7F41EDED-F3EB-4869-A094-2CE1A6C06C45}"/>
              </a:ext>
            </a:extLst>
          </p:cNvPr>
          <p:cNvSpPr/>
          <p:nvPr/>
        </p:nvSpPr>
        <p:spPr>
          <a:xfrm>
            <a:off x="7168589" y="2693483"/>
            <a:ext cx="3027270" cy="68552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320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a:extLst>
              <a:ext uri="{FF2B5EF4-FFF2-40B4-BE49-F238E27FC236}">
                <a16:creationId xmlns:a16="http://schemas.microsoft.com/office/drawing/2014/main" id="{2FA18F58-F7EF-44EF-A63F-7F1980699B72}"/>
              </a:ext>
            </a:extLst>
          </p:cNvPr>
          <p:cNvSpPr>
            <a:spLocks noChangeArrowheads="1"/>
          </p:cNvSpPr>
          <p:nvPr/>
        </p:nvSpPr>
        <p:spPr bwMode="auto">
          <a:xfrm>
            <a:off x="9490" y="1164134"/>
            <a:ext cx="6691255"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br>
              <a:rPr kumimoji="0" lang="en-US" altLang="en-US" sz="2800" b="0" i="0" u="none" strike="noStrike" cap="none" normalizeH="0" baseline="0" dirty="0">
                <a:ln>
                  <a:noFill/>
                </a:ln>
                <a:solidFill>
                  <a:srgbClr val="33333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br>
              <a:rPr kumimoji="0" lang="en-US" altLang="en-US" sz="2800" b="0" i="0" u="none" strike="noStrike" cap="none" normalizeH="0" baseline="0" dirty="0">
                <a:ln>
                  <a:noFill/>
                </a:ln>
                <a:solidFill>
                  <a:srgbClr val="0086B3"/>
                </a:solidFill>
                <a:effectLst/>
                <a:latin typeface="Consolas" panose="020B0609020204030204" pitchFamily="49" charset="0"/>
              </a:rPr>
            </a:br>
            <a:br>
              <a:rPr kumimoji="0" lang="en-US" altLang="en-US" sz="2800" b="0" i="0" u="none" strike="noStrike" cap="none" normalizeH="0" baseline="0" dirty="0">
                <a:ln>
                  <a:noFill/>
                </a:ln>
                <a:solidFill>
                  <a:srgbClr val="0086B3"/>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795DA3"/>
                </a:solidFill>
                <a:effectLst/>
                <a:latin typeface="Consolas" panose="020B0609020204030204" pitchFamily="49" charset="0"/>
              </a:rPr>
              <a:t>main</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4</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b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c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d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err="1">
                <a:ln>
                  <a:noFill/>
                </a:ln>
                <a:solidFill>
                  <a:srgbClr val="0086B3"/>
                </a:solidFill>
                <a:effectLst/>
                <a:latin typeface="Consolas" panose="020B0609020204030204" pitchFamily="49" charset="0"/>
              </a:rPr>
              <a:t>printf</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183691"/>
                </a:solidFill>
                <a:effectLst/>
                <a:latin typeface="Consolas" panose="020B0609020204030204" pitchFamily="49" charset="0"/>
              </a:rPr>
              <a:t>"%d, %d, %d"</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b</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c</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d</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return </a:t>
            </a:r>
            <a:r>
              <a:rPr kumimoji="0" lang="en-US" altLang="en-US" sz="2800" b="0" i="0" u="none" strike="noStrike" cap="none" normalizeH="0" baseline="0" dirty="0">
                <a:ln>
                  <a:noFill/>
                </a:ln>
                <a:solidFill>
                  <a:srgbClr val="0086B3"/>
                </a:solidFill>
                <a:effectLst/>
                <a:latin typeface="Consolas" panose="020B0609020204030204" pitchFamily="49" charset="0"/>
              </a:rPr>
              <a:t>0</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09600" y="364998"/>
            <a:ext cx="10972800" cy="1066800"/>
          </a:xfrm>
        </p:spPr>
        <p:txBody>
          <a:bodyPr/>
          <a:lstStyle/>
          <a:p>
            <a:r>
              <a:rPr lang="en-US" dirty="0"/>
              <a:t>Macro – unwanted behavior</a:t>
            </a:r>
          </a:p>
        </p:txBody>
      </p:sp>
      <p:sp>
        <p:nvSpPr>
          <p:cNvPr id="22" name="Rectangle 4">
            <a:extLst>
              <a:ext uri="{FF2B5EF4-FFF2-40B4-BE49-F238E27FC236}">
                <a16:creationId xmlns:a16="http://schemas.microsoft.com/office/drawing/2014/main" id="{20F4C3A8-5DF9-4391-AD33-C8016FAEFCC7}"/>
              </a:ext>
            </a:extLst>
          </p:cNvPr>
          <p:cNvSpPr>
            <a:spLocks noChangeArrowheads="1"/>
          </p:cNvSpPr>
          <p:nvPr/>
        </p:nvSpPr>
        <p:spPr bwMode="auto">
          <a:xfrm>
            <a:off x="22190" y="1164134"/>
            <a:ext cx="6691255"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r>
              <a:rPr kumimoji="0" lang="en-US" altLang="en-US" sz="2800" b="0" i="0" u="none" strike="noStrike" cap="none" normalizeH="0" baseline="0" dirty="0">
                <a:ln>
                  <a:noFill/>
                </a:ln>
                <a:solidFill>
                  <a:srgbClr val="63A35C"/>
                </a:solidFill>
                <a:effectLst/>
                <a:latin typeface="Consolas" panose="020B0609020204030204" pitchFamily="49" charset="0"/>
              </a:rPr>
              <a:t>)    </a:t>
            </a:r>
            <a:br>
              <a:rPr kumimoji="0" lang="en-US" altLang="en-US" sz="2800" b="0" i="0" u="none" strike="noStrike" cap="none" normalizeH="0" baseline="0" dirty="0">
                <a:ln>
                  <a:noFill/>
                </a:ln>
                <a:solidFill>
                  <a:srgbClr val="63A35C"/>
                </a:solidFill>
                <a:effectLst/>
                <a:latin typeface="Consolas" panose="020B0609020204030204" pitchFamily="49" charset="0"/>
              </a:rPr>
            </a:b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795DA3"/>
                </a:solidFill>
                <a:effectLst/>
                <a:latin typeface="Consolas" panose="020B0609020204030204" pitchFamily="49" charset="0"/>
              </a:rPr>
              <a:t>main</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4</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b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c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d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1</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err="1">
                <a:ln>
                  <a:noFill/>
                </a:ln>
                <a:solidFill>
                  <a:srgbClr val="0086B3"/>
                </a:solidFill>
                <a:effectLst/>
                <a:latin typeface="Consolas" panose="020B0609020204030204" pitchFamily="49" charset="0"/>
              </a:rPr>
              <a:t>printf</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183691"/>
                </a:solidFill>
                <a:effectLst/>
                <a:latin typeface="Consolas" panose="020B0609020204030204" pitchFamily="49" charset="0"/>
              </a:rPr>
              <a:t>"%d, %d, %d"</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b</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c</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d</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return </a:t>
            </a:r>
            <a:r>
              <a:rPr kumimoji="0" lang="en-US" altLang="en-US" sz="2800" b="0" i="0" u="none" strike="noStrike" cap="none" normalizeH="0" baseline="0" dirty="0">
                <a:ln>
                  <a:noFill/>
                </a:ln>
                <a:solidFill>
                  <a:srgbClr val="0086B3"/>
                </a:solidFill>
                <a:effectLst/>
                <a:latin typeface="Consolas" panose="020B0609020204030204" pitchFamily="49" charset="0"/>
              </a:rPr>
              <a:t>0</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7F41EDED-F3EB-4869-A094-2CE1A6C06C45}"/>
              </a:ext>
            </a:extLst>
          </p:cNvPr>
          <p:cNvSpPr/>
          <p:nvPr/>
        </p:nvSpPr>
        <p:spPr>
          <a:xfrm>
            <a:off x="7168589" y="2693483"/>
            <a:ext cx="3027270" cy="68552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a:extLst>
              <a:ext uri="{FF2B5EF4-FFF2-40B4-BE49-F238E27FC236}">
                <a16:creationId xmlns:a16="http://schemas.microsoft.com/office/drawing/2014/main" id="{FC946C96-9B50-4101-A97F-14237475926A}"/>
              </a:ext>
            </a:extLst>
          </p:cNvPr>
          <p:cNvSpPr>
            <a:spLocks noChangeArrowheads="1"/>
          </p:cNvSpPr>
          <p:nvPr/>
        </p:nvSpPr>
        <p:spPr bwMode="auto">
          <a:xfrm>
            <a:off x="9489" y="1164134"/>
            <a:ext cx="7874271"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POW</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ADD5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#define </a:t>
            </a:r>
            <a:r>
              <a:rPr kumimoji="0" lang="en-US" altLang="en-US" sz="2800" b="1" i="0" u="none" strike="noStrike" cap="none" normalizeH="0" baseline="0" dirty="0">
                <a:ln>
                  <a:noFill/>
                </a:ln>
                <a:solidFill>
                  <a:srgbClr val="1F542E"/>
                </a:solidFill>
                <a:effectLst/>
                <a:latin typeface="Consolas" panose="020B0609020204030204" pitchFamily="49" charset="0"/>
              </a:rPr>
              <a:t>SUB5</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333333"/>
                </a:solidFill>
                <a:effectLst/>
                <a:latin typeface="Consolas" panose="020B0609020204030204" pitchFamily="49" charset="0"/>
              </a:rPr>
              <a:t>x</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5</a:t>
            </a:r>
            <a:r>
              <a:rPr kumimoji="0" lang="en-US" altLang="en-US" sz="2800" b="0" i="0" u="none" strike="noStrike" cap="none" normalizeH="0" baseline="0" dirty="0">
                <a:ln>
                  <a:noFill/>
                </a:ln>
                <a:solidFill>
                  <a:srgbClr val="63A35C"/>
                </a:solidFill>
                <a:effectLst/>
                <a:latin typeface="Consolas" panose="020B0609020204030204" pitchFamily="49" charset="0"/>
              </a:rPr>
              <a:t>)    </a:t>
            </a:r>
            <a:br>
              <a:rPr kumimoji="0" lang="en-US" altLang="en-US" sz="2800" b="0" i="0" u="none" strike="noStrike" cap="none" normalizeH="0" baseline="0" dirty="0">
                <a:ln>
                  <a:noFill/>
                </a:ln>
                <a:solidFill>
                  <a:srgbClr val="63A35C"/>
                </a:solidFill>
                <a:effectLst/>
                <a:latin typeface="Consolas" panose="020B0609020204030204" pitchFamily="49" charset="0"/>
              </a:rPr>
            </a:b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795DA3"/>
                </a:solidFill>
                <a:effectLst/>
                <a:latin typeface="Consolas" panose="020B0609020204030204" pitchFamily="49" charset="0"/>
              </a:rPr>
              <a:t>main</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4</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b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lang="en-US" altLang="en-US" sz="2800" dirty="0">
                <a:solidFill>
                  <a:srgbClr val="63A35C"/>
                </a:solidFill>
                <a:latin typeface="Consolas" panose="020B0609020204030204" pitchFamily="49" charset="0"/>
              </a:rPr>
              <a:t>((</a:t>
            </a:r>
            <a:r>
              <a:rPr kumimoji="0" lang="en-US" altLang="en-US" sz="2800" b="0" i="0" u="none" strike="noStrike" cap="none" normalizeH="0" baseline="0" dirty="0">
                <a:ln>
                  <a:noFill/>
                </a:ln>
                <a:solidFill>
                  <a:srgbClr val="0086B3"/>
                </a:solidFill>
                <a:effectLst/>
                <a:latin typeface="Consolas" panose="020B0609020204030204" pitchFamily="49" charset="0"/>
              </a:rPr>
              <a:t>a</a:t>
            </a:r>
            <a:r>
              <a:rPr kumimoji="0" lang="en-US" altLang="en-US" sz="2800" b="0" i="0" u="none" strike="noStrike" cap="none" normalizeH="0" baseline="0" dirty="0">
                <a:ln>
                  <a:noFill/>
                </a:ln>
                <a:solidFill>
                  <a:srgbClr val="63A35C"/>
                </a:solidFill>
                <a:effectLst/>
                <a:latin typeface="Consolas" panose="020B0609020204030204" pitchFamily="49" charset="0"/>
              </a:rPr>
              <a:t>)</a:t>
            </a:r>
            <a:r>
              <a:rPr lang="en-US" altLang="en-US" sz="2800" dirty="0">
                <a:solidFill>
                  <a:srgbClr val="A71D5D"/>
                </a:solidFill>
                <a:latin typeface="Consolas" panose="020B0609020204030204" pitchFamily="49" charset="0"/>
              </a:rPr>
              <a:t>+</a:t>
            </a:r>
            <a:r>
              <a:rPr lang="en-US" altLang="en-US" sz="2800" dirty="0">
                <a:solidFill>
                  <a:srgbClr val="0086B3"/>
                </a:solidFill>
                <a:latin typeface="Consolas" panose="020B0609020204030204" pitchFamily="49" charset="0"/>
              </a:rPr>
              <a:t>5</a:t>
            </a:r>
            <a:r>
              <a:rPr lang="en-US" altLang="en-US" sz="2800" dirty="0">
                <a:solidFill>
                  <a:srgbClr val="63A35C"/>
                </a:solidFill>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c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a </a:t>
            </a:r>
            <a:r>
              <a:rPr kumimoji="0" lang="en-US" altLang="en-US" sz="2800" b="0" i="0" u="none" strike="noStrike" cap="none" normalizeH="0" baseline="0" dirty="0">
                <a:ln>
                  <a:noFill/>
                </a:ln>
                <a:solidFill>
                  <a:srgbClr val="A71D5D"/>
                </a:solidFill>
                <a:effectLst/>
                <a:latin typeface="Consolas" panose="020B0609020204030204" pitchFamily="49" charset="0"/>
              </a:rPr>
              <a:t>* </a:t>
            </a:r>
            <a:r>
              <a:rPr lang="en-US" altLang="en-US" sz="2800" dirty="0">
                <a:solidFill>
                  <a:srgbClr val="63A35C"/>
                </a:solidFill>
                <a:latin typeface="Consolas" panose="020B0609020204030204" pitchFamily="49" charset="0"/>
              </a:rPr>
              <a:t>((</a:t>
            </a:r>
            <a:r>
              <a:rPr lang="en-US" altLang="en-US" sz="2800" dirty="0">
                <a:solidFill>
                  <a:srgbClr val="0086B3"/>
                </a:solidFill>
                <a:latin typeface="Consolas" panose="020B0609020204030204" pitchFamily="49" charset="0"/>
              </a:rPr>
              <a:t>a</a:t>
            </a:r>
            <a:r>
              <a:rPr lang="en-US" altLang="en-US" sz="2800" dirty="0">
                <a:solidFill>
                  <a:srgbClr val="63A35C"/>
                </a:solidFill>
                <a:latin typeface="Consolas" panose="020B0609020204030204" pitchFamily="49" charset="0"/>
              </a:rPr>
              <a:t>)</a:t>
            </a:r>
            <a:r>
              <a:rPr lang="en-US" altLang="en-US" sz="2800" dirty="0">
                <a:solidFill>
                  <a:srgbClr val="A71D5D"/>
                </a:solidFill>
                <a:latin typeface="Consolas" panose="020B0609020204030204" pitchFamily="49" charset="0"/>
              </a:rPr>
              <a:t>-</a:t>
            </a:r>
            <a:r>
              <a:rPr lang="en-US" altLang="en-US" sz="2800" dirty="0">
                <a:solidFill>
                  <a:srgbClr val="0086B3"/>
                </a:solidFill>
                <a:latin typeface="Consolas" panose="020B0609020204030204" pitchFamily="49" charset="0"/>
              </a:rPr>
              <a:t>5</a:t>
            </a:r>
            <a:r>
              <a:rPr lang="en-US" altLang="en-US" sz="2800" dirty="0">
                <a:solidFill>
                  <a:srgbClr val="63A35C"/>
                </a:solidFill>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int </a:t>
            </a:r>
            <a:r>
              <a:rPr kumimoji="0" lang="en-US" altLang="en-US" sz="2800" b="0" i="0" u="none" strike="noStrike" cap="none" normalizeH="0" baseline="0" dirty="0">
                <a:ln>
                  <a:noFill/>
                </a:ln>
                <a:solidFill>
                  <a:srgbClr val="0086B3"/>
                </a:solidFill>
                <a:effectLst/>
                <a:latin typeface="Consolas" panose="020B0609020204030204" pitchFamily="49" charset="0"/>
              </a:rPr>
              <a:t>d </a:t>
            </a:r>
            <a:r>
              <a:rPr kumimoji="0" lang="en-US" altLang="en-US" sz="2800" b="0" i="0" u="none" strike="noStrike" cap="none" normalizeH="0" baseline="0" dirty="0">
                <a:ln>
                  <a:noFill/>
                </a:ln>
                <a:solidFill>
                  <a:srgbClr val="A71D5D"/>
                </a:solidFill>
                <a:effectLst/>
                <a:latin typeface="Consolas" panose="020B0609020204030204" pitchFamily="49" charset="0"/>
              </a:rPr>
              <a:t>=</a:t>
            </a:r>
            <a:r>
              <a:rPr lang="en-US" altLang="en-US" sz="2800" dirty="0">
                <a:solidFill>
                  <a:srgbClr val="63A35C"/>
                </a:solidFill>
                <a:latin typeface="Consolas" panose="020B0609020204030204" pitchFamily="49" charset="0"/>
              </a:rPr>
              <a:t> ((</a:t>
            </a:r>
            <a:r>
              <a:rPr lang="en-US" altLang="en-US" sz="2800" dirty="0">
                <a:solidFill>
                  <a:srgbClr val="0086B3"/>
                </a:solidFill>
                <a:latin typeface="Consolas" panose="020B0609020204030204" pitchFamily="49" charset="0"/>
              </a:rPr>
              <a:t>a</a:t>
            </a:r>
            <a:r>
              <a:rPr lang="en-US" altLang="en-US" sz="2800" dirty="0">
                <a:solidFill>
                  <a:srgbClr val="A71D5D"/>
                </a:solidFill>
                <a:latin typeface="Consolas" panose="020B0609020204030204" pitchFamily="49" charset="0"/>
              </a:rPr>
              <a:t>-</a:t>
            </a:r>
            <a:r>
              <a:rPr lang="en-US" altLang="en-US" sz="2800" dirty="0">
                <a:solidFill>
                  <a:srgbClr val="0086B3"/>
                </a:solidFill>
                <a:latin typeface="Consolas" panose="020B0609020204030204" pitchFamily="49" charset="0"/>
              </a:rPr>
              <a:t>1</a:t>
            </a:r>
            <a:r>
              <a:rPr lang="en-US" altLang="en-US" sz="2800" dirty="0">
                <a:solidFill>
                  <a:srgbClr val="63A35C"/>
                </a:solidFill>
                <a:latin typeface="Consolas" panose="020B0609020204030204" pitchFamily="49" charset="0"/>
              </a:rPr>
              <a:t>)</a:t>
            </a:r>
            <a:r>
              <a:rPr lang="en-US" altLang="en-US" sz="2800" dirty="0">
                <a:solidFill>
                  <a:srgbClr val="A71D5D"/>
                </a:solidFill>
                <a:latin typeface="Consolas" panose="020B0609020204030204" pitchFamily="49" charset="0"/>
              </a:rPr>
              <a:t>*</a:t>
            </a:r>
            <a:r>
              <a:rPr lang="en-US" altLang="en-US" sz="2800" dirty="0">
                <a:solidFill>
                  <a:srgbClr val="63A35C"/>
                </a:solidFill>
                <a:latin typeface="Consolas" panose="020B0609020204030204" pitchFamily="49" charset="0"/>
              </a:rPr>
              <a:t>(</a:t>
            </a:r>
            <a:r>
              <a:rPr lang="en-US" altLang="en-US" sz="2800" dirty="0">
                <a:solidFill>
                  <a:srgbClr val="0086B3"/>
                </a:solidFill>
                <a:latin typeface="Consolas" panose="020B0609020204030204" pitchFamily="49" charset="0"/>
              </a:rPr>
              <a:t>a</a:t>
            </a:r>
            <a:r>
              <a:rPr lang="en-US" altLang="en-US" sz="2800" dirty="0">
                <a:solidFill>
                  <a:srgbClr val="A71D5D"/>
                </a:solidFill>
                <a:latin typeface="Consolas" panose="020B0609020204030204" pitchFamily="49" charset="0"/>
              </a:rPr>
              <a:t>-</a:t>
            </a:r>
            <a:r>
              <a:rPr lang="en-US" altLang="en-US" sz="2800" dirty="0">
                <a:solidFill>
                  <a:srgbClr val="0086B3"/>
                </a:solidFill>
                <a:latin typeface="Consolas" panose="020B0609020204030204" pitchFamily="49" charset="0"/>
              </a:rPr>
              <a:t>1</a:t>
            </a:r>
            <a:r>
              <a:rPr lang="en-US" altLang="en-US" sz="2800" dirty="0">
                <a:solidFill>
                  <a:srgbClr val="63A35C"/>
                </a:solidFill>
                <a:latin typeface="Consolas" panose="020B0609020204030204" pitchFamily="49" charset="0"/>
              </a:rPr>
              <a:t>))</a:t>
            </a:r>
            <a:r>
              <a:rPr kumimoji="0" lang="en-US" altLang="en-US" sz="2800" b="0" i="0" u="none" strike="noStrike" cap="none" normalizeH="0" baseline="0" dirty="0">
                <a:ln>
                  <a:noFill/>
                </a:ln>
                <a:solidFill>
                  <a:srgbClr val="A71D5D"/>
                </a:solidFill>
                <a:effectLst/>
                <a:latin typeface="Consolas" panose="020B0609020204030204" pitchFamily="49" charset="0"/>
              </a:rPr>
              <a:t>*</a:t>
            </a:r>
            <a:r>
              <a:rPr lang="en-US" altLang="en-US" sz="2800" dirty="0">
                <a:solidFill>
                  <a:srgbClr val="63A35C"/>
                </a:solidFill>
                <a:latin typeface="Consolas" panose="020B0609020204030204" pitchFamily="49" charset="0"/>
              </a:rPr>
              <a:t>((</a:t>
            </a:r>
            <a:r>
              <a:rPr lang="en-US" altLang="en-US" sz="2800" dirty="0">
                <a:solidFill>
                  <a:srgbClr val="0086B3"/>
                </a:solidFill>
                <a:latin typeface="Consolas" panose="020B0609020204030204" pitchFamily="49" charset="0"/>
              </a:rPr>
              <a:t>a</a:t>
            </a:r>
            <a:r>
              <a:rPr lang="en-US" altLang="en-US" sz="2800" dirty="0">
                <a:solidFill>
                  <a:srgbClr val="A71D5D"/>
                </a:solidFill>
                <a:latin typeface="Consolas" panose="020B0609020204030204" pitchFamily="49" charset="0"/>
              </a:rPr>
              <a:t>+</a:t>
            </a:r>
            <a:r>
              <a:rPr lang="en-US" altLang="en-US" sz="2800" dirty="0">
                <a:solidFill>
                  <a:srgbClr val="0086B3"/>
                </a:solidFill>
                <a:latin typeface="Consolas" panose="020B0609020204030204" pitchFamily="49" charset="0"/>
              </a:rPr>
              <a:t>1</a:t>
            </a:r>
            <a:r>
              <a:rPr lang="en-US" altLang="en-US" sz="2800" dirty="0">
                <a:solidFill>
                  <a:srgbClr val="63A35C"/>
                </a:solidFill>
                <a:latin typeface="Consolas" panose="020B0609020204030204" pitchFamily="49" charset="0"/>
              </a:rPr>
              <a:t>)</a:t>
            </a:r>
            <a:r>
              <a:rPr lang="en-US" altLang="en-US" sz="2800" dirty="0">
                <a:solidFill>
                  <a:srgbClr val="A71D5D"/>
                </a:solidFill>
                <a:latin typeface="Consolas" panose="020B0609020204030204" pitchFamily="49" charset="0"/>
              </a:rPr>
              <a:t>*</a:t>
            </a:r>
            <a:r>
              <a:rPr lang="en-US" altLang="en-US" sz="2800" dirty="0">
                <a:solidFill>
                  <a:srgbClr val="63A35C"/>
                </a:solidFill>
                <a:latin typeface="Consolas" panose="020B0609020204030204" pitchFamily="49" charset="0"/>
              </a:rPr>
              <a:t>(</a:t>
            </a:r>
            <a:r>
              <a:rPr lang="en-US" altLang="en-US" sz="2800" dirty="0">
                <a:solidFill>
                  <a:srgbClr val="0086B3"/>
                </a:solidFill>
                <a:latin typeface="Consolas" panose="020B0609020204030204" pitchFamily="49" charset="0"/>
              </a:rPr>
              <a:t>a</a:t>
            </a:r>
            <a:r>
              <a:rPr lang="en-US" altLang="en-US" sz="2800" dirty="0">
                <a:solidFill>
                  <a:srgbClr val="A71D5D"/>
                </a:solidFill>
                <a:latin typeface="Consolas" panose="020B0609020204030204" pitchFamily="49" charset="0"/>
              </a:rPr>
              <a:t>+</a:t>
            </a:r>
            <a:r>
              <a:rPr lang="en-US" altLang="en-US" sz="2800" dirty="0">
                <a:solidFill>
                  <a:srgbClr val="0086B3"/>
                </a:solidFill>
                <a:latin typeface="Consolas" panose="020B0609020204030204" pitchFamily="49" charset="0"/>
              </a:rPr>
              <a:t>1</a:t>
            </a:r>
            <a:r>
              <a:rPr lang="en-US" altLang="en-US" sz="2800" dirty="0">
                <a:solidFill>
                  <a:srgbClr val="63A35C"/>
                </a:solidFill>
                <a:latin typeface="Consolas" panose="020B0609020204030204" pitchFamily="49" charset="0"/>
              </a:rPr>
              <a:t>))</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err="1">
                <a:ln>
                  <a:noFill/>
                </a:ln>
                <a:solidFill>
                  <a:srgbClr val="0086B3"/>
                </a:solidFill>
                <a:effectLst/>
                <a:latin typeface="Consolas" panose="020B0609020204030204" pitchFamily="49" charset="0"/>
              </a:rPr>
              <a:t>printf</a:t>
            </a:r>
            <a:r>
              <a:rPr kumimoji="0" lang="en-US" altLang="en-US" sz="2800" b="0" i="0" u="none" strike="noStrike" cap="none" normalizeH="0" baseline="0" dirty="0">
                <a:ln>
                  <a:noFill/>
                </a:ln>
                <a:solidFill>
                  <a:srgbClr val="63A35C"/>
                </a:solidFill>
                <a:effectLst/>
                <a:latin typeface="Consolas" panose="020B0609020204030204" pitchFamily="49" charset="0"/>
              </a:rPr>
              <a:t>(</a:t>
            </a:r>
            <a:r>
              <a:rPr kumimoji="0" lang="en-US" altLang="en-US" sz="2800" b="0" i="0" u="none" strike="noStrike" cap="none" normalizeH="0" baseline="0" dirty="0">
                <a:ln>
                  <a:noFill/>
                </a:ln>
                <a:solidFill>
                  <a:srgbClr val="183691"/>
                </a:solidFill>
                <a:effectLst/>
                <a:latin typeface="Consolas" panose="020B0609020204030204" pitchFamily="49" charset="0"/>
              </a:rPr>
              <a:t>"%d, %d, %d"</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b</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c</a:t>
            </a: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0086B3"/>
                </a:solidFill>
                <a:effectLst/>
                <a:latin typeface="Consolas" panose="020B0609020204030204" pitchFamily="49" charset="0"/>
              </a:rPr>
              <a:t>d</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   </a:t>
            </a:r>
            <a:r>
              <a:rPr kumimoji="0" lang="en-US" altLang="en-US" sz="2800" b="0" i="0" u="none" strike="noStrike" cap="none" normalizeH="0" baseline="0" dirty="0">
                <a:ln>
                  <a:noFill/>
                </a:ln>
                <a:solidFill>
                  <a:srgbClr val="A71D5D"/>
                </a:solidFill>
                <a:effectLst/>
                <a:latin typeface="Consolas" panose="020B0609020204030204" pitchFamily="49" charset="0"/>
              </a:rPr>
              <a:t>return </a:t>
            </a:r>
            <a:r>
              <a:rPr kumimoji="0" lang="en-US" altLang="en-US" sz="2800" b="0" i="0" u="none" strike="noStrike" cap="none" normalizeH="0" baseline="0" dirty="0">
                <a:ln>
                  <a:noFill/>
                </a:ln>
                <a:solidFill>
                  <a:srgbClr val="0086B3"/>
                </a:solidFill>
                <a:effectLst/>
                <a:latin typeface="Consolas" panose="020B0609020204030204" pitchFamily="49" charset="0"/>
              </a:rPr>
              <a:t>0</a:t>
            </a:r>
            <a:r>
              <a:rPr kumimoji="0" lang="en-US" altLang="en-US" sz="2800" b="0" i="0" u="none" strike="noStrike" cap="none" normalizeH="0" baseline="0" dirty="0">
                <a:ln>
                  <a:noFill/>
                </a:ln>
                <a:solidFill>
                  <a:srgbClr val="63A35C"/>
                </a:solidFill>
                <a:effectLst/>
                <a:latin typeface="Consolas" panose="020B0609020204030204" pitchFamily="49" charset="0"/>
              </a:rPr>
              <a:t>;</a:t>
            </a:r>
            <a:br>
              <a:rPr kumimoji="0" lang="en-US" altLang="en-US" sz="2800" b="0" i="0" u="none" strike="noStrike" cap="none" normalizeH="0" baseline="0" dirty="0">
                <a:ln>
                  <a:noFill/>
                </a:ln>
                <a:solidFill>
                  <a:srgbClr val="63A35C"/>
                </a:solidFill>
                <a:effectLst/>
                <a:latin typeface="Consolas" panose="020B0609020204030204" pitchFamily="49" charset="0"/>
              </a:rPr>
            </a:br>
            <a:r>
              <a:rPr kumimoji="0" lang="en-US" altLang="en-US" sz="2800" b="0" i="0" u="none" strike="noStrike" cap="none" normalizeH="0" baseline="0" dirty="0">
                <a:ln>
                  <a:noFill/>
                </a:ln>
                <a:solidFill>
                  <a:srgbClr val="63A35C"/>
                </a:solidFill>
                <a:effectLst/>
                <a:latin typeface="Consolas" panose="020B0609020204030204" pitchFamily="49" charset="0"/>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D88DCAD-7F5C-44F3-99C7-509581A13543}"/>
              </a:ext>
            </a:extLst>
          </p:cNvPr>
          <p:cNvSpPr>
            <a:spLocks noChangeArrowheads="1"/>
          </p:cNvSpPr>
          <p:nvPr/>
        </p:nvSpPr>
        <p:spPr bwMode="auto">
          <a:xfrm>
            <a:off x="6777322" y="1104373"/>
            <a:ext cx="5217459" cy="3706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3200" dirty="0">
                <a:solidFill>
                  <a:srgbClr val="455F51"/>
                </a:solidFill>
                <a:latin typeface="Consolas" panose="020B0609020204030204" pitchFamily="49" charset="0"/>
              </a:rPr>
              <a:t>What will be printed?</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36, -4, 225</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21, 11, 1</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36, -4, 1</a:t>
            </a:r>
          </a:p>
          <a:p>
            <a:pPr marL="1030288" lvl="1" indent="-573088" eaLnBrk="0" fontAlgn="base" hangingPunct="0">
              <a:lnSpc>
                <a:spcPct val="150000"/>
              </a:lnSpc>
              <a:spcBef>
                <a:spcPct val="0"/>
              </a:spcBef>
              <a:spcAft>
                <a:spcPct val="0"/>
              </a:spcAft>
              <a:buFont typeface="+mj-lt"/>
              <a:buAutoNum type="alphaUcPeriod"/>
            </a:pPr>
            <a:r>
              <a:rPr lang="en-US" altLang="en-US" sz="3200" dirty="0">
                <a:solidFill>
                  <a:srgbClr val="455F51"/>
                </a:solidFill>
                <a:latin typeface="Consolas" panose="020B0609020204030204" pitchFamily="49" charset="0"/>
              </a:rPr>
              <a:t>21, 11, 225</a:t>
            </a:r>
          </a:p>
        </p:txBody>
      </p:sp>
      <p:sp>
        <p:nvSpPr>
          <p:cNvPr id="9" name="Rectangle 18">
            <a:extLst>
              <a:ext uri="{FF2B5EF4-FFF2-40B4-BE49-F238E27FC236}">
                <a16:creationId xmlns:a16="http://schemas.microsoft.com/office/drawing/2014/main" id="{7E7A45FD-EA10-4B23-B3D0-AB983432F8EF}"/>
              </a:ext>
            </a:extLst>
          </p:cNvPr>
          <p:cNvSpPr/>
          <p:nvPr/>
        </p:nvSpPr>
        <p:spPr>
          <a:xfrm>
            <a:off x="7168589" y="2689954"/>
            <a:ext cx="3027270" cy="68552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86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Macro - examples</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400" dirty="0"/>
              <a:t>Header files usually contain their own macros which we can use, such as</a:t>
            </a:r>
          </a:p>
          <a:p>
            <a:pPr lvl="1">
              <a:lnSpc>
                <a:spcPct val="150000"/>
              </a:lnSpc>
            </a:pPr>
            <a:r>
              <a:rPr lang="en-US" sz="2200" dirty="0"/>
              <a:t>EOF – defined in </a:t>
            </a:r>
            <a:r>
              <a:rPr lang="en-US" sz="2200" dirty="0" err="1"/>
              <a:t>stdio.h</a:t>
            </a:r>
            <a:r>
              <a:rPr lang="en-US" sz="2200" dirty="0"/>
              <a:t>, </a:t>
            </a:r>
          </a:p>
          <a:p>
            <a:pPr lvl="1">
              <a:lnSpc>
                <a:spcPct val="150000"/>
              </a:lnSpc>
            </a:pPr>
            <a:r>
              <a:rPr lang="en-US" sz="2200" dirty="0"/>
              <a:t>true – defined in </a:t>
            </a:r>
            <a:r>
              <a:rPr lang="en-US" sz="2200" dirty="0" err="1"/>
              <a:t>stdbool.h</a:t>
            </a:r>
            <a:r>
              <a:rPr lang="en-US" sz="2200" dirty="0"/>
              <a:t>, </a:t>
            </a:r>
          </a:p>
          <a:p>
            <a:pPr lvl="1">
              <a:lnSpc>
                <a:spcPct val="150000"/>
              </a:lnSpc>
            </a:pPr>
            <a:r>
              <a:rPr lang="en-US" sz="2200" dirty="0"/>
              <a:t>false – defined in </a:t>
            </a:r>
            <a:r>
              <a:rPr lang="en-US" sz="2200" dirty="0" err="1"/>
              <a:t>stdbool.h</a:t>
            </a:r>
            <a:r>
              <a:rPr lang="en-US" sz="2200" dirty="0"/>
              <a:t>, </a:t>
            </a:r>
          </a:p>
          <a:p>
            <a:pPr lvl="1">
              <a:lnSpc>
                <a:spcPct val="150000"/>
              </a:lnSpc>
            </a:pPr>
            <a:r>
              <a:rPr lang="en-US" sz="2200" dirty="0"/>
              <a:t>EXIT_SUCCESS – defined in </a:t>
            </a:r>
            <a:r>
              <a:rPr lang="en-US" sz="2200" dirty="0" err="1"/>
              <a:t>stdlib.h</a:t>
            </a:r>
            <a:r>
              <a:rPr lang="en-US" sz="2200" dirty="0"/>
              <a:t>, </a:t>
            </a:r>
          </a:p>
          <a:p>
            <a:pPr lvl="1">
              <a:lnSpc>
                <a:spcPct val="150000"/>
              </a:lnSpc>
            </a:pPr>
            <a:r>
              <a:rPr lang="en-US" sz="2200" dirty="0"/>
              <a:t>EXIT_FAILURE -  defined in </a:t>
            </a:r>
            <a:r>
              <a:rPr lang="en-US" sz="2200" dirty="0" err="1"/>
              <a:t>stdlib.h</a:t>
            </a:r>
            <a:r>
              <a:rPr lang="en-US" sz="2200" dirty="0"/>
              <a:t>, </a:t>
            </a:r>
          </a:p>
        </p:txBody>
      </p:sp>
      <p:sp>
        <p:nvSpPr>
          <p:cNvPr id="5" name="Rectangle 1">
            <a:extLst>
              <a:ext uri="{FF2B5EF4-FFF2-40B4-BE49-F238E27FC236}">
                <a16:creationId xmlns:a16="http://schemas.microsoft.com/office/drawing/2014/main" id="{6AB00572-C54B-43D8-AAAB-58959EB321BA}"/>
              </a:ext>
            </a:extLst>
          </p:cNvPr>
          <p:cNvSpPr>
            <a:spLocks noChangeArrowheads="1"/>
          </p:cNvSpPr>
          <p:nvPr/>
        </p:nvSpPr>
        <p:spPr bwMode="auto">
          <a:xfrm>
            <a:off x="4195487" y="1898288"/>
            <a:ext cx="341311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A71D5D"/>
                </a:solidFill>
                <a:effectLst/>
                <a:latin typeface="Consolas" panose="020B0609020204030204" pitchFamily="49" charset="0"/>
              </a:rPr>
              <a:t>#define </a:t>
            </a:r>
            <a:r>
              <a:rPr kumimoji="0" lang="en-US" altLang="en-US" sz="2400" b="1" i="0" u="none" strike="noStrike" cap="none" normalizeH="0" baseline="0">
                <a:ln>
                  <a:noFill/>
                </a:ln>
                <a:solidFill>
                  <a:srgbClr val="1F542E"/>
                </a:solidFill>
                <a:effectLst/>
                <a:latin typeface="Consolas" panose="020B0609020204030204" pitchFamily="49" charset="0"/>
              </a:rPr>
              <a:t>EOF    </a:t>
            </a:r>
            <a:r>
              <a:rPr kumimoji="0" lang="en-US" altLang="en-US" sz="2400" b="0" i="0" u="none" strike="noStrike" cap="none" normalizeH="0" baseline="0">
                <a:ln>
                  <a:noFill/>
                </a:ln>
                <a:solidFill>
                  <a:srgbClr val="63A35C"/>
                </a:solidFill>
                <a:effectLst/>
                <a:latin typeface="Consolas" panose="020B0609020204030204" pitchFamily="49" charset="0"/>
              </a:rPr>
              <a:t>(</a:t>
            </a:r>
            <a:r>
              <a:rPr kumimoji="0" lang="en-US" altLang="en-US" sz="2400" b="0" i="0" u="none" strike="noStrike" cap="none" normalizeH="0" baseline="0">
                <a:ln>
                  <a:noFill/>
                </a:ln>
                <a:solidFill>
                  <a:srgbClr val="A71D5D"/>
                </a:solidFill>
                <a:effectLst/>
                <a:latin typeface="Consolas" panose="020B0609020204030204" pitchFamily="49" charset="0"/>
              </a:rPr>
              <a:t>-</a:t>
            </a:r>
            <a:r>
              <a:rPr kumimoji="0" lang="en-US" altLang="en-US" sz="2400" b="0" i="0" u="none" strike="noStrike" cap="none" normalizeH="0" baseline="0">
                <a:ln>
                  <a:noFill/>
                </a:ln>
                <a:solidFill>
                  <a:srgbClr val="0086B3"/>
                </a:solidFill>
                <a:effectLst/>
                <a:latin typeface="Consolas" panose="020B0609020204030204" pitchFamily="49" charset="0"/>
              </a:rPr>
              <a:t>1</a:t>
            </a:r>
            <a:r>
              <a:rPr kumimoji="0" lang="en-US" altLang="en-US" sz="2400" b="0" i="0" u="none" strike="noStrike" cap="none" normalizeH="0" baseline="0">
                <a:ln>
                  <a:noFill/>
                </a:ln>
                <a:solidFill>
                  <a:srgbClr val="63A35C"/>
                </a:solidFill>
                <a:effectLst/>
                <a:latin typeface="Consolas" panose="020B0609020204030204" pitchFamily="49" charset="0"/>
              </a:rPr>
              <a:t>)</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318BF17-B195-4484-983A-536C62218707}"/>
              </a:ext>
            </a:extLst>
          </p:cNvPr>
          <p:cNvSpPr>
            <a:spLocks noChangeArrowheads="1"/>
          </p:cNvSpPr>
          <p:nvPr/>
        </p:nvSpPr>
        <p:spPr bwMode="auto">
          <a:xfrm>
            <a:off x="4500279" y="2448123"/>
            <a:ext cx="307327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Consolas" panose="020B0609020204030204" pitchFamily="49" charset="0"/>
              </a:rPr>
              <a:t>#define </a:t>
            </a:r>
            <a:r>
              <a:rPr kumimoji="0" lang="en-US" altLang="en-US" sz="2400" b="1" i="0" u="none" strike="noStrike" cap="none" normalizeH="0" baseline="0" dirty="0">
                <a:ln>
                  <a:noFill/>
                </a:ln>
                <a:solidFill>
                  <a:srgbClr val="1F542E"/>
                </a:solidFill>
                <a:effectLst/>
                <a:latin typeface="Consolas" panose="020B0609020204030204" pitchFamily="49" charset="0"/>
              </a:rPr>
              <a:t>true    </a:t>
            </a:r>
            <a:r>
              <a:rPr kumimoji="0" lang="en-US" altLang="en-US" sz="2400" b="0" i="0" u="none" strike="noStrike" cap="none" normalizeH="0" baseline="0" dirty="0">
                <a:ln>
                  <a:noFill/>
                </a:ln>
                <a:solidFill>
                  <a:srgbClr val="0086B3"/>
                </a:solidFill>
                <a:effectLst/>
                <a:latin typeface="Consolas" panose="020B0609020204030204" pitchFamily="49" charset="0"/>
              </a:rPr>
              <a:t>1</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A396C673-58AC-4810-B1CC-4DFE6FDF4011}"/>
              </a:ext>
            </a:extLst>
          </p:cNvPr>
          <p:cNvSpPr>
            <a:spLocks noChangeArrowheads="1"/>
          </p:cNvSpPr>
          <p:nvPr/>
        </p:nvSpPr>
        <p:spPr bwMode="auto">
          <a:xfrm>
            <a:off x="4559361" y="2967335"/>
            <a:ext cx="307327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A71D5D"/>
                </a:solidFill>
                <a:effectLst/>
                <a:latin typeface="Consolas" panose="020B0609020204030204" pitchFamily="49" charset="0"/>
              </a:rPr>
              <a:t>#define </a:t>
            </a:r>
            <a:r>
              <a:rPr kumimoji="0" lang="en-US" altLang="en-US" sz="2400" b="1" i="0" u="none" strike="noStrike" cap="none" normalizeH="0" baseline="0">
                <a:ln>
                  <a:noFill/>
                </a:ln>
                <a:solidFill>
                  <a:srgbClr val="1F542E"/>
                </a:solidFill>
                <a:effectLst/>
                <a:latin typeface="Consolas" panose="020B0609020204030204" pitchFamily="49" charset="0"/>
              </a:rPr>
              <a:t>false   </a:t>
            </a:r>
            <a:r>
              <a:rPr kumimoji="0" lang="en-US" altLang="en-US" sz="2400" b="0" i="0" u="none" strike="noStrike" cap="none" normalizeH="0" baseline="0">
                <a:ln>
                  <a:noFill/>
                </a:ln>
                <a:solidFill>
                  <a:srgbClr val="0086B3"/>
                </a:solidFill>
                <a:effectLst/>
                <a:latin typeface="Consolas" panose="020B0609020204030204" pitchFamily="49" charset="0"/>
              </a:rPr>
              <a:t>0</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BE75BB3-E228-4E32-A85F-904295031FFB}"/>
              </a:ext>
            </a:extLst>
          </p:cNvPr>
          <p:cNvSpPr>
            <a:spLocks noChangeArrowheads="1"/>
          </p:cNvSpPr>
          <p:nvPr/>
        </p:nvSpPr>
        <p:spPr bwMode="auto">
          <a:xfrm>
            <a:off x="5414680" y="3516273"/>
            <a:ext cx="392286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A71D5D"/>
                </a:solidFill>
                <a:effectLst/>
                <a:latin typeface="Consolas" panose="020B0609020204030204" pitchFamily="49" charset="0"/>
              </a:rPr>
              <a:t>#define </a:t>
            </a:r>
            <a:r>
              <a:rPr kumimoji="0" lang="en-US" altLang="en-US" sz="2400" b="1" i="0" u="none" strike="noStrike" cap="none" normalizeH="0" baseline="0">
                <a:ln>
                  <a:noFill/>
                </a:ln>
                <a:solidFill>
                  <a:srgbClr val="1F542E"/>
                </a:solidFill>
                <a:effectLst/>
                <a:latin typeface="Consolas" panose="020B0609020204030204" pitchFamily="49" charset="0"/>
              </a:rPr>
              <a:t>EXIT_SUCCESS </a:t>
            </a:r>
            <a:r>
              <a:rPr kumimoji="0" lang="en-US" altLang="en-US" sz="2400" b="0" i="0" u="none" strike="noStrike" cap="none" normalizeH="0" baseline="0">
                <a:ln>
                  <a:noFill/>
                </a:ln>
                <a:solidFill>
                  <a:srgbClr val="0086B3"/>
                </a:solidFill>
                <a:effectLst/>
                <a:latin typeface="Consolas" panose="020B0609020204030204" pitchFamily="49" charset="0"/>
              </a:rPr>
              <a:t>0</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D052DEE9-19B8-409F-88F2-3427EA6451EF}"/>
              </a:ext>
            </a:extLst>
          </p:cNvPr>
          <p:cNvSpPr>
            <a:spLocks noChangeArrowheads="1"/>
          </p:cNvSpPr>
          <p:nvPr/>
        </p:nvSpPr>
        <p:spPr bwMode="auto">
          <a:xfrm>
            <a:off x="5421254" y="4065211"/>
            <a:ext cx="392286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A71D5D"/>
                </a:solidFill>
                <a:effectLst/>
                <a:latin typeface="Consolas" panose="020B0609020204030204" pitchFamily="49" charset="0"/>
              </a:rPr>
              <a:t>#define </a:t>
            </a:r>
            <a:r>
              <a:rPr kumimoji="0" lang="en-US" altLang="en-US" sz="2400" b="1" i="0" u="none" strike="noStrike" cap="none" normalizeH="0" baseline="0">
                <a:ln>
                  <a:noFill/>
                </a:ln>
                <a:solidFill>
                  <a:srgbClr val="1F542E"/>
                </a:solidFill>
                <a:effectLst/>
                <a:latin typeface="Consolas" panose="020B0609020204030204" pitchFamily="49" charset="0"/>
              </a:rPr>
              <a:t>EXIT_FAILURE </a:t>
            </a:r>
            <a:r>
              <a:rPr kumimoji="0" lang="en-US" altLang="en-US" sz="2400" b="0" i="0" u="none" strike="noStrike" cap="none" normalizeH="0" baseline="0">
                <a:ln>
                  <a:noFill/>
                </a:ln>
                <a:solidFill>
                  <a:srgbClr val="0086B3"/>
                </a:solidFill>
                <a:effectLst/>
                <a:latin typeface="Consolas" panose="020B0609020204030204" pitchFamily="49" charset="0"/>
              </a:rPr>
              <a:t>1</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4885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streams</a:t>
            </a:r>
          </a:p>
        </p:txBody>
      </p:sp>
    </p:spTree>
    <p:extLst>
      <p:ext uri="{BB962C8B-B14F-4D97-AF65-F5344CB8AC3E}">
        <p14:creationId xmlns:p14="http://schemas.microsoft.com/office/powerpoint/2010/main" val="510529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Casting</a:t>
            </a:r>
          </a:p>
        </p:txBody>
      </p:sp>
    </p:spTree>
    <p:extLst>
      <p:ext uri="{BB962C8B-B14F-4D97-AF65-F5344CB8AC3E}">
        <p14:creationId xmlns:p14="http://schemas.microsoft.com/office/powerpoint/2010/main" val="222843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What it is a stream?</a:t>
            </a:r>
          </a:p>
        </p:txBody>
      </p:sp>
      <p:pic>
        <p:nvPicPr>
          <p:cNvPr id="1026" name="Picture 2" descr="Spongebob Computer GIF | Gfycat">
            <a:extLst>
              <a:ext uri="{FF2B5EF4-FFF2-40B4-BE49-F238E27FC236}">
                <a16:creationId xmlns:a16="http://schemas.microsoft.com/office/drawing/2014/main" id="{FC9BBFFD-5AAF-480E-84E3-959873BBC0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457" y="2736660"/>
            <a:ext cx="1795719" cy="1346790"/>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a:extLst>
              <a:ext uri="{FF2B5EF4-FFF2-40B4-BE49-F238E27FC236}">
                <a16:creationId xmlns:a16="http://schemas.microsoft.com/office/drawing/2014/main" id="{D6B1A841-423F-4098-AFAF-8410AC99FC55}"/>
              </a:ext>
            </a:extLst>
          </p:cNvPr>
          <p:cNvSpPr/>
          <p:nvPr/>
        </p:nvSpPr>
        <p:spPr>
          <a:xfrm>
            <a:off x="3656628" y="2916062"/>
            <a:ext cx="4703425" cy="435429"/>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dirty="0"/>
              <a:t>0 1 0 1 0 1 0 1 0 1 0 0 0 1 1 0 0 1 1 0 1 0 0 0</a:t>
            </a:r>
            <a:endParaRPr lang="he-IL" dirty="0"/>
          </a:p>
        </p:txBody>
      </p:sp>
      <p:sp>
        <p:nvSpPr>
          <p:cNvPr id="8" name="Title 1">
            <a:extLst>
              <a:ext uri="{FF2B5EF4-FFF2-40B4-BE49-F238E27FC236}">
                <a16:creationId xmlns:a16="http://schemas.microsoft.com/office/drawing/2014/main" id="{ABDF749F-9954-470D-8A42-76286517D82D}"/>
              </a:ext>
            </a:extLst>
          </p:cNvPr>
          <p:cNvSpPr txBox="1">
            <a:spLocks/>
          </p:cNvSpPr>
          <p:nvPr/>
        </p:nvSpPr>
        <p:spPr>
          <a:xfrm>
            <a:off x="5428871" y="2237678"/>
            <a:ext cx="838114" cy="72974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dirty="0">
                <a:solidFill>
                  <a:schemeClr val="tx1"/>
                </a:solidFill>
              </a:rPr>
              <a:t>stdin</a:t>
            </a:r>
          </a:p>
        </p:txBody>
      </p:sp>
      <p:sp>
        <p:nvSpPr>
          <p:cNvPr id="10" name="מלבן 9">
            <a:extLst>
              <a:ext uri="{FF2B5EF4-FFF2-40B4-BE49-F238E27FC236}">
                <a16:creationId xmlns:a16="http://schemas.microsoft.com/office/drawing/2014/main" id="{B9A3A627-F192-460F-B815-9F4E900F0164}"/>
              </a:ext>
            </a:extLst>
          </p:cNvPr>
          <p:cNvSpPr/>
          <p:nvPr/>
        </p:nvSpPr>
        <p:spPr>
          <a:xfrm>
            <a:off x="8660548" y="2516410"/>
            <a:ext cx="2213918" cy="3678979"/>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The program</a:t>
            </a:r>
            <a:endParaRPr lang="he-IL" dirty="0"/>
          </a:p>
        </p:txBody>
      </p:sp>
      <p:sp>
        <p:nvSpPr>
          <p:cNvPr id="11" name="מלבן 10">
            <a:extLst>
              <a:ext uri="{FF2B5EF4-FFF2-40B4-BE49-F238E27FC236}">
                <a16:creationId xmlns:a16="http://schemas.microsoft.com/office/drawing/2014/main" id="{B385154D-1C74-47EB-B591-46FFE689A4F8}"/>
              </a:ext>
            </a:extLst>
          </p:cNvPr>
          <p:cNvSpPr/>
          <p:nvPr/>
        </p:nvSpPr>
        <p:spPr>
          <a:xfrm>
            <a:off x="3709837" y="5420474"/>
            <a:ext cx="4703425" cy="435429"/>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dirty="0"/>
              <a:t>0 0 1 0 1 1 1 0 1 0 0 1 1 1 0 1 0 1 0 1 0 0 0</a:t>
            </a:r>
            <a:endParaRPr lang="he-IL" dirty="0"/>
          </a:p>
        </p:txBody>
      </p:sp>
      <p:pic>
        <p:nvPicPr>
          <p:cNvPr id="1028" name="Picture 4" descr="Spongebob Karen - YouTube">
            <a:extLst>
              <a:ext uri="{FF2B5EF4-FFF2-40B4-BE49-F238E27FC236}">
                <a16:creationId xmlns:a16="http://schemas.microsoft.com/office/drawing/2014/main" id="{DFC7D3DF-BDBA-4527-93F5-EE34E7DFEE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4357" y="5000595"/>
            <a:ext cx="1847918" cy="1385939"/>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C0C11267-223F-4CCB-8D00-B666D3AB40CE}"/>
              </a:ext>
            </a:extLst>
          </p:cNvPr>
          <p:cNvSpPr>
            <a:spLocks noGrp="1"/>
          </p:cNvSpPr>
          <p:nvPr>
            <p:ph idx="1"/>
          </p:nvPr>
        </p:nvSpPr>
        <p:spPr>
          <a:xfrm>
            <a:off x="609600" y="1229359"/>
            <a:ext cx="11145520" cy="1066801"/>
          </a:xfrm>
        </p:spPr>
        <p:txBody>
          <a:bodyPr>
            <a:normAutofit fontScale="92500"/>
          </a:bodyPr>
          <a:lstStyle/>
          <a:p>
            <a:pPr>
              <a:lnSpc>
                <a:spcPct val="150000"/>
              </a:lnSpc>
            </a:pPr>
            <a:r>
              <a:rPr lang="en-US" sz="2400" dirty="0"/>
              <a:t>A stream is a flow of data from a source (keyboard, files) or to a destination (screen, files).</a:t>
            </a:r>
            <a:endParaRPr lang="en-US" sz="2200" dirty="0"/>
          </a:p>
        </p:txBody>
      </p:sp>
      <p:sp>
        <p:nvSpPr>
          <p:cNvPr id="16" name="חץ: למטה 15">
            <a:extLst>
              <a:ext uri="{FF2B5EF4-FFF2-40B4-BE49-F238E27FC236}">
                <a16:creationId xmlns:a16="http://schemas.microsoft.com/office/drawing/2014/main" id="{1309A00E-8B24-4893-820F-2E54A2CA9AF8}"/>
              </a:ext>
            </a:extLst>
          </p:cNvPr>
          <p:cNvSpPr/>
          <p:nvPr/>
        </p:nvSpPr>
        <p:spPr>
          <a:xfrm rot="16200000">
            <a:off x="5886016" y="2622101"/>
            <a:ext cx="231855" cy="20021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חץ: למטה 17">
            <a:extLst>
              <a:ext uri="{FF2B5EF4-FFF2-40B4-BE49-F238E27FC236}">
                <a16:creationId xmlns:a16="http://schemas.microsoft.com/office/drawing/2014/main" id="{28B8FF32-B409-4E1E-85FB-83A3EF3A3DB5}"/>
              </a:ext>
            </a:extLst>
          </p:cNvPr>
          <p:cNvSpPr/>
          <p:nvPr/>
        </p:nvSpPr>
        <p:spPr>
          <a:xfrm rot="5400000">
            <a:off x="5906425" y="5140655"/>
            <a:ext cx="231855" cy="20021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itle 1">
            <a:extLst>
              <a:ext uri="{FF2B5EF4-FFF2-40B4-BE49-F238E27FC236}">
                <a16:creationId xmlns:a16="http://schemas.microsoft.com/office/drawing/2014/main" id="{F67A1E65-F86C-401B-84DD-DBF9C522315B}"/>
              </a:ext>
            </a:extLst>
          </p:cNvPr>
          <p:cNvSpPr txBox="1">
            <a:spLocks/>
          </p:cNvSpPr>
          <p:nvPr/>
        </p:nvSpPr>
        <p:spPr>
          <a:xfrm>
            <a:off x="5473476" y="4827659"/>
            <a:ext cx="1094592" cy="72974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dirty="0" err="1">
                <a:solidFill>
                  <a:schemeClr val="tx1"/>
                </a:solidFill>
              </a:rPr>
              <a:t>stdout</a:t>
            </a:r>
            <a:endParaRPr lang="en-US" sz="2400" dirty="0">
              <a:solidFill>
                <a:schemeClr val="tx1"/>
              </a:solidFill>
            </a:endParaRPr>
          </a:p>
        </p:txBody>
      </p:sp>
      <p:sp>
        <p:nvSpPr>
          <p:cNvPr id="22" name="Title 1">
            <a:extLst>
              <a:ext uri="{FF2B5EF4-FFF2-40B4-BE49-F238E27FC236}">
                <a16:creationId xmlns:a16="http://schemas.microsoft.com/office/drawing/2014/main" id="{FAD06060-7763-4D27-9D62-7122B7979D66}"/>
              </a:ext>
            </a:extLst>
          </p:cNvPr>
          <p:cNvSpPr txBox="1">
            <a:spLocks/>
          </p:cNvSpPr>
          <p:nvPr/>
        </p:nvSpPr>
        <p:spPr>
          <a:xfrm>
            <a:off x="2065659" y="4455775"/>
            <a:ext cx="1094592" cy="72974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dirty="0">
                <a:solidFill>
                  <a:schemeClr val="tx1"/>
                </a:solidFill>
              </a:rPr>
              <a:t>screen</a:t>
            </a:r>
          </a:p>
        </p:txBody>
      </p:sp>
      <p:sp>
        <p:nvSpPr>
          <p:cNvPr id="24" name="Title 1">
            <a:extLst>
              <a:ext uri="{FF2B5EF4-FFF2-40B4-BE49-F238E27FC236}">
                <a16:creationId xmlns:a16="http://schemas.microsoft.com/office/drawing/2014/main" id="{121E5E1E-E4A0-4254-ABC0-B0C44A5554C5}"/>
              </a:ext>
            </a:extLst>
          </p:cNvPr>
          <p:cNvSpPr txBox="1">
            <a:spLocks/>
          </p:cNvSpPr>
          <p:nvPr/>
        </p:nvSpPr>
        <p:spPr>
          <a:xfrm>
            <a:off x="1890107" y="2151539"/>
            <a:ext cx="1445696" cy="72974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dirty="0">
                <a:solidFill>
                  <a:schemeClr val="tx1"/>
                </a:solidFill>
              </a:rPr>
              <a:t>keyboard</a:t>
            </a:r>
          </a:p>
        </p:txBody>
      </p:sp>
    </p:spTree>
    <p:extLst>
      <p:ext uri="{BB962C8B-B14F-4D97-AF65-F5344CB8AC3E}">
        <p14:creationId xmlns:p14="http://schemas.microsoft.com/office/powerpoint/2010/main" val="41500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Input</a:t>
            </a:r>
          </a:p>
        </p:txBody>
      </p:sp>
      <p:sp>
        <p:nvSpPr>
          <p:cNvPr id="3" name="Content Placeholder 2"/>
          <p:cNvSpPr>
            <a:spLocks noGrp="1"/>
          </p:cNvSpPr>
          <p:nvPr>
            <p:ph idx="1"/>
          </p:nvPr>
        </p:nvSpPr>
        <p:spPr>
          <a:xfrm>
            <a:off x="609600" y="1229359"/>
            <a:ext cx="11145520" cy="5501641"/>
          </a:xfrm>
        </p:spPr>
        <p:txBody>
          <a:bodyPr>
            <a:normAutofit fontScale="92500" lnSpcReduction="10000"/>
          </a:bodyPr>
          <a:lstStyle/>
          <a:p>
            <a:pPr>
              <a:lnSpc>
                <a:spcPct val="150000"/>
              </a:lnSpc>
            </a:pPr>
            <a:r>
              <a:rPr lang="en-US" sz="2400" dirty="0">
                <a:latin typeface="+mj-lt"/>
              </a:rPr>
              <a:t>Similar to the standard output (</a:t>
            </a:r>
            <a:r>
              <a:rPr lang="en-US" sz="2400" dirty="0" err="1">
                <a:latin typeface="+mj-lt"/>
              </a:rPr>
              <a:t>stdout</a:t>
            </a:r>
            <a:r>
              <a:rPr lang="en-US" sz="2400" dirty="0">
                <a:latin typeface="+mj-lt"/>
              </a:rPr>
              <a:t>) which is the screen, there is also the </a:t>
            </a:r>
            <a:r>
              <a:rPr lang="en-US" sz="2400" b="1" dirty="0">
                <a:latin typeface="+mj-lt"/>
              </a:rPr>
              <a:t>standard input</a:t>
            </a:r>
            <a:r>
              <a:rPr lang="en-US" sz="2400" dirty="0">
                <a:latin typeface="+mj-lt"/>
              </a:rPr>
              <a:t> (stdin), which is the keyboard.</a:t>
            </a:r>
          </a:p>
          <a:p>
            <a:pPr>
              <a:lnSpc>
                <a:spcPct val="150000"/>
              </a:lnSpc>
            </a:pPr>
            <a:r>
              <a:rPr lang="en-US" sz="2400" dirty="0">
                <a:latin typeface="+mj-lt"/>
              </a:rPr>
              <a:t>In C, we have an indication for reaching the end of the input – EOF, which stands for End Of File</a:t>
            </a:r>
          </a:p>
          <a:p>
            <a:pPr>
              <a:lnSpc>
                <a:spcPct val="150000"/>
              </a:lnSpc>
            </a:pPr>
            <a:r>
              <a:rPr lang="en-US" sz="2400" dirty="0">
                <a:latin typeface="+mj-lt"/>
              </a:rPr>
              <a:t>EOF is not a variable, type or similar – again, it’s a macro. </a:t>
            </a:r>
          </a:p>
          <a:p>
            <a:pPr>
              <a:lnSpc>
                <a:spcPct val="150000"/>
              </a:lnSpc>
            </a:pPr>
            <a:r>
              <a:rPr lang="en-US" sz="2400" dirty="0">
                <a:latin typeface="+mj-lt"/>
              </a:rPr>
              <a:t>EOF is returned when we try to read from an input source (such as stdin), but there is nothing more to read.</a:t>
            </a:r>
          </a:p>
          <a:p>
            <a:pPr>
              <a:lnSpc>
                <a:spcPct val="150000"/>
              </a:lnSpc>
            </a:pPr>
            <a:r>
              <a:rPr lang="en-US" sz="2400" dirty="0">
                <a:latin typeface="+mj-lt"/>
              </a:rPr>
              <a:t>We can read character by character, or in a formatted manner, using:</a:t>
            </a:r>
          </a:p>
          <a:p>
            <a:pPr lvl="1">
              <a:lnSpc>
                <a:spcPct val="150000"/>
              </a:lnSpc>
            </a:pPr>
            <a:r>
              <a:rPr lang="en-US" sz="2200" dirty="0" err="1">
                <a:latin typeface="+mj-lt"/>
              </a:rPr>
              <a:t>getchar</a:t>
            </a:r>
            <a:r>
              <a:rPr lang="en-US" sz="2200" dirty="0">
                <a:latin typeface="+mj-lt"/>
              </a:rPr>
              <a:t>()</a:t>
            </a:r>
          </a:p>
          <a:p>
            <a:pPr lvl="1">
              <a:lnSpc>
                <a:spcPct val="150000"/>
              </a:lnSpc>
            </a:pPr>
            <a:r>
              <a:rPr lang="en-US" sz="2200" dirty="0" err="1">
                <a:latin typeface="+mj-lt"/>
              </a:rPr>
              <a:t>fgets</a:t>
            </a:r>
            <a:r>
              <a:rPr lang="en-US" sz="2200" dirty="0">
                <a:latin typeface="+mj-lt"/>
              </a:rPr>
              <a:t>()</a:t>
            </a:r>
          </a:p>
          <a:p>
            <a:pPr lvl="1">
              <a:lnSpc>
                <a:spcPct val="150000"/>
              </a:lnSpc>
            </a:pPr>
            <a:r>
              <a:rPr lang="en-US" sz="2200" dirty="0" err="1">
                <a:latin typeface="+mj-lt"/>
              </a:rPr>
              <a:t>sscanf</a:t>
            </a:r>
            <a:r>
              <a:rPr lang="en-US" sz="2200" dirty="0">
                <a:latin typeface="+mj-lt"/>
              </a:rPr>
              <a:t>()</a:t>
            </a:r>
          </a:p>
        </p:txBody>
      </p:sp>
    </p:spTree>
    <p:extLst>
      <p:ext uri="{BB962C8B-B14F-4D97-AF65-F5344CB8AC3E}">
        <p14:creationId xmlns:p14="http://schemas.microsoft.com/office/powerpoint/2010/main" val="178712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err="1"/>
              <a:t>getchar</a:t>
            </a:r>
            <a:r>
              <a:rPr lang="en-US" dirty="0"/>
              <a:t>() and </a:t>
            </a:r>
            <a:r>
              <a:rPr lang="en-US" dirty="0" err="1"/>
              <a:t>putchar</a:t>
            </a:r>
            <a:r>
              <a:rPr lang="en-US" dirty="0"/>
              <a:t>()</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400" dirty="0" err="1">
                <a:latin typeface="+mj-lt"/>
              </a:rPr>
              <a:t>getchar</a:t>
            </a:r>
            <a:r>
              <a:rPr lang="en-US" sz="2400" dirty="0">
                <a:latin typeface="+mj-lt"/>
              </a:rPr>
              <a:t>() reads one character from stdin and “deletes” from stdin (not really deleted – the file pointer is advanced, but more on that later in the course)</a:t>
            </a:r>
          </a:p>
          <a:p>
            <a:pPr>
              <a:lnSpc>
                <a:spcPct val="150000"/>
              </a:lnSpc>
            </a:pPr>
            <a:r>
              <a:rPr lang="en-US" sz="2400" dirty="0"/>
              <a:t>The function returns the character read as an unsigned char cast to an int or EOF on end of file or error</a:t>
            </a:r>
            <a:endParaRPr lang="en-US" sz="2400" dirty="0">
              <a:latin typeface="+mj-lt"/>
            </a:endParaRPr>
          </a:p>
          <a:p>
            <a:pPr>
              <a:lnSpc>
                <a:spcPct val="150000"/>
              </a:lnSpc>
            </a:pPr>
            <a:r>
              <a:rPr lang="en-US" sz="2400" dirty="0" err="1">
                <a:latin typeface="+mj-lt"/>
              </a:rPr>
              <a:t>putchar</a:t>
            </a:r>
            <a:r>
              <a:rPr lang="en-US" sz="2400" dirty="0">
                <a:latin typeface="+mj-lt"/>
              </a:rPr>
              <a:t>(char) writes one character to </a:t>
            </a:r>
            <a:r>
              <a:rPr lang="en-US" sz="2400" dirty="0" err="1">
                <a:latin typeface="+mj-lt"/>
              </a:rPr>
              <a:t>stdout</a:t>
            </a:r>
            <a:r>
              <a:rPr lang="en-US" sz="2400" dirty="0">
                <a:latin typeface="+mj-lt"/>
              </a:rPr>
              <a:t>. </a:t>
            </a:r>
          </a:p>
          <a:p>
            <a:pPr>
              <a:lnSpc>
                <a:spcPct val="150000"/>
              </a:lnSpc>
            </a:pPr>
            <a:r>
              <a:rPr lang="en-US" sz="2400" dirty="0">
                <a:latin typeface="+mj-lt"/>
              </a:rPr>
              <a:t>Can you guess what the following program does?</a:t>
            </a:r>
            <a:endParaRPr lang="en-US" sz="2200" dirty="0">
              <a:latin typeface="+mj-lt"/>
            </a:endParaRPr>
          </a:p>
        </p:txBody>
      </p:sp>
      <p:sp>
        <p:nvSpPr>
          <p:cNvPr id="5" name="Rectangle 1">
            <a:extLst>
              <a:ext uri="{FF2B5EF4-FFF2-40B4-BE49-F238E27FC236}">
                <a16:creationId xmlns:a16="http://schemas.microsoft.com/office/drawing/2014/main" id="{3A2414AB-E3CA-4A54-B5F2-5988FD58003F}"/>
              </a:ext>
            </a:extLst>
          </p:cNvPr>
          <p:cNvSpPr>
            <a:spLocks noChangeArrowheads="1"/>
          </p:cNvSpPr>
          <p:nvPr/>
        </p:nvSpPr>
        <p:spPr bwMode="auto">
          <a:xfrm>
            <a:off x="7352214" y="3687901"/>
            <a:ext cx="4839786"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#include </a:t>
            </a:r>
            <a:r>
              <a:rPr kumimoji="0" lang="en-US" altLang="en-US" sz="2000" b="0" i="0" u="none" strike="noStrike" cap="none" normalizeH="0" baseline="0" dirty="0">
                <a:ln>
                  <a:noFill/>
                </a:ln>
                <a:solidFill>
                  <a:srgbClr val="183691"/>
                </a:solidFill>
                <a:effectLst/>
                <a:latin typeface="Consolas" panose="020B0609020204030204" pitchFamily="49" charset="0"/>
              </a:rPr>
              <a:t>&lt;</a:t>
            </a:r>
            <a:r>
              <a:rPr kumimoji="0" lang="en-US" altLang="en-US" sz="2000" b="0" i="0" u="none" strike="noStrike" cap="none" normalizeH="0" baseline="0" dirty="0" err="1">
                <a:ln>
                  <a:noFill/>
                </a:ln>
                <a:solidFill>
                  <a:srgbClr val="183691"/>
                </a:solidFill>
                <a:effectLst/>
                <a:latin typeface="Consolas" panose="020B0609020204030204" pitchFamily="49" charset="0"/>
              </a:rPr>
              <a:t>stdio.h</a:t>
            </a:r>
            <a:r>
              <a:rPr kumimoji="0" lang="en-US" altLang="en-US" sz="2000" b="0" i="0" u="none" strike="noStrike" cap="none" normalizeH="0" baseline="0" dirty="0">
                <a:ln>
                  <a:noFill/>
                </a:ln>
                <a:solidFill>
                  <a:srgbClr val="183691"/>
                </a:solidFill>
                <a:effectLst/>
                <a:latin typeface="Consolas" panose="020B0609020204030204" pitchFamily="49" charset="0"/>
              </a:rPr>
              <a:t>&gt;</a:t>
            </a:r>
            <a:br>
              <a:rPr kumimoji="0" lang="en-US" altLang="en-US" sz="2000" b="0" i="0" u="none" strike="noStrike" cap="none" normalizeH="0" baseline="0" dirty="0">
                <a:ln>
                  <a:noFill/>
                </a:ln>
                <a:solidFill>
                  <a:srgbClr val="183691"/>
                </a:solidFill>
                <a:effectLst/>
                <a:latin typeface="Consolas" panose="020B0609020204030204" pitchFamily="49" charset="0"/>
              </a:rPr>
            </a:br>
            <a:r>
              <a:rPr kumimoji="0" lang="en-US" altLang="en-US" sz="2000" b="0" i="0" u="none" strike="noStrike" cap="none" normalizeH="0" baseline="0" dirty="0">
                <a:ln>
                  <a:noFill/>
                </a:ln>
                <a:solidFill>
                  <a:srgbClr val="A71D5D"/>
                </a:solidFill>
                <a:effectLst/>
                <a:latin typeface="Consolas" panose="020B0609020204030204" pitchFamily="49" charset="0"/>
              </a:rPr>
              <a:t>int </a:t>
            </a:r>
            <a:r>
              <a:rPr kumimoji="0" lang="en-US" altLang="en-US" sz="2000" b="0" i="0" u="none" strike="noStrike" cap="none" normalizeH="0" baseline="0" dirty="0">
                <a:ln>
                  <a:noFill/>
                </a:ln>
                <a:solidFill>
                  <a:srgbClr val="795DA3"/>
                </a:solidFill>
                <a:effectLst/>
                <a:latin typeface="Consolas" panose="020B0609020204030204" pitchFamily="49" charset="0"/>
              </a:rPr>
              <a:t>main</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int </a:t>
            </a:r>
            <a:r>
              <a:rPr kumimoji="0" lang="en-US" altLang="en-US" sz="2000" b="0" i="0" u="none" strike="noStrike" cap="none" normalizeH="0" baseline="0" dirty="0">
                <a:ln>
                  <a:noFill/>
                </a:ln>
                <a:solidFill>
                  <a:srgbClr val="0086B3"/>
                </a:solidFill>
                <a:effectLst/>
                <a:latin typeface="Consolas" panose="020B0609020204030204" pitchFamily="49" charset="0"/>
              </a:rPr>
              <a:t>c</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while </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a:ln>
                  <a:noFill/>
                </a:ln>
                <a:solidFill>
                  <a:srgbClr val="0086B3"/>
                </a:solidFill>
                <a:effectLst/>
                <a:latin typeface="Consolas" panose="020B0609020204030204" pitchFamily="49" charset="0"/>
              </a:rPr>
              <a:t>c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kumimoji="0" lang="en-US" altLang="en-US" sz="2000" b="0" i="0" u="none" strike="noStrike" cap="none" normalizeH="0" baseline="0" dirty="0" err="1">
                <a:ln>
                  <a:noFill/>
                </a:ln>
                <a:solidFill>
                  <a:srgbClr val="0086B3"/>
                </a:solidFill>
                <a:effectLst/>
                <a:latin typeface="Consolas" panose="020B0609020204030204" pitchFamily="49" charset="0"/>
              </a:rPr>
              <a:t>getchar</a:t>
            </a: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kumimoji="0" lang="en-US" altLang="en-US" sz="2000" b="1" i="0" u="none" strike="noStrike" cap="none" normalizeH="0" baseline="0" dirty="0">
                <a:ln>
                  <a:noFill/>
                </a:ln>
                <a:solidFill>
                  <a:srgbClr val="1F542E"/>
                </a:solidFill>
                <a:effectLst/>
                <a:latin typeface="Consolas" panose="020B0609020204030204" pitchFamily="49" charset="0"/>
              </a:rPr>
              <a:t>EOF</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err="1">
                <a:ln>
                  <a:noFill/>
                </a:ln>
                <a:solidFill>
                  <a:srgbClr val="0086B3"/>
                </a:solidFill>
                <a:effectLst/>
                <a:latin typeface="Consolas" panose="020B0609020204030204" pitchFamily="49" charset="0"/>
              </a:rPr>
              <a:t>putchar</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a:ln>
                  <a:noFill/>
                </a:ln>
                <a:solidFill>
                  <a:srgbClr val="0086B3"/>
                </a:solidFill>
                <a:effectLst/>
                <a:latin typeface="Consolas" panose="020B0609020204030204" pitchFamily="49" charset="0"/>
              </a:rPr>
              <a:t>c</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return </a:t>
            </a:r>
            <a:r>
              <a:rPr kumimoji="0" lang="en-US" altLang="en-US" sz="2000" b="0" i="0" u="none" strike="noStrike" cap="none" normalizeH="0" baseline="0" dirty="0">
                <a:ln>
                  <a:noFill/>
                </a:ln>
                <a:solidFill>
                  <a:srgbClr val="0086B3"/>
                </a:solidFill>
                <a:effectLst/>
                <a:latin typeface="Consolas" panose="020B0609020204030204" pitchFamily="49" charset="0"/>
              </a:rPr>
              <a:t>0</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63A35C"/>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9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err="1"/>
              <a:t>fgets</a:t>
            </a:r>
            <a:r>
              <a:rPr lang="en-US" dirty="0"/>
              <a:t>()</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400" dirty="0"/>
              <a:t>Reads characters from </a:t>
            </a:r>
            <a:r>
              <a:rPr lang="en-US" sz="2400" i="1" dirty="0"/>
              <a:t>stream</a:t>
            </a:r>
            <a:r>
              <a:rPr lang="en-US" sz="2400" dirty="0"/>
              <a:t> and stores them as a C string until a specified number of characters have been read or either a newline or the EOF is reached, whichever happens first.</a:t>
            </a:r>
          </a:p>
          <a:p>
            <a:pPr>
              <a:lnSpc>
                <a:spcPct val="150000"/>
              </a:lnSpc>
            </a:pPr>
            <a:r>
              <a:rPr lang="en-US" sz="2400" dirty="0">
                <a:latin typeface="+mj-lt"/>
              </a:rPr>
              <a:t>A newline character makes </a:t>
            </a:r>
            <a:r>
              <a:rPr lang="en-US" sz="2400" dirty="0" err="1">
                <a:latin typeface="+mj-lt"/>
              </a:rPr>
              <a:t>fgets</a:t>
            </a:r>
            <a:r>
              <a:rPr lang="en-US" sz="2400" dirty="0">
                <a:latin typeface="+mj-lt"/>
              </a:rPr>
              <a:t> stop reading, but it is considered a valid character by the function and included in the string copied to str.</a:t>
            </a:r>
          </a:p>
          <a:p>
            <a:pPr>
              <a:lnSpc>
                <a:spcPct val="150000"/>
              </a:lnSpc>
            </a:pPr>
            <a:r>
              <a:rPr lang="en-US" sz="2400" dirty="0"/>
              <a:t>A terminating null character is automatically appended after the characters copied to the string.</a:t>
            </a:r>
          </a:p>
        </p:txBody>
      </p:sp>
    </p:spTree>
    <p:extLst>
      <p:ext uri="{BB962C8B-B14F-4D97-AF65-F5344CB8AC3E}">
        <p14:creationId xmlns:p14="http://schemas.microsoft.com/office/powerpoint/2010/main" val="46256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err="1"/>
              <a:t>fgets</a:t>
            </a:r>
            <a:r>
              <a:rPr lang="en-US" dirty="0"/>
              <a:t>()</a:t>
            </a:r>
          </a:p>
        </p:txBody>
      </p:sp>
      <p:sp>
        <p:nvSpPr>
          <p:cNvPr id="3" name="Content Placeholder 2"/>
          <p:cNvSpPr>
            <a:spLocks noGrp="1"/>
          </p:cNvSpPr>
          <p:nvPr>
            <p:ph idx="1"/>
          </p:nvPr>
        </p:nvSpPr>
        <p:spPr>
          <a:xfrm>
            <a:off x="609600" y="1216961"/>
            <a:ext cx="11145520" cy="2615496"/>
          </a:xfrm>
        </p:spPr>
        <p:txBody>
          <a:bodyPr>
            <a:normAutofit/>
          </a:bodyPr>
          <a:lstStyle/>
          <a:p>
            <a:pPr>
              <a:lnSpc>
                <a:spcPct val="150000"/>
              </a:lnSpc>
            </a:pPr>
            <a:r>
              <a:rPr lang="en-US" sz="2000" dirty="0"/>
              <a:t>The parameters of the function are:</a:t>
            </a:r>
          </a:p>
          <a:p>
            <a:pPr marL="109728" indent="0">
              <a:lnSpc>
                <a:spcPct val="150000"/>
              </a:lnSpc>
              <a:buNone/>
            </a:pPr>
            <a:r>
              <a:rPr lang="en-US" sz="2000" dirty="0"/>
              <a:t>	1. Array of chars where the string read is copied.</a:t>
            </a:r>
          </a:p>
          <a:p>
            <a:pPr marL="109728" indent="0">
              <a:lnSpc>
                <a:spcPct val="150000"/>
              </a:lnSpc>
              <a:buNone/>
            </a:pPr>
            <a:r>
              <a:rPr lang="en-US" sz="2000" dirty="0"/>
              <a:t>	2. Maximum number of characters to be copied into the string (including the terminating null-</a:t>
            </a:r>
          </a:p>
          <a:p>
            <a:pPr marL="109728" indent="0">
              <a:lnSpc>
                <a:spcPct val="150000"/>
              </a:lnSpc>
              <a:buNone/>
            </a:pPr>
            <a:r>
              <a:rPr lang="en-US" sz="2000" dirty="0"/>
              <a:t>	character).</a:t>
            </a:r>
          </a:p>
          <a:p>
            <a:pPr marL="109728" indent="0">
              <a:lnSpc>
                <a:spcPct val="150000"/>
              </a:lnSpc>
              <a:buNone/>
            </a:pPr>
            <a:r>
              <a:rPr lang="en-US" sz="2000" dirty="0"/>
              <a:t>	3. The stream from which the input is read (stdin, files).</a:t>
            </a:r>
          </a:p>
        </p:txBody>
      </p:sp>
      <p:sp>
        <p:nvSpPr>
          <p:cNvPr id="6" name="מלבן 5">
            <a:extLst>
              <a:ext uri="{FF2B5EF4-FFF2-40B4-BE49-F238E27FC236}">
                <a16:creationId xmlns:a16="http://schemas.microsoft.com/office/drawing/2014/main" id="{402B5D4E-C47F-45DA-9E23-5A73F87C8F8C}"/>
              </a:ext>
            </a:extLst>
          </p:cNvPr>
          <p:cNvSpPr/>
          <p:nvPr/>
        </p:nvSpPr>
        <p:spPr>
          <a:xfrm>
            <a:off x="1531434" y="3967780"/>
            <a:ext cx="6096000" cy="2585323"/>
          </a:xfrm>
          <a:prstGeom prst="rect">
            <a:avLst/>
          </a:prstGeom>
        </p:spPr>
        <p:txBody>
          <a:bodyPr>
            <a:spAutoFit/>
          </a:bodyPr>
          <a:lstStyle/>
          <a:p>
            <a:r>
              <a:rPr lang="en-US" altLang="en-US" dirty="0">
                <a:solidFill>
                  <a:srgbClr val="A71D5D"/>
                </a:solidFill>
                <a:latin typeface="Consolas" panose="020B0609020204030204" pitchFamily="49" charset="0"/>
              </a:rPr>
              <a:t>#include </a:t>
            </a:r>
            <a:r>
              <a:rPr lang="en-US" altLang="en-US" dirty="0">
                <a:solidFill>
                  <a:srgbClr val="183691"/>
                </a:solidFill>
                <a:latin typeface="Consolas" panose="020B0609020204030204" pitchFamily="49" charset="0"/>
              </a:rPr>
              <a:t>&lt;</a:t>
            </a:r>
            <a:r>
              <a:rPr lang="en-US" altLang="en-US" dirty="0" err="1">
                <a:solidFill>
                  <a:srgbClr val="183691"/>
                </a:solidFill>
                <a:latin typeface="Consolas" panose="020B0609020204030204" pitchFamily="49" charset="0"/>
              </a:rPr>
              <a:t>stdio.h</a:t>
            </a:r>
            <a:r>
              <a:rPr lang="en-US" altLang="en-US" dirty="0">
                <a:solidFill>
                  <a:srgbClr val="183691"/>
                </a:solidFill>
                <a:latin typeface="Consolas" panose="020B0609020204030204" pitchFamily="49" charset="0"/>
              </a:rPr>
              <a:t>&gt;</a:t>
            </a:r>
          </a:p>
          <a:p>
            <a:endParaRPr lang="en-US" dirty="0">
              <a:latin typeface="Consolas" panose="020B0609020204030204" pitchFamily="49" charset="0"/>
            </a:endParaRPr>
          </a:p>
          <a:p>
            <a:r>
              <a:rPr lang="en-US" altLang="en-US" dirty="0">
                <a:solidFill>
                  <a:srgbClr val="A71D5D"/>
                </a:solidFill>
                <a:latin typeface="Consolas" panose="020B0609020204030204" pitchFamily="49" charset="0"/>
              </a:rPr>
              <a:t>int </a:t>
            </a:r>
            <a:r>
              <a:rPr lang="en-US" altLang="en-US" dirty="0">
                <a:solidFill>
                  <a:srgbClr val="795DA3"/>
                </a:solidFill>
                <a:latin typeface="Consolas" panose="020B0609020204030204" pitchFamily="49" charset="0"/>
              </a:rPr>
              <a:t>main</a:t>
            </a:r>
            <a:r>
              <a:rPr lang="en-US" altLang="en-US" dirty="0">
                <a:solidFill>
                  <a:srgbClr val="63A35C"/>
                </a:solidFill>
                <a:latin typeface="Consolas" panose="020B0609020204030204" pitchFamily="49" charset="0"/>
              </a:rPr>
              <a:t>()</a:t>
            </a:r>
          </a:p>
          <a:p>
            <a:r>
              <a:rPr lang="en-US" dirty="0">
                <a:solidFill>
                  <a:srgbClr val="63A35C"/>
                </a:solidFill>
                <a:latin typeface="Consolas" panose="020B0609020204030204" pitchFamily="49" charset="0"/>
              </a:rPr>
              <a:t>{</a:t>
            </a:r>
          </a:p>
          <a:p>
            <a:r>
              <a:rPr lang="en-US" dirty="0">
                <a:latin typeface="Consolas" panose="020B0609020204030204" pitchFamily="49" charset="0"/>
              </a:rPr>
              <a:t>    </a:t>
            </a:r>
            <a:r>
              <a:rPr lang="en-US" dirty="0">
                <a:solidFill>
                  <a:srgbClr val="A71D5D"/>
                </a:solidFill>
                <a:latin typeface="Consolas" panose="020B0609020204030204" pitchFamily="49" charset="0"/>
              </a:rPr>
              <a:t>char</a:t>
            </a:r>
            <a:r>
              <a:rPr lang="en-US" dirty="0">
                <a:latin typeface="Consolas" panose="020B0609020204030204" pitchFamily="49" charset="0"/>
              </a:rPr>
              <a:t> </a:t>
            </a: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r>
              <a:rPr lang="en-US" dirty="0">
                <a:solidFill>
                  <a:srgbClr val="0086B3"/>
                </a:solidFill>
                <a:latin typeface="Consolas" panose="020B0609020204030204" pitchFamily="49" charset="0"/>
              </a:rPr>
              <a:t>10</a:t>
            </a:r>
            <a:r>
              <a:rPr lang="en-US" dirty="0">
                <a:solidFill>
                  <a:srgbClr val="63A35C"/>
                </a:solidFill>
                <a:latin typeface="Consolas" panose="020B0609020204030204" pitchFamily="49" charset="0"/>
              </a:rPr>
              <a:t>];</a:t>
            </a:r>
          </a:p>
          <a:p>
            <a:r>
              <a:rPr lang="en-US" dirty="0">
                <a:latin typeface="Consolas" panose="020B0609020204030204" pitchFamily="49" charset="0"/>
              </a:rPr>
              <a:t>    </a:t>
            </a:r>
            <a:r>
              <a:rPr lang="en-US" dirty="0" err="1">
                <a:solidFill>
                  <a:srgbClr val="0086B3"/>
                </a:solidFill>
                <a:latin typeface="Consolas" panose="020B0609020204030204" pitchFamily="49" charset="0"/>
              </a:rPr>
              <a:t>fgets</a:t>
            </a:r>
            <a:r>
              <a:rPr lang="en-US" dirty="0">
                <a:solidFill>
                  <a:srgbClr val="63A35C"/>
                </a:solidFill>
                <a:latin typeface="Consolas" panose="020B0609020204030204" pitchFamily="49" charset="0"/>
              </a:rPr>
              <a:t>(</a:t>
            </a: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r>
              <a:rPr lang="en-US" dirty="0">
                <a:latin typeface="Consolas" panose="020B0609020204030204" pitchFamily="49" charset="0"/>
              </a:rPr>
              <a:t> </a:t>
            </a:r>
            <a:r>
              <a:rPr lang="en-US" dirty="0">
                <a:solidFill>
                  <a:srgbClr val="0086B3"/>
                </a:solidFill>
                <a:latin typeface="Consolas" panose="020B0609020204030204" pitchFamily="49" charset="0"/>
              </a:rPr>
              <a:t>10</a:t>
            </a:r>
            <a:r>
              <a:rPr lang="en-US" dirty="0">
                <a:solidFill>
                  <a:srgbClr val="63A35C"/>
                </a:solidFill>
                <a:latin typeface="Consolas" panose="020B0609020204030204" pitchFamily="49" charset="0"/>
              </a:rPr>
              <a:t>,</a:t>
            </a:r>
            <a:r>
              <a:rPr lang="en-US" dirty="0">
                <a:latin typeface="Consolas" panose="020B0609020204030204" pitchFamily="49" charset="0"/>
              </a:rPr>
              <a:t> </a:t>
            </a:r>
            <a:r>
              <a:rPr lang="en-US" dirty="0">
                <a:solidFill>
                  <a:srgbClr val="0086B3"/>
                </a:solidFill>
                <a:latin typeface="Consolas" panose="020B0609020204030204" pitchFamily="49" charset="0"/>
              </a:rPr>
              <a:t>stdin</a:t>
            </a:r>
            <a:r>
              <a:rPr lang="en-US" dirty="0">
                <a:solidFill>
                  <a:srgbClr val="63A35C"/>
                </a:solidFill>
                <a:latin typeface="Consolas" panose="020B0609020204030204" pitchFamily="49" charset="0"/>
              </a:rPr>
              <a:t>);</a:t>
            </a:r>
          </a:p>
          <a:p>
            <a:r>
              <a:rPr lang="en-US" dirty="0">
                <a:latin typeface="Consolas" panose="020B0609020204030204" pitchFamily="49" charset="0"/>
              </a:rPr>
              <a:t>    </a:t>
            </a:r>
            <a:r>
              <a:rPr lang="en-US" dirty="0" err="1">
                <a:solidFill>
                  <a:srgbClr val="0086B3"/>
                </a:solidFill>
                <a:latin typeface="Consolas" panose="020B0609020204030204" pitchFamily="49" charset="0"/>
              </a:rPr>
              <a:t>printf</a:t>
            </a:r>
            <a:r>
              <a:rPr lang="en-US" dirty="0">
                <a:solidFill>
                  <a:srgbClr val="63A35C"/>
                </a:solidFill>
                <a:latin typeface="Consolas" panose="020B0609020204030204" pitchFamily="49" charset="0"/>
              </a:rPr>
              <a:t>(</a:t>
            </a:r>
            <a:r>
              <a:rPr lang="en-US" dirty="0">
                <a:solidFill>
                  <a:srgbClr val="183691"/>
                </a:solidFill>
                <a:latin typeface="Consolas" panose="020B0609020204030204" pitchFamily="49" charset="0"/>
              </a:rPr>
              <a:t>"%s"</a:t>
            </a:r>
            <a:r>
              <a:rPr lang="en-US" dirty="0">
                <a:solidFill>
                  <a:srgbClr val="63A35C"/>
                </a:solidFill>
                <a:latin typeface="Consolas" panose="020B0609020204030204" pitchFamily="49" charset="0"/>
              </a:rPr>
              <a:t>,</a:t>
            </a:r>
            <a:r>
              <a:rPr lang="en-US" dirty="0">
                <a:latin typeface="Consolas" panose="020B0609020204030204" pitchFamily="49" charset="0"/>
              </a:rPr>
              <a:t> </a:t>
            </a: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p>
          <a:p>
            <a:r>
              <a:rPr lang="en-US" dirty="0">
                <a:latin typeface="Consolas" panose="020B0609020204030204" pitchFamily="49" charset="0"/>
              </a:rPr>
              <a:t>    </a:t>
            </a:r>
            <a:r>
              <a:rPr lang="en-US" dirty="0">
                <a:solidFill>
                  <a:srgbClr val="A71D5D"/>
                </a:solidFill>
                <a:latin typeface="Consolas" panose="020B0609020204030204" pitchFamily="49" charset="0"/>
              </a:rPr>
              <a:t>return</a:t>
            </a:r>
            <a:r>
              <a:rPr lang="en-US" dirty="0">
                <a:latin typeface="Consolas" panose="020B0609020204030204" pitchFamily="49" charset="0"/>
              </a:rPr>
              <a:t> </a:t>
            </a:r>
            <a:r>
              <a:rPr lang="en-US" dirty="0">
                <a:solidFill>
                  <a:srgbClr val="0086B3"/>
                </a:solidFill>
                <a:latin typeface="Consolas" panose="020B0609020204030204" pitchFamily="49" charset="0"/>
              </a:rPr>
              <a:t>0</a:t>
            </a:r>
            <a:r>
              <a:rPr lang="en-US" dirty="0">
                <a:solidFill>
                  <a:srgbClr val="63A35C"/>
                </a:solidFill>
                <a:latin typeface="Consolas" panose="020B0609020204030204" pitchFamily="49" charset="0"/>
              </a:rPr>
              <a:t>;</a:t>
            </a:r>
          </a:p>
          <a:p>
            <a:r>
              <a:rPr lang="en-US" dirty="0">
                <a:solidFill>
                  <a:srgbClr val="63A35C"/>
                </a:solidFill>
                <a:latin typeface="Consolas" panose="020B0609020204030204" pitchFamily="49" charset="0"/>
              </a:rPr>
              <a:t>}</a:t>
            </a:r>
            <a:endParaRPr lang="he-IL" dirty="0">
              <a:solidFill>
                <a:srgbClr val="63A35C"/>
              </a:solidFill>
              <a:latin typeface="Consolas" panose="020B0609020204030204" pitchFamily="49" charset="0"/>
            </a:endParaRPr>
          </a:p>
        </p:txBody>
      </p:sp>
      <p:sp>
        <p:nvSpPr>
          <p:cNvPr id="8" name="Title 1">
            <a:extLst>
              <a:ext uri="{FF2B5EF4-FFF2-40B4-BE49-F238E27FC236}">
                <a16:creationId xmlns:a16="http://schemas.microsoft.com/office/drawing/2014/main" id="{5B034B37-1C07-41E6-AEBE-2440179F281C}"/>
              </a:ext>
            </a:extLst>
          </p:cNvPr>
          <p:cNvSpPr txBox="1">
            <a:spLocks/>
          </p:cNvSpPr>
          <p:nvPr/>
        </p:nvSpPr>
        <p:spPr>
          <a:xfrm>
            <a:off x="6426820" y="4081434"/>
            <a:ext cx="3665034" cy="1884468"/>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b="1" dirty="0">
                <a:solidFill>
                  <a:schemeClr val="tx1"/>
                </a:solidFill>
              </a:rPr>
              <a:t>Input: </a:t>
            </a:r>
            <a:r>
              <a:rPr lang="en-US" sz="2400" dirty="0">
                <a:solidFill>
                  <a:schemeClr val="tx1"/>
                </a:solidFill>
              </a:rPr>
              <a:t>Hello World</a:t>
            </a:r>
          </a:p>
          <a:p>
            <a:r>
              <a:rPr lang="en-US" sz="2400" b="1" dirty="0">
                <a:solidFill>
                  <a:schemeClr val="tx1"/>
                </a:solidFill>
              </a:rPr>
              <a:t>Output: </a:t>
            </a:r>
            <a:r>
              <a:rPr lang="en-US" sz="2400" dirty="0">
                <a:solidFill>
                  <a:schemeClr val="tx1"/>
                </a:solidFill>
              </a:rPr>
              <a:t>Hello </a:t>
            </a:r>
            <a:r>
              <a:rPr lang="en-US" sz="2400" dirty="0" err="1">
                <a:solidFill>
                  <a:schemeClr val="tx1"/>
                </a:solidFill>
              </a:rPr>
              <a:t>Wor</a:t>
            </a:r>
            <a:endParaRPr lang="en-US" sz="2400" dirty="0">
              <a:solidFill>
                <a:schemeClr val="tx1"/>
              </a:solidFill>
            </a:endParaRPr>
          </a:p>
        </p:txBody>
      </p:sp>
    </p:spTree>
    <p:extLst>
      <p:ext uri="{BB962C8B-B14F-4D97-AF65-F5344CB8AC3E}">
        <p14:creationId xmlns:p14="http://schemas.microsoft.com/office/powerpoint/2010/main" val="19699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err="1"/>
              <a:t>fgets</a:t>
            </a:r>
            <a:r>
              <a:rPr lang="en-US" dirty="0"/>
              <a:t>() and </a:t>
            </a:r>
            <a:r>
              <a:rPr lang="en-US" dirty="0" err="1"/>
              <a:t>sscanf</a:t>
            </a:r>
            <a:r>
              <a:rPr lang="en-US" dirty="0"/>
              <a:t>()</a:t>
            </a:r>
          </a:p>
        </p:txBody>
      </p:sp>
      <p:sp>
        <p:nvSpPr>
          <p:cNvPr id="3" name="Content Placeholder 2"/>
          <p:cNvSpPr>
            <a:spLocks noGrp="1"/>
          </p:cNvSpPr>
          <p:nvPr>
            <p:ph idx="1"/>
          </p:nvPr>
        </p:nvSpPr>
        <p:spPr>
          <a:xfrm>
            <a:off x="609600" y="1216961"/>
            <a:ext cx="11076878" cy="2615496"/>
          </a:xfrm>
        </p:spPr>
        <p:txBody>
          <a:bodyPr>
            <a:normAutofit/>
          </a:bodyPr>
          <a:lstStyle/>
          <a:p>
            <a:pPr>
              <a:lnSpc>
                <a:spcPct val="150000"/>
              </a:lnSpc>
            </a:pPr>
            <a:r>
              <a:rPr lang="en-US" sz="2000" dirty="0"/>
              <a:t>If we want to parse the string we read into variables we can use </a:t>
            </a:r>
            <a:r>
              <a:rPr lang="en-US" sz="2000" dirty="0" err="1"/>
              <a:t>sscanf</a:t>
            </a:r>
            <a:r>
              <a:rPr lang="en-US" sz="2000" dirty="0"/>
              <a:t>.</a:t>
            </a:r>
          </a:p>
          <a:p>
            <a:pPr>
              <a:lnSpc>
                <a:spcPct val="150000"/>
              </a:lnSpc>
            </a:pPr>
            <a:r>
              <a:rPr lang="en-US" sz="2000" dirty="0"/>
              <a:t>The function reads a formatted input from a string.</a:t>
            </a:r>
          </a:p>
          <a:p>
            <a:pPr>
              <a:lnSpc>
                <a:spcPct val="150000"/>
              </a:lnSpc>
            </a:pPr>
            <a:r>
              <a:rPr lang="en-US" sz="2000" dirty="0"/>
              <a:t>On success, the function returns the number of variables filled. In the case of an input failure before any data could be successfully read, EOF is returned.</a:t>
            </a:r>
          </a:p>
          <a:p>
            <a:pPr>
              <a:lnSpc>
                <a:spcPct val="150000"/>
              </a:lnSpc>
            </a:pPr>
            <a:r>
              <a:rPr lang="en-US" sz="2000" dirty="0"/>
              <a:t>Another option for parsing – </a:t>
            </a:r>
            <a:r>
              <a:rPr lang="en-US" sz="2000" dirty="0" err="1"/>
              <a:t>strtol</a:t>
            </a:r>
            <a:r>
              <a:rPr lang="en-US" sz="2000" dirty="0"/>
              <a:t> (google it)</a:t>
            </a:r>
          </a:p>
        </p:txBody>
      </p:sp>
      <p:sp>
        <p:nvSpPr>
          <p:cNvPr id="4" name="מלבן 3">
            <a:extLst>
              <a:ext uri="{FF2B5EF4-FFF2-40B4-BE49-F238E27FC236}">
                <a16:creationId xmlns:a16="http://schemas.microsoft.com/office/drawing/2014/main" id="{C0F35126-6CEE-4CE5-BF5C-FAC18AB967F9}"/>
              </a:ext>
            </a:extLst>
          </p:cNvPr>
          <p:cNvSpPr/>
          <p:nvPr/>
        </p:nvSpPr>
        <p:spPr>
          <a:xfrm>
            <a:off x="5900978" y="3749457"/>
            <a:ext cx="7356088" cy="3108543"/>
          </a:xfrm>
          <a:prstGeom prst="rect">
            <a:avLst/>
          </a:prstGeom>
        </p:spPr>
        <p:txBody>
          <a:bodyPr wrap="square">
            <a:spAutoFit/>
          </a:bodyPr>
          <a:lstStyle/>
          <a:p>
            <a:r>
              <a:rPr lang="en-US" altLang="en-US" sz="1600" dirty="0">
                <a:solidFill>
                  <a:srgbClr val="A71D5D"/>
                </a:solidFill>
                <a:latin typeface="Consolas" panose="020B0609020204030204" pitchFamily="49" charset="0"/>
              </a:rPr>
              <a:t>int </a:t>
            </a:r>
            <a:r>
              <a:rPr lang="en-US" altLang="en-US" sz="1600" dirty="0">
                <a:solidFill>
                  <a:srgbClr val="795DA3"/>
                </a:solidFill>
                <a:latin typeface="Consolas" panose="020B0609020204030204" pitchFamily="49" charset="0"/>
              </a:rPr>
              <a:t>main</a:t>
            </a:r>
            <a:r>
              <a:rPr lang="en-US" altLang="en-US" sz="1600" dirty="0">
                <a:solidFill>
                  <a:srgbClr val="63A35C"/>
                </a:solidFill>
                <a:latin typeface="Consolas" panose="020B0609020204030204" pitchFamily="49" charset="0"/>
              </a:rPr>
              <a:t>()</a:t>
            </a:r>
          </a:p>
          <a:p>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a:solidFill>
                  <a:srgbClr val="A71D5D"/>
                </a:solidFill>
                <a:latin typeface="Consolas" panose="020B0609020204030204" pitchFamily="49" charset="0"/>
              </a:rPr>
              <a:t>char</a:t>
            </a:r>
            <a:r>
              <a:rPr lang="en-US" sz="1600" dirty="0">
                <a:latin typeface="Consolas" panose="020B0609020204030204" pitchFamily="49" charset="0"/>
              </a:rPr>
              <a:t> </a:t>
            </a:r>
            <a:r>
              <a:rPr lang="en-US" sz="1600" dirty="0">
                <a:solidFill>
                  <a:srgbClr val="0086B3"/>
                </a:solidFill>
                <a:latin typeface="Consolas" panose="020B0609020204030204" pitchFamily="49" charset="0"/>
              </a:rPr>
              <a:t>str</a:t>
            </a:r>
            <a:r>
              <a:rPr lang="en-US" sz="1600" dirty="0">
                <a:solidFill>
                  <a:srgbClr val="63A35C"/>
                </a:solidFill>
                <a:latin typeface="Consolas" panose="020B0609020204030204" pitchFamily="49" charset="0"/>
              </a:rPr>
              <a:t>[</a:t>
            </a:r>
            <a:r>
              <a:rPr lang="en-US" sz="1600" dirty="0">
                <a:solidFill>
                  <a:srgbClr val="0086B3"/>
                </a:solidFill>
                <a:latin typeface="Consolas" panose="020B0609020204030204" pitchFamily="49" charset="0"/>
              </a:rPr>
              <a:t>8</a:t>
            </a:r>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a:solidFill>
                  <a:srgbClr val="A71D5D"/>
                </a:solidFill>
                <a:latin typeface="Consolas" panose="020B0609020204030204" pitchFamily="49" charset="0"/>
              </a:rPr>
              <a:t>int</a:t>
            </a:r>
            <a:r>
              <a:rPr lang="en-US" sz="1600" dirty="0">
                <a:latin typeface="Consolas" panose="020B0609020204030204" pitchFamily="49" charset="0"/>
              </a:rPr>
              <a:t> </a:t>
            </a:r>
            <a:r>
              <a:rPr lang="en-US" sz="1600" dirty="0">
                <a:solidFill>
                  <a:srgbClr val="0086B3"/>
                </a:solidFill>
                <a:latin typeface="Consolas" panose="020B0609020204030204" pitchFamily="49" charset="0"/>
              </a:rPr>
              <a:t>age</a:t>
            </a:r>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a:solidFill>
                  <a:srgbClr val="A71D5D"/>
                </a:solidFill>
                <a:latin typeface="Consolas" panose="020B0609020204030204" pitchFamily="49" charset="0"/>
              </a:rPr>
              <a:t>float</a:t>
            </a:r>
            <a:r>
              <a:rPr lang="en-US" sz="1600" dirty="0">
                <a:latin typeface="Consolas" panose="020B0609020204030204" pitchFamily="49" charset="0"/>
              </a:rPr>
              <a:t> </a:t>
            </a:r>
            <a:r>
              <a:rPr lang="en-US" sz="1600" dirty="0">
                <a:solidFill>
                  <a:srgbClr val="0086B3"/>
                </a:solidFill>
                <a:latin typeface="Consolas" panose="020B0609020204030204" pitchFamily="49" charset="0"/>
              </a:rPr>
              <a:t>height</a:t>
            </a:r>
            <a:r>
              <a:rPr lang="en-US" sz="1600" dirty="0">
                <a:solidFill>
                  <a:srgbClr val="63A35C"/>
                </a:solidFill>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solidFill>
                  <a:srgbClr val="0086B3"/>
                </a:solidFill>
                <a:latin typeface="Consolas" panose="020B0609020204030204" pitchFamily="49" charset="0"/>
              </a:rPr>
              <a:t>printf</a:t>
            </a:r>
            <a:r>
              <a:rPr lang="en-US" sz="1600" dirty="0">
                <a:solidFill>
                  <a:srgbClr val="63A35C"/>
                </a:solidFill>
                <a:latin typeface="Consolas" panose="020B0609020204030204" pitchFamily="49" charset="0"/>
              </a:rPr>
              <a:t>(</a:t>
            </a:r>
            <a:r>
              <a:rPr lang="en-US" sz="1600" dirty="0">
                <a:solidFill>
                  <a:srgbClr val="183691"/>
                </a:solidFill>
                <a:latin typeface="Consolas" panose="020B0609020204030204" pitchFamily="49" charset="0"/>
              </a:rPr>
              <a:t>"Please enter your age and your height\n"</a:t>
            </a:r>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err="1">
                <a:solidFill>
                  <a:srgbClr val="0086B3"/>
                </a:solidFill>
                <a:latin typeface="Consolas" panose="020B0609020204030204" pitchFamily="49" charset="0"/>
              </a:rPr>
              <a:t>fgets</a:t>
            </a:r>
            <a:r>
              <a:rPr lang="en-US" sz="1600" dirty="0">
                <a:solidFill>
                  <a:srgbClr val="63A35C"/>
                </a:solidFill>
                <a:latin typeface="Consolas" panose="020B0609020204030204" pitchFamily="49" charset="0"/>
              </a:rPr>
              <a:t>(</a:t>
            </a:r>
            <a:r>
              <a:rPr lang="en-US" sz="1600" dirty="0">
                <a:solidFill>
                  <a:srgbClr val="0086B3"/>
                </a:solidFill>
                <a:latin typeface="Consolas" panose="020B0609020204030204" pitchFamily="49" charset="0"/>
              </a:rPr>
              <a:t>str</a:t>
            </a:r>
            <a:r>
              <a:rPr lang="en-US" sz="1600" dirty="0">
                <a:solidFill>
                  <a:srgbClr val="63A35C"/>
                </a:solidFill>
                <a:latin typeface="Consolas" panose="020B0609020204030204" pitchFamily="49" charset="0"/>
              </a:rPr>
              <a:t>,</a:t>
            </a:r>
            <a:r>
              <a:rPr lang="en-US" sz="1600" dirty="0">
                <a:latin typeface="Consolas" panose="020B0609020204030204" pitchFamily="49" charset="0"/>
              </a:rPr>
              <a:t> </a:t>
            </a:r>
            <a:r>
              <a:rPr lang="en-US" sz="1600" dirty="0">
                <a:solidFill>
                  <a:srgbClr val="0086B3"/>
                </a:solidFill>
                <a:latin typeface="Consolas" panose="020B0609020204030204" pitchFamily="49" charset="0"/>
              </a:rPr>
              <a:t>8</a:t>
            </a:r>
            <a:r>
              <a:rPr lang="en-US" sz="1600" dirty="0">
                <a:solidFill>
                  <a:srgbClr val="63A35C"/>
                </a:solidFill>
                <a:latin typeface="Consolas" panose="020B0609020204030204" pitchFamily="49" charset="0"/>
              </a:rPr>
              <a:t>,</a:t>
            </a:r>
            <a:r>
              <a:rPr lang="en-US" sz="1600" dirty="0">
                <a:latin typeface="Consolas" panose="020B0609020204030204" pitchFamily="49" charset="0"/>
              </a:rPr>
              <a:t> </a:t>
            </a:r>
            <a:r>
              <a:rPr lang="en-US" sz="1600" dirty="0">
                <a:solidFill>
                  <a:srgbClr val="0086B3"/>
                </a:solidFill>
                <a:latin typeface="Consolas" panose="020B0609020204030204" pitchFamily="49" charset="0"/>
              </a:rPr>
              <a:t>stdin</a:t>
            </a:r>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err="1">
                <a:solidFill>
                  <a:srgbClr val="0086B3"/>
                </a:solidFill>
                <a:latin typeface="Consolas" panose="020B0609020204030204" pitchFamily="49" charset="0"/>
              </a:rPr>
              <a:t>sscanf</a:t>
            </a:r>
            <a:r>
              <a:rPr lang="en-US" sz="1600" dirty="0">
                <a:solidFill>
                  <a:srgbClr val="63A35C"/>
                </a:solidFill>
                <a:latin typeface="Consolas" panose="020B0609020204030204" pitchFamily="49" charset="0"/>
              </a:rPr>
              <a:t>(</a:t>
            </a:r>
            <a:r>
              <a:rPr lang="en-US" sz="1600" dirty="0">
                <a:solidFill>
                  <a:srgbClr val="0086B3"/>
                </a:solidFill>
                <a:latin typeface="Consolas" panose="020B0609020204030204" pitchFamily="49" charset="0"/>
              </a:rPr>
              <a:t>str</a:t>
            </a:r>
            <a:r>
              <a:rPr lang="en-US" sz="1600" dirty="0">
                <a:solidFill>
                  <a:srgbClr val="63A35C"/>
                </a:solidFill>
                <a:latin typeface="Consolas" panose="020B0609020204030204" pitchFamily="49" charset="0"/>
              </a:rPr>
              <a:t>,</a:t>
            </a:r>
            <a:r>
              <a:rPr lang="en-US" sz="1600" dirty="0">
                <a:latin typeface="Consolas" panose="020B0609020204030204" pitchFamily="49" charset="0"/>
              </a:rPr>
              <a:t> </a:t>
            </a:r>
            <a:r>
              <a:rPr lang="en-US" sz="1600" dirty="0">
                <a:solidFill>
                  <a:srgbClr val="183691"/>
                </a:solidFill>
                <a:latin typeface="Consolas" panose="020B0609020204030204" pitchFamily="49" charset="0"/>
              </a:rPr>
              <a:t>"%d %f"</a:t>
            </a:r>
            <a:r>
              <a:rPr lang="en-US" sz="1600" dirty="0">
                <a:solidFill>
                  <a:srgbClr val="63A35C"/>
                </a:solidFill>
                <a:latin typeface="Consolas" panose="020B0609020204030204" pitchFamily="49" charset="0"/>
              </a:rPr>
              <a:t>,</a:t>
            </a:r>
            <a:r>
              <a:rPr lang="en-US" sz="1600" dirty="0">
                <a:latin typeface="Consolas" panose="020B0609020204030204" pitchFamily="49" charset="0"/>
              </a:rPr>
              <a:t> </a:t>
            </a:r>
            <a:r>
              <a:rPr lang="en-US" sz="1600" dirty="0">
                <a:solidFill>
                  <a:srgbClr val="0086B3"/>
                </a:solidFill>
                <a:latin typeface="Consolas" panose="020B0609020204030204" pitchFamily="49" charset="0"/>
              </a:rPr>
              <a:t>&amp;age</a:t>
            </a:r>
            <a:r>
              <a:rPr lang="en-US" sz="1600" dirty="0">
                <a:solidFill>
                  <a:srgbClr val="63A35C"/>
                </a:solidFill>
                <a:latin typeface="Consolas" panose="020B0609020204030204" pitchFamily="49" charset="0"/>
              </a:rPr>
              <a:t>,</a:t>
            </a:r>
            <a:r>
              <a:rPr lang="en-US" sz="1600" dirty="0">
                <a:latin typeface="Consolas" panose="020B0609020204030204" pitchFamily="49" charset="0"/>
              </a:rPr>
              <a:t> </a:t>
            </a:r>
            <a:r>
              <a:rPr lang="en-US" sz="1600" dirty="0">
                <a:solidFill>
                  <a:srgbClr val="0086B3"/>
                </a:solidFill>
                <a:latin typeface="Consolas" panose="020B0609020204030204" pitchFamily="49" charset="0"/>
              </a:rPr>
              <a:t>&amp;height</a:t>
            </a:r>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err="1">
                <a:solidFill>
                  <a:srgbClr val="0086B3"/>
                </a:solidFill>
                <a:latin typeface="Consolas" panose="020B0609020204030204" pitchFamily="49" charset="0"/>
              </a:rPr>
              <a:t>printf</a:t>
            </a:r>
            <a:r>
              <a:rPr lang="en-US" sz="1600" dirty="0">
                <a:solidFill>
                  <a:srgbClr val="63A35C"/>
                </a:solidFill>
                <a:latin typeface="Consolas" panose="020B0609020204030204" pitchFamily="49" charset="0"/>
              </a:rPr>
              <a:t>(</a:t>
            </a:r>
            <a:r>
              <a:rPr lang="en-US" sz="1600" dirty="0">
                <a:solidFill>
                  <a:srgbClr val="183691"/>
                </a:solidFill>
                <a:latin typeface="Consolas" panose="020B0609020204030204" pitchFamily="49" charset="0"/>
              </a:rPr>
              <a:t>"Age: %d, Height: %.2f"</a:t>
            </a:r>
            <a:r>
              <a:rPr lang="en-US" sz="1600" dirty="0">
                <a:latin typeface="Consolas" panose="020B0609020204030204" pitchFamily="49" charset="0"/>
              </a:rPr>
              <a:t>, </a:t>
            </a:r>
            <a:r>
              <a:rPr lang="en-US" sz="1600" dirty="0">
                <a:solidFill>
                  <a:srgbClr val="0086B3"/>
                </a:solidFill>
                <a:latin typeface="Consolas" panose="020B0609020204030204" pitchFamily="49" charset="0"/>
              </a:rPr>
              <a:t>age</a:t>
            </a:r>
            <a:r>
              <a:rPr lang="en-US" sz="1600" dirty="0">
                <a:latin typeface="Consolas" panose="020B0609020204030204" pitchFamily="49" charset="0"/>
              </a:rPr>
              <a:t>, </a:t>
            </a:r>
            <a:r>
              <a:rPr lang="en-US" sz="1600" dirty="0">
                <a:solidFill>
                  <a:srgbClr val="0086B3"/>
                </a:solidFill>
                <a:latin typeface="Consolas" panose="020B0609020204030204" pitchFamily="49" charset="0"/>
              </a:rPr>
              <a:t>height</a:t>
            </a:r>
            <a:r>
              <a:rPr lang="en-US" sz="1600" dirty="0">
                <a:solidFill>
                  <a:srgbClr val="63A35C"/>
                </a:solidFill>
                <a:latin typeface="Consolas" panose="020B0609020204030204" pitchFamily="49" charset="0"/>
              </a:rPr>
              <a:t>);</a:t>
            </a:r>
          </a:p>
          <a:p>
            <a:r>
              <a:rPr lang="en-US" sz="1600" dirty="0">
                <a:latin typeface="Consolas" panose="020B0609020204030204" pitchFamily="49" charset="0"/>
              </a:rPr>
              <a:t>    </a:t>
            </a:r>
            <a:r>
              <a:rPr lang="en-US" sz="1600" dirty="0">
                <a:solidFill>
                  <a:srgbClr val="A71D5D"/>
                </a:solidFill>
                <a:latin typeface="Consolas" panose="020B0609020204030204" pitchFamily="49" charset="0"/>
              </a:rPr>
              <a:t>return</a:t>
            </a:r>
            <a:r>
              <a:rPr lang="en-US" sz="1600" dirty="0">
                <a:latin typeface="Consolas" panose="020B0609020204030204" pitchFamily="49" charset="0"/>
              </a:rPr>
              <a:t> </a:t>
            </a:r>
            <a:r>
              <a:rPr lang="en-US" sz="1600" dirty="0">
                <a:solidFill>
                  <a:srgbClr val="0086B3"/>
                </a:solidFill>
                <a:latin typeface="Consolas" panose="020B0609020204030204" pitchFamily="49" charset="0"/>
              </a:rPr>
              <a:t>0</a:t>
            </a:r>
            <a:r>
              <a:rPr lang="en-US" sz="1600" dirty="0">
                <a:solidFill>
                  <a:srgbClr val="63A35C"/>
                </a:solidFill>
                <a:latin typeface="Consolas" panose="020B0609020204030204" pitchFamily="49" charset="0"/>
              </a:rPr>
              <a:t>;</a:t>
            </a:r>
          </a:p>
          <a:p>
            <a:r>
              <a:rPr lang="en-US" sz="1600" dirty="0">
                <a:solidFill>
                  <a:srgbClr val="63A35C"/>
                </a:solidFill>
                <a:latin typeface="Consolas" panose="020B0609020204030204" pitchFamily="49" charset="0"/>
              </a:rPr>
              <a:t>}</a:t>
            </a:r>
            <a:endParaRPr lang="he-IL" sz="1600" dirty="0">
              <a:solidFill>
                <a:srgbClr val="63A35C"/>
              </a:solidFill>
              <a:latin typeface="Consolas" panose="020B0609020204030204" pitchFamily="49" charset="0"/>
            </a:endParaRPr>
          </a:p>
        </p:txBody>
      </p:sp>
    </p:spTree>
    <p:extLst>
      <p:ext uri="{BB962C8B-B14F-4D97-AF65-F5344CB8AC3E}">
        <p14:creationId xmlns:p14="http://schemas.microsoft.com/office/powerpoint/2010/main" val="198986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stderr</a:t>
            </a:r>
          </a:p>
        </p:txBody>
      </p:sp>
      <p:sp>
        <p:nvSpPr>
          <p:cNvPr id="7" name="Content Placeholder 2">
            <a:extLst>
              <a:ext uri="{FF2B5EF4-FFF2-40B4-BE49-F238E27FC236}">
                <a16:creationId xmlns:a16="http://schemas.microsoft.com/office/drawing/2014/main" id="{0052C4A8-A0D3-42D7-A60D-FDB59117C0B2}"/>
              </a:ext>
            </a:extLst>
          </p:cNvPr>
          <p:cNvSpPr>
            <a:spLocks noGrp="1"/>
          </p:cNvSpPr>
          <p:nvPr>
            <p:ph idx="1"/>
          </p:nvPr>
        </p:nvSpPr>
        <p:spPr>
          <a:xfrm>
            <a:off x="609600" y="1229359"/>
            <a:ext cx="11478322" cy="5501641"/>
          </a:xfrm>
        </p:spPr>
        <p:txBody>
          <a:bodyPr>
            <a:normAutofit/>
          </a:bodyPr>
          <a:lstStyle/>
          <a:p>
            <a:pPr>
              <a:lnSpc>
                <a:spcPct val="150000"/>
              </a:lnSpc>
            </a:pPr>
            <a:r>
              <a:rPr lang="en-US" sz="2000" dirty="0">
                <a:latin typeface="+mj-lt"/>
              </a:rPr>
              <a:t>stderr is the standard error stream, where the program can write </a:t>
            </a:r>
            <a:r>
              <a:rPr lang="en-US" sz="2000" b="1" dirty="0">
                <a:latin typeface="+mj-lt"/>
              </a:rPr>
              <a:t>error messages</a:t>
            </a:r>
            <a:r>
              <a:rPr lang="en-US" sz="2000" dirty="0">
                <a:latin typeface="+mj-lt"/>
              </a:rPr>
              <a:t>. Like </a:t>
            </a:r>
            <a:r>
              <a:rPr lang="en-US" sz="2000" dirty="0" err="1">
                <a:latin typeface="+mj-lt"/>
              </a:rPr>
              <a:t>stdout</a:t>
            </a:r>
            <a:r>
              <a:rPr lang="en-US" sz="2000" dirty="0">
                <a:latin typeface="+mj-lt"/>
              </a:rPr>
              <a:t>, it is directed to the screen. So what is the difference between the two streams? First, lets talk about </a:t>
            </a:r>
            <a:r>
              <a:rPr lang="en-US" sz="2000" b="1" dirty="0">
                <a:latin typeface="+mj-lt"/>
              </a:rPr>
              <a:t>buffer</a:t>
            </a:r>
            <a:r>
              <a:rPr lang="en-US" sz="2000" dirty="0">
                <a:latin typeface="+mj-lt"/>
              </a:rPr>
              <a:t>. </a:t>
            </a:r>
          </a:p>
          <a:p>
            <a:pPr>
              <a:lnSpc>
                <a:spcPct val="150000"/>
              </a:lnSpc>
            </a:pPr>
            <a:r>
              <a:rPr lang="en-US" sz="2000" dirty="0">
                <a:latin typeface="+mj-lt"/>
              </a:rPr>
              <a:t>Consider a case when you have a bakery, where you bake cookies to feed Cookie Monster in them.</a:t>
            </a:r>
          </a:p>
          <a:p>
            <a:pPr>
              <a:lnSpc>
                <a:spcPct val="150000"/>
              </a:lnSpc>
            </a:pPr>
            <a:r>
              <a:rPr lang="en-US" sz="2000" dirty="0">
                <a:latin typeface="+mj-lt"/>
              </a:rPr>
              <a:t>Every cookie that is baked, it is transferred </a:t>
            </a:r>
            <a:r>
              <a:rPr lang="en-US" sz="2000" dirty="0"/>
              <a:t>immediately</a:t>
            </a:r>
            <a:r>
              <a:rPr lang="en-US" sz="2000" dirty="0">
                <a:latin typeface="+mj-lt"/>
              </a:rPr>
              <a:t> to the monster who’s waiting in his house. The cookies are baked very fast, but it takes some time to bring them to the monster.</a:t>
            </a:r>
          </a:p>
          <a:p>
            <a:pPr>
              <a:lnSpc>
                <a:spcPct val="150000"/>
              </a:lnSpc>
            </a:pPr>
            <a:endParaRPr lang="en-US" sz="2000" dirty="0">
              <a:latin typeface="+mj-lt"/>
            </a:endParaRPr>
          </a:p>
          <a:p>
            <a:pPr>
              <a:lnSpc>
                <a:spcPct val="150000"/>
              </a:lnSpc>
            </a:pPr>
            <a:endParaRPr lang="en-US" sz="2000" dirty="0">
              <a:latin typeface="+mj-lt"/>
            </a:endParaRPr>
          </a:p>
          <a:p>
            <a:pPr marL="109728" indent="0">
              <a:lnSpc>
                <a:spcPct val="150000"/>
              </a:lnSpc>
              <a:buNone/>
            </a:pPr>
            <a:endParaRPr lang="en-US" sz="2000" dirty="0">
              <a:latin typeface="+mj-lt"/>
            </a:endParaRPr>
          </a:p>
          <a:p>
            <a:pPr>
              <a:lnSpc>
                <a:spcPct val="150000"/>
              </a:lnSpc>
            </a:pPr>
            <a:endParaRPr lang="en-US" sz="2000" dirty="0">
              <a:latin typeface="+mj-lt"/>
            </a:endParaRPr>
          </a:p>
          <a:p>
            <a:pPr>
              <a:lnSpc>
                <a:spcPct val="150000"/>
              </a:lnSpc>
            </a:pPr>
            <a:r>
              <a:rPr lang="en-US" sz="2000" dirty="0">
                <a:latin typeface="+mj-lt"/>
              </a:rPr>
              <a:t>You need to find a way to store the cookies, so you can </a:t>
            </a:r>
            <a:r>
              <a:rPr lang="en-US" sz="2000" dirty="0" err="1">
                <a:latin typeface="+mj-lt"/>
              </a:rPr>
              <a:t>deliever</a:t>
            </a:r>
            <a:r>
              <a:rPr lang="en-US" sz="2000" dirty="0">
                <a:latin typeface="+mj-lt"/>
              </a:rPr>
              <a:t> them efficiently and Cookie Monster will eat them at ease.</a:t>
            </a:r>
            <a:endParaRPr lang="en-US" sz="2000" dirty="0"/>
          </a:p>
        </p:txBody>
      </p:sp>
      <p:pic>
        <p:nvPicPr>
          <p:cNvPr id="3074" name="Picture 2" descr="The Cookie Problem | CollectEdNY">
            <a:extLst>
              <a:ext uri="{FF2B5EF4-FFF2-40B4-BE49-F238E27FC236}">
                <a16:creationId xmlns:a16="http://schemas.microsoft.com/office/drawing/2014/main" id="{5FCD35DF-06C8-4672-B52A-8B22E6A216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9143" y="3804951"/>
            <a:ext cx="3239236" cy="182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8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Buffered Stream</a:t>
            </a:r>
          </a:p>
        </p:txBody>
      </p:sp>
      <p:sp>
        <p:nvSpPr>
          <p:cNvPr id="7" name="Content Placeholder 2">
            <a:extLst>
              <a:ext uri="{FF2B5EF4-FFF2-40B4-BE49-F238E27FC236}">
                <a16:creationId xmlns:a16="http://schemas.microsoft.com/office/drawing/2014/main" id="{0052C4A8-A0D3-42D7-A60D-FDB59117C0B2}"/>
              </a:ext>
            </a:extLst>
          </p:cNvPr>
          <p:cNvSpPr>
            <a:spLocks noGrp="1"/>
          </p:cNvSpPr>
          <p:nvPr>
            <p:ph idx="1"/>
          </p:nvPr>
        </p:nvSpPr>
        <p:spPr>
          <a:xfrm>
            <a:off x="609600" y="1229360"/>
            <a:ext cx="11145520" cy="1066800"/>
          </a:xfrm>
        </p:spPr>
        <p:txBody>
          <a:bodyPr>
            <a:noAutofit/>
          </a:bodyPr>
          <a:lstStyle/>
          <a:p>
            <a:pPr>
              <a:lnSpc>
                <a:spcPct val="150000"/>
              </a:lnSpc>
            </a:pPr>
            <a:r>
              <a:rPr lang="en-US" sz="2000" dirty="0">
                <a:latin typeface="+mj-lt"/>
              </a:rPr>
              <a:t>The solution is – put the cookies on a box, so every time when the box is full, we it will be delivered to Cookie Monster.</a:t>
            </a:r>
          </a:p>
        </p:txBody>
      </p:sp>
      <p:pic>
        <p:nvPicPr>
          <p:cNvPr id="3076" name="Picture 4" descr="Cookie Monster Eating Cookies Photo | Background Wallpapers Images">
            <a:extLst>
              <a:ext uri="{FF2B5EF4-FFF2-40B4-BE49-F238E27FC236}">
                <a16:creationId xmlns:a16="http://schemas.microsoft.com/office/drawing/2014/main" id="{498D7B08-17DF-4F3C-A0DB-D222544E6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6159"/>
            <a:ext cx="3119800" cy="291808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3921DF5A-B02F-466D-90B3-B219E230757F}"/>
              </a:ext>
            </a:extLst>
          </p:cNvPr>
          <p:cNvSpPr txBox="1">
            <a:spLocks/>
          </p:cNvSpPr>
          <p:nvPr/>
        </p:nvSpPr>
        <p:spPr>
          <a:xfrm>
            <a:off x="3477199" y="2296159"/>
            <a:ext cx="8443455" cy="3491324"/>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000" dirty="0">
                <a:latin typeface="+mj-lt"/>
              </a:rPr>
              <a:t>In our world, the cookies are the data we want to output, and we want sometimes to store it in a buffer before transmitting it.</a:t>
            </a:r>
          </a:p>
          <a:p>
            <a:pPr>
              <a:lnSpc>
                <a:spcPct val="150000"/>
              </a:lnSpc>
            </a:pPr>
            <a:r>
              <a:rPr lang="en-US" sz="2000" b="1" dirty="0" err="1"/>
              <a:t>stdout</a:t>
            </a:r>
            <a:r>
              <a:rPr lang="en-US" sz="2000" b="1" dirty="0"/>
              <a:t> is a buffered stream </a:t>
            </a:r>
            <a:r>
              <a:rPr lang="en-US" sz="2000" dirty="0"/>
              <a:t>- any output written to the stream is stored in a buffer.</a:t>
            </a:r>
          </a:p>
          <a:p>
            <a:pPr>
              <a:lnSpc>
                <a:spcPct val="150000"/>
              </a:lnSpc>
            </a:pPr>
            <a:r>
              <a:rPr lang="en-US" sz="2000" dirty="0"/>
              <a:t>This means that when we print a message to </a:t>
            </a:r>
            <a:r>
              <a:rPr lang="en-US" sz="2000" dirty="0" err="1"/>
              <a:t>stdout</a:t>
            </a:r>
            <a:r>
              <a:rPr lang="en-US" sz="2000" dirty="0"/>
              <a:t>, it will not be printed immediately. First, It will be stored in the buffer. When possible, the data is flushed, and the message will be printed.</a:t>
            </a:r>
          </a:p>
          <a:p>
            <a:pPr marL="109728" indent="0">
              <a:lnSpc>
                <a:spcPct val="150000"/>
              </a:lnSpc>
              <a:buNone/>
            </a:pPr>
            <a:endParaRPr lang="en-US" sz="2000" dirty="0">
              <a:latin typeface="+mj-lt"/>
            </a:endParaRPr>
          </a:p>
        </p:txBody>
      </p:sp>
    </p:spTree>
    <p:extLst>
      <p:ext uri="{BB962C8B-B14F-4D97-AF65-F5344CB8AC3E}">
        <p14:creationId xmlns:p14="http://schemas.microsoft.com/office/powerpoint/2010/main" val="315881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stderr</a:t>
            </a:r>
          </a:p>
        </p:txBody>
      </p:sp>
      <p:sp>
        <p:nvSpPr>
          <p:cNvPr id="7" name="Content Placeholder 2">
            <a:extLst>
              <a:ext uri="{FF2B5EF4-FFF2-40B4-BE49-F238E27FC236}">
                <a16:creationId xmlns:a16="http://schemas.microsoft.com/office/drawing/2014/main" id="{0052C4A8-A0D3-42D7-A60D-FDB59117C0B2}"/>
              </a:ext>
            </a:extLst>
          </p:cNvPr>
          <p:cNvSpPr>
            <a:spLocks noGrp="1"/>
          </p:cNvSpPr>
          <p:nvPr>
            <p:ph idx="1"/>
          </p:nvPr>
        </p:nvSpPr>
        <p:spPr>
          <a:xfrm>
            <a:off x="609600" y="1229359"/>
            <a:ext cx="11145520" cy="5501641"/>
          </a:xfrm>
        </p:spPr>
        <p:txBody>
          <a:bodyPr>
            <a:normAutofit/>
          </a:bodyPr>
          <a:lstStyle/>
          <a:p>
            <a:pPr>
              <a:lnSpc>
                <a:spcPct val="150000"/>
              </a:lnSpc>
            </a:pPr>
            <a:r>
              <a:rPr lang="en-US" sz="2400" dirty="0">
                <a:latin typeface="+mj-lt"/>
              </a:rPr>
              <a:t>Now consider the next scenario – the oven broke down, and we have to announced Cookie Monster about it so he can order cookies from another bakery (he’s very hungry and can’t wait). We have to send him the message </a:t>
            </a:r>
            <a:r>
              <a:rPr lang="en-US" sz="2400" dirty="0"/>
              <a:t>immediately</a:t>
            </a:r>
            <a:r>
              <a:rPr lang="en-US" sz="2400" dirty="0">
                <a:latin typeface="+mj-lt"/>
              </a:rPr>
              <a:t>!</a:t>
            </a:r>
          </a:p>
          <a:p>
            <a:pPr>
              <a:lnSpc>
                <a:spcPct val="150000"/>
              </a:lnSpc>
            </a:pPr>
            <a:r>
              <a:rPr lang="en-US" sz="2400" dirty="0">
                <a:latin typeface="+mj-lt"/>
              </a:rPr>
              <a:t>Back to C, in contrast to </a:t>
            </a:r>
            <a:r>
              <a:rPr lang="en-US" sz="2400" dirty="0" err="1">
                <a:latin typeface="+mj-lt"/>
              </a:rPr>
              <a:t>stdout</a:t>
            </a:r>
            <a:r>
              <a:rPr lang="en-US" sz="2400" dirty="0">
                <a:latin typeface="+mj-lt"/>
              </a:rPr>
              <a:t>, the </a:t>
            </a:r>
            <a:r>
              <a:rPr lang="en-US" sz="2400" b="1" dirty="0">
                <a:latin typeface="+mj-lt"/>
              </a:rPr>
              <a:t>stderr is unbuffered</a:t>
            </a:r>
            <a:r>
              <a:rPr lang="en-US" sz="2400" dirty="0">
                <a:latin typeface="+mj-lt"/>
              </a:rPr>
              <a:t>, which means that any message written to the stderr will be printed immediately.  </a:t>
            </a:r>
          </a:p>
          <a:p>
            <a:pPr>
              <a:lnSpc>
                <a:spcPct val="150000"/>
              </a:lnSpc>
            </a:pPr>
            <a:r>
              <a:rPr lang="en-US" sz="2400" dirty="0"/>
              <a:t>text written to standard error later may appear on the terminal earlier, if the standard output stream buffer is not yet full.</a:t>
            </a:r>
          </a:p>
          <a:p>
            <a:pPr>
              <a:lnSpc>
                <a:spcPct val="150000"/>
              </a:lnSpc>
            </a:pPr>
            <a:r>
              <a:rPr lang="en-US" sz="2400" dirty="0"/>
              <a:t>The advantage of this is that you can react to errors as they occur.</a:t>
            </a:r>
          </a:p>
          <a:p>
            <a:pPr>
              <a:lnSpc>
                <a:spcPct val="150000"/>
              </a:lnSpc>
            </a:pPr>
            <a:endParaRPr lang="he-IL" sz="2400" dirty="0">
              <a:latin typeface="+mj-lt"/>
            </a:endParaRPr>
          </a:p>
        </p:txBody>
      </p:sp>
    </p:spTree>
    <p:extLst>
      <p:ext uri="{BB962C8B-B14F-4D97-AF65-F5344CB8AC3E}">
        <p14:creationId xmlns:p14="http://schemas.microsoft.com/office/powerpoint/2010/main" val="10539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Tree>
    <p:extLst>
      <p:ext uri="{BB962C8B-B14F-4D97-AF65-F5344CB8AC3E}">
        <p14:creationId xmlns:p14="http://schemas.microsoft.com/office/powerpoint/2010/main" val="124589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Primitive Data Types - Casting</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000" b="1" dirty="0"/>
              <a:t>Casting</a:t>
            </a:r>
            <a:r>
              <a:rPr lang="en-US" sz="2000" dirty="0"/>
              <a:t> - Converting one datatype into another. All primitive types can be cast to each other.</a:t>
            </a:r>
          </a:p>
          <a:p>
            <a:pPr>
              <a:lnSpc>
                <a:spcPct val="150000"/>
              </a:lnSpc>
            </a:pPr>
            <a:r>
              <a:rPr lang="en-US" sz="2000" dirty="0"/>
              <a:t>For example, if we want to store an int value into a char we can type cast int to char.</a:t>
            </a:r>
          </a:p>
          <a:p>
            <a:pPr>
              <a:lnSpc>
                <a:spcPct val="150000"/>
              </a:lnSpc>
            </a:pPr>
            <a:r>
              <a:rPr lang="en-US" sz="2000" dirty="0"/>
              <a:t>We can do it </a:t>
            </a:r>
            <a:r>
              <a:rPr lang="en-US" sz="2000" b="1" dirty="0"/>
              <a:t>explicitly</a:t>
            </a:r>
            <a:r>
              <a:rPr lang="en-US" sz="2000" dirty="0"/>
              <a:t> by using the </a:t>
            </a:r>
            <a:r>
              <a:rPr lang="en-US" sz="2000" b="1" dirty="0"/>
              <a:t>cast operator</a:t>
            </a:r>
            <a:r>
              <a:rPr lang="en-US" sz="2000" dirty="0"/>
              <a:t> as follows:</a:t>
            </a:r>
          </a:p>
          <a:p>
            <a:pPr marL="109728" indent="0">
              <a:lnSpc>
                <a:spcPct val="150000"/>
              </a:lnSpc>
              <a:buNone/>
            </a:pPr>
            <a:r>
              <a:rPr lang="en-US" altLang="en-US" sz="2000" dirty="0">
                <a:solidFill>
                  <a:srgbClr val="A71D5D"/>
                </a:solidFill>
                <a:latin typeface="Consolas" panose="020B0609020204030204" pitchFamily="49" charset="0"/>
              </a:rPr>
              <a:t>	int </a:t>
            </a:r>
            <a:r>
              <a:rPr lang="en-US" altLang="en-US" sz="2000" dirty="0" err="1">
                <a:solidFill>
                  <a:srgbClr val="0086B3"/>
                </a:solidFill>
                <a:latin typeface="Consolas" panose="020B0609020204030204" pitchFamily="49" charset="0"/>
              </a:rPr>
              <a:t>i</a:t>
            </a:r>
            <a:r>
              <a:rPr lang="en-US" altLang="en-US" sz="2000" dirty="0">
                <a:solidFill>
                  <a:srgbClr val="0086B3"/>
                </a:solidFill>
                <a:latin typeface="Consolas" panose="020B0609020204030204" pitchFamily="49" charset="0"/>
              </a:rPr>
              <a:t> </a:t>
            </a:r>
            <a:r>
              <a:rPr lang="en-US" altLang="en-US" sz="2000" dirty="0">
                <a:solidFill>
                  <a:srgbClr val="A71D5D"/>
                </a:solidFill>
                <a:latin typeface="Consolas" panose="020B0609020204030204" pitchFamily="49" charset="0"/>
              </a:rPr>
              <a:t>= </a:t>
            </a:r>
            <a:r>
              <a:rPr lang="en-US" altLang="en-US" sz="2000" dirty="0">
                <a:solidFill>
                  <a:srgbClr val="0086B3"/>
                </a:solidFill>
                <a:latin typeface="Consolas" panose="020B0609020204030204" pitchFamily="49" charset="0"/>
              </a:rPr>
              <a:t>97</a:t>
            </a:r>
            <a:r>
              <a:rPr lang="en-US" altLang="en-US" sz="2000" dirty="0">
                <a:solidFill>
                  <a:srgbClr val="63A35C"/>
                </a:solidFill>
                <a:latin typeface="Consolas" panose="020B0609020204030204" pitchFamily="49" charset="0"/>
              </a:rPr>
              <a:t>;</a:t>
            </a:r>
            <a:endParaRPr lang="en-US" sz="2000" dirty="0"/>
          </a:p>
          <a:p>
            <a:pPr marL="109728" indent="0">
              <a:buNone/>
            </a:pPr>
            <a:r>
              <a:rPr lang="en-US" altLang="en-US" sz="2000" dirty="0"/>
              <a:t>	</a:t>
            </a:r>
            <a:r>
              <a:rPr lang="en-US" altLang="en-US" sz="2000" dirty="0">
                <a:solidFill>
                  <a:srgbClr val="A71D5D"/>
                </a:solidFill>
                <a:latin typeface="Consolas" panose="020B0609020204030204" pitchFamily="49" charset="0"/>
              </a:rPr>
              <a:t>char </a:t>
            </a:r>
            <a:r>
              <a:rPr lang="en-US" altLang="en-US" sz="2000" dirty="0">
                <a:solidFill>
                  <a:srgbClr val="0086B3"/>
                </a:solidFill>
                <a:latin typeface="Consolas" panose="020B0609020204030204" pitchFamily="49" charset="0"/>
              </a:rPr>
              <a:t>c </a:t>
            </a:r>
            <a:r>
              <a:rPr lang="en-US" altLang="en-US" sz="2000" dirty="0">
                <a:solidFill>
                  <a:srgbClr val="A71D5D"/>
                </a:solidFill>
                <a:latin typeface="Consolas" panose="020B0609020204030204" pitchFamily="49" charset="0"/>
              </a:rPr>
              <a:t>= </a:t>
            </a:r>
            <a:r>
              <a:rPr lang="en-US" altLang="en-US" sz="2000" dirty="0">
                <a:solidFill>
                  <a:srgbClr val="63A35C"/>
                </a:solidFill>
                <a:latin typeface="Consolas" panose="020B0609020204030204" pitchFamily="49" charset="0"/>
              </a:rPr>
              <a:t>(char)</a:t>
            </a:r>
            <a:r>
              <a:rPr lang="en-US" altLang="en-US" sz="2000" dirty="0">
                <a:solidFill>
                  <a:srgbClr val="0086B3"/>
                </a:solidFill>
                <a:latin typeface="Consolas" panose="020B0609020204030204" pitchFamily="49" charset="0"/>
              </a:rPr>
              <a:t> </a:t>
            </a:r>
            <a:r>
              <a:rPr lang="en-US" altLang="en-US" sz="2000" dirty="0" err="1">
                <a:solidFill>
                  <a:srgbClr val="0086B3"/>
                </a:solidFill>
                <a:latin typeface="Consolas" panose="020B0609020204030204" pitchFamily="49" charset="0"/>
              </a:rPr>
              <a:t>i</a:t>
            </a:r>
            <a:r>
              <a:rPr lang="en-US" altLang="en-US" sz="2000" dirty="0">
                <a:solidFill>
                  <a:srgbClr val="63A35C"/>
                </a:solidFill>
                <a:latin typeface="Consolas" panose="020B0609020204030204" pitchFamily="49" charset="0"/>
              </a:rPr>
              <a:t>;</a:t>
            </a:r>
          </a:p>
          <a:p>
            <a:pPr marL="109728" indent="0">
              <a:buNone/>
            </a:pPr>
            <a:r>
              <a:rPr lang="en-US" sz="2000" dirty="0">
                <a:solidFill>
                  <a:srgbClr val="63A35C"/>
                </a:solidFill>
                <a:latin typeface="Consolas" panose="020B0609020204030204" pitchFamily="49" charset="0"/>
              </a:rPr>
              <a:t>	</a:t>
            </a:r>
            <a:r>
              <a:rPr lang="en-US" altLang="en-US" sz="2000" dirty="0" err="1">
                <a:solidFill>
                  <a:srgbClr val="0086B3"/>
                </a:solidFill>
                <a:latin typeface="Consolas" panose="020B0609020204030204" pitchFamily="49" charset="0"/>
              </a:rPr>
              <a:t>printf</a:t>
            </a:r>
            <a:r>
              <a:rPr lang="en-US" altLang="en-US" sz="2000" dirty="0">
                <a:solidFill>
                  <a:srgbClr val="63A35C"/>
                </a:solidFill>
                <a:latin typeface="Consolas" panose="020B0609020204030204" pitchFamily="49" charset="0"/>
              </a:rPr>
              <a:t>(</a:t>
            </a:r>
            <a:r>
              <a:rPr lang="en-US" altLang="en-US" sz="2000" dirty="0">
                <a:solidFill>
                  <a:srgbClr val="183691"/>
                </a:solidFill>
                <a:latin typeface="Consolas" panose="020B0609020204030204" pitchFamily="49" charset="0"/>
              </a:rPr>
              <a:t>"%c"</a:t>
            </a:r>
            <a:r>
              <a:rPr lang="en-US" altLang="en-US" sz="2000" dirty="0">
                <a:solidFill>
                  <a:srgbClr val="63A35C"/>
                </a:solidFill>
                <a:latin typeface="Consolas" panose="020B0609020204030204" pitchFamily="49" charset="0"/>
              </a:rPr>
              <a:t>, </a:t>
            </a:r>
            <a:r>
              <a:rPr lang="en-US" altLang="en-US" sz="2000" dirty="0">
                <a:solidFill>
                  <a:srgbClr val="0086B3"/>
                </a:solidFill>
                <a:latin typeface="Consolas" panose="020B0609020204030204" pitchFamily="49" charset="0"/>
              </a:rPr>
              <a:t>c</a:t>
            </a:r>
            <a:r>
              <a:rPr lang="en-US" altLang="en-US" sz="2000" dirty="0">
                <a:solidFill>
                  <a:srgbClr val="63A35C"/>
                </a:solidFill>
                <a:latin typeface="Consolas" panose="020B0609020204030204" pitchFamily="49" charset="0"/>
              </a:rPr>
              <a:t>);</a:t>
            </a:r>
            <a:endParaRPr lang="en-US" sz="2000" dirty="0"/>
          </a:p>
          <a:p>
            <a:pPr>
              <a:lnSpc>
                <a:spcPct val="150000"/>
              </a:lnSpc>
            </a:pPr>
            <a:r>
              <a:rPr lang="en-US" sz="2000" dirty="0"/>
              <a:t>And we can also do it </a:t>
            </a:r>
            <a:r>
              <a:rPr lang="en-US" sz="2000" b="1" dirty="0"/>
              <a:t>implicitly</a:t>
            </a:r>
            <a:r>
              <a:rPr lang="en-US" sz="2000" dirty="0"/>
              <a:t>. Implicit conversions do not require any operator for converted, they are automatically performed when a value is copied to a compatible type in the program. For example:</a:t>
            </a:r>
          </a:p>
          <a:p>
            <a:pPr marL="109728" indent="0">
              <a:buNone/>
            </a:pPr>
            <a:r>
              <a:rPr lang="en-US" altLang="en-US" sz="2000" dirty="0">
                <a:solidFill>
                  <a:srgbClr val="A71D5D"/>
                </a:solidFill>
                <a:latin typeface="Consolas" panose="020B0609020204030204" pitchFamily="49" charset="0"/>
              </a:rPr>
              <a:t>	int </a:t>
            </a:r>
            <a:r>
              <a:rPr lang="en-US" altLang="en-US" sz="2000" dirty="0" err="1">
                <a:solidFill>
                  <a:srgbClr val="0086B3"/>
                </a:solidFill>
                <a:latin typeface="Consolas" panose="020B0609020204030204" pitchFamily="49" charset="0"/>
              </a:rPr>
              <a:t>i</a:t>
            </a:r>
            <a:r>
              <a:rPr lang="en-US" altLang="en-US" sz="2000" dirty="0">
                <a:solidFill>
                  <a:srgbClr val="0086B3"/>
                </a:solidFill>
                <a:latin typeface="Consolas" panose="020B0609020204030204" pitchFamily="49" charset="0"/>
              </a:rPr>
              <a:t> </a:t>
            </a:r>
            <a:r>
              <a:rPr lang="en-US" altLang="en-US" sz="2000" dirty="0">
                <a:solidFill>
                  <a:srgbClr val="A71D5D"/>
                </a:solidFill>
                <a:latin typeface="Consolas" panose="020B0609020204030204" pitchFamily="49" charset="0"/>
              </a:rPr>
              <a:t>= </a:t>
            </a:r>
            <a:r>
              <a:rPr lang="en-US" altLang="en-US" sz="2000" dirty="0">
                <a:solidFill>
                  <a:srgbClr val="0086B3"/>
                </a:solidFill>
                <a:latin typeface="Consolas" panose="020B0609020204030204" pitchFamily="49" charset="0"/>
              </a:rPr>
              <a:t>97</a:t>
            </a:r>
            <a:r>
              <a:rPr lang="en-US" altLang="en-US" sz="2000" dirty="0">
                <a:solidFill>
                  <a:srgbClr val="63A35C"/>
                </a:solidFill>
                <a:latin typeface="Consolas" panose="020B0609020204030204" pitchFamily="49" charset="0"/>
              </a:rPr>
              <a:t>;</a:t>
            </a:r>
          </a:p>
          <a:p>
            <a:pPr marL="109728" indent="0">
              <a:buNone/>
            </a:pPr>
            <a:r>
              <a:rPr lang="en-US" altLang="en-US" sz="2000" dirty="0">
                <a:solidFill>
                  <a:srgbClr val="A71D5D"/>
                </a:solidFill>
                <a:latin typeface="Consolas" panose="020B0609020204030204" pitchFamily="49" charset="0"/>
              </a:rPr>
              <a:t>	char </a:t>
            </a:r>
            <a:r>
              <a:rPr lang="en-US" altLang="en-US" sz="2000" dirty="0">
                <a:solidFill>
                  <a:srgbClr val="0086B3"/>
                </a:solidFill>
                <a:latin typeface="Consolas" panose="020B0609020204030204" pitchFamily="49" charset="0"/>
              </a:rPr>
              <a:t>c </a:t>
            </a:r>
            <a:r>
              <a:rPr lang="en-US" altLang="en-US" sz="2000" dirty="0">
                <a:solidFill>
                  <a:srgbClr val="A71D5D"/>
                </a:solidFill>
                <a:latin typeface="Consolas" panose="020B0609020204030204" pitchFamily="49" charset="0"/>
              </a:rPr>
              <a:t>= </a:t>
            </a:r>
            <a:r>
              <a:rPr lang="en-US" altLang="en-US" sz="2000" dirty="0" err="1">
                <a:solidFill>
                  <a:srgbClr val="0086B3"/>
                </a:solidFill>
                <a:latin typeface="Consolas" panose="020B0609020204030204" pitchFamily="49" charset="0"/>
              </a:rPr>
              <a:t>i</a:t>
            </a:r>
            <a:r>
              <a:rPr lang="en-US" altLang="en-US" sz="2000" dirty="0">
                <a:solidFill>
                  <a:srgbClr val="63A35C"/>
                </a:solidFill>
                <a:latin typeface="Consolas" panose="020B0609020204030204" pitchFamily="49" charset="0"/>
              </a:rPr>
              <a:t>;</a:t>
            </a:r>
            <a:endParaRPr lang="en-US" sz="2000" dirty="0"/>
          </a:p>
          <a:p>
            <a:pPr marL="704088" lvl="2" indent="0">
              <a:lnSpc>
                <a:spcPct val="150000"/>
              </a:lnSpc>
              <a:buNone/>
            </a:pPr>
            <a:r>
              <a:rPr lang="en-US" sz="1600" dirty="0"/>
              <a:t>	</a:t>
            </a:r>
            <a:r>
              <a:rPr lang="en-US" altLang="en-US" sz="1800" dirty="0" err="1">
                <a:solidFill>
                  <a:srgbClr val="0086B3"/>
                </a:solidFill>
                <a:latin typeface="Consolas" panose="020B0609020204030204" pitchFamily="49" charset="0"/>
              </a:rPr>
              <a:t>printf</a:t>
            </a:r>
            <a:r>
              <a:rPr lang="en-US" altLang="en-US" sz="1800" dirty="0">
                <a:solidFill>
                  <a:srgbClr val="63A35C"/>
                </a:solidFill>
                <a:latin typeface="Consolas" panose="020B0609020204030204" pitchFamily="49" charset="0"/>
              </a:rPr>
              <a:t>(</a:t>
            </a:r>
            <a:r>
              <a:rPr lang="en-US" altLang="en-US" sz="1800" dirty="0">
                <a:solidFill>
                  <a:srgbClr val="183691"/>
                </a:solidFill>
                <a:latin typeface="Consolas" panose="020B0609020204030204" pitchFamily="49" charset="0"/>
              </a:rPr>
              <a:t>"%c"</a:t>
            </a:r>
            <a:r>
              <a:rPr lang="en-US" altLang="en-US" sz="1800" dirty="0">
                <a:solidFill>
                  <a:srgbClr val="63A35C"/>
                </a:solidFill>
                <a:latin typeface="Consolas" panose="020B0609020204030204" pitchFamily="49" charset="0"/>
              </a:rPr>
              <a:t>, </a:t>
            </a:r>
            <a:r>
              <a:rPr lang="en-US" altLang="en-US" sz="1800" dirty="0">
                <a:solidFill>
                  <a:srgbClr val="0086B3"/>
                </a:solidFill>
                <a:latin typeface="Consolas" panose="020B0609020204030204" pitchFamily="49" charset="0"/>
              </a:rPr>
              <a:t>c</a:t>
            </a:r>
            <a:r>
              <a:rPr lang="en-US" altLang="en-US" sz="1800" dirty="0">
                <a:solidFill>
                  <a:srgbClr val="63A35C"/>
                </a:solidFill>
                <a:latin typeface="Consolas" panose="020B0609020204030204" pitchFamily="49" charset="0"/>
              </a:rPr>
              <a:t>);</a:t>
            </a:r>
            <a:endParaRPr lang="en-US" sz="1800" dirty="0"/>
          </a:p>
          <a:p>
            <a:pPr marL="704088" lvl="2" indent="0">
              <a:lnSpc>
                <a:spcPct val="150000"/>
              </a:lnSpc>
              <a:buNone/>
            </a:pPr>
            <a:endParaRPr lang="en-US" sz="1600" dirty="0"/>
          </a:p>
        </p:txBody>
      </p:sp>
      <p:sp>
        <p:nvSpPr>
          <p:cNvPr id="9" name="מלבן 8">
            <a:extLst>
              <a:ext uri="{FF2B5EF4-FFF2-40B4-BE49-F238E27FC236}">
                <a16:creationId xmlns:a16="http://schemas.microsoft.com/office/drawing/2014/main" id="{A564C5E4-9FFA-48C3-8C4B-363A9C637FC7}"/>
              </a:ext>
            </a:extLst>
          </p:cNvPr>
          <p:cNvSpPr/>
          <p:nvPr/>
        </p:nvSpPr>
        <p:spPr>
          <a:xfrm>
            <a:off x="946166" y="4313766"/>
            <a:ext cx="184731" cy="369332"/>
          </a:xfrm>
          <a:prstGeom prst="rect">
            <a:avLst/>
          </a:prstGeom>
        </p:spPr>
        <p:txBody>
          <a:bodyPr wrap="none">
            <a:spAutoFit/>
          </a:bodyPr>
          <a:lstStyle/>
          <a:p>
            <a:endParaRPr lang="en-US" altLang="en-US" dirty="0">
              <a:solidFill>
                <a:srgbClr val="63A35C"/>
              </a:solidFill>
              <a:latin typeface="Consolas" panose="020B0609020204030204" pitchFamily="49" charset="0"/>
            </a:endParaRPr>
          </a:p>
        </p:txBody>
      </p:sp>
      <p:graphicFrame>
        <p:nvGraphicFramePr>
          <p:cNvPr id="17" name="טבלה 7">
            <a:extLst>
              <a:ext uri="{FF2B5EF4-FFF2-40B4-BE49-F238E27FC236}">
                <a16:creationId xmlns:a16="http://schemas.microsoft.com/office/drawing/2014/main" id="{0585169B-290E-4882-9CAC-6B6D1F324505}"/>
              </a:ext>
            </a:extLst>
          </p:cNvPr>
          <p:cNvGraphicFramePr>
            <a:graphicFrameLocks noGrp="1"/>
          </p:cNvGraphicFramePr>
          <p:nvPr/>
        </p:nvGraphicFramePr>
        <p:xfrm>
          <a:off x="6640008" y="2919932"/>
          <a:ext cx="4803496" cy="370840"/>
        </p:xfrm>
        <a:graphic>
          <a:graphicData uri="http://schemas.openxmlformats.org/drawingml/2006/table">
            <a:tbl>
              <a:tblPr rtl="1" firstRow="1" bandRow="1">
                <a:tableStyleId>{5940675A-B579-460E-94D1-54222C63F5DA}</a:tableStyleId>
              </a:tblPr>
              <a:tblGrid>
                <a:gridCol w="1200874">
                  <a:extLst>
                    <a:ext uri="{9D8B030D-6E8A-4147-A177-3AD203B41FA5}">
                      <a16:colId xmlns:a16="http://schemas.microsoft.com/office/drawing/2014/main" val="3849518025"/>
                    </a:ext>
                  </a:extLst>
                </a:gridCol>
                <a:gridCol w="1200874">
                  <a:extLst>
                    <a:ext uri="{9D8B030D-6E8A-4147-A177-3AD203B41FA5}">
                      <a16:colId xmlns:a16="http://schemas.microsoft.com/office/drawing/2014/main" val="4194993212"/>
                    </a:ext>
                  </a:extLst>
                </a:gridCol>
                <a:gridCol w="1200874">
                  <a:extLst>
                    <a:ext uri="{9D8B030D-6E8A-4147-A177-3AD203B41FA5}">
                      <a16:colId xmlns:a16="http://schemas.microsoft.com/office/drawing/2014/main" val="3569850421"/>
                    </a:ext>
                  </a:extLst>
                </a:gridCol>
                <a:gridCol w="1200874">
                  <a:extLst>
                    <a:ext uri="{9D8B030D-6E8A-4147-A177-3AD203B41FA5}">
                      <a16:colId xmlns:a16="http://schemas.microsoft.com/office/drawing/2014/main" val="3106552292"/>
                    </a:ext>
                  </a:extLst>
                </a:gridCol>
              </a:tblGrid>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kern="1200" dirty="0">
                          <a:solidFill>
                            <a:srgbClr val="404040"/>
                          </a:solidFill>
                          <a:latin typeface="+mn-lt"/>
                          <a:ea typeface="+mn-ea"/>
                          <a:cs typeface="+mn-cs"/>
                        </a:rPr>
                        <a:t>11000001</a:t>
                      </a:r>
                      <a:endParaRPr kumimoji="0" lang="he-IL" kern="1200" dirty="0">
                        <a:solidFill>
                          <a:schemeClr val="tx1"/>
                        </a:solidFill>
                        <a:latin typeface="+mn-lt"/>
                        <a:ea typeface="+mn-ea"/>
                        <a:cs typeface="+mn-cs"/>
                      </a:endParaRPr>
                    </a:p>
                  </a:txBody>
                  <a:tcPr/>
                </a:tc>
                <a:tc>
                  <a:txBody>
                    <a:bodyPr/>
                    <a:lstStyle/>
                    <a:p>
                      <a:pPr rtl="1"/>
                      <a:r>
                        <a:rPr lang="he-IL" dirty="0">
                          <a:latin typeface="+mj-lt"/>
                        </a:rPr>
                        <a:t>00000000</a:t>
                      </a:r>
                    </a:p>
                  </a:txBody>
                  <a:tcPr/>
                </a:tc>
                <a:tc>
                  <a:txBody>
                    <a:bodyPr/>
                    <a:lstStyle/>
                    <a:p>
                      <a:pPr rtl="1"/>
                      <a:r>
                        <a:rPr lang="he-IL" dirty="0">
                          <a:latin typeface="+mj-lt"/>
                        </a:rPr>
                        <a:t>00000000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kern="1200" dirty="0">
                          <a:solidFill>
                            <a:schemeClr val="tx1"/>
                          </a:solidFill>
                          <a:latin typeface="+mn-lt"/>
                          <a:ea typeface="+mn-ea"/>
                          <a:cs typeface="+mn-cs"/>
                        </a:rPr>
                        <a:t>00000000</a:t>
                      </a:r>
                    </a:p>
                  </a:txBody>
                  <a:tcPr/>
                </a:tc>
                <a:extLst>
                  <a:ext uri="{0D108BD9-81ED-4DB2-BD59-A6C34878D82A}">
                    <a16:rowId xmlns:a16="http://schemas.microsoft.com/office/drawing/2014/main" val="1537977255"/>
                  </a:ext>
                </a:extLst>
              </a:tr>
            </a:tbl>
          </a:graphicData>
        </a:graphic>
      </p:graphicFrame>
      <p:sp>
        <p:nvSpPr>
          <p:cNvPr id="19" name="מלבן 18">
            <a:extLst>
              <a:ext uri="{FF2B5EF4-FFF2-40B4-BE49-F238E27FC236}">
                <a16:creationId xmlns:a16="http://schemas.microsoft.com/office/drawing/2014/main" id="{8B8CA55E-CFC7-409C-94B5-4A7F0D14FC98}"/>
              </a:ext>
            </a:extLst>
          </p:cNvPr>
          <p:cNvSpPr/>
          <p:nvPr/>
        </p:nvSpPr>
        <p:spPr>
          <a:xfrm>
            <a:off x="5579511" y="2921049"/>
            <a:ext cx="311304" cy="369332"/>
          </a:xfrm>
          <a:prstGeom prst="rect">
            <a:avLst/>
          </a:prstGeom>
        </p:spPr>
        <p:txBody>
          <a:bodyPr wrap="none">
            <a:spAutoFit/>
          </a:bodyPr>
          <a:lstStyle/>
          <a:p>
            <a:r>
              <a:rPr lang="en-US" dirty="0" err="1">
                <a:latin typeface="Consolas" panose="020B0609020204030204" pitchFamily="49" charset="0"/>
              </a:rPr>
              <a:t>i</a:t>
            </a:r>
            <a:endParaRPr lang="he-IL" dirty="0"/>
          </a:p>
        </p:txBody>
      </p:sp>
      <p:sp>
        <p:nvSpPr>
          <p:cNvPr id="21" name="חץ: ימינה 20">
            <a:extLst>
              <a:ext uri="{FF2B5EF4-FFF2-40B4-BE49-F238E27FC236}">
                <a16:creationId xmlns:a16="http://schemas.microsoft.com/office/drawing/2014/main" id="{D7391F12-D12B-4448-89D1-104CB3875BB3}"/>
              </a:ext>
            </a:extLst>
          </p:cNvPr>
          <p:cNvSpPr/>
          <p:nvPr/>
        </p:nvSpPr>
        <p:spPr>
          <a:xfrm>
            <a:off x="5996844" y="3036265"/>
            <a:ext cx="371032" cy="130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1" name="מלבן 30">
            <a:extLst>
              <a:ext uri="{FF2B5EF4-FFF2-40B4-BE49-F238E27FC236}">
                <a16:creationId xmlns:a16="http://schemas.microsoft.com/office/drawing/2014/main" id="{C5C492B9-2267-4490-9032-86BB71DE1D70}"/>
              </a:ext>
            </a:extLst>
          </p:cNvPr>
          <p:cNvSpPr/>
          <p:nvPr/>
        </p:nvSpPr>
        <p:spPr>
          <a:xfrm>
            <a:off x="5579511" y="3358637"/>
            <a:ext cx="311304" cy="369332"/>
          </a:xfrm>
          <a:prstGeom prst="rect">
            <a:avLst/>
          </a:prstGeom>
        </p:spPr>
        <p:txBody>
          <a:bodyPr wrap="none">
            <a:spAutoFit/>
          </a:bodyPr>
          <a:lstStyle/>
          <a:p>
            <a:r>
              <a:rPr lang="en-US" dirty="0">
                <a:latin typeface="Consolas" panose="020B0609020204030204" pitchFamily="49" charset="0"/>
              </a:rPr>
              <a:t>c</a:t>
            </a:r>
            <a:endParaRPr lang="he-IL" dirty="0"/>
          </a:p>
        </p:txBody>
      </p:sp>
      <p:sp>
        <p:nvSpPr>
          <p:cNvPr id="33" name="חץ: ימינה 32">
            <a:extLst>
              <a:ext uri="{FF2B5EF4-FFF2-40B4-BE49-F238E27FC236}">
                <a16:creationId xmlns:a16="http://schemas.microsoft.com/office/drawing/2014/main" id="{58C6414B-48FE-45D4-AFA7-6BA047EE566E}"/>
              </a:ext>
            </a:extLst>
          </p:cNvPr>
          <p:cNvSpPr/>
          <p:nvPr/>
        </p:nvSpPr>
        <p:spPr>
          <a:xfrm>
            <a:off x="5996844" y="3519772"/>
            <a:ext cx="371032" cy="130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35" name="טבלה 7">
            <a:extLst>
              <a:ext uri="{FF2B5EF4-FFF2-40B4-BE49-F238E27FC236}">
                <a16:creationId xmlns:a16="http://schemas.microsoft.com/office/drawing/2014/main" id="{4C7C89D7-DB3F-44DC-8D1F-854BDC3B683B}"/>
              </a:ext>
            </a:extLst>
          </p:cNvPr>
          <p:cNvGraphicFramePr>
            <a:graphicFrameLocks noGrp="1"/>
          </p:cNvGraphicFramePr>
          <p:nvPr/>
        </p:nvGraphicFramePr>
        <p:xfrm>
          <a:off x="6640008" y="3399848"/>
          <a:ext cx="4803496" cy="370840"/>
        </p:xfrm>
        <a:graphic>
          <a:graphicData uri="http://schemas.openxmlformats.org/drawingml/2006/table">
            <a:tbl>
              <a:tblPr rtl="1" firstRow="1" bandRow="1">
                <a:tableStyleId>{5940675A-B579-460E-94D1-54222C63F5DA}</a:tableStyleId>
              </a:tblPr>
              <a:tblGrid>
                <a:gridCol w="1200874">
                  <a:extLst>
                    <a:ext uri="{9D8B030D-6E8A-4147-A177-3AD203B41FA5}">
                      <a16:colId xmlns:a16="http://schemas.microsoft.com/office/drawing/2014/main" val="3849518025"/>
                    </a:ext>
                  </a:extLst>
                </a:gridCol>
                <a:gridCol w="1200874">
                  <a:extLst>
                    <a:ext uri="{9D8B030D-6E8A-4147-A177-3AD203B41FA5}">
                      <a16:colId xmlns:a16="http://schemas.microsoft.com/office/drawing/2014/main" val="4194993212"/>
                    </a:ext>
                  </a:extLst>
                </a:gridCol>
                <a:gridCol w="1200874">
                  <a:extLst>
                    <a:ext uri="{9D8B030D-6E8A-4147-A177-3AD203B41FA5}">
                      <a16:colId xmlns:a16="http://schemas.microsoft.com/office/drawing/2014/main" val="3569850421"/>
                    </a:ext>
                  </a:extLst>
                </a:gridCol>
                <a:gridCol w="1200874">
                  <a:extLst>
                    <a:ext uri="{9D8B030D-6E8A-4147-A177-3AD203B41FA5}">
                      <a16:colId xmlns:a16="http://schemas.microsoft.com/office/drawing/2014/main" val="3106552292"/>
                    </a:ext>
                  </a:extLst>
                </a:gridCol>
              </a:tblGrid>
              <a:tr h="370840">
                <a:tc>
                  <a:txBody>
                    <a:bodyPr/>
                    <a:lstStyle/>
                    <a:p>
                      <a:pPr rtl="1"/>
                      <a:endParaRPr lang="he-IL" dirty="0">
                        <a:latin typeface="+mn-lt"/>
                      </a:endParaRPr>
                    </a:p>
                  </a:txBody>
                  <a:tcPr/>
                </a:tc>
                <a:tc>
                  <a:txBody>
                    <a:bodyPr/>
                    <a:lstStyle/>
                    <a:p>
                      <a:pPr rtl="1"/>
                      <a:endParaRPr lang="he-IL" dirty="0">
                        <a:latin typeface="+mn-lt"/>
                      </a:endParaRPr>
                    </a:p>
                  </a:txBody>
                  <a:tcPr/>
                </a:tc>
                <a:tc>
                  <a:txBody>
                    <a:bodyPr/>
                    <a:lstStyle/>
                    <a:p>
                      <a:pPr rtl="1"/>
                      <a:endParaRPr lang="he-IL" dirty="0">
                        <a:latin typeface="+mn-lt"/>
                      </a:endParaRPr>
                    </a:p>
                  </a:txBody>
                  <a:tcPr/>
                </a:tc>
                <a:tc>
                  <a:txBody>
                    <a:bodyPr/>
                    <a:lstStyle/>
                    <a:p>
                      <a:r>
                        <a:rPr lang="en-US" dirty="0">
                          <a:solidFill>
                            <a:srgbClr val="404040"/>
                          </a:solidFill>
                          <a:latin typeface="+mn-lt"/>
                        </a:rPr>
                        <a:t>11000001</a:t>
                      </a:r>
                      <a:endParaRPr lang="he-IL" dirty="0">
                        <a:latin typeface="+mn-lt"/>
                      </a:endParaRPr>
                    </a:p>
                  </a:txBody>
                  <a:tcPr/>
                </a:tc>
                <a:extLst>
                  <a:ext uri="{0D108BD9-81ED-4DB2-BD59-A6C34878D82A}">
                    <a16:rowId xmlns:a16="http://schemas.microsoft.com/office/drawing/2014/main" val="1537977255"/>
                  </a:ext>
                </a:extLst>
              </a:tr>
            </a:tbl>
          </a:graphicData>
        </a:graphic>
      </p:graphicFrame>
      <p:sp>
        <p:nvSpPr>
          <p:cNvPr id="37" name="מלבן 36">
            <a:extLst>
              <a:ext uri="{FF2B5EF4-FFF2-40B4-BE49-F238E27FC236}">
                <a16:creationId xmlns:a16="http://schemas.microsoft.com/office/drawing/2014/main" id="{3F2BC4AD-FC7A-405A-9EFA-523D63EA4C24}"/>
              </a:ext>
            </a:extLst>
          </p:cNvPr>
          <p:cNvSpPr/>
          <p:nvPr/>
        </p:nvSpPr>
        <p:spPr>
          <a:xfrm>
            <a:off x="4519014" y="3427185"/>
            <a:ext cx="311304" cy="369332"/>
          </a:xfrm>
          <a:prstGeom prst="rect">
            <a:avLst/>
          </a:prstGeom>
          <a:solidFill>
            <a:schemeClr val="bg1">
              <a:lumMod val="95000"/>
            </a:schemeClr>
          </a:solidFill>
        </p:spPr>
        <p:txBody>
          <a:bodyPr wrap="none">
            <a:spAutoFit/>
          </a:bodyPr>
          <a:lstStyle/>
          <a:p>
            <a:r>
              <a:rPr lang="en-US" dirty="0">
                <a:latin typeface="Consolas" panose="020B0609020204030204" pitchFamily="49" charset="0"/>
              </a:rPr>
              <a:t>a</a:t>
            </a:r>
            <a:endParaRPr lang="he-IL" dirty="0"/>
          </a:p>
        </p:txBody>
      </p:sp>
      <p:sp>
        <p:nvSpPr>
          <p:cNvPr id="38" name="מלבן 37">
            <a:extLst>
              <a:ext uri="{FF2B5EF4-FFF2-40B4-BE49-F238E27FC236}">
                <a16:creationId xmlns:a16="http://schemas.microsoft.com/office/drawing/2014/main" id="{34D1F79E-5897-4E3A-A43A-943DDB9AFD93}"/>
              </a:ext>
            </a:extLst>
          </p:cNvPr>
          <p:cNvSpPr/>
          <p:nvPr/>
        </p:nvSpPr>
        <p:spPr>
          <a:xfrm>
            <a:off x="4519014" y="5236822"/>
            <a:ext cx="311304" cy="369332"/>
          </a:xfrm>
          <a:prstGeom prst="rect">
            <a:avLst/>
          </a:prstGeom>
          <a:solidFill>
            <a:schemeClr val="bg1">
              <a:lumMod val="95000"/>
            </a:schemeClr>
          </a:solidFill>
        </p:spPr>
        <p:txBody>
          <a:bodyPr wrap="none">
            <a:spAutoFit/>
          </a:bodyPr>
          <a:lstStyle/>
          <a:p>
            <a:r>
              <a:rPr lang="en-US" dirty="0">
                <a:latin typeface="Consolas" panose="020B0609020204030204" pitchFamily="49" charset="0"/>
              </a:rPr>
              <a:t>a</a:t>
            </a:r>
            <a:endParaRPr lang="he-IL" dirty="0"/>
          </a:p>
        </p:txBody>
      </p:sp>
      <p:sp>
        <p:nvSpPr>
          <p:cNvPr id="4" name="מלבן 3">
            <a:extLst>
              <a:ext uri="{FF2B5EF4-FFF2-40B4-BE49-F238E27FC236}">
                <a16:creationId xmlns:a16="http://schemas.microsoft.com/office/drawing/2014/main" id="{D83D866D-973D-4424-BF71-8540ADEF8FE7}"/>
              </a:ext>
            </a:extLst>
          </p:cNvPr>
          <p:cNvSpPr/>
          <p:nvPr/>
        </p:nvSpPr>
        <p:spPr>
          <a:xfrm>
            <a:off x="10217948" y="2907740"/>
            <a:ext cx="1237748" cy="370449"/>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6995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31" grpId="0"/>
      <p:bldP spid="33" grpId="0" animBg="1"/>
      <p:bldP spid="37" grpId="0" animBg="1"/>
      <p:bldP spid="38"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Strings in C</a:t>
            </a:r>
          </a:p>
        </p:txBody>
      </p:sp>
      <p:sp>
        <p:nvSpPr>
          <p:cNvPr id="3" name="Content Placeholder 2"/>
          <p:cNvSpPr>
            <a:spLocks noGrp="1"/>
          </p:cNvSpPr>
          <p:nvPr>
            <p:ph idx="1"/>
          </p:nvPr>
        </p:nvSpPr>
        <p:spPr>
          <a:xfrm>
            <a:off x="609600" y="1229359"/>
            <a:ext cx="11145520" cy="5501641"/>
          </a:xfrm>
        </p:spPr>
        <p:txBody>
          <a:bodyPr>
            <a:normAutofit/>
          </a:bodyPr>
          <a:lstStyle/>
          <a:p>
            <a:pPr>
              <a:lnSpc>
                <a:spcPct val="150000"/>
              </a:lnSpc>
            </a:pPr>
            <a:r>
              <a:rPr lang="en-US" sz="2400" dirty="0"/>
              <a:t>In C, strings are a sequence of characters.</a:t>
            </a:r>
          </a:p>
          <a:p>
            <a:pPr>
              <a:lnSpc>
                <a:spcPct val="150000"/>
              </a:lnSpc>
            </a:pPr>
            <a:r>
              <a:rPr lang="en-US" sz="2400" dirty="0"/>
              <a:t>As such, they can be declared in one of two ways – using arrays or using pointers. </a:t>
            </a:r>
            <a:br>
              <a:rPr lang="en-US" sz="2400" dirty="0"/>
            </a:br>
            <a:r>
              <a:rPr lang="en-US" sz="2400" dirty="0"/>
              <a:t>For now, we will learn using strings defined as char arrays.</a:t>
            </a:r>
          </a:p>
          <a:p>
            <a:pPr>
              <a:lnSpc>
                <a:spcPct val="150000"/>
              </a:lnSpc>
            </a:pPr>
            <a:r>
              <a:rPr lang="en-US" sz="2400" dirty="0"/>
              <a:t>In order to know where a string ends, the null character “\0” should be inserted after the last character.</a:t>
            </a:r>
          </a:p>
          <a:p>
            <a:pPr marL="109728" indent="0">
              <a:lnSpc>
                <a:spcPct val="150000"/>
              </a:lnSpc>
              <a:buNone/>
            </a:pPr>
            <a:endParaRPr lang="en-US" sz="2400" dirty="0"/>
          </a:p>
        </p:txBody>
      </p:sp>
      <p:sp>
        <p:nvSpPr>
          <p:cNvPr id="5" name="Rectangle 1">
            <a:extLst>
              <a:ext uri="{FF2B5EF4-FFF2-40B4-BE49-F238E27FC236}">
                <a16:creationId xmlns:a16="http://schemas.microsoft.com/office/drawing/2014/main" id="{10EE69AA-70D2-43B3-AC8D-8563038DFA49}"/>
              </a:ext>
            </a:extLst>
          </p:cNvPr>
          <p:cNvSpPr>
            <a:spLocks noChangeArrowheads="1"/>
          </p:cNvSpPr>
          <p:nvPr/>
        </p:nvSpPr>
        <p:spPr bwMode="auto">
          <a:xfrm>
            <a:off x="336849" y="4385075"/>
            <a:ext cx="11691021"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A71D5D"/>
                </a:solidFill>
                <a:effectLst/>
                <a:latin typeface="Consolas" panose="020B0609020204030204" pitchFamily="49" charset="0"/>
              </a:rPr>
              <a:t>char </a:t>
            </a:r>
            <a:r>
              <a:rPr kumimoji="0" lang="en-US" altLang="en-US" sz="2200" b="0" i="0" u="none" strike="noStrike" cap="none" normalizeH="0" baseline="0" dirty="0">
                <a:ln>
                  <a:noFill/>
                </a:ln>
                <a:solidFill>
                  <a:srgbClr val="0086B3"/>
                </a:solidFill>
                <a:effectLst/>
                <a:latin typeface="Consolas" panose="020B0609020204030204" pitchFamily="49" charset="0"/>
              </a:rPr>
              <a:t>txt1</a:t>
            </a:r>
            <a:r>
              <a:rPr kumimoji="0" lang="en-US" altLang="en-US" sz="2200" b="0" i="0" u="none" strike="noStrike" cap="none" normalizeH="0" baseline="0" dirty="0">
                <a:ln>
                  <a:noFill/>
                </a:ln>
                <a:solidFill>
                  <a:srgbClr val="63A35C"/>
                </a:solidFill>
                <a:effectLst/>
                <a:latin typeface="Consolas" panose="020B0609020204030204" pitchFamily="49" charset="0"/>
              </a:rPr>
              <a:t>[</a:t>
            </a:r>
            <a:r>
              <a:rPr kumimoji="0" lang="en-US" altLang="en-US" sz="2200" b="0" i="0" u="none" strike="noStrike" cap="none" normalizeH="0" baseline="0" dirty="0">
                <a:ln>
                  <a:noFill/>
                </a:ln>
                <a:solidFill>
                  <a:srgbClr val="0086B3"/>
                </a:solidFill>
                <a:effectLst/>
                <a:latin typeface="Consolas" panose="020B0609020204030204" pitchFamily="49" charset="0"/>
              </a:rPr>
              <a:t>5</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969896"/>
                </a:solidFill>
                <a:effectLst/>
                <a:latin typeface="Consolas" panose="020B0609020204030204" pitchFamily="49" charset="0"/>
              </a:rPr>
              <a:t>//uninitialized - we don't know what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969896"/>
                </a:solidFill>
                <a:latin typeface="Consolas" panose="020B0609020204030204" pitchFamily="49" charset="0"/>
              </a:rPr>
              <a:t>// </a:t>
            </a:r>
            <a:r>
              <a:rPr kumimoji="0" lang="en-US" altLang="en-US" sz="2200" b="0" i="0" u="none" strike="noStrike" cap="none" normalizeH="0" baseline="0" dirty="0">
                <a:ln>
                  <a:noFill/>
                </a:ln>
                <a:solidFill>
                  <a:srgbClr val="969896"/>
                </a:solidFill>
                <a:effectLst/>
                <a:latin typeface="Consolas" panose="020B0609020204030204" pitchFamily="49" charset="0"/>
              </a:rPr>
              <a:t>values are present in each cell</a:t>
            </a:r>
            <a:br>
              <a:rPr kumimoji="0" lang="en-US" altLang="en-US" sz="2200" b="0" i="0" u="none" strike="noStrike" cap="none" normalizeH="0" baseline="0" dirty="0">
                <a:ln>
                  <a:noFill/>
                </a:ln>
                <a:solidFill>
                  <a:srgbClr val="969896"/>
                </a:solidFill>
                <a:effectLst/>
                <a:latin typeface="Consolas" panose="020B0609020204030204" pitchFamily="49" charset="0"/>
              </a:rPr>
            </a:br>
            <a:r>
              <a:rPr kumimoji="0" lang="en-US" altLang="en-US" sz="2200" b="0" i="0" u="none" strike="noStrike" cap="none" normalizeH="0" baseline="0" dirty="0">
                <a:ln>
                  <a:noFill/>
                </a:ln>
                <a:solidFill>
                  <a:srgbClr val="0086B3"/>
                </a:solidFill>
                <a:effectLst/>
                <a:latin typeface="Consolas" panose="020B0609020204030204" pitchFamily="49" charset="0"/>
              </a:rPr>
              <a:t>txt1</a:t>
            </a:r>
            <a:r>
              <a:rPr kumimoji="0" lang="en-US" altLang="en-US" sz="2200" b="0" i="0" u="none" strike="noStrike" cap="none" normalizeH="0" baseline="0" dirty="0">
                <a:ln>
                  <a:noFill/>
                </a:ln>
                <a:solidFill>
                  <a:srgbClr val="63A35C"/>
                </a:solidFill>
                <a:effectLst/>
                <a:latin typeface="Consolas" panose="020B0609020204030204" pitchFamily="49" charset="0"/>
              </a:rPr>
              <a:t>[</a:t>
            </a:r>
            <a:r>
              <a:rPr kumimoji="0" lang="en-US" altLang="en-US" sz="2200" b="0" i="0" u="none" strike="noStrike" cap="none" normalizeH="0" baseline="0" dirty="0">
                <a:ln>
                  <a:noFill/>
                </a:ln>
                <a:solidFill>
                  <a:srgbClr val="0086B3"/>
                </a:solidFill>
                <a:effectLst/>
                <a:latin typeface="Consolas" panose="020B0609020204030204" pitchFamily="49" charset="0"/>
              </a:rPr>
              <a:t>0</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A71D5D"/>
                </a:solidFill>
                <a:effectLst/>
                <a:latin typeface="Consolas" panose="020B0609020204030204" pitchFamily="49" charset="0"/>
              </a:rPr>
              <a:t>= </a:t>
            </a:r>
            <a:r>
              <a:rPr kumimoji="0" lang="en-US" altLang="en-US" sz="2200" b="0" i="0" u="none" strike="noStrike" cap="none" normalizeH="0" baseline="0" dirty="0">
                <a:ln>
                  <a:noFill/>
                </a:ln>
                <a:solidFill>
                  <a:srgbClr val="183691"/>
                </a:solidFill>
                <a:effectLst/>
                <a:latin typeface="Consolas" panose="020B0609020204030204" pitchFamily="49" charset="0"/>
              </a:rPr>
              <a:t>'t'</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969896"/>
                </a:solidFill>
                <a:effectLst/>
                <a:latin typeface="Consolas" panose="020B0609020204030204" pitchFamily="49" charset="0"/>
              </a:rPr>
              <a:t>//and so forth</a:t>
            </a:r>
            <a:br>
              <a:rPr kumimoji="0" lang="en-US" altLang="en-US" sz="2200" b="0" i="0" u="none" strike="noStrike" cap="none" normalizeH="0" baseline="0" dirty="0">
                <a:ln>
                  <a:noFill/>
                </a:ln>
                <a:solidFill>
                  <a:srgbClr val="969896"/>
                </a:solidFill>
                <a:effectLst/>
                <a:latin typeface="Consolas" panose="020B0609020204030204" pitchFamily="49" charset="0"/>
              </a:rPr>
            </a:br>
            <a:r>
              <a:rPr kumimoji="0" lang="en-US" altLang="en-US" sz="2200" b="0" i="0" u="none" strike="noStrike" cap="none" normalizeH="0" baseline="0" dirty="0">
                <a:ln>
                  <a:noFill/>
                </a:ln>
                <a:solidFill>
                  <a:srgbClr val="A71D5D"/>
                </a:solidFill>
                <a:effectLst/>
                <a:latin typeface="Consolas" panose="020B0609020204030204" pitchFamily="49" charset="0"/>
              </a:rPr>
              <a:t>char </a:t>
            </a:r>
            <a:r>
              <a:rPr kumimoji="0" lang="en-US" altLang="en-US" sz="2200" b="0" i="0" u="none" strike="noStrike" cap="none" normalizeH="0" baseline="0" dirty="0">
                <a:ln>
                  <a:noFill/>
                </a:ln>
                <a:solidFill>
                  <a:srgbClr val="0086B3"/>
                </a:solidFill>
                <a:effectLst/>
                <a:latin typeface="Consolas" panose="020B0609020204030204" pitchFamily="49" charset="0"/>
              </a:rPr>
              <a:t>txt2</a:t>
            </a:r>
            <a:r>
              <a:rPr kumimoji="0" lang="en-US" altLang="en-US" sz="2200" b="0" i="0" u="none" strike="noStrike" cap="none" normalizeH="0" baseline="0" dirty="0">
                <a:ln>
                  <a:noFill/>
                </a:ln>
                <a:solidFill>
                  <a:srgbClr val="63A35C"/>
                </a:solidFill>
                <a:effectLst/>
                <a:latin typeface="Consolas" panose="020B0609020204030204" pitchFamily="49" charset="0"/>
              </a:rPr>
              <a:t>[</a:t>
            </a:r>
            <a:r>
              <a:rPr kumimoji="0" lang="en-US" altLang="en-US" sz="2200" b="0" i="0" u="none" strike="noStrike" cap="none" normalizeH="0" baseline="0" dirty="0">
                <a:ln>
                  <a:noFill/>
                </a:ln>
                <a:solidFill>
                  <a:srgbClr val="0086B3"/>
                </a:solidFill>
                <a:effectLst/>
                <a:latin typeface="Consolas" panose="020B0609020204030204" pitchFamily="49" charset="0"/>
              </a:rPr>
              <a:t>5</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A71D5D"/>
                </a:solidFill>
                <a:effectLst/>
                <a:latin typeface="Consolas" panose="020B0609020204030204" pitchFamily="49" charset="0"/>
              </a:rPr>
              <a:t>= </a:t>
            </a:r>
            <a:r>
              <a:rPr kumimoji="0" lang="en-US" altLang="en-US" sz="2200" b="0" i="0" u="none" strike="noStrike" cap="none" normalizeH="0" baseline="0" dirty="0">
                <a:ln>
                  <a:noFill/>
                </a:ln>
                <a:solidFill>
                  <a:srgbClr val="183691"/>
                </a:solidFill>
                <a:effectLst/>
                <a:latin typeface="Consolas" panose="020B0609020204030204" pitchFamily="49" charset="0"/>
              </a:rPr>
              <a:t>"text"</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969896"/>
                </a:solidFill>
                <a:effectLst/>
                <a:latin typeface="Consolas" panose="020B0609020204030204" pitchFamily="49" charset="0"/>
              </a:rPr>
              <a:t>// \0 is implicitly added</a:t>
            </a:r>
            <a:br>
              <a:rPr kumimoji="0" lang="en-US" altLang="en-US" sz="2200" b="0" i="0" u="none" strike="noStrike" cap="none" normalizeH="0" baseline="0" dirty="0">
                <a:ln>
                  <a:noFill/>
                </a:ln>
                <a:solidFill>
                  <a:srgbClr val="969896"/>
                </a:solidFill>
                <a:effectLst/>
                <a:latin typeface="Consolas" panose="020B0609020204030204" pitchFamily="49" charset="0"/>
              </a:rPr>
            </a:br>
            <a:r>
              <a:rPr kumimoji="0" lang="en-US" altLang="en-US" sz="2200" b="0" i="0" u="none" strike="noStrike" cap="none" normalizeH="0" baseline="0" dirty="0">
                <a:ln>
                  <a:noFill/>
                </a:ln>
                <a:solidFill>
                  <a:srgbClr val="A71D5D"/>
                </a:solidFill>
                <a:effectLst/>
                <a:latin typeface="Consolas" panose="020B0609020204030204" pitchFamily="49" charset="0"/>
              </a:rPr>
              <a:t>char </a:t>
            </a:r>
            <a:r>
              <a:rPr kumimoji="0" lang="en-US" altLang="en-US" sz="2200" b="0" i="0" u="none" strike="noStrike" cap="none" normalizeH="0" baseline="0" dirty="0">
                <a:ln>
                  <a:noFill/>
                </a:ln>
                <a:solidFill>
                  <a:srgbClr val="0086B3"/>
                </a:solidFill>
                <a:effectLst/>
                <a:latin typeface="Consolas" panose="020B0609020204030204" pitchFamily="49" charset="0"/>
              </a:rPr>
              <a:t>txt3</a:t>
            </a:r>
            <a:r>
              <a:rPr kumimoji="0" lang="en-US" altLang="en-US" sz="2200" b="0" i="0" u="none" strike="noStrike" cap="none" normalizeH="0" baseline="0" dirty="0">
                <a:ln>
                  <a:noFill/>
                </a:ln>
                <a:solidFill>
                  <a:srgbClr val="63A35C"/>
                </a:solidFill>
                <a:effectLst/>
                <a:latin typeface="Consolas" panose="020B0609020204030204" pitchFamily="49" charset="0"/>
              </a:rPr>
              <a:t>[</a:t>
            </a:r>
            <a:r>
              <a:rPr kumimoji="0" lang="en-US" altLang="en-US" sz="2200" b="0" i="0" u="none" strike="noStrike" cap="none" normalizeH="0" baseline="0" dirty="0">
                <a:ln>
                  <a:noFill/>
                </a:ln>
                <a:solidFill>
                  <a:srgbClr val="0086B3"/>
                </a:solidFill>
                <a:effectLst/>
                <a:latin typeface="Consolas" panose="020B0609020204030204" pitchFamily="49" charset="0"/>
              </a:rPr>
              <a:t>5</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A71D5D"/>
                </a:solidFill>
                <a:effectLst/>
                <a:latin typeface="Consolas" panose="020B0609020204030204" pitchFamily="49" charset="0"/>
              </a:rPr>
              <a:t>= </a:t>
            </a:r>
            <a:r>
              <a:rPr kumimoji="0" lang="en-US" altLang="en-US" sz="2200" b="0" i="0" u="none" strike="noStrike" cap="none" normalizeH="0" baseline="0" dirty="0">
                <a:ln>
                  <a:noFill/>
                </a:ln>
                <a:solidFill>
                  <a:srgbClr val="63A35C"/>
                </a:solidFill>
                <a:effectLst/>
                <a:latin typeface="Consolas" panose="020B0609020204030204" pitchFamily="49" charset="0"/>
              </a:rPr>
              <a:t>{</a:t>
            </a:r>
            <a:r>
              <a:rPr kumimoji="0" lang="en-US" altLang="en-US" sz="2200" b="0" i="0" u="none" strike="noStrike" cap="none" normalizeH="0" baseline="0" dirty="0">
                <a:ln>
                  <a:noFill/>
                </a:ln>
                <a:solidFill>
                  <a:srgbClr val="183691"/>
                </a:solidFill>
                <a:effectLst/>
                <a:latin typeface="Consolas" panose="020B0609020204030204" pitchFamily="49" charset="0"/>
              </a:rPr>
              <a:t>'</a:t>
            </a:r>
            <a:r>
              <a:rPr kumimoji="0" lang="en-US" altLang="en-US" sz="2200" b="0" i="0" u="none" strike="noStrike" cap="none" normalizeH="0" baseline="0" dirty="0" err="1">
                <a:ln>
                  <a:noFill/>
                </a:ln>
                <a:solidFill>
                  <a:srgbClr val="183691"/>
                </a:solidFill>
                <a:effectLst/>
                <a:latin typeface="Consolas" panose="020B0609020204030204" pitchFamily="49" charset="0"/>
              </a:rPr>
              <a:t>t'</a:t>
            </a:r>
            <a:r>
              <a:rPr kumimoji="0" lang="en-US" altLang="en-US" sz="2200" b="0" i="0" u="none" strike="noStrike" cap="none" normalizeH="0" baseline="0" dirty="0" err="1">
                <a:ln>
                  <a:noFill/>
                </a:ln>
                <a:solidFill>
                  <a:srgbClr val="63A35C"/>
                </a:solidFill>
                <a:effectLst/>
                <a:latin typeface="Consolas" panose="020B0609020204030204" pitchFamily="49" charset="0"/>
              </a:rPr>
              <a:t>,</a:t>
            </a:r>
            <a:r>
              <a:rPr kumimoji="0" lang="en-US" altLang="en-US" sz="2200" b="0" i="0" u="none" strike="noStrike" cap="none" normalizeH="0" baseline="0" dirty="0" err="1">
                <a:ln>
                  <a:noFill/>
                </a:ln>
                <a:solidFill>
                  <a:srgbClr val="183691"/>
                </a:solidFill>
                <a:effectLst/>
                <a:latin typeface="Consolas" panose="020B0609020204030204" pitchFamily="49" charset="0"/>
              </a:rPr>
              <a:t>'e'</a:t>
            </a:r>
            <a:r>
              <a:rPr kumimoji="0" lang="en-US" altLang="en-US" sz="2200" b="0" i="0" u="none" strike="noStrike" cap="none" normalizeH="0" baseline="0" dirty="0" err="1">
                <a:ln>
                  <a:noFill/>
                </a:ln>
                <a:solidFill>
                  <a:srgbClr val="63A35C"/>
                </a:solidFill>
                <a:effectLst/>
                <a:latin typeface="Consolas" panose="020B0609020204030204" pitchFamily="49" charset="0"/>
              </a:rPr>
              <a:t>,</a:t>
            </a:r>
            <a:r>
              <a:rPr kumimoji="0" lang="en-US" altLang="en-US" sz="2200" b="0" i="0" u="none" strike="noStrike" cap="none" normalizeH="0" baseline="0" dirty="0" err="1">
                <a:ln>
                  <a:noFill/>
                </a:ln>
                <a:solidFill>
                  <a:srgbClr val="183691"/>
                </a:solidFill>
                <a:effectLst/>
                <a:latin typeface="Consolas" panose="020B0609020204030204" pitchFamily="49" charset="0"/>
              </a:rPr>
              <a:t>'x'</a:t>
            </a:r>
            <a:r>
              <a:rPr kumimoji="0" lang="en-US" altLang="en-US" sz="2200" b="0" i="0" u="none" strike="noStrike" cap="none" normalizeH="0" baseline="0" dirty="0" err="1">
                <a:ln>
                  <a:noFill/>
                </a:ln>
                <a:solidFill>
                  <a:srgbClr val="63A35C"/>
                </a:solidFill>
                <a:effectLst/>
                <a:latin typeface="Consolas" panose="020B0609020204030204" pitchFamily="49" charset="0"/>
              </a:rPr>
              <a:t>,</a:t>
            </a:r>
            <a:r>
              <a:rPr kumimoji="0" lang="en-US" altLang="en-US" sz="2200" b="0" i="0" u="none" strike="noStrike" cap="none" normalizeH="0" baseline="0" dirty="0" err="1">
                <a:ln>
                  <a:noFill/>
                </a:ln>
                <a:solidFill>
                  <a:srgbClr val="183691"/>
                </a:solidFill>
                <a:effectLst/>
                <a:latin typeface="Consolas" panose="020B0609020204030204" pitchFamily="49" charset="0"/>
              </a:rPr>
              <a:t>'t</a:t>
            </a:r>
            <a:r>
              <a:rPr kumimoji="0" lang="en-US" altLang="en-US" sz="2200" b="0" i="0" u="none" strike="noStrike" cap="none" normalizeH="0" baseline="0" dirty="0">
                <a:ln>
                  <a:noFill/>
                </a:ln>
                <a:solidFill>
                  <a:srgbClr val="183691"/>
                </a:solidFill>
                <a:effectLst/>
                <a:latin typeface="Consolas" panose="020B0609020204030204" pitchFamily="49" charset="0"/>
              </a:rPr>
              <a:t>'</a:t>
            </a:r>
            <a:r>
              <a:rPr kumimoji="0" lang="en-US" altLang="en-US" sz="2200" b="0" i="0" u="none" strike="noStrike" cap="none" normalizeH="0" baseline="0" dirty="0">
                <a:ln>
                  <a:noFill/>
                </a:ln>
                <a:solidFill>
                  <a:srgbClr val="63A35C"/>
                </a:solidFill>
                <a:effectLst/>
                <a:latin typeface="Consolas" panose="020B0609020204030204" pitchFamily="49" charset="0"/>
              </a:rPr>
              <a:t>,</a:t>
            </a:r>
            <a:r>
              <a:rPr kumimoji="0" lang="en-US" altLang="en-US" sz="2200" b="0" i="0" u="none" strike="noStrike" cap="none" normalizeH="0" baseline="0" dirty="0">
                <a:ln>
                  <a:noFill/>
                </a:ln>
                <a:solidFill>
                  <a:srgbClr val="183691"/>
                </a:solidFill>
                <a:effectLst/>
                <a:latin typeface="Consolas" panose="020B0609020204030204" pitchFamily="49" charset="0"/>
              </a:rPr>
              <a:t>'\0'</a:t>
            </a:r>
            <a:r>
              <a:rPr kumimoji="0" lang="en-US" altLang="en-US" sz="2200" b="0" i="0" u="none" strike="noStrike" cap="none" normalizeH="0" baseline="0" dirty="0">
                <a:ln>
                  <a:noFill/>
                </a:ln>
                <a:solidFill>
                  <a:srgbClr val="63A35C"/>
                </a:solidFill>
                <a:effectLst/>
                <a:latin typeface="Consolas" panose="020B0609020204030204" pitchFamily="49" charset="0"/>
              </a:rPr>
              <a:t>};  </a:t>
            </a:r>
            <a:r>
              <a:rPr kumimoji="0" lang="en-US" altLang="en-US" sz="2200" b="0" i="0" u="none" strike="noStrike" cap="none" normalizeH="0" baseline="0" dirty="0">
                <a:ln>
                  <a:noFill/>
                </a:ln>
                <a:solidFill>
                  <a:srgbClr val="969896"/>
                </a:solidFill>
                <a:effectLst/>
                <a:latin typeface="Consolas" panose="020B0609020204030204" pitchFamily="49" charset="0"/>
              </a:rPr>
              <a:t>// \0 needs to be added explicitly</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55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21B458E0-0353-4059-B338-26D1C82107F0}"/>
              </a:ext>
            </a:extLst>
          </p:cNvPr>
          <p:cNvSpPr>
            <a:spLocks noGrp="1"/>
          </p:cNvSpPr>
          <p:nvPr>
            <p:ph idx="1"/>
          </p:nvPr>
        </p:nvSpPr>
        <p:spPr>
          <a:xfrm>
            <a:off x="200809" y="1521310"/>
            <a:ext cx="9672765" cy="4971691"/>
          </a:xfrm>
        </p:spPr>
        <p:txBody>
          <a:bodyPr>
            <a:normAutofit/>
          </a:bodyPr>
          <a:lstStyle/>
          <a:p>
            <a:pPr>
              <a:lnSpc>
                <a:spcPct val="150000"/>
              </a:lnSpc>
            </a:pPr>
            <a:r>
              <a:rPr lang="en-US" sz="2400" dirty="0"/>
              <a:t>We can treat strings in the same way we treat arrays.</a:t>
            </a:r>
          </a:p>
          <a:p>
            <a:pPr marL="109728" indent="0" algn="just">
              <a:buNone/>
            </a:pPr>
            <a:endParaRPr lang="en-US" sz="2400" dirty="0">
              <a:solidFill>
                <a:schemeClr val="accent6">
                  <a:lumMod val="75000"/>
                </a:schemeClr>
              </a:solidFill>
            </a:endParaRPr>
          </a:p>
          <a:p>
            <a:pPr marL="109728" indent="0" algn="just">
              <a:buNone/>
            </a:pPr>
            <a:endParaRPr lang="en-US" sz="2400" dirty="0">
              <a:solidFill>
                <a:schemeClr val="accent6">
                  <a:lumMod val="75000"/>
                </a:schemeClr>
              </a:solidFill>
            </a:endParaRPr>
          </a:p>
          <a:p>
            <a:pPr marL="109728" indent="0" algn="just">
              <a:buNone/>
            </a:pPr>
            <a:endParaRPr lang="en-US" sz="2400" dirty="0">
              <a:solidFill>
                <a:schemeClr val="accent6">
                  <a:lumMod val="75000"/>
                </a:schemeClr>
              </a:solidFill>
            </a:endParaRPr>
          </a:p>
          <a:p>
            <a:pPr marL="109728" indent="0" algn="just">
              <a:buNone/>
            </a:pPr>
            <a:endParaRPr lang="en-US" sz="2400" dirty="0">
              <a:solidFill>
                <a:schemeClr val="accent6">
                  <a:lumMod val="75000"/>
                </a:schemeClr>
              </a:solidFill>
            </a:endParaRPr>
          </a:p>
          <a:p>
            <a:pPr marL="109728" indent="0" algn="just">
              <a:buNone/>
            </a:pPr>
            <a:r>
              <a:rPr lang="en-US" sz="2400" dirty="0">
                <a:solidFill>
                  <a:schemeClr val="accent6">
                    <a:lumMod val="75000"/>
                  </a:schemeClr>
                </a:solidFill>
              </a:rPr>
              <a:t> </a:t>
            </a:r>
          </a:p>
          <a:p>
            <a:pPr marL="109728" indent="0" algn="just">
              <a:buNone/>
            </a:pPr>
            <a:r>
              <a:rPr lang="en-US" sz="1800" dirty="0">
                <a:solidFill>
                  <a:srgbClr val="0086B3"/>
                </a:solidFill>
                <a:latin typeface="Consolas" panose="020B0609020204030204" pitchFamily="49" charset="0"/>
              </a:rPr>
              <a:t>    </a:t>
            </a:r>
            <a:r>
              <a:rPr lang="en-US" sz="1800" dirty="0">
                <a:solidFill>
                  <a:srgbClr val="A71D5D"/>
                </a:solidFill>
                <a:latin typeface="Consolas" panose="020B0609020204030204" pitchFamily="49" charset="0"/>
              </a:rPr>
              <a:t>int</a:t>
            </a:r>
            <a:r>
              <a:rPr lang="en-US" sz="1800" dirty="0">
                <a:solidFill>
                  <a:srgbClr val="0086B3"/>
                </a:solidFill>
                <a:latin typeface="Consolas" panose="020B0609020204030204" pitchFamily="49" charset="0"/>
              </a:rPr>
              <a:t> </a:t>
            </a:r>
            <a:r>
              <a:rPr lang="en-US" sz="1800" dirty="0" err="1">
                <a:solidFill>
                  <a:srgbClr val="0086B3"/>
                </a:solidFill>
                <a:latin typeface="Consolas" panose="020B0609020204030204" pitchFamily="49" charset="0"/>
              </a:rPr>
              <a:t>i</a:t>
            </a:r>
            <a:r>
              <a:rPr lang="en-US" sz="1800" dirty="0">
                <a:solidFill>
                  <a:srgbClr val="0086B3"/>
                </a:solidFill>
                <a:latin typeface="Consolas" panose="020B0609020204030204" pitchFamily="49" charset="0"/>
              </a:rPr>
              <a:t> </a:t>
            </a:r>
            <a:r>
              <a:rPr lang="en-US" sz="1800" dirty="0">
                <a:solidFill>
                  <a:srgbClr val="A71D5D"/>
                </a:solidFill>
                <a:latin typeface="Consolas" panose="020B0609020204030204" pitchFamily="49" charset="0"/>
              </a:rPr>
              <a:t>=</a:t>
            </a:r>
            <a:r>
              <a:rPr lang="en-US" sz="1800" dirty="0">
                <a:solidFill>
                  <a:srgbClr val="0086B3"/>
                </a:solidFill>
                <a:latin typeface="Consolas" panose="020B0609020204030204" pitchFamily="49" charset="0"/>
              </a:rPr>
              <a:t> 0</a:t>
            </a:r>
            <a:r>
              <a:rPr lang="en-US" sz="1800" dirty="0">
                <a:solidFill>
                  <a:srgbClr val="63A35C"/>
                </a:solidFill>
                <a:latin typeface="Consolas" panose="020B0609020204030204" pitchFamily="49" charset="0"/>
              </a:rPr>
              <a:t>;</a:t>
            </a:r>
          </a:p>
          <a:p>
            <a:pPr marL="109728" indent="0" algn="just">
              <a:buNone/>
            </a:pPr>
            <a:r>
              <a:rPr lang="en-US" sz="1800" dirty="0">
                <a:solidFill>
                  <a:srgbClr val="0086B3"/>
                </a:solidFill>
                <a:latin typeface="Consolas" panose="020B0609020204030204" pitchFamily="49" charset="0"/>
              </a:rPr>
              <a:t>    while </a:t>
            </a:r>
            <a:r>
              <a:rPr lang="en-US" sz="1800" dirty="0">
                <a:solidFill>
                  <a:srgbClr val="63A35C"/>
                </a:solidFill>
                <a:latin typeface="Consolas" panose="020B0609020204030204" pitchFamily="49" charset="0"/>
              </a:rPr>
              <a:t>(</a:t>
            </a:r>
            <a:r>
              <a:rPr lang="en-US" sz="1800" dirty="0">
                <a:solidFill>
                  <a:srgbClr val="0086B3"/>
                </a:solidFill>
                <a:latin typeface="Consolas" panose="020B0609020204030204" pitchFamily="49" charset="0"/>
              </a:rPr>
              <a:t>str</a:t>
            </a:r>
            <a:r>
              <a:rPr lang="en-US" sz="1800" dirty="0">
                <a:solidFill>
                  <a:srgbClr val="63A35C"/>
                </a:solidFill>
                <a:latin typeface="Consolas" panose="020B0609020204030204" pitchFamily="49" charset="0"/>
              </a:rPr>
              <a:t>[</a:t>
            </a:r>
            <a:r>
              <a:rPr lang="en-US" sz="1800" dirty="0" err="1">
                <a:solidFill>
                  <a:srgbClr val="0086B3"/>
                </a:solidFill>
                <a:latin typeface="Consolas" panose="020B0609020204030204" pitchFamily="49" charset="0"/>
              </a:rPr>
              <a:t>i</a:t>
            </a:r>
            <a:r>
              <a:rPr lang="en-US" sz="1800" dirty="0">
                <a:solidFill>
                  <a:srgbClr val="63A35C"/>
                </a:solidFill>
                <a:latin typeface="Consolas" panose="020B0609020204030204" pitchFamily="49" charset="0"/>
              </a:rPr>
              <a:t>] </a:t>
            </a:r>
            <a:r>
              <a:rPr lang="en-US" sz="1800" dirty="0">
                <a:solidFill>
                  <a:srgbClr val="A71D5D"/>
                </a:solidFill>
                <a:latin typeface="Consolas" panose="020B0609020204030204" pitchFamily="49" charset="0"/>
              </a:rPr>
              <a:t>!=</a:t>
            </a:r>
            <a:r>
              <a:rPr lang="en-US" sz="1800" dirty="0">
                <a:solidFill>
                  <a:srgbClr val="0086B3"/>
                </a:solidFill>
                <a:latin typeface="Consolas" panose="020B0609020204030204" pitchFamily="49" charset="0"/>
              </a:rPr>
              <a:t> </a:t>
            </a:r>
            <a:r>
              <a:rPr lang="en-US" sz="1800" dirty="0">
                <a:solidFill>
                  <a:srgbClr val="183691"/>
                </a:solidFill>
                <a:latin typeface="Consolas" panose="020B0609020204030204" pitchFamily="49" charset="0"/>
              </a:rPr>
              <a:t>'\0'</a:t>
            </a:r>
            <a:r>
              <a:rPr lang="en-US" sz="1800" dirty="0">
                <a:solidFill>
                  <a:srgbClr val="63A35C"/>
                </a:solidFill>
                <a:latin typeface="Consolas" panose="020B0609020204030204" pitchFamily="49" charset="0"/>
              </a:rPr>
              <a:t>)</a:t>
            </a:r>
          </a:p>
          <a:p>
            <a:pPr marL="109728" indent="0" algn="just">
              <a:buNone/>
            </a:pPr>
            <a:r>
              <a:rPr lang="en-US" sz="1800" dirty="0">
                <a:solidFill>
                  <a:srgbClr val="0086B3"/>
                </a:solidFill>
                <a:latin typeface="Consolas" panose="020B0609020204030204" pitchFamily="49" charset="0"/>
              </a:rPr>
              <a:t>    </a:t>
            </a:r>
            <a:r>
              <a:rPr lang="en-US" sz="1800" dirty="0">
                <a:solidFill>
                  <a:srgbClr val="63A35C"/>
                </a:solidFill>
                <a:latin typeface="Consolas" panose="020B0609020204030204" pitchFamily="49" charset="0"/>
              </a:rPr>
              <a:t>{</a:t>
            </a:r>
          </a:p>
          <a:p>
            <a:pPr marL="109728" indent="0" algn="just">
              <a:buNone/>
            </a:pPr>
            <a:r>
              <a:rPr lang="en-US" sz="1800" dirty="0">
                <a:solidFill>
                  <a:srgbClr val="0086B3"/>
                </a:solidFill>
                <a:latin typeface="Consolas" panose="020B0609020204030204" pitchFamily="49" charset="0"/>
              </a:rPr>
              <a:t> 	str</a:t>
            </a:r>
            <a:r>
              <a:rPr lang="en-US" sz="1800" dirty="0">
                <a:solidFill>
                  <a:srgbClr val="63A35C"/>
                </a:solidFill>
                <a:latin typeface="Consolas" panose="020B0609020204030204" pitchFamily="49" charset="0"/>
              </a:rPr>
              <a:t>[</a:t>
            </a:r>
            <a:r>
              <a:rPr lang="en-US" sz="1800" dirty="0" err="1">
                <a:solidFill>
                  <a:srgbClr val="0086B3"/>
                </a:solidFill>
                <a:latin typeface="Consolas" panose="020B0609020204030204" pitchFamily="49" charset="0"/>
              </a:rPr>
              <a:t>i</a:t>
            </a:r>
            <a:r>
              <a:rPr lang="en-US" sz="1800" dirty="0">
                <a:solidFill>
                  <a:srgbClr val="63A35C"/>
                </a:solidFill>
                <a:latin typeface="Consolas" panose="020B0609020204030204" pitchFamily="49" charset="0"/>
              </a:rPr>
              <a:t>]</a:t>
            </a:r>
            <a:r>
              <a:rPr lang="en-US" sz="1800" dirty="0">
                <a:solidFill>
                  <a:srgbClr val="0086B3"/>
                </a:solidFill>
                <a:latin typeface="Consolas" panose="020B0609020204030204" pitchFamily="49" charset="0"/>
              </a:rPr>
              <a:t> </a:t>
            </a:r>
            <a:r>
              <a:rPr lang="en-US" sz="1800" dirty="0">
                <a:solidFill>
                  <a:srgbClr val="A71D5D"/>
                </a:solidFill>
                <a:latin typeface="Consolas" panose="020B0609020204030204" pitchFamily="49" charset="0"/>
              </a:rPr>
              <a:t>=</a:t>
            </a:r>
            <a:r>
              <a:rPr lang="en-US" sz="1800" dirty="0">
                <a:solidFill>
                  <a:srgbClr val="0086B3"/>
                </a:solidFill>
                <a:latin typeface="Consolas" panose="020B0609020204030204" pitchFamily="49" charset="0"/>
              </a:rPr>
              <a:t> </a:t>
            </a:r>
            <a:r>
              <a:rPr lang="en-US" sz="1800" dirty="0">
                <a:solidFill>
                  <a:srgbClr val="183691"/>
                </a:solidFill>
                <a:latin typeface="Consolas" panose="020B0609020204030204" pitchFamily="49" charset="0"/>
              </a:rPr>
              <a:t>'*'</a:t>
            </a:r>
            <a:r>
              <a:rPr lang="en-US" sz="1800" dirty="0">
                <a:solidFill>
                  <a:srgbClr val="63A35C"/>
                </a:solidFill>
                <a:latin typeface="Consolas" panose="020B0609020204030204" pitchFamily="49" charset="0"/>
              </a:rPr>
              <a:t>;</a:t>
            </a:r>
          </a:p>
          <a:p>
            <a:pPr marL="109728" indent="0" algn="just">
              <a:buNone/>
            </a:pPr>
            <a:r>
              <a:rPr lang="en-US" sz="1800" dirty="0">
                <a:solidFill>
                  <a:srgbClr val="0086B3"/>
                </a:solidFill>
                <a:latin typeface="Consolas" panose="020B0609020204030204" pitchFamily="49" charset="0"/>
              </a:rPr>
              <a:t>    </a:t>
            </a:r>
            <a:r>
              <a:rPr lang="en-US" sz="1800" dirty="0">
                <a:solidFill>
                  <a:srgbClr val="63A35C"/>
                </a:solidFill>
                <a:latin typeface="Consolas" panose="020B0609020204030204" pitchFamily="49" charset="0"/>
              </a:rPr>
              <a:t>}</a:t>
            </a:r>
          </a:p>
          <a:p>
            <a:pPr marL="0" indent="0">
              <a:buNone/>
            </a:pPr>
            <a:r>
              <a:rPr lang="en-US" sz="1800" dirty="0">
                <a:solidFill>
                  <a:srgbClr val="0086B3"/>
                </a:solidFill>
                <a:latin typeface="Consolas" panose="020B0609020204030204" pitchFamily="49" charset="0"/>
              </a:rPr>
              <a:t>     </a:t>
            </a:r>
            <a:r>
              <a:rPr lang="en-US" sz="1800" dirty="0" err="1">
                <a:solidFill>
                  <a:srgbClr val="0086B3"/>
                </a:solidFill>
                <a:latin typeface="Consolas" panose="020B0609020204030204" pitchFamily="49" charset="0"/>
              </a:rPr>
              <a:t>printf</a:t>
            </a:r>
            <a:r>
              <a:rPr lang="en-US" sz="1800" dirty="0">
                <a:solidFill>
                  <a:schemeClr val="tx1">
                    <a:lumMod val="65000"/>
                    <a:lumOff val="35000"/>
                  </a:schemeClr>
                </a:solidFill>
                <a:latin typeface="Consolas" panose="020B0609020204030204" pitchFamily="49" charset="0"/>
              </a:rPr>
              <a:t>(</a:t>
            </a:r>
            <a:r>
              <a:rPr lang="en-US" sz="1800" dirty="0">
                <a:solidFill>
                  <a:srgbClr val="183691"/>
                </a:solidFill>
                <a:latin typeface="Consolas" panose="020B0609020204030204" pitchFamily="49" charset="0"/>
              </a:rPr>
              <a:t>"%s"</a:t>
            </a:r>
            <a:r>
              <a:rPr lang="en-US" sz="1800" dirty="0">
                <a:solidFill>
                  <a:srgbClr val="63A35C"/>
                </a:solidFill>
                <a:latin typeface="Consolas" panose="020B0609020204030204" pitchFamily="49" charset="0"/>
              </a:rPr>
              <a:t>,</a:t>
            </a:r>
            <a:r>
              <a:rPr lang="en-US" sz="1800" dirty="0">
                <a:solidFill>
                  <a:schemeClr val="tx1">
                    <a:lumMod val="65000"/>
                    <a:lumOff val="35000"/>
                  </a:schemeClr>
                </a:solidFill>
                <a:latin typeface="Consolas" panose="020B0609020204030204" pitchFamily="49" charset="0"/>
              </a:rPr>
              <a:t> </a:t>
            </a:r>
            <a:r>
              <a:rPr lang="en-US" sz="1800" dirty="0">
                <a:solidFill>
                  <a:srgbClr val="0086B3"/>
                </a:solidFill>
                <a:latin typeface="Consolas" panose="020B0609020204030204" pitchFamily="49" charset="0"/>
              </a:rPr>
              <a:t>str</a:t>
            </a:r>
            <a:r>
              <a:rPr lang="en-US" sz="1800" dirty="0">
                <a:solidFill>
                  <a:srgbClr val="63A35C"/>
                </a:solidFill>
                <a:latin typeface="Consolas" panose="020B0609020204030204" pitchFamily="49" charset="0"/>
              </a:rPr>
              <a:t>);</a:t>
            </a:r>
          </a:p>
          <a:p>
            <a:pPr marL="109728" indent="0" algn="just">
              <a:buNone/>
            </a:pPr>
            <a:endParaRPr lang="en-US" sz="2400" dirty="0">
              <a:solidFill>
                <a:schemeClr val="accent6">
                  <a:lumMod val="75000"/>
                </a:schemeClr>
              </a:solidFill>
            </a:endParaRPr>
          </a:p>
          <a:p>
            <a:pPr marL="109728" indent="0">
              <a:buNone/>
            </a:pPr>
            <a:endParaRPr lang="en-US" sz="2400" dirty="0"/>
          </a:p>
          <a:p>
            <a:pPr marL="109728" indent="0" algn="just">
              <a:buNone/>
            </a:pPr>
            <a:endParaRPr lang="en-US" sz="2400" dirty="0">
              <a:solidFill>
                <a:schemeClr val="accent6">
                  <a:lumMod val="75000"/>
                </a:schemeClr>
              </a:solidFill>
            </a:endParaRPr>
          </a:p>
        </p:txBody>
      </p:sp>
      <p:sp>
        <p:nvSpPr>
          <p:cNvPr id="2" name="מלבן 1">
            <a:extLst>
              <a:ext uri="{FF2B5EF4-FFF2-40B4-BE49-F238E27FC236}">
                <a16:creationId xmlns:a16="http://schemas.microsoft.com/office/drawing/2014/main" id="{8298CE4B-3589-44C6-8D45-2165376DB74A}"/>
              </a:ext>
            </a:extLst>
          </p:cNvPr>
          <p:cNvSpPr/>
          <p:nvPr/>
        </p:nvSpPr>
        <p:spPr>
          <a:xfrm>
            <a:off x="600407" y="2422741"/>
            <a:ext cx="6096000" cy="1477328"/>
          </a:xfrm>
          <a:prstGeom prst="rect">
            <a:avLst/>
          </a:prstGeom>
        </p:spPr>
        <p:txBody>
          <a:bodyPr>
            <a:spAutoFit/>
          </a:bodyPr>
          <a:lstStyle/>
          <a:p>
            <a:pPr marL="109728" indent="0">
              <a:buFont typeface="Georgia"/>
              <a:buNone/>
            </a:pPr>
            <a:r>
              <a:rPr lang="en-US" dirty="0">
                <a:solidFill>
                  <a:srgbClr val="A71D5D"/>
                </a:solidFill>
                <a:latin typeface="Consolas" panose="020B0609020204030204" pitchFamily="49" charset="0"/>
              </a:rPr>
              <a:t>char</a:t>
            </a:r>
            <a:r>
              <a:rPr lang="en-US" dirty="0">
                <a:solidFill>
                  <a:schemeClr val="tx1">
                    <a:lumMod val="65000"/>
                    <a:lumOff val="35000"/>
                  </a:schemeClr>
                </a:solidFill>
                <a:latin typeface="Consolas" panose="020B0609020204030204" pitchFamily="49" charset="0"/>
              </a:rPr>
              <a:t> </a:t>
            </a: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dirty="0">
                <a:solidFill>
                  <a:srgbClr val="A71D5D"/>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dirty="0">
                <a:solidFill>
                  <a:srgbClr val="183691"/>
                </a:solidFill>
                <a:latin typeface="Consolas" panose="020B0609020204030204" pitchFamily="49" charset="0"/>
              </a:rPr>
              <a:t>"HELLO"</a:t>
            </a:r>
            <a:r>
              <a:rPr lang="en-US" dirty="0">
                <a:solidFill>
                  <a:srgbClr val="63A35C"/>
                </a:solidFill>
                <a:latin typeface="Consolas" panose="020B0609020204030204" pitchFamily="49" charset="0"/>
              </a:rPr>
              <a:t>;</a:t>
            </a:r>
          </a:p>
          <a:p>
            <a:pPr marL="109728" indent="0">
              <a:buFont typeface="Georgia"/>
              <a:buNone/>
            </a:pPr>
            <a:r>
              <a:rPr lang="en-US" dirty="0" err="1">
                <a:solidFill>
                  <a:srgbClr val="0086B3"/>
                </a:solidFill>
                <a:latin typeface="Consolas" panose="020B0609020204030204" pitchFamily="49" charset="0"/>
              </a:rPr>
              <a:t>printf</a:t>
            </a:r>
            <a:r>
              <a:rPr lang="en-US" dirty="0">
                <a:solidFill>
                  <a:srgbClr val="63A35C"/>
                </a:solidFill>
                <a:latin typeface="Consolas" panose="020B0609020204030204" pitchFamily="49" charset="0"/>
              </a:rPr>
              <a:t>(</a:t>
            </a:r>
            <a:r>
              <a:rPr lang="en-US" dirty="0">
                <a:solidFill>
                  <a:srgbClr val="183691"/>
                </a:solidFill>
                <a:latin typeface="Consolas" panose="020B0609020204030204" pitchFamily="49" charset="0"/>
              </a:rPr>
              <a:t>"%c"</a:t>
            </a:r>
            <a:r>
              <a:rPr lang="en-US" dirty="0">
                <a:solidFill>
                  <a:srgbClr val="63A35C"/>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r>
              <a:rPr lang="en-US" dirty="0">
                <a:solidFill>
                  <a:srgbClr val="0086B3"/>
                </a:solidFill>
                <a:latin typeface="Consolas" panose="020B0609020204030204" pitchFamily="49" charset="0"/>
              </a:rPr>
              <a:t>0</a:t>
            </a:r>
            <a:r>
              <a:rPr lang="en-US" dirty="0">
                <a:solidFill>
                  <a:srgbClr val="63A35C"/>
                </a:solidFill>
                <a:latin typeface="Consolas" panose="020B0609020204030204" pitchFamily="49" charset="0"/>
              </a:rPr>
              <a:t>]);</a:t>
            </a:r>
          </a:p>
          <a:p>
            <a:pPr marL="109728" indent="0">
              <a:buFont typeface="Georgia"/>
              <a:buNone/>
            </a:pP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r>
              <a:rPr lang="en-US" dirty="0">
                <a:solidFill>
                  <a:srgbClr val="0086B3"/>
                </a:solidFill>
                <a:latin typeface="Consolas" panose="020B0609020204030204" pitchFamily="49" charset="0"/>
              </a:rPr>
              <a:t>0</a:t>
            </a:r>
            <a:r>
              <a:rPr lang="en-US" dirty="0">
                <a:solidFill>
                  <a:srgbClr val="63A35C"/>
                </a:solidFill>
                <a:latin typeface="Consolas" panose="020B0609020204030204" pitchFamily="49" charset="0"/>
              </a:rPr>
              <a:t>] </a:t>
            </a:r>
            <a:r>
              <a:rPr lang="en-US" dirty="0">
                <a:solidFill>
                  <a:srgbClr val="A71D5D"/>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dirty="0">
                <a:solidFill>
                  <a:srgbClr val="183691"/>
                </a:solidFill>
                <a:latin typeface="Consolas" panose="020B0609020204030204" pitchFamily="49" charset="0"/>
              </a:rPr>
              <a:t>'B'</a:t>
            </a:r>
            <a:r>
              <a:rPr lang="en-US" dirty="0">
                <a:solidFill>
                  <a:srgbClr val="63A35C"/>
                </a:solidFill>
                <a:latin typeface="Consolas" panose="020B0609020204030204" pitchFamily="49" charset="0"/>
              </a:rPr>
              <a:t>;</a:t>
            </a:r>
          </a:p>
          <a:p>
            <a:pPr marL="109728"/>
            <a:r>
              <a:rPr lang="en-US" dirty="0" err="1">
                <a:solidFill>
                  <a:srgbClr val="0086B3"/>
                </a:solidFill>
                <a:latin typeface="Consolas" panose="020B0609020204030204" pitchFamily="49" charset="0"/>
              </a:rPr>
              <a:t>printf</a:t>
            </a:r>
            <a:r>
              <a:rPr lang="en-US" dirty="0">
                <a:solidFill>
                  <a:schemeClr val="tx1">
                    <a:lumMod val="65000"/>
                    <a:lumOff val="35000"/>
                  </a:schemeClr>
                </a:solidFill>
                <a:latin typeface="Consolas" panose="020B0609020204030204" pitchFamily="49" charset="0"/>
              </a:rPr>
              <a:t>(</a:t>
            </a:r>
            <a:r>
              <a:rPr lang="en-US" dirty="0">
                <a:solidFill>
                  <a:srgbClr val="183691"/>
                </a:solidFill>
                <a:latin typeface="Consolas" panose="020B0609020204030204" pitchFamily="49" charset="0"/>
              </a:rPr>
              <a:t>"%s"</a:t>
            </a:r>
            <a:r>
              <a:rPr lang="en-US" dirty="0">
                <a:solidFill>
                  <a:srgbClr val="63A35C"/>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dirty="0">
                <a:solidFill>
                  <a:srgbClr val="0086B3"/>
                </a:solidFill>
                <a:latin typeface="Consolas" panose="020B0609020204030204" pitchFamily="49" charset="0"/>
              </a:rPr>
              <a:t>str</a:t>
            </a:r>
            <a:r>
              <a:rPr lang="en-US" dirty="0">
                <a:solidFill>
                  <a:srgbClr val="63A35C"/>
                </a:solidFill>
                <a:latin typeface="Consolas" panose="020B0609020204030204" pitchFamily="49" charset="0"/>
              </a:rPr>
              <a:t>);</a:t>
            </a:r>
          </a:p>
          <a:p>
            <a:pPr marL="109728"/>
            <a:endParaRPr lang="en-US" dirty="0">
              <a:solidFill>
                <a:schemeClr val="tx1">
                  <a:lumMod val="65000"/>
                  <a:lumOff val="35000"/>
                </a:schemeClr>
              </a:solidFill>
              <a:latin typeface="Consolas" panose="020B0609020204030204" pitchFamily="49" charset="0"/>
            </a:endParaRPr>
          </a:p>
        </p:txBody>
      </p:sp>
      <p:graphicFrame>
        <p:nvGraphicFramePr>
          <p:cNvPr id="7" name="טבלה 6">
            <a:extLst>
              <a:ext uri="{FF2B5EF4-FFF2-40B4-BE49-F238E27FC236}">
                <a16:creationId xmlns:a16="http://schemas.microsoft.com/office/drawing/2014/main" id="{F1D11B43-63DB-49E2-8BAD-02B3C8ED9B91}"/>
              </a:ext>
            </a:extLst>
          </p:cNvPr>
          <p:cNvGraphicFramePr>
            <a:graphicFrameLocks noGrp="1"/>
          </p:cNvGraphicFramePr>
          <p:nvPr/>
        </p:nvGraphicFramePr>
        <p:xfrm>
          <a:off x="9520518" y="2079137"/>
          <a:ext cx="641872" cy="4324352"/>
        </p:xfrm>
        <a:graphic>
          <a:graphicData uri="http://schemas.openxmlformats.org/drawingml/2006/table">
            <a:tbl>
              <a:tblPr rtl="1" firstRow="1" bandRow="1">
                <a:tableStyleId>{22838BEF-8BB2-4498-84A7-C5851F593DF1}</a:tableStyleId>
              </a:tblPr>
              <a:tblGrid>
                <a:gridCol w="641872">
                  <a:extLst>
                    <a:ext uri="{9D8B030D-6E8A-4147-A177-3AD203B41FA5}">
                      <a16:colId xmlns:a16="http://schemas.microsoft.com/office/drawing/2014/main" val="1795009363"/>
                    </a:ext>
                  </a:extLst>
                </a:gridCol>
              </a:tblGrid>
              <a:tr h="540544">
                <a:tc>
                  <a:txBody>
                    <a:bodyPr/>
                    <a:lstStyle/>
                    <a:p>
                      <a:pPr rtl="1"/>
                      <a:r>
                        <a:rPr lang="en-US" b="0" dirty="0"/>
                        <a:t>0x00</a:t>
                      </a:r>
                      <a:endParaRPr lang="he-IL" b="0" dirty="0"/>
                    </a:p>
                  </a:txBody>
                  <a:tcPr/>
                </a:tc>
                <a:extLst>
                  <a:ext uri="{0D108BD9-81ED-4DB2-BD59-A6C34878D82A}">
                    <a16:rowId xmlns:a16="http://schemas.microsoft.com/office/drawing/2014/main" val="336148263"/>
                  </a:ext>
                </a:extLst>
              </a:tr>
              <a:tr h="540544">
                <a:tc>
                  <a:txBody>
                    <a:bodyPr/>
                    <a:lstStyle/>
                    <a:p>
                      <a:pPr rtl="1"/>
                      <a:r>
                        <a:rPr lang="en-US" dirty="0"/>
                        <a:t>0x01</a:t>
                      </a:r>
                      <a:endParaRPr lang="he-IL" dirty="0"/>
                    </a:p>
                  </a:txBody>
                  <a:tcPr/>
                </a:tc>
                <a:extLst>
                  <a:ext uri="{0D108BD9-81ED-4DB2-BD59-A6C34878D82A}">
                    <a16:rowId xmlns:a16="http://schemas.microsoft.com/office/drawing/2014/main" val="2603235330"/>
                  </a:ext>
                </a:extLst>
              </a:tr>
              <a:tr h="540544">
                <a:tc>
                  <a:txBody>
                    <a:bodyPr/>
                    <a:lstStyle/>
                    <a:p>
                      <a:pPr rtl="1"/>
                      <a:r>
                        <a:rPr lang="en-US" dirty="0"/>
                        <a:t>0x02</a:t>
                      </a:r>
                      <a:endParaRPr lang="he-IL" dirty="0"/>
                    </a:p>
                  </a:txBody>
                  <a:tcPr/>
                </a:tc>
                <a:extLst>
                  <a:ext uri="{0D108BD9-81ED-4DB2-BD59-A6C34878D82A}">
                    <a16:rowId xmlns:a16="http://schemas.microsoft.com/office/drawing/2014/main" val="2987861127"/>
                  </a:ext>
                </a:extLst>
              </a:tr>
              <a:tr h="540544">
                <a:tc>
                  <a:txBody>
                    <a:bodyPr/>
                    <a:lstStyle/>
                    <a:p>
                      <a:pPr rtl="1"/>
                      <a:r>
                        <a:rPr lang="en-US" dirty="0"/>
                        <a:t>0x03</a:t>
                      </a:r>
                      <a:endParaRPr lang="he-IL" dirty="0"/>
                    </a:p>
                  </a:txBody>
                  <a:tcPr/>
                </a:tc>
                <a:extLst>
                  <a:ext uri="{0D108BD9-81ED-4DB2-BD59-A6C34878D82A}">
                    <a16:rowId xmlns:a16="http://schemas.microsoft.com/office/drawing/2014/main" val="106214131"/>
                  </a:ext>
                </a:extLst>
              </a:tr>
              <a:tr h="540544">
                <a:tc>
                  <a:txBody>
                    <a:bodyPr/>
                    <a:lstStyle/>
                    <a:p>
                      <a:pPr rtl="1"/>
                      <a:r>
                        <a:rPr lang="en-US" dirty="0"/>
                        <a:t>0x04</a:t>
                      </a:r>
                      <a:endParaRPr lang="he-IL" dirty="0"/>
                    </a:p>
                  </a:txBody>
                  <a:tcPr/>
                </a:tc>
                <a:extLst>
                  <a:ext uri="{0D108BD9-81ED-4DB2-BD59-A6C34878D82A}">
                    <a16:rowId xmlns:a16="http://schemas.microsoft.com/office/drawing/2014/main" val="4229073397"/>
                  </a:ext>
                </a:extLst>
              </a:tr>
              <a:tr h="540544">
                <a:tc>
                  <a:txBody>
                    <a:bodyPr/>
                    <a:lstStyle/>
                    <a:p>
                      <a:pPr rtl="1"/>
                      <a:r>
                        <a:rPr lang="en-US" dirty="0"/>
                        <a:t>0x05</a:t>
                      </a:r>
                      <a:endParaRPr lang="he-IL" dirty="0"/>
                    </a:p>
                  </a:txBody>
                  <a:tcPr/>
                </a:tc>
                <a:extLst>
                  <a:ext uri="{0D108BD9-81ED-4DB2-BD59-A6C34878D82A}">
                    <a16:rowId xmlns:a16="http://schemas.microsoft.com/office/drawing/2014/main" val="281101992"/>
                  </a:ext>
                </a:extLst>
              </a:tr>
              <a:tr h="540544">
                <a:tc>
                  <a:txBody>
                    <a:bodyPr/>
                    <a:lstStyle/>
                    <a:p>
                      <a:pPr rtl="1"/>
                      <a:r>
                        <a:rPr lang="en-US" dirty="0"/>
                        <a:t>0x00</a:t>
                      </a:r>
                      <a:endParaRPr lang="he-IL" dirty="0"/>
                    </a:p>
                  </a:txBody>
                  <a:tcPr/>
                </a:tc>
                <a:extLst>
                  <a:ext uri="{0D108BD9-81ED-4DB2-BD59-A6C34878D82A}">
                    <a16:rowId xmlns:a16="http://schemas.microsoft.com/office/drawing/2014/main" val="1580654444"/>
                  </a:ext>
                </a:extLst>
              </a:tr>
              <a:tr h="540544">
                <a:tc>
                  <a:txBody>
                    <a:bodyPr/>
                    <a:lstStyle/>
                    <a:p>
                      <a:pPr rtl="1"/>
                      <a:r>
                        <a:rPr lang="en-US" dirty="0"/>
                        <a:t>0x06</a:t>
                      </a:r>
                      <a:endParaRPr lang="he-IL" dirty="0"/>
                    </a:p>
                  </a:txBody>
                  <a:tcPr/>
                </a:tc>
                <a:extLst>
                  <a:ext uri="{0D108BD9-81ED-4DB2-BD59-A6C34878D82A}">
                    <a16:rowId xmlns:a16="http://schemas.microsoft.com/office/drawing/2014/main" val="3330518186"/>
                  </a:ext>
                </a:extLst>
              </a:tr>
            </a:tbl>
          </a:graphicData>
        </a:graphic>
      </p:graphicFrame>
      <p:graphicFrame>
        <p:nvGraphicFramePr>
          <p:cNvPr id="8" name="טבלה 6">
            <a:extLst>
              <a:ext uri="{FF2B5EF4-FFF2-40B4-BE49-F238E27FC236}">
                <a16:creationId xmlns:a16="http://schemas.microsoft.com/office/drawing/2014/main" id="{AA1C8A5A-9E64-45C9-9B3A-FA90F5869FDF}"/>
              </a:ext>
            </a:extLst>
          </p:cNvPr>
          <p:cNvGraphicFramePr>
            <a:graphicFrameLocks noGrp="1"/>
          </p:cNvGraphicFramePr>
          <p:nvPr/>
        </p:nvGraphicFramePr>
        <p:xfrm>
          <a:off x="10281324" y="2079137"/>
          <a:ext cx="1422997" cy="4324352"/>
        </p:xfrm>
        <a:graphic>
          <a:graphicData uri="http://schemas.openxmlformats.org/drawingml/2006/table">
            <a:tbl>
              <a:tblPr rtl="1" firstRow="1" bandRow="1">
                <a:tableStyleId>{22838BEF-8BB2-4498-84A7-C5851F593DF1}</a:tableStyleId>
              </a:tblPr>
              <a:tblGrid>
                <a:gridCol w="1422997">
                  <a:extLst>
                    <a:ext uri="{9D8B030D-6E8A-4147-A177-3AD203B41FA5}">
                      <a16:colId xmlns:a16="http://schemas.microsoft.com/office/drawing/2014/main" val="2276039381"/>
                    </a:ext>
                  </a:extLst>
                </a:gridCol>
              </a:tblGrid>
              <a:tr h="540544">
                <a:tc>
                  <a:txBody>
                    <a:bodyPr/>
                    <a:lstStyle/>
                    <a:p>
                      <a:pPr rtl="1"/>
                      <a:endParaRPr lang="he-IL" b="0" dirty="0"/>
                    </a:p>
                  </a:txBody>
                  <a:tcPr/>
                </a:tc>
                <a:extLst>
                  <a:ext uri="{0D108BD9-81ED-4DB2-BD59-A6C34878D82A}">
                    <a16:rowId xmlns:a16="http://schemas.microsoft.com/office/drawing/2014/main" val="3329334297"/>
                  </a:ext>
                </a:extLst>
              </a:tr>
              <a:tr h="540544">
                <a:tc>
                  <a:txBody>
                    <a:bodyPr/>
                    <a:lstStyle/>
                    <a:p>
                      <a:pPr rtl="1"/>
                      <a:endParaRPr lang="he-IL" b="0" dirty="0"/>
                    </a:p>
                  </a:txBody>
                  <a:tcPr/>
                </a:tc>
                <a:extLst>
                  <a:ext uri="{0D108BD9-81ED-4DB2-BD59-A6C34878D82A}">
                    <a16:rowId xmlns:a16="http://schemas.microsoft.com/office/drawing/2014/main" val="1099408620"/>
                  </a:ext>
                </a:extLst>
              </a:tr>
              <a:tr h="540544">
                <a:tc>
                  <a:txBody>
                    <a:bodyPr/>
                    <a:lstStyle/>
                    <a:p>
                      <a:pPr rtl="1"/>
                      <a:endParaRPr lang="he-IL" b="0" dirty="0"/>
                    </a:p>
                  </a:txBody>
                  <a:tcPr/>
                </a:tc>
                <a:extLst>
                  <a:ext uri="{0D108BD9-81ED-4DB2-BD59-A6C34878D82A}">
                    <a16:rowId xmlns:a16="http://schemas.microsoft.com/office/drawing/2014/main" val="3980326574"/>
                  </a:ext>
                </a:extLst>
              </a:tr>
              <a:tr h="540544">
                <a:tc>
                  <a:txBody>
                    <a:bodyPr/>
                    <a:lstStyle/>
                    <a:p>
                      <a:pPr rtl="1"/>
                      <a:endParaRPr lang="he-IL" dirty="0"/>
                    </a:p>
                  </a:txBody>
                  <a:tcPr/>
                </a:tc>
                <a:extLst>
                  <a:ext uri="{0D108BD9-81ED-4DB2-BD59-A6C34878D82A}">
                    <a16:rowId xmlns:a16="http://schemas.microsoft.com/office/drawing/2014/main" val="2014711461"/>
                  </a:ext>
                </a:extLst>
              </a:tr>
              <a:tr h="540544">
                <a:tc>
                  <a:txBody>
                    <a:bodyPr/>
                    <a:lstStyle/>
                    <a:p>
                      <a:pPr rtl="1"/>
                      <a:endParaRPr lang="he-IL" dirty="0"/>
                    </a:p>
                  </a:txBody>
                  <a:tcPr/>
                </a:tc>
                <a:extLst>
                  <a:ext uri="{0D108BD9-81ED-4DB2-BD59-A6C34878D82A}">
                    <a16:rowId xmlns:a16="http://schemas.microsoft.com/office/drawing/2014/main" val="915976257"/>
                  </a:ext>
                </a:extLst>
              </a:tr>
              <a:tr h="540544">
                <a:tc>
                  <a:txBody>
                    <a:bodyPr/>
                    <a:lstStyle/>
                    <a:p>
                      <a:pPr rtl="1"/>
                      <a:endParaRPr lang="he-IL" dirty="0"/>
                    </a:p>
                  </a:txBody>
                  <a:tcPr/>
                </a:tc>
                <a:extLst>
                  <a:ext uri="{0D108BD9-81ED-4DB2-BD59-A6C34878D82A}">
                    <a16:rowId xmlns:a16="http://schemas.microsoft.com/office/drawing/2014/main" val="3576923218"/>
                  </a:ext>
                </a:extLst>
              </a:tr>
              <a:tr h="540544">
                <a:tc>
                  <a:txBody>
                    <a:bodyPr/>
                    <a:lstStyle/>
                    <a:p>
                      <a:pPr rtl="1"/>
                      <a:endParaRPr lang="he-IL" dirty="0"/>
                    </a:p>
                  </a:txBody>
                  <a:tcPr/>
                </a:tc>
                <a:extLst>
                  <a:ext uri="{0D108BD9-81ED-4DB2-BD59-A6C34878D82A}">
                    <a16:rowId xmlns:a16="http://schemas.microsoft.com/office/drawing/2014/main" val="2371567947"/>
                  </a:ext>
                </a:extLst>
              </a:tr>
              <a:tr h="540544">
                <a:tc>
                  <a:txBody>
                    <a:bodyPr/>
                    <a:lstStyle/>
                    <a:p>
                      <a:pPr rtl="1"/>
                      <a:endParaRPr lang="he-IL" dirty="0"/>
                    </a:p>
                  </a:txBody>
                  <a:tcPr/>
                </a:tc>
                <a:extLst>
                  <a:ext uri="{0D108BD9-81ED-4DB2-BD59-A6C34878D82A}">
                    <a16:rowId xmlns:a16="http://schemas.microsoft.com/office/drawing/2014/main" val="3825139144"/>
                  </a:ext>
                </a:extLst>
              </a:tr>
            </a:tbl>
          </a:graphicData>
        </a:graphic>
      </p:graphicFrame>
      <p:graphicFrame>
        <p:nvGraphicFramePr>
          <p:cNvPr id="9" name="טבלה 6">
            <a:extLst>
              <a:ext uri="{FF2B5EF4-FFF2-40B4-BE49-F238E27FC236}">
                <a16:creationId xmlns:a16="http://schemas.microsoft.com/office/drawing/2014/main" id="{3F9F9B6A-5131-48FC-9FCE-FAF0B2F6B46D}"/>
              </a:ext>
            </a:extLst>
          </p:cNvPr>
          <p:cNvGraphicFramePr>
            <a:graphicFrameLocks noGrp="1"/>
          </p:cNvGraphicFramePr>
          <p:nvPr/>
        </p:nvGraphicFramePr>
        <p:xfrm>
          <a:off x="10281324" y="2079137"/>
          <a:ext cx="1422997" cy="4324352"/>
        </p:xfrm>
        <a:graphic>
          <a:graphicData uri="http://schemas.openxmlformats.org/drawingml/2006/table">
            <a:tbl>
              <a:tblPr rtl="1" firstRow="1" bandRow="1">
                <a:tableStyleId>{22838BEF-8BB2-4498-84A7-C5851F593DF1}</a:tableStyleId>
              </a:tblPr>
              <a:tblGrid>
                <a:gridCol w="1422997">
                  <a:extLst>
                    <a:ext uri="{9D8B030D-6E8A-4147-A177-3AD203B41FA5}">
                      <a16:colId xmlns:a16="http://schemas.microsoft.com/office/drawing/2014/main" val="2276039381"/>
                    </a:ext>
                  </a:extLst>
                </a:gridCol>
              </a:tblGrid>
              <a:tr h="540544">
                <a:tc>
                  <a:txBody>
                    <a:bodyPr/>
                    <a:lstStyle/>
                    <a:p>
                      <a:pPr rtl="1"/>
                      <a:r>
                        <a:rPr lang="en-US" b="0" dirty="0"/>
                        <a:t>H</a:t>
                      </a:r>
                      <a:endParaRPr lang="he-IL" b="0" dirty="0"/>
                    </a:p>
                  </a:txBody>
                  <a:tcPr/>
                </a:tc>
                <a:extLst>
                  <a:ext uri="{0D108BD9-81ED-4DB2-BD59-A6C34878D82A}">
                    <a16:rowId xmlns:a16="http://schemas.microsoft.com/office/drawing/2014/main" val="3329334297"/>
                  </a:ext>
                </a:extLst>
              </a:tr>
              <a:tr h="540544">
                <a:tc>
                  <a:txBody>
                    <a:bodyPr/>
                    <a:lstStyle/>
                    <a:p>
                      <a:pPr rtl="1"/>
                      <a:r>
                        <a:rPr lang="en-US" b="0" dirty="0"/>
                        <a:t>E</a:t>
                      </a:r>
                      <a:endParaRPr lang="he-IL" b="0" dirty="0"/>
                    </a:p>
                  </a:txBody>
                  <a:tcPr/>
                </a:tc>
                <a:extLst>
                  <a:ext uri="{0D108BD9-81ED-4DB2-BD59-A6C34878D82A}">
                    <a16:rowId xmlns:a16="http://schemas.microsoft.com/office/drawing/2014/main" val="1099408620"/>
                  </a:ext>
                </a:extLst>
              </a:tr>
              <a:tr h="540544">
                <a:tc>
                  <a:txBody>
                    <a:bodyPr/>
                    <a:lstStyle/>
                    <a:p>
                      <a:pPr rtl="1"/>
                      <a:r>
                        <a:rPr lang="en-US" b="0" dirty="0"/>
                        <a:t>L</a:t>
                      </a:r>
                      <a:endParaRPr lang="he-IL" b="0" dirty="0"/>
                    </a:p>
                  </a:txBody>
                  <a:tcPr/>
                </a:tc>
                <a:extLst>
                  <a:ext uri="{0D108BD9-81ED-4DB2-BD59-A6C34878D82A}">
                    <a16:rowId xmlns:a16="http://schemas.microsoft.com/office/drawing/2014/main" val="3980326574"/>
                  </a:ext>
                </a:extLst>
              </a:tr>
              <a:tr h="540544">
                <a:tc>
                  <a:txBody>
                    <a:bodyPr/>
                    <a:lstStyle/>
                    <a:p>
                      <a:pPr rtl="1"/>
                      <a:r>
                        <a:rPr lang="en-US" dirty="0"/>
                        <a:t>L</a:t>
                      </a:r>
                      <a:endParaRPr lang="he-IL" dirty="0"/>
                    </a:p>
                  </a:txBody>
                  <a:tcPr/>
                </a:tc>
                <a:extLst>
                  <a:ext uri="{0D108BD9-81ED-4DB2-BD59-A6C34878D82A}">
                    <a16:rowId xmlns:a16="http://schemas.microsoft.com/office/drawing/2014/main" val="2014711461"/>
                  </a:ext>
                </a:extLst>
              </a:tr>
              <a:tr h="540544">
                <a:tc>
                  <a:txBody>
                    <a:bodyPr/>
                    <a:lstStyle/>
                    <a:p>
                      <a:pPr rtl="1"/>
                      <a:r>
                        <a:rPr lang="en-US" dirty="0"/>
                        <a:t>O</a:t>
                      </a:r>
                      <a:endParaRPr lang="he-IL" dirty="0"/>
                    </a:p>
                  </a:txBody>
                  <a:tcPr/>
                </a:tc>
                <a:extLst>
                  <a:ext uri="{0D108BD9-81ED-4DB2-BD59-A6C34878D82A}">
                    <a16:rowId xmlns:a16="http://schemas.microsoft.com/office/drawing/2014/main" val="915976257"/>
                  </a:ext>
                </a:extLst>
              </a:tr>
              <a:tr h="540544">
                <a:tc>
                  <a:txBody>
                    <a:bodyPr/>
                    <a:lstStyle/>
                    <a:p>
                      <a:pPr rtl="1"/>
                      <a:r>
                        <a:rPr lang="en-US" dirty="0"/>
                        <a:t>\0</a:t>
                      </a:r>
                      <a:endParaRPr lang="he-IL" dirty="0"/>
                    </a:p>
                  </a:txBody>
                  <a:tcPr/>
                </a:tc>
                <a:extLst>
                  <a:ext uri="{0D108BD9-81ED-4DB2-BD59-A6C34878D82A}">
                    <a16:rowId xmlns:a16="http://schemas.microsoft.com/office/drawing/2014/main" val="3576923218"/>
                  </a:ext>
                </a:extLst>
              </a:tr>
              <a:tr h="540544">
                <a:tc>
                  <a:txBody>
                    <a:bodyPr/>
                    <a:lstStyle/>
                    <a:p>
                      <a:pPr rtl="1"/>
                      <a:endParaRPr lang="he-IL" dirty="0"/>
                    </a:p>
                  </a:txBody>
                  <a:tcPr/>
                </a:tc>
                <a:extLst>
                  <a:ext uri="{0D108BD9-81ED-4DB2-BD59-A6C34878D82A}">
                    <a16:rowId xmlns:a16="http://schemas.microsoft.com/office/drawing/2014/main" val="2371567947"/>
                  </a:ext>
                </a:extLst>
              </a:tr>
              <a:tr h="540544">
                <a:tc>
                  <a:txBody>
                    <a:bodyPr/>
                    <a:lstStyle/>
                    <a:p>
                      <a:pPr rtl="1"/>
                      <a:endParaRPr lang="he-IL" dirty="0"/>
                    </a:p>
                  </a:txBody>
                  <a:tcPr/>
                </a:tc>
                <a:extLst>
                  <a:ext uri="{0D108BD9-81ED-4DB2-BD59-A6C34878D82A}">
                    <a16:rowId xmlns:a16="http://schemas.microsoft.com/office/drawing/2014/main" val="3825139144"/>
                  </a:ext>
                </a:extLst>
              </a:tr>
            </a:tbl>
          </a:graphicData>
        </a:graphic>
      </p:graphicFrame>
      <p:sp>
        <p:nvSpPr>
          <p:cNvPr id="10" name="חץ: ימינה 9">
            <a:extLst>
              <a:ext uri="{FF2B5EF4-FFF2-40B4-BE49-F238E27FC236}">
                <a16:creationId xmlns:a16="http://schemas.microsoft.com/office/drawing/2014/main" id="{E0C72AE5-D096-4FFD-A293-045C079400DC}"/>
              </a:ext>
            </a:extLst>
          </p:cNvPr>
          <p:cNvSpPr/>
          <p:nvPr/>
        </p:nvSpPr>
        <p:spPr>
          <a:xfrm>
            <a:off x="311591" y="2546268"/>
            <a:ext cx="387275" cy="1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חץ: ימינה 10">
            <a:extLst>
              <a:ext uri="{FF2B5EF4-FFF2-40B4-BE49-F238E27FC236}">
                <a16:creationId xmlns:a16="http://schemas.microsoft.com/office/drawing/2014/main" id="{7C709CB1-7148-4785-B1F8-CF2EE43D9F68}"/>
              </a:ext>
            </a:extLst>
          </p:cNvPr>
          <p:cNvSpPr/>
          <p:nvPr/>
        </p:nvSpPr>
        <p:spPr>
          <a:xfrm>
            <a:off x="311591" y="2863806"/>
            <a:ext cx="387275" cy="1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חץ: ימינה 11">
            <a:extLst>
              <a:ext uri="{FF2B5EF4-FFF2-40B4-BE49-F238E27FC236}">
                <a16:creationId xmlns:a16="http://schemas.microsoft.com/office/drawing/2014/main" id="{D353DBB0-0638-48ED-8FDA-55D9DE5FE856}"/>
              </a:ext>
            </a:extLst>
          </p:cNvPr>
          <p:cNvSpPr/>
          <p:nvPr/>
        </p:nvSpPr>
        <p:spPr>
          <a:xfrm>
            <a:off x="311591" y="3123681"/>
            <a:ext cx="387275" cy="1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3" name="טבלה 6">
            <a:extLst>
              <a:ext uri="{FF2B5EF4-FFF2-40B4-BE49-F238E27FC236}">
                <a16:creationId xmlns:a16="http://schemas.microsoft.com/office/drawing/2014/main" id="{F1285783-D7AE-4388-8A59-DE37687D4E45}"/>
              </a:ext>
            </a:extLst>
          </p:cNvPr>
          <p:cNvGraphicFramePr>
            <a:graphicFrameLocks noGrp="1"/>
          </p:cNvGraphicFramePr>
          <p:nvPr/>
        </p:nvGraphicFramePr>
        <p:xfrm>
          <a:off x="10281324" y="2079137"/>
          <a:ext cx="1422997" cy="4324352"/>
        </p:xfrm>
        <a:graphic>
          <a:graphicData uri="http://schemas.openxmlformats.org/drawingml/2006/table">
            <a:tbl>
              <a:tblPr rtl="1" firstRow="1" bandRow="1">
                <a:tableStyleId>{22838BEF-8BB2-4498-84A7-C5851F593DF1}</a:tableStyleId>
              </a:tblPr>
              <a:tblGrid>
                <a:gridCol w="1422997">
                  <a:extLst>
                    <a:ext uri="{9D8B030D-6E8A-4147-A177-3AD203B41FA5}">
                      <a16:colId xmlns:a16="http://schemas.microsoft.com/office/drawing/2014/main" val="2276039381"/>
                    </a:ext>
                  </a:extLst>
                </a:gridCol>
              </a:tblGrid>
              <a:tr h="540544">
                <a:tc>
                  <a:txBody>
                    <a:bodyPr/>
                    <a:lstStyle/>
                    <a:p>
                      <a:pPr rtl="1"/>
                      <a:r>
                        <a:rPr lang="en-US" b="0" dirty="0"/>
                        <a:t>B</a:t>
                      </a:r>
                      <a:endParaRPr lang="he-IL" b="0" dirty="0"/>
                    </a:p>
                  </a:txBody>
                  <a:tcPr/>
                </a:tc>
                <a:extLst>
                  <a:ext uri="{0D108BD9-81ED-4DB2-BD59-A6C34878D82A}">
                    <a16:rowId xmlns:a16="http://schemas.microsoft.com/office/drawing/2014/main" val="3329334297"/>
                  </a:ext>
                </a:extLst>
              </a:tr>
              <a:tr h="540544">
                <a:tc>
                  <a:txBody>
                    <a:bodyPr/>
                    <a:lstStyle/>
                    <a:p>
                      <a:pPr rtl="1"/>
                      <a:r>
                        <a:rPr lang="en-US" b="0" dirty="0"/>
                        <a:t>E</a:t>
                      </a:r>
                      <a:endParaRPr lang="he-IL" b="0" dirty="0"/>
                    </a:p>
                  </a:txBody>
                  <a:tcPr/>
                </a:tc>
                <a:extLst>
                  <a:ext uri="{0D108BD9-81ED-4DB2-BD59-A6C34878D82A}">
                    <a16:rowId xmlns:a16="http://schemas.microsoft.com/office/drawing/2014/main" val="1099408620"/>
                  </a:ext>
                </a:extLst>
              </a:tr>
              <a:tr h="540544">
                <a:tc>
                  <a:txBody>
                    <a:bodyPr/>
                    <a:lstStyle/>
                    <a:p>
                      <a:pPr rtl="1"/>
                      <a:r>
                        <a:rPr lang="en-US" b="0" dirty="0"/>
                        <a:t>L</a:t>
                      </a:r>
                      <a:endParaRPr lang="he-IL" b="0" dirty="0"/>
                    </a:p>
                  </a:txBody>
                  <a:tcPr/>
                </a:tc>
                <a:extLst>
                  <a:ext uri="{0D108BD9-81ED-4DB2-BD59-A6C34878D82A}">
                    <a16:rowId xmlns:a16="http://schemas.microsoft.com/office/drawing/2014/main" val="3980326574"/>
                  </a:ext>
                </a:extLst>
              </a:tr>
              <a:tr h="540544">
                <a:tc>
                  <a:txBody>
                    <a:bodyPr/>
                    <a:lstStyle/>
                    <a:p>
                      <a:pPr rtl="1"/>
                      <a:r>
                        <a:rPr lang="en-US" dirty="0"/>
                        <a:t>L</a:t>
                      </a:r>
                      <a:endParaRPr lang="he-IL" dirty="0"/>
                    </a:p>
                  </a:txBody>
                  <a:tcPr/>
                </a:tc>
                <a:extLst>
                  <a:ext uri="{0D108BD9-81ED-4DB2-BD59-A6C34878D82A}">
                    <a16:rowId xmlns:a16="http://schemas.microsoft.com/office/drawing/2014/main" val="2014711461"/>
                  </a:ext>
                </a:extLst>
              </a:tr>
              <a:tr h="540544">
                <a:tc>
                  <a:txBody>
                    <a:bodyPr/>
                    <a:lstStyle/>
                    <a:p>
                      <a:pPr rtl="1"/>
                      <a:r>
                        <a:rPr lang="en-US" dirty="0"/>
                        <a:t>O</a:t>
                      </a:r>
                      <a:endParaRPr lang="he-IL" dirty="0"/>
                    </a:p>
                  </a:txBody>
                  <a:tcPr/>
                </a:tc>
                <a:extLst>
                  <a:ext uri="{0D108BD9-81ED-4DB2-BD59-A6C34878D82A}">
                    <a16:rowId xmlns:a16="http://schemas.microsoft.com/office/drawing/2014/main" val="915976257"/>
                  </a:ext>
                </a:extLst>
              </a:tr>
              <a:tr h="540544">
                <a:tc>
                  <a:txBody>
                    <a:bodyPr/>
                    <a:lstStyle/>
                    <a:p>
                      <a:pPr rtl="1"/>
                      <a:r>
                        <a:rPr lang="en-US" dirty="0"/>
                        <a:t>\0</a:t>
                      </a:r>
                      <a:endParaRPr lang="he-IL" dirty="0"/>
                    </a:p>
                  </a:txBody>
                  <a:tcPr/>
                </a:tc>
                <a:extLst>
                  <a:ext uri="{0D108BD9-81ED-4DB2-BD59-A6C34878D82A}">
                    <a16:rowId xmlns:a16="http://schemas.microsoft.com/office/drawing/2014/main" val="3576923218"/>
                  </a:ext>
                </a:extLst>
              </a:tr>
              <a:tr h="540544">
                <a:tc>
                  <a:txBody>
                    <a:bodyPr/>
                    <a:lstStyle/>
                    <a:p>
                      <a:pPr rtl="1"/>
                      <a:endParaRPr lang="he-IL" dirty="0"/>
                    </a:p>
                  </a:txBody>
                  <a:tcPr/>
                </a:tc>
                <a:extLst>
                  <a:ext uri="{0D108BD9-81ED-4DB2-BD59-A6C34878D82A}">
                    <a16:rowId xmlns:a16="http://schemas.microsoft.com/office/drawing/2014/main" val="2371567947"/>
                  </a:ext>
                </a:extLst>
              </a:tr>
              <a:tr h="540544">
                <a:tc>
                  <a:txBody>
                    <a:bodyPr/>
                    <a:lstStyle/>
                    <a:p>
                      <a:pPr rtl="1"/>
                      <a:endParaRPr lang="he-IL" dirty="0"/>
                    </a:p>
                  </a:txBody>
                  <a:tcPr/>
                </a:tc>
                <a:extLst>
                  <a:ext uri="{0D108BD9-81ED-4DB2-BD59-A6C34878D82A}">
                    <a16:rowId xmlns:a16="http://schemas.microsoft.com/office/drawing/2014/main" val="3825139144"/>
                  </a:ext>
                </a:extLst>
              </a:tr>
            </a:tbl>
          </a:graphicData>
        </a:graphic>
      </p:graphicFrame>
      <p:sp>
        <p:nvSpPr>
          <p:cNvPr id="14" name="חץ: ימינה 13">
            <a:extLst>
              <a:ext uri="{FF2B5EF4-FFF2-40B4-BE49-F238E27FC236}">
                <a16:creationId xmlns:a16="http://schemas.microsoft.com/office/drawing/2014/main" id="{9107D3F8-EE35-4F09-9343-293FE03E4655}"/>
              </a:ext>
            </a:extLst>
          </p:cNvPr>
          <p:cNvSpPr/>
          <p:nvPr/>
        </p:nvSpPr>
        <p:spPr>
          <a:xfrm>
            <a:off x="311591" y="3372811"/>
            <a:ext cx="387275" cy="1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a:extLst>
              <a:ext uri="{FF2B5EF4-FFF2-40B4-BE49-F238E27FC236}">
                <a16:creationId xmlns:a16="http://schemas.microsoft.com/office/drawing/2014/main" id="{12A9B7D7-4487-4117-8348-BD50C8425C95}"/>
              </a:ext>
            </a:extLst>
          </p:cNvPr>
          <p:cNvSpPr/>
          <p:nvPr/>
        </p:nvSpPr>
        <p:spPr>
          <a:xfrm>
            <a:off x="3736360" y="2758662"/>
            <a:ext cx="2601662" cy="354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109728" indent="0">
              <a:buFont typeface="Georgia"/>
              <a:buNone/>
            </a:pPr>
            <a:r>
              <a:rPr lang="en-US" sz="1600" dirty="0">
                <a:solidFill>
                  <a:schemeClr val="tx1"/>
                </a:solidFill>
                <a:latin typeface="+mj-lt"/>
              </a:rPr>
              <a:t>H</a:t>
            </a:r>
          </a:p>
        </p:txBody>
      </p:sp>
      <p:sp>
        <p:nvSpPr>
          <p:cNvPr id="16" name="מלבן 15">
            <a:extLst>
              <a:ext uri="{FF2B5EF4-FFF2-40B4-BE49-F238E27FC236}">
                <a16:creationId xmlns:a16="http://schemas.microsoft.com/office/drawing/2014/main" id="{9BCF63D4-6614-4ABA-AA2A-6141352730D2}"/>
              </a:ext>
            </a:extLst>
          </p:cNvPr>
          <p:cNvSpPr/>
          <p:nvPr/>
        </p:nvSpPr>
        <p:spPr>
          <a:xfrm>
            <a:off x="3648407" y="3261431"/>
            <a:ext cx="2601662" cy="354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109728" indent="0">
              <a:buFont typeface="Georgia"/>
              <a:buNone/>
            </a:pPr>
            <a:r>
              <a:rPr lang="en-US" sz="1600" dirty="0">
                <a:solidFill>
                  <a:schemeClr val="tx1"/>
                </a:solidFill>
              </a:rPr>
              <a:t>BELLO</a:t>
            </a:r>
          </a:p>
        </p:txBody>
      </p:sp>
      <p:sp>
        <p:nvSpPr>
          <p:cNvPr id="17" name="Title 1">
            <a:extLst>
              <a:ext uri="{FF2B5EF4-FFF2-40B4-BE49-F238E27FC236}">
                <a16:creationId xmlns:a16="http://schemas.microsoft.com/office/drawing/2014/main" id="{5621FB07-577E-43AB-9AF7-218B5ED763E0}"/>
              </a:ext>
            </a:extLst>
          </p:cNvPr>
          <p:cNvSpPr>
            <a:spLocks noGrp="1"/>
          </p:cNvSpPr>
          <p:nvPr>
            <p:ph type="title"/>
          </p:nvPr>
        </p:nvSpPr>
        <p:spPr>
          <a:xfrm>
            <a:off x="609600" y="364998"/>
            <a:ext cx="10972800" cy="1066800"/>
          </a:xfrm>
        </p:spPr>
        <p:txBody>
          <a:bodyPr/>
          <a:lstStyle/>
          <a:p>
            <a:r>
              <a:rPr lang="en-US" dirty="0"/>
              <a:t>Strings in C</a:t>
            </a:r>
          </a:p>
        </p:txBody>
      </p:sp>
      <p:sp>
        <p:nvSpPr>
          <p:cNvPr id="18" name="חץ: ימינה 17">
            <a:extLst>
              <a:ext uri="{FF2B5EF4-FFF2-40B4-BE49-F238E27FC236}">
                <a16:creationId xmlns:a16="http://schemas.microsoft.com/office/drawing/2014/main" id="{94C38F90-C8A1-4CB6-BAAE-5715548F9D85}"/>
              </a:ext>
            </a:extLst>
          </p:cNvPr>
          <p:cNvSpPr/>
          <p:nvPr/>
        </p:nvSpPr>
        <p:spPr>
          <a:xfrm>
            <a:off x="320983" y="4539688"/>
            <a:ext cx="387275" cy="1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חץ: ימינה 18">
            <a:extLst>
              <a:ext uri="{FF2B5EF4-FFF2-40B4-BE49-F238E27FC236}">
                <a16:creationId xmlns:a16="http://schemas.microsoft.com/office/drawing/2014/main" id="{60E25E95-4378-4695-BA4E-FB9F800BD622}"/>
              </a:ext>
            </a:extLst>
          </p:cNvPr>
          <p:cNvSpPr/>
          <p:nvPr/>
        </p:nvSpPr>
        <p:spPr>
          <a:xfrm>
            <a:off x="320983" y="5829513"/>
            <a:ext cx="387275" cy="1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20" name="טבלה 6">
            <a:extLst>
              <a:ext uri="{FF2B5EF4-FFF2-40B4-BE49-F238E27FC236}">
                <a16:creationId xmlns:a16="http://schemas.microsoft.com/office/drawing/2014/main" id="{50F5DAEA-095E-46CB-A653-9B36860C55F9}"/>
              </a:ext>
            </a:extLst>
          </p:cNvPr>
          <p:cNvGraphicFramePr>
            <a:graphicFrameLocks noGrp="1"/>
          </p:cNvGraphicFramePr>
          <p:nvPr>
            <p:extLst>
              <p:ext uri="{D42A27DB-BD31-4B8C-83A1-F6EECF244321}">
                <p14:modId xmlns:p14="http://schemas.microsoft.com/office/powerpoint/2010/main" val="1471408420"/>
              </p:ext>
            </p:extLst>
          </p:nvPr>
        </p:nvGraphicFramePr>
        <p:xfrm>
          <a:off x="10281324" y="2079137"/>
          <a:ext cx="1422997" cy="4324352"/>
        </p:xfrm>
        <a:graphic>
          <a:graphicData uri="http://schemas.openxmlformats.org/drawingml/2006/table">
            <a:tbl>
              <a:tblPr rtl="1" firstRow="1" bandRow="1">
                <a:tableStyleId>{22838BEF-8BB2-4498-84A7-C5851F593DF1}</a:tableStyleId>
              </a:tblPr>
              <a:tblGrid>
                <a:gridCol w="1422997">
                  <a:extLst>
                    <a:ext uri="{9D8B030D-6E8A-4147-A177-3AD203B41FA5}">
                      <a16:colId xmlns:a16="http://schemas.microsoft.com/office/drawing/2014/main" val="2276039381"/>
                    </a:ext>
                  </a:extLst>
                </a:gridCol>
              </a:tblGrid>
              <a:tr h="540544">
                <a:tc>
                  <a:txBody>
                    <a:bodyPr/>
                    <a:lstStyle/>
                    <a:p>
                      <a:pPr rtl="1"/>
                      <a:r>
                        <a:rPr lang="en-US" b="0" dirty="0"/>
                        <a:t>*</a:t>
                      </a:r>
                      <a:endParaRPr lang="he-IL" b="0" dirty="0"/>
                    </a:p>
                  </a:txBody>
                  <a:tcPr/>
                </a:tc>
                <a:extLst>
                  <a:ext uri="{0D108BD9-81ED-4DB2-BD59-A6C34878D82A}">
                    <a16:rowId xmlns:a16="http://schemas.microsoft.com/office/drawing/2014/main" val="3329334297"/>
                  </a:ext>
                </a:extLst>
              </a:tr>
              <a:tr h="540544">
                <a:tc>
                  <a:txBody>
                    <a:bodyPr/>
                    <a:lstStyle/>
                    <a:p>
                      <a:pPr rtl="1"/>
                      <a:r>
                        <a:rPr lang="en-US" b="0" dirty="0"/>
                        <a:t>*</a:t>
                      </a:r>
                      <a:endParaRPr lang="he-IL" b="0" dirty="0"/>
                    </a:p>
                  </a:txBody>
                  <a:tcPr/>
                </a:tc>
                <a:extLst>
                  <a:ext uri="{0D108BD9-81ED-4DB2-BD59-A6C34878D82A}">
                    <a16:rowId xmlns:a16="http://schemas.microsoft.com/office/drawing/2014/main" val="1099408620"/>
                  </a:ext>
                </a:extLst>
              </a:tr>
              <a:tr h="540544">
                <a:tc>
                  <a:txBody>
                    <a:bodyPr/>
                    <a:lstStyle/>
                    <a:p>
                      <a:pPr rtl="1"/>
                      <a:r>
                        <a:rPr lang="en-US" b="0" dirty="0"/>
                        <a:t>*</a:t>
                      </a:r>
                      <a:endParaRPr lang="he-IL" b="0" dirty="0"/>
                    </a:p>
                  </a:txBody>
                  <a:tcPr/>
                </a:tc>
                <a:extLst>
                  <a:ext uri="{0D108BD9-81ED-4DB2-BD59-A6C34878D82A}">
                    <a16:rowId xmlns:a16="http://schemas.microsoft.com/office/drawing/2014/main" val="3980326574"/>
                  </a:ext>
                </a:extLst>
              </a:tr>
              <a:tr h="540544">
                <a:tc>
                  <a:txBody>
                    <a:bodyPr/>
                    <a:lstStyle/>
                    <a:p>
                      <a:pPr rtl="1"/>
                      <a:r>
                        <a:rPr lang="en-US" dirty="0"/>
                        <a:t>*</a:t>
                      </a:r>
                      <a:endParaRPr lang="he-IL" dirty="0"/>
                    </a:p>
                  </a:txBody>
                  <a:tcPr/>
                </a:tc>
                <a:extLst>
                  <a:ext uri="{0D108BD9-81ED-4DB2-BD59-A6C34878D82A}">
                    <a16:rowId xmlns:a16="http://schemas.microsoft.com/office/drawing/2014/main" val="2014711461"/>
                  </a:ext>
                </a:extLst>
              </a:tr>
              <a:tr h="540544">
                <a:tc>
                  <a:txBody>
                    <a:bodyPr/>
                    <a:lstStyle/>
                    <a:p>
                      <a:pPr rtl="1"/>
                      <a:r>
                        <a:rPr lang="en-US" dirty="0"/>
                        <a:t>*</a:t>
                      </a:r>
                      <a:endParaRPr lang="he-IL" dirty="0"/>
                    </a:p>
                  </a:txBody>
                  <a:tcPr/>
                </a:tc>
                <a:extLst>
                  <a:ext uri="{0D108BD9-81ED-4DB2-BD59-A6C34878D82A}">
                    <a16:rowId xmlns:a16="http://schemas.microsoft.com/office/drawing/2014/main" val="915976257"/>
                  </a:ext>
                </a:extLst>
              </a:tr>
              <a:tr h="540544">
                <a:tc>
                  <a:txBody>
                    <a:bodyPr/>
                    <a:lstStyle/>
                    <a:p>
                      <a:pPr rtl="1"/>
                      <a:r>
                        <a:rPr lang="en-US" dirty="0"/>
                        <a:t>\0</a:t>
                      </a:r>
                      <a:endParaRPr lang="he-IL" dirty="0"/>
                    </a:p>
                  </a:txBody>
                  <a:tcPr/>
                </a:tc>
                <a:extLst>
                  <a:ext uri="{0D108BD9-81ED-4DB2-BD59-A6C34878D82A}">
                    <a16:rowId xmlns:a16="http://schemas.microsoft.com/office/drawing/2014/main" val="3576923218"/>
                  </a:ext>
                </a:extLst>
              </a:tr>
              <a:tr h="540544">
                <a:tc>
                  <a:txBody>
                    <a:bodyPr/>
                    <a:lstStyle/>
                    <a:p>
                      <a:pPr rtl="1"/>
                      <a:endParaRPr lang="he-IL" dirty="0"/>
                    </a:p>
                  </a:txBody>
                  <a:tcPr/>
                </a:tc>
                <a:extLst>
                  <a:ext uri="{0D108BD9-81ED-4DB2-BD59-A6C34878D82A}">
                    <a16:rowId xmlns:a16="http://schemas.microsoft.com/office/drawing/2014/main" val="2371567947"/>
                  </a:ext>
                </a:extLst>
              </a:tr>
              <a:tr h="540544">
                <a:tc>
                  <a:txBody>
                    <a:bodyPr/>
                    <a:lstStyle/>
                    <a:p>
                      <a:pPr rtl="1"/>
                      <a:endParaRPr lang="he-IL" dirty="0"/>
                    </a:p>
                  </a:txBody>
                  <a:tcPr/>
                </a:tc>
                <a:extLst>
                  <a:ext uri="{0D108BD9-81ED-4DB2-BD59-A6C34878D82A}">
                    <a16:rowId xmlns:a16="http://schemas.microsoft.com/office/drawing/2014/main" val="3825139144"/>
                  </a:ext>
                </a:extLst>
              </a:tr>
            </a:tbl>
          </a:graphicData>
        </a:graphic>
      </p:graphicFrame>
      <p:sp>
        <p:nvSpPr>
          <p:cNvPr id="21" name="מלבן 20">
            <a:extLst>
              <a:ext uri="{FF2B5EF4-FFF2-40B4-BE49-F238E27FC236}">
                <a16:creationId xmlns:a16="http://schemas.microsoft.com/office/drawing/2014/main" id="{26DB9E4A-9915-43BA-9445-93B2CB4315AB}"/>
              </a:ext>
            </a:extLst>
          </p:cNvPr>
          <p:cNvSpPr/>
          <p:nvPr/>
        </p:nvSpPr>
        <p:spPr>
          <a:xfrm>
            <a:off x="3813557" y="5724369"/>
            <a:ext cx="2601662" cy="354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109728" indent="0">
              <a:buFont typeface="Georgia"/>
              <a:buNone/>
            </a:pPr>
            <a:r>
              <a:rPr lang="en-US" sz="1600" dirty="0">
                <a:solidFill>
                  <a:schemeClr val="tx1"/>
                </a:solidFill>
              </a:rPr>
              <a:t>*****</a:t>
            </a:r>
          </a:p>
        </p:txBody>
      </p:sp>
    </p:spTree>
    <p:extLst>
      <p:ext uri="{BB962C8B-B14F-4D97-AF65-F5344CB8AC3E}">
        <p14:creationId xmlns:p14="http://schemas.microsoft.com/office/powerpoint/2010/main" val="2959641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4" grpId="0" animBg="1"/>
      <p:bldP spid="14" grpId="1" animBg="1"/>
      <p:bldP spid="15" grpId="0"/>
      <p:bldP spid="16" grpId="0"/>
      <p:bldP spid="18" grpId="0" animBg="1"/>
      <p:bldP spid="18" grpId="1" animBg="1"/>
      <p:bldP spid="19" grpId="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21B458E0-0353-4059-B338-26D1C82107F0}"/>
              </a:ext>
            </a:extLst>
          </p:cNvPr>
          <p:cNvSpPr>
            <a:spLocks noGrp="1"/>
          </p:cNvSpPr>
          <p:nvPr>
            <p:ph idx="1"/>
          </p:nvPr>
        </p:nvSpPr>
        <p:spPr>
          <a:xfrm>
            <a:off x="168689" y="959005"/>
            <a:ext cx="9672765" cy="4332670"/>
          </a:xfrm>
        </p:spPr>
        <p:txBody>
          <a:bodyPr>
            <a:normAutofit/>
          </a:bodyPr>
          <a:lstStyle/>
          <a:p>
            <a:pPr marL="109728" indent="0">
              <a:buNone/>
            </a:pPr>
            <a:endParaRPr lang="en-US" sz="2400" dirty="0"/>
          </a:p>
          <a:p>
            <a:pPr marL="109728" indent="0">
              <a:buNone/>
            </a:pPr>
            <a:r>
              <a:rPr lang="en-US" sz="2400" dirty="0"/>
              <a:t>When a string is represented as an array, we can’t do as follows:</a:t>
            </a:r>
          </a:p>
          <a:p>
            <a:pPr marL="109728" indent="0" algn="just">
              <a:buNone/>
            </a:pPr>
            <a:endParaRPr lang="en-US" sz="2400" dirty="0">
              <a:solidFill>
                <a:schemeClr val="accent6">
                  <a:lumMod val="75000"/>
                </a:schemeClr>
              </a:solidFill>
            </a:endParaRPr>
          </a:p>
        </p:txBody>
      </p:sp>
      <p:sp>
        <p:nvSpPr>
          <p:cNvPr id="5" name="מלבן 4">
            <a:extLst>
              <a:ext uri="{FF2B5EF4-FFF2-40B4-BE49-F238E27FC236}">
                <a16:creationId xmlns:a16="http://schemas.microsoft.com/office/drawing/2014/main" id="{91947261-9F90-4346-90A3-E26D514D13AF}"/>
              </a:ext>
            </a:extLst>
          </p:cNvPr>
          <p:cNvSpPr/>
          <p:nvPr/>
        </p:nvSpPr>
        <p:spPr>
          <a:xfrm>
            <a:off x="729647" y="1951672"/>
            <a:ext cx="7120812" cy="1631216"/>
          </a:xfrm>
          <a:prstGeom prst="rect">
            <a:avLst/>
          </a:prstGeom>
        </p:spPr>
        <p:txBody>
          <a:bodyPr wrap="square">
            <a:spAutoFit/>
          </a:bodyPr>
          <a:lstStyle/>
          <a:p>
            <a:pPr marL="109728"/>
            <a:r>
              <a:rPr lang="en-US" sz="2000" dirty="0">
                <a:solidFill>
                  <a:srgbClr val="A71D5D"/>
                </a:solidFill>
                <a:latin typeface="Consolas" panose="020B0609020204030204" pitchFamily="49" charset="0"/>
              </a:rPr>
              <a:t>char</a:t>
            </a:r>
            <a:r>
              <a:rPr lang="en-US" sz="2000" dirty="0">
                <a:solidFill>
                  <a:schemeClr val="tx1">
                    <a:lumMod val="65000"/>
                    <a:lumOff val="35000"/>
                  </a:schemeClr>
                </a:solidFill>
                <a:latin typeface="Consolas" panose="020B0609020204030204" pitchFamily="49" charset="0"/>
              </a:rPr>
              <a:t> </a:t>
            </a:r>
            <a:r>
              <a:rPr lang="en-US" sz="2000" dirty="0">
                <a:solidFill>
                  <a:srgbClr val="0086B3"/>
                </a:solidFill>
                <a:latin typeface="Consolas" panose="020B0609020204030204" pitchFamily="49" charset="0"/>
              </a:rPr>
              <a:t>str</a:t>
            </a:r>
            <a:r>
              <a:rPr lang="en-US" sz="2000" dirty="0">
                <a:solidFill>
                  <a:srgbClr val="63A35C"/>
                </a:solidFill>
                <a:latin typeface="Consolas" panose="020B0609020204030204" pitchFamily="49" charset="0"/>
              </a:rPr>
              <a:t>[]</a:t>
            </a:r>
            <a:r>
              <a:rPr lang="en-US" sz="2000" dirty="0">
                <a:solidFill>
                  <a:srgbClr val="A71D5D"/>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 </a:t>
            </a:r>
            <a:r>
              <a:rPr lang="en-US" sz="2000" dirty="0">
                <a:solidFill>
                  <a:srgbClr val="183691"/>
                </a:solidFill>
                <a:latin typeface="Consolas" panose="020B0609020204030204" pitchFamily="49" charset="0"/>
              </a:rPr>
              <a:t>"my string"</a:t>
            </a:r>
            <a:r>
              <a:rPr lang="en-US" sz="2000" dirty="0">
                <a:solidFill>
                  <a:srgbClr val="63A35C"/>
                </a:solidFill>
                <a:latin typeface="Consolas" panose="020B0609020204030204" pitchFamily="49" charset="0"/>
              </a:rPr>
              <a:t>;</a:t>
            </a:r>
          </a:p>
          <a:p>
            <a:pPr marL="109728"/>
            <a:r>
              <a:rPr lang="en-US" sz="2000" dirty="0">
                <a:solidFill>
                  <a:srgbClr val="0086B3"/>
                </a:solidFill>
                <a:latin typeface="Consolas" panose="020B0609020204030204" pitchFamily="49" charset="0"/>
              </a:rPr>
              <a:t>str</a:t>
            </a:r>
            <a:r>
              <a:rPr lang="en-US" sz="2000" dirty="0">
                <a:solidFill>
                  <a:schemeClr val="tx1">
                    <a:lumMod val="65000"/>
                    <a:lumOff val="35000"/>
                  </a:schemeClr>
                </a:solidFill>
                <a:latin typeface="Consolas" panose="020B0609020204030204" pitchFamily="49" charset="0"/>
              </a:rPr>
              <a:t> </a:t>
            </a:r>
            <a:r>
              <a:rPr lang="en-US" sz="2000" dirty="0">
                <a:solidFill>
                  <a:srgbClr val="A71D5D"/>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 </a:t>
            </a:r>
            <a:r>
              <a:rPr lang="en-US" sz="2000" dirty="0">
                <a:solidFill>
                  <a:srgbClr val="183691"/>
                </a:solidFill>
                <a:latin typeface="Consolas" panose="020B0609020204030204" pitchFamily="49" charset="0"/>
              </a:rPr>
              <a:t>"some string"</a:t>
            </a:r>
            <a:r>
              <a:rPr lang="en-US" sz="2000" dirty="0">
                <a:solidFill>
                  <a:srgbClr val="63A35C"/>
                </a:solidFill>
                <a:latin typeface="Consolas" panose="020B0609020204030204" pitchFamily="49" charset="0"/>
              </a:rPr>
              <a:t>;	</a:t>
            </a:r>
            <a:r>
              <a:rPr lang="en-US" sz="2000" dirty="0">
                <a:solidFill>
                  <a:schemeClr val="tx1">
                    <a:lumMod val="50000"/>
                    <a:lumOff val="50000"/>
                  </a:schemeClr>
                </a:solidFill>
                <a:latin typeface="Consolas" panose="020B0609020204030204" pitchFamily="49" charset="0"/>
              </a:rPr>
              <a:t>// compilation error</a:t>
            </a:r>
          </a:p>
          <a:p>
            <a:pPr marL="109728"/>
            <a:endParaRPr lang="en-US" sz="2000" dirty="0">
              <a:solidFill>
                <a:schemeClr val="tx1">
                  <a:lumMod val="65000"/>
                  <a:lumOff val="35000"/>
                </a:schemeClr>
              </a:solidFill>
              <a:latin typeface="Consolas" panose="020B0609020204030204" pitchFamily="49" charset="0"/>
            </a:endParaRPr>
          </a:p>
          <a:p>
            <a:pPr marL="109728"/>
            <a:r>
              <a:rPr lang="en-US" sz="2000" dirty="0">
                <a:solidFill>
                  <a:srgbClr val="A71D5D"/>
                </a:solidFill>
                <a:latin typeface="Consolas" panose="020B0609020204030204" pitchFamily="49" charset="0"/>
              </a:rPr>
              <a:t>char</a:t>
            </a:r>
            <a:r>
              <a:rPr lang="en-US" sz="2000" dirty="0">
                <a:solidFill>
                  <a:schemeClr val="tx1">
                    <a:lumMod val="65000"/>
                    <a:lumOff val="35000"/>
                  </a:schemeClr>
                </a:solidFill>
                <a:latin typeface="Consolas" panose="020B0609020204030204" pitchFamily="49" charset="0"/>
              </a:rPr>
              <a:t> </a:t>
            </a:r>
            <a:r>
              <a:rPr lang="en-US" sz="2000" dirty="0">
                <a:solidFill>
                  <a:srgbClr val="0086B3"/>
                </a:solidFill>
                <a:latin typeface="Consolas" panose="020B0609020204030204" pitchFamily="49" charset="0"/>
              </a:rPr>
              <a:t>str1</a:t>
            </a:r>
            <a:r>
              <a:rPr lang="en-US" sz="2000" dirty="0">
                <a:solidFill>
                  <a:srgbClr val="63A35C"/>
                </a:solidFill>
                <a:latin typeface="Consolas" panose="020B0609020204030204" pitchFamily="49" charset="0"/>
              </a:rPr>
              <a:t>[]</a:t>
            </a:r>
            <a:r>
              <a:rPr lang="en-US" sz="2000" dirty="0">
                <a:solidFill>
                  <a:srgbClr val="A71D5D"/>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 </a:t>
            </a:r>
            <a:r>
              <a:rPr lang="en-US" sz="2000" dirty="0">
                <a:solidFill>
                  <a:srgbClr val="183691"/>
                </a:solidFill>
                <a:latin typeface="Consolas" panose="020B0609020204030204" pitchFamily="49" charset="0"/>
              </a:rPr>
              <a:t>"some string"</a:t>
            </a:r>
            <a:r>
              <a:rPr lang="en-US" sz="2000" dirty="0">
                <a:solidFill>
                  <a:srgbClr val="63A35C"/>
                </a:solidFill>
                <a:latin typeface="Consolas" panose="020B0609020204030204" pitchFamily="49" charset="0"/>
              </a:rPr>
              <a:t>;</a:t>
            </a:r>
          </a:p>
          <a:p>
            <a:pPr marL="109728"/>
            <a:r>
              <a:rPr lang="en-US" sz="2000" dirty="0">
                <a:solidFill>
                  <a:srgbClr val="0086B3"/>
                </a:solidFill>
                <a:latin typeface="Consolas" panose="020B0609020204030204" pitchFamily="49" charset="0"/>
              </a:rPr>
              <a:t>str</a:t>
            </a:r>
            <a:r>
              <a:rPr lang="en-US" sz="2000" dirty="0">
                <a:solidFill>
                  <a:schemeClr val="tx1">
                    <a:lumMod val="65000"/>
                    <a:lumOff val="35000"/>
                  </a:schemeClr>
                </a:solidFill>
                <a:latin typeface="Consolas" panose="020B0609020204030204" pitchFamily="49" charset="0"/>
              </a:rPr>
              <a:t> </a:t>
            </a:r>
            <a:r>
              <a:rPr lang="en-US" sz="2000" dirty="0">
                <a:solidFill>
                  <a:srgbClr val="A71D5D"/>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 </a:t>
            </a:r>
            <a:r>
              <a:rPr lang="en-US" sz="2000" dirty="0">
                <a:solidFill>
                  <a:srgbClr val="0086B3"/>
                </a:solidFill>
                <a:latin typeface="Consolas" panose="020B0609020204030204" pitchFamily="49" charset="0"/>
              </a:rPr>
              <a:t>str1</a:t>
            </a:r>
            <a:r>
              <a:rPr lang="en-US" sz="2000" dirty="0">
                <a:solidFill>
                  <a:srgbClr val="63A35C"/>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 	</a:t>
            </a:r>
            <a:r>
              <a:rPr lang="en-US" sz="2000" dirty="0">
                <a:solidFill>
                  <a:schemeClr val="tx1">
                    <a:lumMod val="50000"/>
                    <a:lumOff val="50000"/>
                  </a:schemeClr>
                </a:solidFill>
                <a:latin typeface="Consolas" panose="020B0609020204030204" pitchFamily="49" charset="0"/>
              </a:rPr>
              <a:t>// compilation error</a:t>
            </a:r>
          </a:p>
        </p:txBody>
      </p:sp>
      <p:sp>
        <p:nvSpPr>
          <p:cNvPr id="17" name="Title 1">
            <a:extLst>
              <a:ext uri="{FF2B5EF4-FFF2-40B4-BE49-F238E27FC236}">
                <a16:creationId xmlns:a16="http://schemas.microsoft.com/office/drawing/2014/main" id="{5621FB07-577E-43AB-9AF7-218B5ED763E0}"/>
              </a:ext>
            </a:extLst>
          </p:cNvPr>
          <p:cNvSpPr>
            <a:spLocks noGrp="1"/>
          </p:cNvSpPr>
          <p:nvPr>
            <p:ph type="title"/>
          </p:nvPr>
        </p:nvSpPr>
        <p:spPr>
          <a:xfrm>
            <a:off x="609600" y="364998"/>
            <a:ext cx="10972800" cy="1066800"/>
          </a:xfrm>
        </p:spPr>
        <p:txBody>
          <a:bodyPr/>
          <a:lstStyle/>
          <a:p>
            <a:r>
              <a:rPr lang="en-US" dirty="0"/>
              <a:t>Strings in C</a:t>
            </a:r>
          </a:p>
        </p:txBody>
      </p:sp>
    </p:spTree>
    <p:extLst>
      <p:ext uri="{BB962C8B-B14F-4D97-AF65-F5344CB8AC3E}">
        <p14:creationId xmlns:p14="http://schemas.microsoft.com/office/powerpoint/2010/main" val="4120543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759F948-F96D-471D-9193-97B421AD1FC4}"/>
              </a:ext>
            </a:extLst>
          </p:cNvPr>
          <p:cNvSpPr>
            <a:spLocks noGrp="1"/>
          </p:cNvSpPr>
          <p:nvPr>
            <p:ph idx="1"/>
          </p:nvPr>
        </p:nvSpPr>
        <p:spPr>
          <a:xfrm>
            <a:off x="471347" y="1431798"/>
            <a:ext cx="10972800" cy="2491981"/>
          </a:xfrm>
        </p:spPr>
        <p:txBody>
          <a:bodyPr>
            <a:normAutofit/>
          </a:bodyPr>
          <a:lstStyle/>
          <a:p>
            <a:pPr marL="109728" indent="0">
              <a:buNone/>
            </a:pPr>
            <a:r>
              <a:rPr lang="en-US" sz="2400" dirty="0"/>
              <a:t>Sometimes we cannot perform implicit type casting safely on the data types which are not compatible with each other such as:</a:t>
            </a:r>
          </a:p>
          <a:p>
            <a:r>
              <a:rPr lang="en-US" sz="2400" dirty="0"/>
              <a:t>Converting float to an int will truncate the fraction part hence losing the meaning of the value.</a:t>
            </a:r>
          </a:p>
          <a:p>
            <a:r>
              <a:rPr lang="en-US" sz="2400" dirty="0"/>
              <a:t>Converting data type that contains more bytes into data type that requires less (long to int, int to char) cause </a:t>
            </a:r>
            <a:r>
              <a:rPr lang="en-US" sz="2400" b="1" dirty="0"/>
              <a:t>overflow</a:t>
            </a:r>
            <a:r>
              <a:rPr lang="en-US" sz="2400" dirty="0"/>
              <a:t> - dropping of excess high order bits.</a:t>
            </a:r>
          </a:p>
          <a:p>
            <a:endParaRPr lang="en-US" sz="2400" dirty="0"/>
          </a:p>
          <a:p>
            <a:endParaRPr lang="en-US" sz="2400" dirty="0"/>
          </a:p>
          <a:p>
            <a:endParaRPr lang="en-US" sz="2400" dirty="0"/>
          </a:p>
          <a:p>
            <a:endParaRPr lang="en-US" sz="2400" dirty="0"/>
          </a:p>
          <a:p>
            <a:endParaRPr lang="en-US" sz="2400" dirty="0"/>
          </a:p>
          <a:p>
            <a:pPr marL="109728" indent="0">
              <a:buNone/>
            </a:pPr>
            <a:endParaRPr lang="en-US" sz="2400" dirty="0"/>
          </a:p>
          <a:p>
            <a:pPr marL="109728" indent="0">
              <a:buNone/>
            </a:pPr>
            <a:endParaRPr lang="he-IL" sz="2400" dirty="0"/>
          </a:p>
        </p:txBody>
      </p:sp>
      <p:sp>
        <p:nvSpPr>
          <p:cNvPr id="4" name="Title 1">
            <a:extLst>
              <a:ext uri="{FF2B5EF4-FFF2-40B4-BE49-F238E27FC236}">
                <a16:creationId xmlns:a16="http://schemas.microsoft.com/office/drawing/2014/main" id="{002FB0FB-703C-4AD9-BE1E-AB0B39091315}"/>
              </a:ext>
            </a:extLst>
          </p:cNvPr>
          <p:cNvSpPr txBox="1">
            <a:spLocks/>
          </p:cNvSpPr>
          <p:nvPr/>
        </p:nvSpPr>
        <p:spPr>
          <a:xfrm>
            <a:off x="609600" y="364998"/>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Primitive Data Types - Casting</a:t>
            </a:r>
            <a:endParaRPr lang="en-US" dirty="0"/>
          </a:p>
        </p:txBody>
      </p:sp>
      <p:sp>
        <p:nvSpPr>
          <p:cNvPr id="7" name="מלבן 6">
            <a:extLst>
              <a:ext uri="{FF2B5EF4-FFF2-40B4-BE49-F238E27FC236}">
                <a16:creationId xmlns:a16="http://schemas.microsoft.com/office/drawing/2014/main" id="{869F4E2E-2075-4BCA-948C-1375E4B3E552}"/>
              </a:ext>
            </a:extLst>
          </p:cNvPr>
          <p:cNvSpPr/>
          <p:nvPr/>
        </p:nvSpPr>
        <p:spPr>
          <a:xfrm>
            <a:off x="-138254" y="4090080"/>
            <a:ext cx="8367853" cy="923330"/>
          </a:xfrm>
          <a:prstGeom prst="rect">
            <a:avLst/>
          </a:prstGeom>
        </p:spPr>
        <p:txBody>
          <a:bodyPr wrap="square">
            <a:spAutoFit/>
          </a:bodyPr>
          <a:lstStyle/>
          <a:p>
            <a:pPr marL="109728" indent="0">
              <a:buNone/>
            </a:pPr>
            <a:r>
              <a:rPr lang="en-US" altLang="en-US" dirty="0"/>
              <a:t>	</a:t>
            </a:r>
            <a:r>
              <a:rPr lang="en-US" altLang="en-US" dirty="0">
                <a:solidFill>
                  <a:srgbClr val="A71D5D"/>
                </a:solidFill>
                <a:latin typeface="Consolas" panose="020B0609020204030204" pitchFamily="49" charset="0"/>
              </a:rPr>
              <a:t>int </a:t>
            </a:r>
            <a:r>
              <a:rPr lang="en-US" altLang="en-US" dirty="0" err="1">
                <a:solidFill>
                  <a:srgbClr val="0086B3"/>
                </a:solidFill>
                <a:latin typeface="Consolas" panose="020B0609020204030204" pitchFamily="49" charset="0"/>
              </a:rPr>
              <a:t>i</a:t>
            </a:r>
            <a:r>
              <a:rPr lang="en-US" altLang="en-US" dirty="0">
                <a:solidFill>
                  <a:srgbClr val="0086B3"/>
                </a:solidFill>
                <a:latin typeface="Consolas" panose="020B0609020204030204" pitchFamily="49" charset="0"/>
              </a:rPr>
              <a:t> </a:t>
            </a:r>
            <a:r>
              <a:rPr lang="en-US" altLang="en-US" dirty="0">
                <a:solidFill>
                  <a:srgbClr val="A71D5D"/>
                </a:solidFill>
                <a:latin typeface="Consolas" panose="020B0609020204030204" pitchFamily="49" charset="0"/>
              </a:rPr>
              <a:t>= </a:t>
            </a:r>
            <a:r>
              <a:rPr lang="en-US" altLang="en-US" dirty="0">
                <a:solidFill>
                  <a:srgbClr val="0086B3"/>
                </a:solidFill>
                <a:latin typeface="Consolas" panose="020B0609020204030204" pitchFamily="49" charset="0"/>
              </a:rPr>
              <a:t>298</a:t>
            </a:r>
            <a:r>
              <a:rPr lang="en-US" altLang="en-US" dirty="0">
                <a:solidFill>
                  <a:srgbClr val="63A35C"/>
                </a:solidFill>
                <a:latin typeface="Consolas" panose="020B0609020204030204" pitchFamily="49" charset="0"/>
              </a:rPr>
              <a:t>;</a:t>
            </a:r>
          </a:p>
          <a:p>
            <a:pPr marL="109728" indent="0">
              <a:buNone/>
            </a:pPr>
            <a:r>
              <a:rPr lang="en-US" altLang="en-US" dirty="0">
                <a:solidFill>
                  <a:srgbClr val="A71D5D"/>
                </a:solidFill>
                <a:latin typeface="Consolas" panose="020B0609020204030204" pitchFamily="49" charset="0"/>
              </a:rPr>
              <a:t>	char </a:t>
            </a:r>
            <a:r>
              <a:rPr lang="en-US" altLang="en-US" dirty="0">
                <a:solidFill>
                  <a:srgbClr val="0086B3"/>
                </a:solidFill>
                <a:latin typeface="Consolas" panose="020B0609020204030204" pitchFamily="49" charset="0"/>
              </a:rPr>
              <a:t>c </a:t>
            </a:r>
            <a:r>
              <a:rPr lang="en-US" altLang="en-US" dirty="0">
                <a:solidFill>
                  <a:srgbClr val="A71D5D"/>
                </a:solidFill>
                <a:latin typeface="Consolas" panose="020B0609020204030204" pitchFamily="49" charset="0"/>
              </a:rPr>
              <a:t>= </a:t>
            </a:r>
            <a:r>
              <a:rPr lang="en-US" altLang="en-US" dirty="0" err="1">
                <a:solidFill>
                  <a:srgbClr val="0086B3"/>
                </a:solidFill>
                <a:latin typeface="Consolas" panose="020B0609020204030204" pitchFamily="49" charset="0"/>
              </a:rPr>
              <a:t>i</a:t>
            </a:r>
            <a:r>
              <a:rPr lang="en-US" altLang="en-US" dirty="0">
                <a:solidFill>
                  <a:srgbClr val="63A35C"/>
                </a:solidFill>
                <a:latin typeface="Consolas" panose="020B0609020204030204" pitchFamily="49" charset="0"/>
              </a:rPr>
              <a:t>;</a:t>
            </a:r>
          </a:p>
          <a:p>
            <a:pPr marL="109728" indent="0">
              <a:buNone/>
            </a:pPr>
            <a:r>
              <a:rPr lang="en-US" dirty="0">
                <a:solidFill>
                  <a:srgbClr val="63A35C"/>
                </a:solidFill>
                <a:latin typeface="Consolas" panose="020B0609020204030204" pitchFamily="49" charset="0"/>
              </a:rPr>
              <a:t>	</a:t>
            </a:r>
            <a:r>
              <a:rPr lang="en-US" altLang="en-US" dirty="0" err="1">
                <a:solidFill>
                  <a:srgbClr val="0086B3"/>
                </a:solidFill>
                <a:latin typeface="Consolas" panose="020B0609020204030204" pitchFamily="49" charset="0"/>
              </a:rPr>
              <a:t>printf</a:t>
            </a:r>
            <a:r>
              <a:rPr lang="en-US" altLang="en-US" dirty="0">
                <a:solidFill>
                  <a:srgbClr val="63A35C"/>
                </a:solidFill>
                <a:latin typeface="Consolas" panose="020B0609020204030204" pitchFamily="49" charset="0"/>
              </a:rPr>
              <a:t>(</a:t>
            </a:r>
            <a:r>
              <a:rPr lang="en-US" altLang="en-US" dirty="0">
                <a:solidFill>
                  <a:srgbClr val="183691"/>
                </a:solidFill>
                <a:latin typeface="Consolas" panose="020B0609020204030204" pitchFamily="49" charset="0"/>
              </a:rPr>
              <a:t>"the char is %c and the ascii value is %d"</a:t>
            </a:r>
            <a:r>
              <a:rPr lang="en-US" altLang="en-US" dirty="0">
                <a:solidFill>
                  <a:srgbClr val="63A35C"/>
                </a:solidFill>
                <a:latin typeface="Consolas" panose="020B0609020204030204" pitchFamily="49" charset="0"/>
              </a:rPr>
              <a:t>, </a:t>
            </a:r>
            <a:r>
              <a:rPr lang="en-US" altLang="en-US" dirty="0">
                <a:solidFill>
                  <a:srgbClr val="0086B3"/>
                </a:solidFill>
                <a:latin typeface="Consolas" panose="020B0609020204030204" pitchFamily="49" charset="0"/>
              </a:rPr>
              <a:t>c</a:t>
            </a:r>
            <a:r>
              <a:rPr lang="en-US" altLang="en-US" dirty="0">
                <a:solidFill>
                  <a:srgbClr val="63A35C"/>
                </a:solidFill>
                <a:latin typeface="Consolas" panose="020B0609020204030204" pitchFamily="49" charset="0"/>
              </a:rPr>
              <a:t>,</a:t>
            </a:r>
            <a:r>
              <a:rPr lang="en-US" altLang="en-US" dirty="0">
                <a:solidFill>
                  <a:srgbClr val="0086B3"/>
                </a:solidFill>
                <a:latin typeface="Consolas" panose="020B0609020204030204" pitchFamily="49" charset="0"/>
              </a:rPr>
              <a:t> c</a:t>
            </a:r>
            <a:r>
              <a:rPr lang="en-US" altLang="en-US" dirty="0">
                <a:solidFill>
                  <a:srgbClr val="63A35C"/>
                </a:solidFill>
                <a:latin typeface="Consolas" panose="020B0609020204030204" pitchFamily="49" charset="0"/>
              </a:rPr>
              <a:t>);</a:t>
            </a:r>
            <a:endParaRPr lang="en-US" dirty="0"/>
          </a:p>
        </p:txBody>
      </p:sp>
      <p:graphicFrame>
        <p:nvGraphicFramePr>
          <p:cNvPr id="9" name="טבלה 7">
            <a:extLst>
              <a:ext uri="{FF2B5EF4-FFF2-40B4-BE49-F238E27FC236}">
                <a16:creationId xmlns:a16="http://schemas.microsoft.com/office/drawing/2014/main" id="{771DFA93-5559-405D-B881-2D4B13DD1F9D}"/>
              </a:ext>
            </a:extLst>
          </p:cNvPr>
          <p:cNvGraphicFramePr>
            <a:graphicFrameLocks noGrp="1"/>
          </p:cNvGraphicFramePr>
          <p:nvPr/>
        </p:nvGraphicFramePr>
        <p:xfrm>
          <a:off x="6884365" y="5862852"/>
          <a:ext cx="4834360" cy="370840"/>
        </p:xfrm>
        <a:graphic>
          <a:graphicData uri="http://schemas.openxmlformats.org/drawingml/2006/table">
            <a:tbl>
              <a:tblPr rtl="1" firstRow="1" bandRow="1">
                <a:tableStyleId>{5940675A-B579-460E-94D1-54222C63F5DA}</a:tableStyleId>
              </a:tblPr>
              <a:tblGrid>
                <a:gridCol w="1208590">
                  <a:extLst>
                    <a:ext uri="{9D8B030D-6E8A-4147-A177-3AD203B41FA5}">
                      <a16:colId xmlns:a16="http://schemas.microsoft.com/office/drawing/2014/main" val="3849518025"/>
                    </a:ext>
                  </a:extLst>
                </a:gridCol>
                <a:gridCol w="1208590">
                  <a:extLst>
                    <a:ext uri="{9D8B030D-6E8A-4147-A177-3AD203B41FA5}">
                      <a16:colId xmlns:a16="http://schemas.microsoft.com/office/drawing/2014/main" val="4194993212"/>
                    </a:ext>
                  </a:extLst>
                </a:gridCol>
                <a:gridCol w="1208590">
                  <a:extLst>
                    <a:ext uri="{9D8B030D-6E8A-4147-A177-3AD203B41FA5}">
                      <a16:colId xmlns:a16="http://schemas.microsoft.com/office/drawing/2014/main" val="3569850421"/>
                    </a:ext>
                  </a:extLst>
                </a:gridCol>
                <a:gridCol w="1208590">
                  <a:extLst>
                    <a:ext uri="{9D8B030D-6E8A-4147-A177-3AD203B41FA5}">
                      <a16:colId xmlns:a16="http://schemas.microsoft.com/office/drawing/2014/main" val="3106552292"/>
                    </a:ext>
                  </a:extLst>
                </a:gridCol>
              </a:tblGrid>
              <a:tr h="370840">
                <a:tc>
                  <a:txBody>
                    <a:bodyPr/>
                    <a:lstStyle/>
                    <a:p>
                      <a:pPr rtl="1"/>
                      <a:r>
                        <a:rPr lang="he-IL" dirty="0"/>
                        <a:t>00101010</a:t>
                      </a:r>
                    </a:p>
                  </a:txBody>
                  <a:tcPr/>
                </a:tc>
                <a:tc>
                  <a:txBody>
                    <a:bodyPr/>
                    <a:lstStyle/>
                    <a:p>
                      <a:pPr rtl="1"/>
                      <a:r>
                        <a:rPr lang="he-IL" dirty="0"/>
                        <a:t>00000001</a:t>
                      </a:r>
                    </a:p>
                  </a:txBody>
                  <a:tcPr/>
                </a:tc>
                <a:tc>
                  <a:txBody>
                    <a:bodyPr/>
                    <a:lstStyle/>
                    <a:p>
                      <a:pPr rtl="1"/>
                      <a:r>
                        <a:rPr lang="he-IL" dirty="0"/>
                        <a:t>00000000</a:t>
                      </a:r>
                    </a:p>
                  </a:txBody>
                  <a:tcPr/>
                </a:tc>
                <a:tc>
                  <a:txBody>
                    <a:bodyPr/>
                    <a:lstStyle/>
                    <a:p>
                      <a:r>
                        <a:rPr lang="he-IL" dirty="0">
                          <a:solidFill>
                            <a:srgbClr val="404040"/>
                          </a:solidFill>
                          <a:latin typeface="Helvetica Neue"/>
                        </a:rPr>
                        <a:t>00000000</a:t>
                      </a:r>
                      <a:endParaRPr lang="he-IL" dirty="0"/>
                    </a:p>
                  </a:txBody>
                  <a:tcPr/>
                </a:tc>
                <a:extLst>
                  <a:ext uri="{0D108BD9-81ED-4DB2-BD59-A6C34878D82A}">
                    <a16:rowId xmlns:a16="http://schemas.microsoft.com/office/drawing/2014/main" val="1537977255"/>
                  </a:ext>
                </a:extLst>
              </a:tr>
            </a:tbl>
          </a:graphicData>
        </a:graphic>
      </p:graphicFrame>
      <p:graphicFrame>
        <p:nvGraphicFramePr>
          <p:cNvPr id="12" name="טבלה 7">
            <a:extLst>
              <a:ext uri="{FF2B5EF4-FFF2-40B4-BE49-F238E27FC236}">
                <a16:creationId xmlns:a16="http://schemas.microsoft.com/office/drawing/2014/main" id="{EB2AC040-FA5B-4260-911B-D58A5FFFB860}"/>
              </a:ext>
            </a:extLst>
          </p:cNvPr>
          <p:cNvGraphicFramePr>
            <a:graphicFrameLocks noGrp="1"/>
          </p:cNvGraphicFramePr>
          <p:nvPr/>
        </p:nvGraphicFramePr>
        <p:xfrm>
          <a:off x="6884365" y="6307582"/>
          <a:ext cx="4834360" cy="370840"/>
        </p:xfrm>
        <a:graphic>
          <a:graphicData uri="http://schemas.openxmlformats.org/drawingml/2006/table">
            <a:tbl>
              <a:tblPr rtl="1" firstRow="1" bandRow="1">
                <a:tableStyleId>{5940675A-B579-460E-94D1-54222C63F5DA}</a:tableStyleId>
              </a:tblPr>
              <a:tblGrid>
                <a:gridCol w="1208590">
                  <a:extLst>
                    <a:ext uri="{9D8B030D-6E8A-4147-A177-3AD203B41FA5}">
                      <a16:colId xmlns:a16="http://schemas.microsoft.com/office/drawing/2014/main" val="3849518025"/>
                    </a:ext>
                  </a:extLst>
                </a:gridCol>
                <a:gridCol w="1208590">
                  <a:extLst>
                    <a:ext uri="{9D8B030D-6E8A-4147-A177-3AD203B41FA5}">
                      <a16:colId xmlns:a16="http://schemas.microsoft.com/office/drawing/2014/main" val="4194993212"/>
                    </a:ext>
                  </a:extLst>
                </a:gridCol>
                <a:gridCol w="1208590">
                  <a:extLst>
                    <a:ext uri="{9D8B030D-6E8A-4147-A177-3AD203B41FA5}">
                      <a16:colId xmlns:a16="http://schemas.microsoft.com/office/drawing/2014/main" val="3569850421"/>
                    </a:ext>
                  </a:extLst>
                </a:gridCol>
                <a:gridCol w="1208590">
                  <a:extLst>
                    <a:ext uri="{9D8B030D-6E8A-4147-A177-3AD203B41FA5}">
                      <a16:colId xmlns:a16="http://schemas.microsoft.com/office/drawing/2014/main" val="3106552292"/>
                    </a:ext>
                  </a:extLst>
                </a:gridCol>
              </a:tblGrid>
              <a:tr h="370840">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r>
                        <a:rPr lang="he-IL" dirty="0"/>
                        <a:t>00101010</a:t>
                      </a:r>
                    </a:p>
                  </a:txBody>
                  <a:tcPr/>
                </a:tc>
                <a:extLst>
                  <a:ext uri="{0D108BD9-81ED-4DB2-BD59-A6C34878D82A}">
                    <a16:rowId xmlns:a16="http://schemas.microsoft.com/office/drawing/2014/main" val="1537977255"/>
                  </a:ext>
                </a:extLst>
              </a:tr>
            </a:tbl>
          </a:graphicData>
        </a:graphic>
      </p:graphicFrame>
      <p:sp>
        <p:nvSpPr>
          <p:cNvPr id="15" name="מלבן 14">
            <a:extLst>
              <a:ext uri="{FF2B5EF4-FFF2-40B4-BE49-F238E27FC236}">
                <a16:creationId xmlns:a16="http://schemas.microsoft.com/office/drawing/2014/main" id="{3D31699F-3FCF-49D5-AA52-00CF0FC6A0AC}"/>
              </a:ext>
            </a:extLst>
          </p:cNvPr>
          <p:cNvSpPr/>
          <p:nvPr/>
        </p:nvSpPr>
        <p:spPr>
          <a:xfrm>
            <a:off x="840451" y="5056870"/>
            <a:ext cx="5123518" cy="369332"/>
          </a:xfrm>
          <a:prstGeom prst="rect">
            <a:avLst/>
          </a:prstGeom>
          <a:solidFill>
            <a:schemeClr val="bg1">
              <a:lumMod val="95000"/>
            </a:schemeClr>
          </a:solidFill>
        </p:spPr>
        <p:txBody>
          <a:bodyPr wrap="none">
            <a:spAutoFit/>
          </a:bodyPr>
          <a:lstStyle/>
          <a:p>
            <a:r>
              <a:rPr lang="en-US" dirty="0">
                <a:latin typeface="Consolas" panose="020B0609020204030204" pitchFamily="49" charset="0"/>
              </a:rPr>
              <a:t>the char is * and the ascii value is 42</a:t>
            </a:r>
            <a:endParaRPr lang="he-IL" dirty="0"/>
          </a:p>
        </p:txBody>
      </p:sp>
      <p:sp>
        <p:nvSpPr>
          <p:cNvPr id="17" name="מלבן 16">
            <a:extLst>
              <a:ext uri="{FF2B5EF4-FFF2-40B4-BE49-F238E27FC236}">
                <a16:creationId xmlns:a16="http://schemas.microsoft.com/office/drawing/2014/main" id="{C0008BC0-DD71-41D5-A137-4B5B2BF0D67D}"/>
              </a:ext>
            </a:extLst>
          </p:cNvPr>
          <p:cNvSpPr/>
          <p:nvPr/>
        </p:nvSpPr>
        <p:spPr>
          <a:xfrm>
            <a:off x="5957747" y="5851277"/>
            <a:ext cx="311304" cy="369332"/>
          </a:xfrm>
          <a:prstGeom prst="rect">
            <a:avLst/>
          </a:prstGeom>
        </p:spPr>
        <p:txBody>
          <a:bodyPr wrap="none">
            <a:spAutoFit/>
          </a:bodyPr>
          <a:lstStyle/>
          <a:p>
            <a:r>
              <a:rPr lang="en-US" dirty="0" err="1">
                <a:latin typeface="Consolas" panose="020B0609020204030204" pitchFamily="49" charset="0"/>
              </a:rPr>
              <a:t>i</a:t>
            </a:r>
            <a:endParaRPr lang="he-IL" dirty="0"/>
          </a:p>
        </p:txBody>
      </p:sp>
      <p:sp>
        <p:nvSpPr>
          <p:cNvPr id="19" name="מלבן 18">
            <a:extLst>
              <a:ext uri="{FF2B5EF4-FFF2-40B4-BE49-F238E27FC236}">
                <a16:creationId xmlns:a16="http://schemas.microsoft.com/office/drawing/2014/main" id="{00E3479F-9941-41A3-BA39-C76A8BB96ED2}"/>
              </a:ext>
            </a:extLst>
          </p:cNvPr>
          <p:cNvSpPr/>
          <p:nvPr/>
        </p:nvSpPr>
        <p:spPr>
          <a:xfrm>
            <a:off x="5957747" y="6266371"/>
            <a:ext cx="311304" cy="369332"/>
          </a:xfrm>
          <a:prstGeom prst="rect">
            <a:avLst/>
          </a:prstGeom>
        </p:spPr>
        <p:txBody>
          <a:bodyPr wrap="none">
            <a:spAutoFit/>
          </a:bodyPr>
          <a:lstStyle/>
          <a:p>
            <a:r>
              <a:rPr lang="en-US" dirty="0">
                <a:latin typeface="Consolas" panose="020B0609020204030204" pitchFamily="49" charset="0"/>
              </a:rPr>
              <a:t>c</a:t>
            </a:r>
            <a:endParaRPr lang="he-IL" dirty="0"/>
          </a:p>
        </p:txBody>
      </p:sp>
      <p:sp>
        <p:nvSpPr>
          <p:cNvPr id="23" name="חץ: ימינה 22">
            <a:extLst>
              <a:ext uri="{FF2B5EF4-FFF2-40B4-BE49-F238E27FC236}">
                <a16:creationId xmlns:a16="http://schemas.microsoft.com/office/drawing/2014/main" id="{A40B7A89-4D29-4BF0-97F4-DE7B6B22C937}"/>
              </a:ext>
            </a:extLst>
          </p:cNvPr>
          <p:cNvSpPr/>
          <p:nvPr/>
        </p:nvSpPr>
        <p:spPr>
          <a:xfrm>
            <a:off x="6375080" y="5966493"/>
            <a:ext cx="371032" cy="130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7" name="חץ: ימינה 26">
            <a:extLst>
              <a:ext uri="{FF2B5EF4-FFF2-40B4-BE49-F238E27FC236}">
                <a16:creationId xmlns:a16="http://schemas.microsoft.com/office/drawing/2014/main" id="{5B7DF2DC-A319-48D3-9E81-0FA34CD89BA4}"/>
              </a:ext>
            </a:extLst>
          </p:cNvPr>
          <p:cNvSpPr/>
          <p:nvPr/>
        </p:nvSpPr>
        <p:spPr>
          <a:xfrm>
            <a:off x="6375080" y="6427506"/>
            <a:ext cx="371032" cy="130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766079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p:bldP spid="23"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759F948-F96D-471D-9193-97B421AD1FC4}"/>
              </a:ext>
            </a:extLst>
          </p:cNvPr>
          <p:cNvSpPr>
            <a:spLocks noGrp="1"/>
          </p:cNvSpPr>
          <p:nvPr>
            <p:ph idx="1"/>
          </p:nvPr>
        </p:nvSpPr>
        <p:spPr>
          <a:xfrm>
            <a:off x="124107" y="1266444"/>
            <a:ext cx="10972800" cy="4325112"/>
          </a:xfrm>
        </p:spPr>
        <p:txBody>
          <a:bodyPr>
            <a:normAutofit/>
          </a:bodyPr>
          <a:lstStyle/>
          <a:p>
            <a:r>
              <a:rPr lang="en-US" sz="2400" dirty="0"/>
              <a:t>Another problem can happen when we casting between signed and unsigned types.</a:t>
            </a:r>
          </a:p>
          <a:p>
            <a:r>
              <a:rPr lang="en-US" sz="2400" dirty="0"/>
              <a:t>For example, the next code will print -128. Why?</a:t>
            </a:r>
          </a:p>
          <a:p>
            <a:pPr marL="109728" indent="0">
              <a:buNone/>
            </a:pPr>
            <a:r>
              <a:rPr lang="en-US" sz="2400" dirty="0"/>
              <a:t>	</a:t>
            </a:r>
            <a:r>
              <a:rPr lang="en-US" altLang="en-US" sz="2400" dirty="0">
                <a:solidFill>
                  <a:srgbClr val="A71D5D"/>
                </a:solidFill>
                <a:latin typeface="Consolas" panose="020B0609020204030204" pitchFamily="49" charset="0"/>
              </a:rPr>
              <a:t>unsigned char </a:t>
            </a:r>
            <a:r>
              <a:rPr lang="en-US" altLang="en-US" sz="2400" dirty="0">
                <a:solidFill>
                  <a:srgbClr val="0086B3"/>
                </a:solidFill>
                <a:latin typeface="Consolas" panose="020B0609020204030204" pitchFamily="49" charset="0"/>
              </a:rPr>
              <a:t>d</a:t>
            </a:r>
            <a:r>
              <a:rPr lang="en-US" altLang="en-US" sz="2400" dirty="0">
                <a:solidFill>
                  <a:srgbClr val="A71D5D"/>
                </a:solidFill>
                <a:latin typeface="Consolas" panose="020B0609020204030204" pitchFamily="49" charset="0"/>
              </a:rPr>
              <a:t> = </a:t>
            </a:r>
            <a:r>
              <a:rPr lang="en-US" altLang="en-US" sz="2400" dirty="0">
                <a:solidFill>
                  <a:srgbClr val="0086B3"/>
                </a:solidFill>
                <a:latin typeface="Consolas" panose="020B0609020204030204" pitchFamily="49" charset="0"/>
              </a:rPr>
              <a:t>128</a:t>
            </a:r>
            <a:r>
              <a:rPr lang="en-US" altLang="en-US" sz="2400" dirty="0">
                <a:solidFill>
                  <a:srgbClr val="63A35C"/>
                </a:solidFill>
                <a:latin typeface="Consolas" panose="020B0609020204030204" pitchFamily="49" charset="0"/>
              </a:rPr>
              <a:t>;</a:t>
            </a:r>
            <a:endParaRPr lang="en-US" sz="2400" dirty="0"/>
          </a:p>
          <a:p>
            <a:pPr marL="109728" indent="0">
              <a:buNone/>
            </a:pPr>
            <a:r>
              <a:rPr lang="en-US" altLang="en-US" sz="2400" dirty="0"/>
              <a:t>	</a:t>
            </a:r>
            <a:r>
              <a:rPr lang="en-US" altLang="en-US" sz="2400" dirty="0">
                <a:solidFill>
                  <a:srgbClr val="A71D5D"/>
                </a:solidFill>
                <a:latin typeface="Consolas" panose="020B0609020204030204" pitchFamily="49" charset="0"/>
              </a:rPr>
              <a:t>signed char </a:t>
            </a:r>
            <a:r>
              <a:rPr lang="en-US" altLang="en-US" sz="2400" dirty="0">
                <a:solidFill>
                  <a:srgbClr val="0086B3"/>
                </a:solidFill>
                <a:latin typeface="Consolas" panose="020B0609020204030204" pitchFamily="49" charset="0"/>
              </a:rPr>
              <a:t>c </a:t>
            </a:r>
            <a:r>
              <a:rPr lang="en-US" altLang="en-US" sz="2400" dirty="0">
                <a:solidFill>
                  <a:srgbClr val="A71D5D"/>
                </a:solidFill>
                <a:latin typeface="Consolas" panose="020B0609020204030204" pitchFamily="49" charset="0"/>
              </a:rPr>
              <a:t>= </a:t>
            </a:r>
            <a:r>
              <a:rPr lang="en-US" altLang="en-US" sz="2400" dirty="0">
                <a:solidFill>
                  <a:srgbClr val="0086B3"/>
                </a:solidFill>
                <a:latin typeface="Consolas" panose="020B0609020204030204" pitchFamily="49" charset="0"/>
              </a:rPr>
              <a:t>d</a:t>
            </a:r>
            <a:r>
              <a:rPr lang="en-US" altLang="en-US" sz="2400" dirty="0">
                <a:solidFill>
                  <a:srgbClr val="63A35C"/>
                </a:solidFill>
                <a:latin typeface="Consolas" panose="020B0609020204030204" pitchFamily="49" charset="0"/>
              </a:rPr>
              <a:t>;</a:t>
            </a:r>
          </a:p>
          <a:p>
            <a:pPr marL="0" indent="0">
              <a:buNone/>
            </a:pPr>
            <a:r>
              <a:rPr lang="en-US" altLang="en-US" sz="2400" dirty="0">
                <a:solidFill>
                  <a:srgbClr val="A71D5D"/>
                </a:solidFill>
                <a:latin typeface="Consolas" panose="020B0609020204030204" pitchFamily="49" charset="0"/>
              </a:rPr>
              <a:t>	</a:t>
            </a:r>
            <a:r>
              <a:rPr lang="en-US" altLang="en-US" sz="2400" dirty="0" err="1">
                <a:solidFill>
                  <a:srgbClr val="0086B3"/>
                </a:solidFill>
                <a:latin typeface="Consolas" panose="020B0609020204030204" pitchFamily="49" charset="0"/>
              </a:rPr>
              <a:t>printf</a:t>
            </a:r>
            <a:r>
              <a:rPr lang="en-US" altLang="en-US" sz="2400" dirty="0">
                <a:solidFill>
                  <a:srgbClr val="63A35C"/>
                </a:solidFill>
                <a:latin typeface="Consolas" panose="020B0609020204030204" pitchFamily="49" charset="0"/>
              </a:rPr>
              <a:t>(</a:t>
            </a:r>
            <a:r>
              <a:rPr lang="en-US" altLang="en-US" sz="2400" dirty="0">
                <a:solidFill>
                  <a:srgbClr val="183691"/>
                </a:solidFill>
                <a:latin typeface="Consolas" panose="020B0609020204030204" pitchFamily="49" charset="0"/>
              </a:rPr>
              <a:t>"%d"</a:t>
            </a:r>
            <a:r>
              <a:rPr lang="en-US" altLang="en-US" sz="2400" dirty="0">
                <a:solidFill>
                  <a:srgbClr val="63A35C"/>
                </a:solidFill>
                <a:latin typeface="Consolas" panose="020B0609020204030204" pitchFamily="49" charset="0"/>
              </a:rPr>
              <a:t>, </a:t>
            </a:r>
            <a:r>
              <a:rPr lang="en-US" altLang="en-US" sz="2400" dirty="0">
                <a:solidFill>
                  <a:srgbClr val="0086B3"/>
                </a:solidFill>
                <a:latin typeface="Consolas" panose="020B0609020204030204" pitchFamily="49" charset="0"/>
              </a:rPr>
              <a:t>c</a:t>
            </a:r>
            <a:r>
              <a:rPr lang="en-US" altLang="en-US" sz="2400" dirty="0">
                <a:solidFill>
                  <a:srgbClr val="63A35C"/>
                </a:solidFill>
                <a:latin typeface="Consolas" panose="020B0609020204030204" pitchFamily="49" charset="0"/>
              </a:rPr>
              <a:t>);</a:t>
            </a:r>
          </a:p>
          <a:p>
            <a:pPr marL="342900" indent="-342900"/>
            <a:r>
              <a:rPr lang="en-US" sz="2400" dirty="0"/>
              <a:t>128 is represented in binary as</a:t>
            </a:r>
            <a:br>
              <a:rPr lang="en-US" sz="2400" dirty="0"/>
            </a:br>
            <a:r>
              <a:rPr lang="en-US" sz="2400" dirty="0"/>
              <a:t>when read it into signed char, the first bit</a:t>
            </a:r>
          </a:p>
          <a:p>
            <a:pPr marL="0" indent="0">
              <a:buNone/>
            </a:pPr>
            <a:r>
              <a:rPr lang="en-US" sz="2400" dirty="0"/>
              <a:t>     (most significant) indicates whether the number is negative</a:t>
            </a:r>
          </a:p>
          <a:p>
            <a:pPr marL="0" indent="0">
              <a:buNone/>
            </a:pPr>
            <a:r>
              <a:rPr lang="en-US" sz="2400" dirty="0"/>
              <a:t>     (1) or positive (0). So, if we try to put 128 in a char, </a:t>
            </a:r>
          </a:p>
          <a:p>
            <a:pPr marL="0" indent="0">
              <a:buNone/>
            </a:pPr>
            <a:r>
              <a:rPr lang="en-US" sz="2400" dirty="0"/>
              <a:t>     it’s value will be -128.</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pPr marL="109728" indent="0">
              <a:buNone/>
            </a:pPr>
            <a:endParaRPr lang="en-US" sz="2400" dirty="0"/>
          </a:p>
          <a:p>
            <a:pPr marL="109728" indent="0">
              <a:buNone/>
            </a:pPr>
            <a:endParaRPr lang="he-IL" sz="2400" dirty="0"/>
          </a:p>
        </p:txBody>
      </p:sp>
      <p:sp>
        <p:nvSpPr>
          <p:cNvPr id="4" name="Title 1">
            <a:extLst>
              <a:ext uri="{FF2B5EF4-FFF2-40B4-BE49-F238E27FC236}">
                <a16:creationId xmlns:a16="http://schemas.microsoft.com/office/drawing/2014/main" id="{002FB0FB-703C-4AD9-BE1E-AB0B39091315}"/>
              </a:ext>
            </a:extLst>
          </p:cNvPr>
          <p:cNvSpPr txBox="1">
            <a:spLocks/>
          </p:cNvSpPr>
          <p:nvPr/>
        </p:nvSpPr>
        <p:spPr>
          <a:xfrm>
            <a:off x="609600" y="364998"/>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Primitive Data Types - Casting</a:t>
            </a:r>
          </a:p>
        </p:txBody>
      </p:sp>
      <p:graphicFrame>
        <p:nvGraphicFramePr>
          <p:cNvPr id="13" name="Table 4">
            <a:extLst>
              <a:ext uri="{FF2B5EF4-FFF2-40B4-BE49-F238E27FC236}">
                <a16:creationId xmlns:a16="http://schemas.microsoft.com/office/drawing/2014/main" id="{FE63F6DB-7D2C-469A-A42E-6003DCFA63C3}"/>
              </a:ext>
            </a:extLst>
          </p:cNvPr>
          <p:cNvGraphicFramePr>
            <a:graphicFrameLocks noGrp="1"/>
          </p:cNvGraphicFramePr>
          <p:nvPr/>
        </p:nvGraphicFramePr>
        <p:xfrm>
          <a:off x="4553889" y="3246120"/>
          <a:ext cx="3305320" cy="365760"/>
        </p:xfrm>
        <a:graphic>
          <a:graphicData uri="http://schemas.openxmlformats.org/drawingml/2006/table">
            <a:tbl>
              <a:tblPr firstRow="1" bandRow="1">
                <a:tableStyleId>{3B4B98B0-60AC-42C2-AFA5-B58CD77FA1E5}</a:tableStyleId>
              </a:tblPr>
              <a:tblGrid>
                <a:gridCol w="413165">
                  <a:extLst>
                    <a:ext uri="{9D8B030D-6E8A-4147-A177-3AD203B41FA5}">
                      <a16:colId xmlns:a16="http://schemas.microsoft.com/office/drawing/2014/main" val="1718636710"/>
                    </a:ext>
                  </a:extLst>
                </a:gridCol>
                <a:gridCol w="413165">
                  <a:extLst>
                    <a:ext uri="{9D8B030D-6E8A-4147-A177-3AD203B41FA5}">
                      <a16:colId xmlns:a16="http://schemas.microsoft.com/office/drawing/2014/main" val="907461864"/>
                    </a:ext>
                  </a:extLst>
                </a:gridCol>
                <a:gridCol w="413165">
                  <a:extLst>
                    <a:ext uri="{9D8B030D-6E8A-4147-A177-3AD203B41FA5}">
                      <a16:colId xmlns:a16="http://schemas.microsoft.com/office/drawing/2014/main" val="3128555074"/>
                    </a:ext>
                  </a:extLst>
                </a:gridCol>
                <a:gridCol w="413165">
                  <a:extLst>
                    <a:ext uri="{9D8B030D-6E8A-4147-A177-3AD203B41FA5}">
                      <a16:colId xmlns:a16="http://schemas.microsoft.com/office/drawing/2014/main" val="4114535769"/>
                    </a:ext>
                  </a:extLst>
                </a:gridCol>
                <a:gridCol w="413165">
                  <a:extLst>
                    <a:ext uri="{9D8B030D-6E8A-4147-A177-3AD203B41FA5}">
                      <a16:colId xmlns:a16="http://schemas.microsoft.com/office/drawing/2014/main" val="87706900"/>
                    </a:ext>
                  </a:extLst>
                </a:gridCol>
                <a:gridCol w="413165">
                  <a:extLst>
                    <a:ext uri="{9D8B030D-6E8A-4147-A177-3AD203B41FA5}">
                      <a16:colId xmlns:a16="http://schemas.microsoft.com/office/drawing/2014/main" val="2573374083"/>
                    </a:ext>
                  </a:extLst>
                </a:gridCol>
                <a:gridCol w="413165">
                  <a:extLst>
                    <a:ext uri="{9D8B030D-6E8A-4147-A177-3AD203B41FA5}">
                      <a16:colId xmlns:a16="http://schemas.microsoft.com/office/drawing/2014/main" val="4266482185"/>
                    </a:ext>
                  </a:extLst>
                </a:gridCol>
                <a:gridCol w="413165">
                  <a:extLst>
                    <a:ext uri="{9D8B030D-6E8A-4147-A177-3AD203B41FA5}">
                      <a16:colId xmlns:a16="http://schemas.microsoft.com/office/drawing/2014/main" val="350738539"/>
                    </a:ext>
                  </a:extLst>
                </a:gridCol>
              </a:tblGrid>
              <a:tr h="329334">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2459056"/>
                  </a:ext>
                </a:extLst>
              </a:tr>
            </a:tbl>
          </a:graphicData>
        </a:graphic>
      </p:graphicFrame>
      <p:pic>
        <p:nvPicPr>
          <p:cNvPr id="14" name="Picture 4" descr="http://www.csi.ucd.ie/staff/jcarthy/home/Image41.gif">
            <a:extLst>
              <a:ext uri="{FF2B5EF4-FFF2-40B4-BE49-F238E27FC236}">
                <a16:creationId xmlns:a16="http://schemas.microsoft.com/office/drawing/2014/main" id="{FE46755A-330C-4AFF-A652-9A22814CCF9A}"/>
              </a:ext>
            </a:extLst>
          </p:cNvPr>
          <p:cNvPicPr>
            <a:picLocks noChangeAspect="1" noChangeArrowheads="1"/>
          </p:cNvPicPr>
          <p:nvPr/>
        </p:nvPicPr>
        <p:blipFill>
          <a:blip r:embed="rId3" cstate="print"/>
          <a:srcRect/>
          <a:stretch>
            <a:fillRect/>
          </a:stretch>
        </p:blipFill>
        <p:spPr bwMode="auto">
          <a:xfrm>
            <a:off x="8769509" y="3875467"/>
            <a:ext cx="3194212" cy="2814701"/>
          </a:xfrm>
          <a:prstGeom prst="rect">
            <a:avLst/>
          </a:prstGeom>
          <a:noFill/>
        </p:spPr>
      </p:pic>
    </p:spTree>
    <p:extLst>
      <p:ext uri="{BB962C8B-B14F-4D97-AF65-F5344CB8AC3E}">
        <p14:creationId xmlns:p14="http://schemas.microsoft.com/office/powerpoint/2010/main" val="19917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Primitive Data Types – Casting Rules</a:t>
            </a:r>
          </a:p>
        </p:txBody>
      </p:sp>
      <p:sp>
        <p:nvSpPr>
          <p:cNvPr id="3" name="Content Placeholder 2"/>
          <p:cNvSpPr>
            <a:spLocks noGrp="1"/>
          </p:cNvSpPr>
          <p:nvPr>
            <p:ph idx="1"/>
          </p:nvPr>
        </p:nvSpPr>
        <p:spPr>
          <a:xfrm>
            <a:off x="523240" y="1571851"/>
            <a:ext cx="11145520" cy="2601861"/>
          </a:xfrm>
        </p:spPr>
        <p:txBody>
          <a:bodyPr>
            <a:normAutofit/>
          </a:bodyPr>
          <a:lstStyle/>
          <a:p>
            <a:pPr marL="109728" indent="0">
              <a:buNone/>
            </a:pPr>
            <a:r>
              <a:rPr lang="en-US" dirty="0"/>
              <a:t>The following rules have to be followed while converting the expression from one type to another to avoid the loss of information:</a:t>
            </a:r>
          </a:p>
          <a:p>
            <a:r>
              <a:rPr lang="en-US" dirty="0"/>
              <a:t>All integer types to be converted to float.</a:t>
            </a:r>
          </a:p>
          <a:p>
            <a:r>
              <a:rPr lang="en-US" dirty="0"/>
              <a:t>All float types to be converted to double.</a:t>
            </a:r>
          </a:p>
          <a:p>
            <a:r>
              <a:rPr lang="en-US" dirty="0"/>
              <a:t>All character types to be converted to integer.</a:t>
            </a:r>
          </a:p>
          <a:p>
            <a:pPr marL="109728" indent="0">
              <a:buNone/>
            </a:pPr>
            <a:endParaRPr lang="en-US" dirty="0"/>
          </a:p>
          <a:p>
            <a:pPr marL="704088" lvl="2" indent="0">
              <a:lnSpc>
                <a:spcPct val="150000"/>
              </a:lnSpc>
              <a:buNone/>
            </a:pPr>
            <a:endParaRPr lang="en-US" sz="1600" dirty="0"/>
          </a:p>
        </p:txBody>
      </p:sp>
      <p:sp>
        <p:nvSpPr>
          <p:cNvPr id="9" name="מלבן 8">
            <a:extLst>
              <a:ext uri="{FF2B5EF4-FFF2-40B4-BE49-F238E27FC236}">
                <a16:creationId xmlns:a16="http://schemas.microsoft.com/office/drawing/2014/main" id="{A564C5E4-9FFA-48C3-8C4B-363A9C637FC7}"/>
              </a:ext>
            </a:extLst>
          </p:cNvPr>
          <p:cNvSpPr/>
          <p:nvPr/>
        </p:nvSpPr>
        <p:spPr>
          <a:xfrm>
            <a:off x="946166" y="4313766"/>
            <a:ext cx="184731" cy="369332"/>
          </a:xfrm>
          <a:prstGeom prst="rect">
            <a:avLst/>
          </a:prstGeom>
        </p:spPr>
        <p:txBody>
          <a:bodyPr wrap="none">
            <a:spAutoFit/>
          </a:bodyPr>
          <a:lstStyle/>
          <a:p>
            <a:endParaRPr lang="en-US" altLang="en-US" dirty="0">
              <a:solidFill>
                <a:srgbClr val="63A35C"/>
              </a:solidFill>
              <a:latin typeface="Consolas" panose="020B0609020204030204" pitchFamily="49" charset="0"/>
            </a:endParaRPr>
          </a:p>
        </p:txBody>
      </p:sp>
    </p:spTree>
    <p:extLst>
      <p:ext uri="{BB962C8B-B14F-4D97-AF65-F5344CB8AC3E}">
        <p14:creationId xmlns:p14="http://schemas.microsoft.com/office/powerpoint/2010/main" val="5741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97A0B36A-0570-49DF-9F1B-907A4835E5AA}"/>
              </a:ext>
            </a:extLst>
          </p:cNvPr>
          <p:cNvPicPr>
            <a:picLocks noChangeAspect="1"/>
          </p:cNvPicPr>
          <p:nvPr/>
        </p:nvPicPr>
        <p:blipFill>
          <a:blip r:embed="rId3"/>
          <a:stretch>
            <a:fillRect/>
          </a:stretch>
        </p:blipFill>
        <p:spPr>
          <a:xfrm>
            <a:off x="8309892" y="1431798"/>
            <a:ext cx="3363303" cy="4655006"/>
          </a:xfrm>
          <a:prstGeom prst="rect">
            <a:avLst/>
          </a:prstGeom>
        </p:spPr>
      </p:pic>
      <p:sp>
        <p:nvSpPr>
          <p:cNvPr id="4" name="Title 1">
            <a:extLst>
              <a:ext uri="{FF2B5EF4-FFF2-40B4-BE49-F238E27FC236}">
                <a16:creationId xmlns:a16="http://schemas.microsoft.com/office/drawing/2014/main" id="{002FB0FB-703C-4AD9-BE1E-AB0B39091315}"/>
              </a:ext>
            </a:extLst>
          </p:cNvPr>
          <p:cNvSpPr txBox="1">
            <a:spLocks/>
          </p:cNvSpPr>
          <p:nvPr/>
        </p:nvSpPr>
        <p:spPr>
          <a:xfrm>
            <a:off x="609600" y="364998"/>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Casting in Expressions</a:t>
            </a:r>
          </a:p>
        </p:txBody>
      </p:sp>
      <p:sp>
        <p:nvSpPr>
          <p:cNvPr id="3" name="מלבן 2">
            <a:extLst>
              <a:ext uri="{FF2B5EF4-FFF2-40B4-BE49-F238E27FC236}">
                <a16:creationId xmlns:a16="http://schemas.microsoft.com/office/drawing/2014/main" id="{666051DC-C12B-4EB1-83D8-61322DE72039}"/>
              </a:ext>
            </a:extLst>
          </p:cNvPr>
          <p:cNvSpPr/>
          <p:nvPr/>
        </p:nvSpPr>
        <p:spPr>
          <a:xfrm>
            <a:off x="217989" y="1470367"/>
            <a:ext cx="8091903" cy="1200329"/>
          </a:xfrm>
          <a:prstGeom prst="rect">
            <a:avLst/>
          </a:prstGeom>
        </p:spPr>
        <p:txBody>
          <a:bodyPr wrap="square">
            <a:spAutoFit/>
          </a:bodyPr>
          <a:lstStyle/>
          <a:p>
            <a:pPr marL="109728" indent="0">
              <a:buNone/>
            </a:pPr>
            <a:r>
              <a:rPr lang="en-US" sz="2400" dirty="0">
                <a:solidFill>
                  <a:schemeClr val="tx2"/>
                </a:solidFill>
              </a:rPr>
              <a:t>Whenever two operands of different data types are involved in an expression, the operand of lower rank will be converted to a data type of higher rank. </a:t>
            </a:r>
          </a:p>
        </p:txBody>
      </p:sp>
      <p:sp>
        <p:nvSpPr>
          <p:cNvPr id="9" name="מלבן 8">
            <a:extLst>
              <a:ext uri="{FF2B5EF4-FFF2-40B4-BE49-F238E27FC236}">
                <a16:creationId xmlns:a16="http://schemas.microsoft.com/office/drawing/2014/main" id="{EFF06F72-156E-40CF-9235-3D6E7FB41F53}"/>
              </a:ext>
            </a:extLst>
          </p:cNvPr>
          <p:cNvSpPr/>
          <p:nvPr/>
        </p:nvSpPr>
        <p:spPr>
          <a:xfrm>
            <a:off x="67387" y="3171642"/>
            <a:ext cx="7618203" cy="1323439"/>
          </a:xfrm>
          <a:prstGeom prst="rect">
            <a:avLst/>
          </a:prstGeom>
        </p:spPr>
        <p:txBody>
          <a:bodyPr wrap="square">
            <a:spAutoFit/>
          </a:bodyPr>
          <a:lstStyle/>
          <a:p>
            <a:pPr marL="109728" indent="0">
              <a:buNone/>
            </a:pP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int</a:t>
            </a:r>
            <a:r>
              <a:rPr lang="en-US" altLang="en-US" sz="2000" dirty="0">
                <a:latin typeface="Consolas" panose="020B0609020204030204" pitchFamily="49" charset="0"/>
              </a:rPr>
              <a:t> </a:t>
            </a:r>
            <a:r>
              <a:rPr lang="en-US" altLang="en-US" sz="2000" dirty="0" err="1">
                <a:solidFill>
                  <a:srgbClr val="0086B3"/>
                </a:solidFill>
                <a:latin typeface="Consolas" panose="020B0609020204030204" pitchFamily="49" charset="0"/>
              </a:rPr>
              <a:t>i</a:t>
            </a: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0086B3"/>
                </a:solidFill>
                <a:latin typeface="Consolas" panose="020B0609020204030204" pitchFamily="49" charset="0"/>
              </a:rPr>
              <a:t>10</a:t>
            </a:r>
            <a:r>
              <a:rPr lang="en-US" altLang="en-US" sz="2000" dirty="0">
                <a:solidFill>
                  <a:srgbClr val="63A35C"/>
                </a:solidFill>
                <a:latin typeface="Consolas" panose="020B0609020204030204" pitchFamily="49" charset="0"/>
              </a:rPr>
              <a:t>;</a:t>
            </a:r>
          </a:p>
          <a:p>
            <a:pPr marL="109728" indent="0">
              <a:buNone/>
            </a:pP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char</a:t>
            </a:r>
            <a:r>
              <a:rPr lang="en-US" altLang="en-US" sz="2000" dirty="0">
                <a:latin typeface="Consolas" panose="020B0609020204030204" pitchFamily="49" charset="0"/>
              </a:rPr>
              <a:t> </a:t>
            </a:r>
            <a:r>
              <a:rPr lang="en-US" altLang="en-US" sz="2000" dirty="0">
                <a:solidFill>
                  <a:srgbClr val="0086B3"/>
                </a:solidFill>
                <a:latin typeface="Consolas" panose="020B0609020204030204" pitchFamily="49" charset="0"/>
              </a:rPr>
              <a:t>a</a:t>
            </a: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183691"/>
                </a:solidFill>
                <a:latin typeface="Consolas" panose="020B0609020204030204" pitchFamily="49" charset="0"/>
              </a:rPr>
              <a:t>'a'</a:t>
            </a:r>
            <a:r>
              <a:rPr lang="en-US" altLang="en-US" sz="2000" dirty="0">
                <a:solidFill>
                  <a:srgbClr val="63A35C"/>
                </a:solidFill>
                <a:latin typeface="Consolas" panose="020B0609020204030204" pitchFamily="49" charset="0"/>
              </a:rPr>
              <a:t>;</a:t>
            </a:r>
          </a:p>
          <a:p>
            <a:pPr marL="109728" indent="0">
              <a:buNone/>
            </a:pP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int</a:t>
            </a:r>
            <a:r>
              <a:rPr lang="en-US" altLang="en-US" sz="2000" dirty="0">
                <a:latin typeface="Consolas" panose="020B0609020204030204" pitchFamily="49" charset="0"/>
              </a:rPr>
              <a:t> </a:t>
            </a:r>
            <a:r>
              <a:rPr lang="en-US" altLang="en-US" sz="2000" dirty="0">
                <a:solidFill>
                  <a:srgbClr val="0086B3"/>
                </a:solidFill>
                <a:latin typeface="Consolas" panose="020B0609020204030204" pitchFamily="49" charset="0"/>
              </a:rPr>
              <a:t>res</a:t>
            </a: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a:t>
            </a:r>
            <a:r>
              <a:rPr lang="en-US" altLang="en-US" sz="2000" dirty="0">
                <a:latin typeface="Consolas" panose="020B0609020204030204" pitchFamily="49" charset="0"/>
              </a:rPr>
              <a:t> </a:t>
            </a:r>
            <a:r>
              <a:rPr lang="en-US" altLang="en-US" sz="2000" dirty="0" err="1">
                <a:solidFill>
                  <a:srgbClr val="0086B3"/>
                </a:solidFill>
                <a:latin typeface="Consolas" panose="020B0609020204030204" pitchFamily="49" charset="0"/>
              </a:rPr>
              <a:t>i</a:t>
            </a:r>
            <a:r>
              <a:rPr lang="en-US" altLang="en-US" sz="2000" dirty="0">
                <a:latin typeface="Consolas" panose="020B0609020204030204" pitchFamily="49" charset="0"/>
              </a:rPr>
              <a:t> </a:t>
            </a:r>
            <a:r>
              <a:rPr lang="en-US" altLang="en-US" sz="2000" dirty="0">
                <a:solidFill>
                  <a:srgbClr val="A71D5D"/>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0086B3"/>
                </a:solidFill>
                <a:latin typeface="Consolas" panose="020B0609020204030204" pitchFamily="49" charset="0"/>
              </a:rPr>
              <a:t>a</a:t>
            </a:r>
            <a:r>
              <a:rPr lang="en-US" altLang="en-US" sz="2000" dirty="0">
                <a:solidFill>
                  <a:srgbClr val="63A35C"/>
                </a:solidFill>
                <a:latin typeface="Consolas" panose="020B0609020204030204" pitchFamily="49" charset="0"/>
              </a:rPr>
              <a:t>; </a:t>
            </a:r>
            <a:r>
              <a:rPr lang="en-US" altLang="en-US" sz="2000" dirty="0">
                <a:solidFill>
                  <a:schemeClr val="tx1">
                    <a:lumMod val="50000"/>
                    <a:lumOff val="50000"/>
                  </a:schemeClr>
                </a:solidFill>
                <a:latin typeface="Consolas" panose="020B0609020204030204" pitchFamily="49" charset="0"/>
              </a:rPr>
              <a:t>// a will be converted to int 				// before addition</a:t>
            </a:r>
            <a:endParaRPr lang="en-US" sz="2000" dirty="0">
              <a:solidFill>
                <a:schemeClr val="tx1">
                  <a:lumMod val="50000"/>
                  <a:lumOff val="50000"/>
                </a:schemeClr>
              </a:solidFill>
              <a:latin typeface="Consolas" panose="020B0609020204030204" pitchFamily="49" charset="0"/>
            </a:endParaRPr>
          </a:p>
        </p:txBody>
      </p:sp>
    </p:spTree>
    <p:extLst>
      <p:ext uri="{BB962C8B-B14F-4D97-AF65-F5344CB8AC3E}">
        <p14:creationId xmlns:p14="http://schemas.microsoft.com/office/powerpoint/2010/main" val="150206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FB0FB-703C-4AD9-BE1E-AB0B39091315}"/>
              </a:ext>
            </a:extLst>
          </p:cNvPr>
          <p:cNvSpPr txBox="1">
            <a:spLocks/>
          </p:cNvSpPr>
          <p:nvPr/>
        </p:nvSpPr>
        <p:spPr>
          <a:xfrm>
            <a:off x="609600" y="364998"/>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Casting – More Examples</a:t>
            </a:r>
          </a:p>
        </p:txBody>
      </p:sp>
      <p:sp>
        <p:nvSpPr>
          <p:cNvPr id="8" name="מלבן 7">
            <a:extLst>
              <a:ext uri="{FF2B5EF4-FFF2-40B4-BE49-F238E27FC236}">
                <a16:creationId xmlns:a16="http://schemas.microsoft.com/office/drawing/2014/main" id="{4BBA413E-9BBC-47DC-9DC0-9443A17C6226}"/>
              </a:ext>
            </a:extLst>
          </p:cNvPr>
          <p:cNvSpPr/>
          <p:nvPr/>
        </p:nvSpPr>
        <p:spPr>
          <a:xfrm>
            <a:off x="-244997" y="2960684"/>
            <a:ext cx="7823381" cy="1323439"/>
          </a:xfrm>
          <a:prstGeom prst="rect">
            <a:avLst/>
          </a:prstGeom>
        </p:spPr>
        <p:txBody>
          <a:bodyPr wrap="square">
            <a:spAutoFit/>
          </a:bodyPr>
          <a:lstStyle/>
          <a:p>
            <a:pPr marL="109728" indent="0">
              <a:buNone/>
            </a:pPr>
            <a:r>
              <a:rPr lang="en-US" altLang="en-US" sz="2000" dirty="0"/>
              <a:t>	</a:t>
            </a:r>
            <a:r>
              <a:rPr lang="en-US" altLang="en-US" sz="2000" dirty="0">
                <a:solidFill>
                  <a:srgbClr val="A71D5D"/>
                </a:solidFill>
                <a:latin typeface="Consolas" panose="020B0609020204030204" pitchFamily="49" charset="0"/>
              </a:rPr>
              <a:t>int </a:t>
            </a:r>
            <a:r>
              <a:rPr lang="en-US" altLang="en-US" sz="2000" dirty="0">
                <a:solidFill>
                  <a:srgbClr val="0086B3"/>
                </a:solidFill>
                <a:latin typeface="Consolas" panose="020B0609020204030204" pitchFamily="49" charset="0"/>
              </a:rPr>
              <a:t>d </a:t>
            </a:r>
            <a:r>
              <a:rPr lang="en-US" altLang="en-US" sz="2000" dirty="0">
                <a:solidFill>
                  <a:srgbClr val="A71D5D"/>
                </a:solidFill>
                <a:latin typeface="Consolas" panose="020B0609020204030204" pitchFamily="49" charset="0"/>
              </a:rPr>
              <a:t>= </a:t>
            </a:r>
            <a:r>
              <a:rPr lang="en-US" altLang="en-US" sz="2000" dirty="0">
                <a:solidFill>
                  <a:srgbClr val="0086B3"/>
                </a:solidFill>
                <a:latin typeface="Consolas" panose="020B0609020204030204" pitchFamily="49" charset="0"/>
              </a:rPr>
              <a:t>17</a:t>
            </a:r>
            <a:r>
              <a:rPr lang="en-US" altLang="en-US" sz="2000" dirty="0">
                <a:solidFill>
                  <a:srgbClr val="63A35C"/>
                </a:solidFill>
                <a:latin typeface="Consolas" panose="020B0609020204030204" pitchFamily="49" charset="0"/>
              </a:rPr>
              <a:t>;</a:t>
            </a:r>
          </a:p>
          <a:p>
            <a:pPr marL="109728" indent="0">
              <a:buNone/>
            </a:pPr>
            <a:r>
              <a:rPr lang="en-US" altLang="en-US" sz="2000" dirty="0">
                <a:solidFill>
                  <a:srgbClr val="A71D5D"/>
                </a:solidFill>
                <a:latin typeface="Consolas" panose="020B0609020204030204" pitchFamily="49" charset="0"/>
              </a:rPr>
              <a:t>	char </a:t>
            </a:r>
            <a:r>
              <a:rPr lang="en-US" altLang="en-US" sz="2000" dirty="0">
                <a:solidFill>
                  <a:srgbClr val="0086B3"/>
                </a:solidFill>
                <a:latin typeface="Consolas" panose="020B0609020204030204" pitchFamily="49" charset="0"/>
              </a:rPr>
              <a:t>c </a:t>
            </a:r>
            <a:r>
              <a:rPr lang="en-US" altLang="en-US" sz="2000" dirty="0">
                <a:solidFill>
                  <a:srgbClr val="A71D5D"/>
                </a:solidFill>
                <a:latin typeface="Consolas" panose="020B0609020204030204" pitchFamily="49" charset="0"/>
              </a:rPr>
              <a:t>= </a:t>
            </a:r>
            <a:r>
              <a:rPr lang="en-US" altLang="en-US" sz="2000" dirty="0">
                <a:solidFill>
                  <a:srgbClr val="002060"/>
                </a:solidFill>
                <a:latin typeface="Consolas" panose="020B0609020204030204" pitchFamily="49" charset="0"/>
              </a:rPr>
              <a:t>'c'</a:t>
            </a:r>
            <a:r>
              <a:rPr lang="en-US" altLang="en-US" sz="2000" dirty="0">
                <a:solidFill>
                  <a:srgbClr val="63A35C"/>
                </a:solidFill>
                <a:latin typeface="Consolas" panose="020B0609020204030204" pitchFamily="49" charset="0"/>
              </a:rPr>
              <a:t>; </a:t>
            </a:r>
            <a:r>
              <a:rPr lang="en-US" altLang="en-US" sz="2000" dirty="0">
                <a:solidFill>
                  <a:schemeClr val="tx1">
                    <a:lumMod val="50000"/>
                    <a:lumOff val="50000"/>
                  </a:schemeClr>
                </a:solidFill>
                <a:latin typeface="Consolas" panose="020B0609020204030204" pitchFamily="49" charset="0"/>
              </a:rPr>
              <a:t>// ascii value of c is 99 </a:t>
            </a:r>
          </a:p>
          <a:p>
            <a:pPr marL="109728"/>
            <a:r>
              <a:rPr lang="en-US" altLang="en-US" sz="2000" dirty="0">
                <a:solidFill>
                  <a:srgbClr val="A71D5D"/>
                </a:solidFill>
                <a:latin typeface="Consolas" panose="020B0609020204030204" pitchFamily="49" charset="0"/>
              </a:rPr>
              <a:t>	float </a:t>
            </a:r>
            <a:r>
              <a:rPr lang="en-US" altLang="en-US" sz="2000" dirty="0">
                <a:solidFill>
                  <a:srgbClr val="0086B3"/>
                </a:solidFill>
                <a:latin typeface="Consolas" panose="020B0609020204030204" pitchFamily="49" charset="0"/>
              </a:rPr>
              <a:t>sum </a:t>
            </a:r>
            <a:r>
              <a:rPr lang="en-US" altLang="en-US" sz="2000" dirty="0">
                <a:solidFill>
                  <a:srgbClr val="A71D5D"/>
                </a:solidFill>
                <a:latin typeface="Consolas" panose="020B0609020204030204" pitchFamily="49" charset="0"/>
              </a:rPr>
              <a:t>= </a:t>
            </a:r>
            <a:r>
              <a:rPr lang="en-US" altLang="en-US" sz="2000" dirty="0">
                <a:solidFill>
                  <a:srgbClr val="0086B3"/>
                </a:solidFill>
                <a:latin typeface="Consolas" panose="020B0609020204030204" pitchFamily="49" charset="0"/>
              </a:rPr>
              <a:t>d </a:t>
            </a:r>
            <a:r>
              <a:rPr lang="en-US" altLang="en-US" sz="2000" dirty="0">
                <a:solidFill>
                  <a:srgbClr val="A71D5D"/>
                </a:solidFill>
                <a:latin typeface="Consolas" panose="020B0609020204030204" pitchFamily="49" charset="0"/>
              </a:rPr>
              <a:t>+</a:t>
            </a:r>
            <a:r>
              <a:rPr lang="en-US" altLang="en-US" sz="2000" dirty="0">
                <a:solidFill>
                  <a:srgbClr val="0086B3"/>
                </a:solidFill>
                <a:latin typeface="Consolas" panose="020B0609020204030204" pitchFamily="49" charset="0"/>
              </a:rPr>
              <a:t> c</a:t>
            </a:r>
            <a:r>
              <a:rPr lang="en-US" altLang="en-US" sz="2000" dirty="0">
                <a:solidFill>
                  <a:srgbClr val="63A35C"/>
                </a:solidFill>
                <a:latin typeface="Consolas" panose="020B0609020204030204" pitchFamily="49" charset="0"/>
              </a:rPr>
              <a:t>;</a:t>
            </a:r>
          </a:p>
          <a:p>
            <a:pPr marL="109728" indent="0">
              <a:buNone/>
            </a:pPr>
            <a:r>
              <a:rPr lang="en-US" sz="2000" dirty="0">
                <a:solidFill>
                  <a:srgbClr val="63A35C"/>
                </a:solidFill>
                <a:latin typeface="Consolas" panose="020B0609020204030204" pitchFamily="49" charset="0"/>
              </a:rPr>
              <a:t>	</a:t>
            </a:r>
            <a:r>
              <a:rPr lang="en-US" altLang="en-US" sz="2000" dirty="0" err="1">
                <a:solidFill>
                  <a:srgbClr val="0086B3"/>
                </a:solidFill>
                <a:latin typeface="Consolas" panose="020B0609020204030204" pitchFamily="49" charset="0"/>
              </a:rPr>
              <a:t>printf</a:t>
            </a:r>
            <a:r>
              <a:rPr lang="en-US" altLang="en-US" sz="2000" dirty="0">
                <a:solidFill>
                  <a:srgbClr val="63A35C"/>
                </a:solidFill>
                <a:latin typeface="Consolas" panose="020B0609020204030204" pitchFamily="49" charset="0"/>
              </a:rPr>
              <a:t>(</a:t>
            </a:r>
            <a:r>
              <a:rPr lang="en-US" altLang="en-US" sz="2000" dirty="0">
                <a:solidFill>
                  <a:srgbClr val="183691"/>
                </a:solidFill>
                <a:latin typeface="Consolas" panose="020B0609020204030204" pitchFamily="49" charset="0"/>
              </a:rPr>
              <a:t>"sum = %.2f"</a:t>
            </a:r>
            <a:r>
              <a:rPr lang="en-US" altLang="en-US" sz="2000" dirty="0">
                <a:solidFill>
                  <a:srgbClr val="63A35C"/>
                </a:solidFill>
                <a:latin typeface="Consolas" panose="020B0609020204030204" pitchFamily="49" charset="0"/>
              </a:rPr>
              <a:t>, </a:t>
            </a:r>
            <a:r>
              <a:rPr lang="en-US" altLang="en-US" sz="2000" dirty="0">
                <a:solidFill>
                  <a:srgbClr val="0086B3"/>
                </a:solidFill>
                <a:latin typeface="Consolas" panose="020B0609020204030204" pitchFamily="49" charset="0"/>
              </a:rPr>
              <a:t>b</a:t>
            </a:r>
            <a:r>
              <a:rPr lang="en-US" altLang="en-US" sz="2000" dirty="0">
                <a:solidFill>
                  <a:srgbClr val="63A35C"/>
                </a:solidFill>
                <a:latin typeface="Consolas" panose="020B0609020204030204" pitchFamily="49" charset="0"/>
              </a:rPr>
              <a:t>);</a:t>
            </a:r>
            <a:endParaRPr lang="en-US" sz="2000" dirty="0"/>
          </a:p>
        </p:txBody>
      </p:sp>
      <p:sp>
        <p:nvSpPr>
          <p:cNvPr id="22" name="מלבן 21">
            <a:extLst>
              <a:ext uri="{FF2B5EF4-FFF2-40B4-BE49-F238E27FC236}">
                <a16:creationId xmlns:a16="http://schemas.microsoft.com/office/drawing/2014/main" id="{4676A711-E02D-4AF8-93AF-7162265A1D92}"/>
              </a:ext>
            </a:extLst>
          </p:cNvPr>
          <p:cNvSpPr/>
          <p:nvPr/>
        </p:nvSpPr>
        <p:spPr>
          <a:xfrm>
            <a:off x="4995651" y="3797914"/>
            <a:ext cx="1704313" cy="369332"/>
          </a:xfrm>
          <a:prstGeom prst="rect">
            <a:avLst/>
          </a:prstGeom>
          <a:solidFill>
            <a:schemeClr val="bg1">
              <a:lumMod val="95000"/>
            </a:schemeClr>
          </a:solidFill>
        </p:spPr>
        <p:txBody>
          <a:bodyPr wrap="none">
            <a:spAutoFit/>
          </a:bodyPr>
          <a:lstStyle/>
          <a:p>
            <a:r>
              <a:rPr lang="en-US" dirty="0">
                <a:latin typeface="Consolas" panose="020B0609020204030204" pitchFamily="49" charset="0"/>
              </a:rPr>
              <a:t>sum = 116.00</a:t>
            </a:r>
            <a:endParaRPr lang="he-IL" dirty="0"/>
          </a:p>
        </p:txBody>
      </p:sp>
      <p:sp>
        <p:nvSpPr>
          <p:cNvPr id="5" name="מלבן 4">
            <a:extLst>
              <a:ext uri="{FF2B5EF4-FFF2-40B4-BE49-F238E27FC236}">
                <a16:creationId xmlns:a16="http://schemas.microsoft.com/office/drawing/2014/main" id="{DD6FE439-4A7C-474C-B8A4-EE754FAED9DA}"/>
              </a:ext>
            </a:extLst>
          </p:cNvPr>
          <p:cNvSpPr/>
          <p:nvPr/>
        </p:nvSpPr>
        <p:spPr>
          <a:xfrm>
            <a:off x="7387666" y="2804652"/>
            <a:ext cx="4437602" cy="1295868"/>
          </a:xfrm>
          <a:prstGeom prst="rect">
            <a:avLst/>
          </a:prstGeom>
          <a:solidFill>
            <a:schemeClr val="bg1"/>
          </a:solidFill>
        </p:spPr>
        <p:txBody>
          <a:bodyPr wrap="square">
            <a:spAutoFit/>
          </a:bodyPr>
          <a:lstStyle/>
          <a:p>
            <a:pPr>
              <a:lnSpc>
                <a:spcPct val="150000"/>
              </a:lnSpc>
            </a:pPr>
            <a:r>
              <a:rPr lang="en-US" dirty="0"/>
              <a:t>c is converted to int, </a:t>
            </a:r>
          </a:p>
          <a:p>
            <a:pPr>
              <a:lnSpc>
                <a:spcPct val="150000"/>
              </a:lnSpc>
            </a:pPr>
            <a:r>
              <a:rPr lang="en-US" dirty="0"/>
              <a:t>then the result of d + c (which is of type int)</a:t>
            </a:r>
          </a:p>
          <a:p>
            <a:pPr>
              <a:lnSpc>
                <a:spcPct val="150000"/>
              </a:lnSpc>
            </a:pPr>
            <a:r>
              <a:rPr lang="en-US" dirty="0"/>
              <a:t>is converted to float</a:t>
            </a:r>
          </a:p>
        </p:txBody>
      </p:sp>
      <p:sp>
        <p:nvSpPr>
          <p:cNvPr id="6" name="מלבן 5">
            <a:extLst>
              <a:ext uri="{FF2B5EF4-FFF2-40B4-BE49-F238E27FC236}">
                <a16:creationId xmlns:a16="http://schemas.microsoft.com/office/drawing/2014/main" id="{E6F2CCC4-B5B1-4962-8D0F-5225DB518182}"/>
              </a:ext>
            </a:extLst>
          </p:cNvPr>
          <p:cNvSpPr/>
          <p:nvPr/>
        </p:nvSpPr>
        <p:spPr>
          <a:xfrm>
            <a:off x="-244997" y="4882969"/>
            <a:ext cx="6096000" cy="1200329"/>
          </a:xfrm>
          <a:prstGeom prst="rect">
            <a:avLst/>
          </a:prstGeom>
        </p:spPr>
        <p:txBody>
          <a:bodyPr>
            <a:spAutoFit/>
          </a:bodyPr>
          <a:lstStyle/>
          <a:p>
            <a:pPr marL="109728" indent="0">
              <a:buNone/>
            </a:pPr>
            <a:r>
              <a:rPr lang="en-US" altLang="en-US" dirty="0">
                <a:solidFill>
                  <a:srgbClr val="A71D5D"/>
                </a:solidFill>
                <a:latin typeface="Consolas" panose="020B0609020204030204" pitchFamily="49" charset="0"/>
              </a:rPr>
              <a:t>	int </a:t>
            </a:r>
            <a:r>
              <a:rPr lang="en-US" altLang="en-US" dirty="0" err="1">
                <a:solidFill>
                  <a:srgbClr val="0086B3"/>
                </a:solidFill>
                <a:latin typeface="Consolas" panose="020B0609020204030204" pitchFamily="49" charset="0"/>
              </a:rPr>
              <a:t>i</a:t>
            </a:r>
            <a:r>
              <a:rPr lang="en-US" altLang="en-US" dirty="0">
                <a:solidFill>
                  <a:srgbClr val="0086B3"/>
                </a:solidFill>
                <a:latin typeface="Consolas" panose="020B0609020204030204" pitchFamily="49" charset="0"/>
              </a:rPr>
              <a:t> </a:t>
            </a:r>
            <a:r>
              <a:rPr lang="en-US" altLang="en-US" dirty="0">
                <a:solidFill>
                  <a:srgbClr val="A71D5D"/>
                </a:solidFill>
                <a:latin typeface="Consolas" panose="020B0609020204030204" pitchFamily="49" charset="0"/>
              </a:rPr>
              <a:t>= </a:t>
            </a:r>
            <a:r>
              <a:rPr lang="en-US" altLang="en-US" dirty="0">
                <a:solidFill>
                  <a:srgbClr val="0086B3"/>
                </a:solidFill>
                <a:latin typeface="Consolas" panose="020B0609020204030204" pitchFamily="49" charset="0"/>
              </a:rPr>
              <a:t>500</a:t>
            </a:r>
            <a:r>
              <a:rPr lang="en-US" altLang="en-US" dirty="0">
                <a:solidFill>
                  <a:srgbClr val="63A35C"/>
                </a:solidFill>
                <a:latin typeface="Consolas" panose="020B0609020204030204" pitchFamily="49" charset="0"/>
              </a:rPr>
              <a:t>;</a:t>
            </a:r>
          </a:p>
          <a:p>
            <a:pPr marL="109728" indent="0">
              <a:buNone/>
            </a:pPr>
            <a:r>
              <a:rPr lang="en-US" altLang="en-US" dirty="0">
                <a:solidFill>
                  <a:srgbClr val="A71D5D"/>
                </a:solidFill>
                <a:latin typeface="Consolas" panose="020B0609020204030204" pitchFamily="49" charset="0"/>
              </a:rPr>
              <a:t>	char </a:t>
            </a:r>
            <a:r>
              <a:rPr lang="en-US" altLang="en-US" dirty="0">
                <a:solidFill>
                  <a:srgbClr val="0086B3"/>
                </a:solidFill>
                <a:latin typeface="Consolas" panose="020B0609020204030204" pitchFamily="49" charset="0"/>
              </a:rPr>
              <a:t>c </a:t>
            </a:r>
            <a:r>
              <a:rPr lang="en-US" altLang="en-US" dirty="0">
                <a:solidFill>
                  <a:srgbClr val="A71D5D"/>
                </a:solidFill>
                <a:latin typeface="Consolas" panose="020B0609020204030204" pitchFamily="49" charset="0"/>
              </a:rPr>
              <a:t>= </a:t>
            </a:r>
            <a:r>
              <a:rPr lang="en-US" altLang="en-US" dirty="0" err="1">
                <a:solidFill>
                  <a:srgbClr val="0086B3"/>
                </a:solidFill>
                <a:latin typeface="Consolas" panose="020B0609020204030204" pitchFamily="49" charset="0"/>
              </a:rPr>
              <a:t>i</a:t>
            </a:r>
            <a:r>
              <a:rPr lang="en-US" altLang="en-US" dirty="0">
                <a:solidFill>
                  <a:srgbClr val="63A35C"/>
                </a:solidFill>
                <a:latin typeface="Consolas" panose="020B0609020204030204" pitchFamily="49" charset="0"/>
              </a:rPr>
              <a:t>;</a:t>
            </a:r>
            <a:endParaRPr lang="en-US" altLang="en-US" dirty="0">
              <a:solidFill>
                <a:schemeClr val="tx1">
                  <a:lumMod val="50000"/>
                  <a:lumOff val="50000"/>
                </a:schemeClr>
              </a:solidFill>
              <a:latin typeface="Consolas" panose="020B0609020204030204" pitchFamily="49" charset="0"/>
            </a:endParaRPr>
          </a:p>
          <a:p>
            <a:pPr marL="109728"/>
            <a:r>
              <a:rPr lang="en-US" altLang="en-US" dirty="0">
                <a:solidFill>
                  <a:srgbClr val="A71D5D"/>
                </a:solidFill>
                <a:latin typeface="Consolas" panose="020B0609020204030204" pitchFamily="49" charset="0"/>
              </a:rPr>
              <a:t>	int </a:t>
            </a:r>
            <a:r>
              <a:rPr lang="en-US" altLang="en-US" dirty="0">
                <a:solidFill>
                  <a:srgbClr val="0086B3"/>
                </a:solidFill>
                <a:latin typeface="Consolas" panose="020B0609020204030204" pitchFamily="49" charset="0"/>
              </a:rPr>
              <a:t>j </a:t>
            </a:r>
            <a:r>
              <a:rPr lang="en-US" altLang="en-US" dirty="0">
                <a:solidFill>
                  <a:srgbClr val="A71D5D"/>
                </a:solidFill>
                <a:latin typeface="Consolas" panose="020B0609020204030204" pitchFamily="49" charset="0"/>
              </a:rPr>
              <a:t>= </a:t>
            </a:r>
            <a:r>
              <a:rPr lang="en-US" altLang="en-US" dirty="0">
                <a:solidFill>
                  <a:srgbClr val="0086B3"/>
                </a:solidFill>
                <a:latin typeface="Consolas" panose="020B0609020204030204" pitchFamily="49" charset="0"/>
              </a:rPr>
              <a:t>c</a:t>
            </a:r>
            <a:r>
              <a:rPr lang="en-US" altLang="en-US" dirty="0">
                <a:solidFill>
                  <a:srgbClr val="63A35C"/>
                </a:solidFill>
                <a:latin typeface="Consolas" panose="020B0609020204030204" pitchFamily="49" charset="0"/>
              </a:rPr>
              <a:t>;</a:t>
            </a:r>
          </a:p>
          <a:p>
            <a:pPr marL="109728" indent="0">
              <a:buNone/>
            </a:pPr>
            <a:r>
              <a:rPr lang="en-US" dirty="0">
                <a:solidFill>
                  <a:srgbClr val="63A35C"/>
                </a:solidFill>
                <a:latin typeface="Consolas" panose="020B0609020204030204" pitchFamily="49" charset="0"/>
              </a:rPr>
              <a:t>	</a:t>
            </a:r>
            <a:r>
              <a:rPr lang="en-US" altLang="en-US" dirty="0" err="1">
                <a:solidFill>
                  <a:srgbClr val="0086B3"/>
                </a:solidFill>
                <a:latin typeface="Consolas" panose="020B0609020204030204" pitchFamily="49" charset="0"/>
              </a:rPr>
              <a:t>printf</a:t>
            </a:r>
            <a:r>
              <a:rPr lang="en-US" altLang="en-US" dirty="0">
                <a:solidFill>
                  <a:srgbClr val="63A35C"/>
                </a:solidFill>
                <a:latin typeface="Consolas" panose="020B0609020204030204" pitchFamily="49" charset="0"/>
              </a:rPr>
              <a:t>(</a:t>
            </a:r>
            <a:r>
              <a:rPr lang="en-US" altLang="en-US" dirty="0">
                <a:solidFill>
                  <a:srgbClr val="183691"/>
                </a:solidFill>
                <a:latin typeface="Consolas" panose="020B0609020204030204" pitchFamily="49" charset="0"/>
              </a:rPr>
              <a:t>"j = %d"</a:t>
            </a:r>
            <a:r>
              <a:rPr lang="en-US" altLang="en-US" dirty="0">
                <a:solidFill>
                  <a:srgbClr val="63A35C"/>
                </a:solidFill>
                <a:latin typeface="Consolas" panose="020B0609020204030204" pitchFamily="49" charset="0"/>
              </a:rPr>
              <a:t>, </a:t>
            </a:r>
            <a:r>
              <a:rPr lang="en-US" altLang="en-US" dirty="0">
                <a:solidFill>
                  <a:srgbClr val="0086B3"/>
                </a:solidFill>
                <a:latin typeface="Consolas" panose="020B0609020204030204" pitchFamily="49" charset="0"/>
              </a:rPr>
              <a:t>j</a:t>
            </a:r>
            <a:r>
              <a:rPr lang="en-US" altLang="en-US" dirty="0">
                <a:solidFill>
                  <a:srgbClr val="63A35C"/>
                </a:solidFill>
                <a:latin typeface="Consolas" panose="020B0609020204030204" pitchFamily="49" charset="0"/>
              </a:rPr>
              <a:t>);</a:t>
            </a:r>
            <a:endParaRPr lang="en-US" dirty="0"/>
          </a:p>
        </p:txBody>
      </p:sp>
      <p:sp>
        <p:nvSpPr>
          <p:cNvPr id="13" name="מלבן 12">
            <a:extLst>
              <a:ext uri="{FF2B5EF4-FFF2-40B4-BE49-F238E27FC236}">
                <a16:creationId xmlns:a16="http://schemas.microsoft.com/office/drawing/2014/main" id="{F7C769E3-F710-40B6-BA7F-4F0AFF0D256B}"/>
              </a:ext>
            </a:extLst>
          </p:cNvPr>
          <p:cNvSpPr/>
          <p:nvPr/>
        </p:nvSpPr>
        <p:spPr>
          <a:xfrm>
            <a:off x="3415992" y="5077530"/>
            <a:ext cx="1071127" cy="369332"/>
          </a:xfrm>
          <a:prstGeom prst="rect">
            <a:avLst/>
          </a:prstGeom>
          <a:solidFill>
            <a:schemeClr val="bg1">
              <a:lumMod val="95000"/>
            </a:schemeClr>
          </a:solidFill>
        </p:spPr>
        <p:txBody>
          <a:bodyPr wrap="none">
            <a:spAutoFit/>
          </a:bodyPr>
          <a:lstStyle/>
          <a:p>
            <a:r>
              <a:rPr lang="en-US" dirty="0">
                <a:latin typeface="Consolas" panose="020B0609020204030204" pitchFamily="49" charset="0"/>
              </a:rPr>
              <a:t>j = -12</a:t>
            </a:r>
            <a:endParaRPr lang="he-IL" dirty="0"/>
          </a:p>
        </p:txBody>
      </p:sp>
      <p:sp>
        <p:nvSpPr>
          <p:cNvPr id="14" name="מלבן 13">
            <a:extLst>
              <a:ext uri="{FF2B5EF4-FFF2-40B4-BE49-F238E27FC236}">
                <a16:creationId xmlns:a16="http://schemas.microsoft.com/office/drawing/2014/main" id="{44796C4D-E6EF-4875-9894-E33DB5098299}"/>
              </a:ext>
            </a:extLst>
          </p:cNvPr>
          <p:cNvSpPr/>
          <p:nvPr/>
        </p:nvSpPr>
        <p:spPr>
          <a:xfrm>
            <a:off x="7387666" y="4787430"/>
            <a:ext cx="4714112" cy="1295868"/>
          </a:xfrm>
          <a:prstGeom prst="rect">
            <a:avLst/>
          </a:prstGeom>
          <a:solidFill>
            <a:schemeClr val="bg1"/>
          </a:solidFill>
        </p:spPr>
        <p:txBody>
          <a:bodyPr wrap="square">
            <a:spAutoFit/>
          </a:bodyPr>
          <a:lstStyle/>
          <a:p>
            <a:pPr>
              <a:lnSpc>
                <a:spcPct val="150000"/>
              </a:lnSpc>
            </a:pPr>
            <a:r>
              <a:rPr lang="en-US" dirty="0"/>
              <a:t>The conversion of </a:t>
            </a:r>
            <a:r>
              <a:rPr lang="en-US" dirty="0" err="1"/>
              <a:t>i</a:t>
            </a:r>
            <a:r>
              <a:rPr lang="en-US" dirty="0"/>
              <a:t> to char causes a lost of information, so when converting c to integer we actually convert a different binary sequence </a:t>
            </a:r>
          </a:p>
        </p:txBody>
      </p:sp>
      <p:sp>
        <p:nvSpPr>
          <p:cNvPr id="16" name="מלבן 15">
            <a:extLst>
              <a:ext uri="{FF2B5EF4-FFF2-40B4-BE49-F238E27FC236}">
                <a16:creationId xmlns:a16="http://schemas.microsoft.com/office/drawing/2014/main" id="{721FF40A-8345-45B8-912C-F824EDED0A6A}"/>
              </a:ext>
            </a:extLst>
          </p:cNvPr>
          <p:cNvSpPr/>
          <p:nvPr/>
        </p:nvSpPr>
        <p:spPr>
          <a:xfrm>
            <a:off x="-244997" y="1610474"/>
            <a:ext cx="4196553" cy="1015663"/>
          </a:xfrm>
          <a:prstGeom prst="rect">
            <a:avLst/>
          </a:prstGeom>
        </p:spPr>
        <p:txBody>
          <a:bodyPr wrap="square">
            <a:spAutoFit/>
          </a:bodyPr>
          <a:lstStyle/>
          <a:p>
            <a:pPr marL="109728" indent="0">
              <a:buNone/>
            </a:pPr>
            <a:r>
              <a:rPr lang="en-US" altLang="en-US" sz="2000" dirty="0"/>
              <a:t>	</a:t>
            </a:r>
            <a:r>
              <a:rPr lang="en-US" altLang="en-US" sz="2000" dirty="0">
                <a:solidFill>
                  <a:srgbClr val="A71D5D"/>
                </a:solidFill>
                <a:latin typeface="Consolas" panose="020B0609020204030204" pitchFamily="49" charset="0"/>
              </a:rPr>
              <a:t>float </a:t>
            </a:r>
            <a:r>
              <a:rPr lang="en-US" altLang="en-US" sz="2000" dirty="0">
                <a:solidFill>
                  <a:srgbClr val="0086B3"/>
                </a:solidFill>
                <a:latin typeface="Consolas" panose="020B0609020204030204" pitchFamily="49" charset="0"/>
              </a:rPr>
              <a:t>a </a:t>
            </a:r>
            <a:r>
              <a:rPr lang="en-US" altLang="en-US" sz="2000" dirty="0">
                <a:solidFill>
                  <a:srgbClr val="A71D5D"/>
                </a:solidFill>
                <a:latin typeface="Consolas" panose="020B0609020204030204" pitchFamily="49" charset="0"/>
              </a:rPr>
              <a:t>= </a:t>
            </a:r>
            <a:r>
              <a:rPr lang="en-US" altLang="en-US" sz="2000" dirty="0">
                <a:solidFill>
                  <a:srgbClr val="0086B3"/>
                </a:solidFill>
                <a:latin typeface="Consolas" panose="020B0609020204030204" pitchFamily="49" charset="0"/>
              </a:rPr>
              <a:t>1.0</a:t>
            </a:r>
            <a:r>
              <a:rPr lang="en-US" altLang="en-US" sz="2000" dirty="0">
                <a:solidFill>
                  <a:srgbClr val="63A35C"/>
                </a:solidFill>
                <a:latin typeface="Consolas" panose="020B0609020204030204" pitchFamily="49" charset="0"/>
              </a:rPr>
              <a:t>;</a:t>
            </a:r>
          </a:p>
          <a:p>
            <a:pPr marL="109728" indent="0">
              <a:buNone/>
            </a:pPr>
            <a:r>
              <a:rPr lang="en-US" altLang="en-US" sz="2000" dirty="0">
                <a:solidFill>
                  <a:srgbClr val="A71D5D"/>
                </a:solidFill>
                <a:latin typeface="Consolas" panose="020B0609020204030204" pitchFamily="49" charset="0"/>
              </a:rPr>
              <a:t>	int </a:t>
            </a:r>
            <a:r>
              <a:rPr lang="en-US" altLang="en-US" sz="2000" dirty="0">
                <a:solidFill>
                  <a:srgbClr val="0086B3"/>
                </a:solidFill>
                <a:latin typeface="Consolas" panose="020B0609020204030204" pitchFamily="49" charset="0"/>
              </a:rPr>
              <a:t>b </a:t>
            </a:r>
            <a:r>
              <a:rPr lang="en-US" altLang="en-US" sz="2000" dirty="0">
                <a:solidFill>
                  <a:srgbClr val="A71D5D"/>
                </a:solidFill>
                <a:latin typeface="Consolas" panose="020B0609020204030204" pitchFamily="49" charset="0"/>
              </a:rPr>
              <a:t>= </a:t>
            </a:r>
            <a:r>
              <a:rPr lang="en-US" altLang="en-US" sz="2000" dirty="0">
                <a:solidFill>
                  <a:srgbClr val="0086B3"/>
                </a:solidFill>
                <a:latin typeface="Consolas" panose="020B0609020204030204" pitchFamily="49" charset="0"/>
              </a:rPr>
              <a:t>a </a:t>
            </a:r>
            <a:r>
              <a:rPr lang="en-US" altLang="en-US" sz="2000" dirty="0">
                <a:solidFill>
                  <a:srgbClr val="A71D5D"/>
                </a:solidFill>
                <a:latin typeface="Consolas" panose="020B0609020204030204" pitchFamily="49" charset="0"/>
              </a:rPr>
              <a:t>+</a:t>
            </a:r>
            <a:r>
              <a:rPr lang="en-US" altLang="en-US" sz="2000" dirty="0">
                <a:solidFill>
                  <a:srgbClr val="0086B3"/>
                </a:solidFill>
                <a:latin typeface="Consolas" panose="020B0609020204030204" pitchFamily="49" charset="0"/>
              </a:rPr>
              <a:t> 12</a:t>
            </a:r>
            <a:r>
              <a:rPr lang="en-US" altLang="en-US" sz="2000" dirty="0">
                <a:solidFill>
                  <a:srgbClr val="63A35C"/>
                </a:solidFill>
                <a:latin typeface="Consolas" panose="020B0609020204030204" pitchFamily="49" charset="0"/>
              </a:rPr>
              <a:t>;</a:t>
            </a:r>
          </a:p>
          <a:p>
            <a:pPr marL="109728" indent="0">
              <a:buNone/>
            </a:pPr>
            <a:r>
              <a:rPr lang="en-US" sz="2000" dirty="0">
                <a:solidFill>
                  <a:srgbClr val="63A35C"/>
                </a:solidFill>
                <a:latin typeface="Consolas" panose="020B0609020204030204" pitchFamily="49" charset="0"/>
              </a:rPr>
              <a:t>	</a:t>
            </a:r>
            <a:r>
              <a:rPr lang="en-US" altLang="en-US" sz="2000" dirty="0" err="1">
                <a:solidFill>
                  <a:srgbClr val="0086B3"/>
                </a:solidFill>
                <a:latin typeface="Consolas" panose="020B0609020204030204" pitchFamily="49" charset="0"/>
              </a:rPr>
              <a:t>printf</a:t>
            </a:r>
            <a:r>
              <a:rPr lang="en-US" altLang="en-US" sz="2000" dirty="0">
                <a:solidFill>
                  <a:srgbClr val="63A35C"/>
                </a:solidFill>
                <a:latin typeface="Consolas" panose="020B0609020204030204" pitchFamily="49" charset="0"/>
              </a:rPr>
              <a:t>(</a:t>
            </a:r>
            <a:r>
              <a:rPr lang="en-US" altLang="en-US" sz="2000" dirty="0">
                <a:solidFill>
                  <a:srgbClr val="183691"/>
                </a:solidFill>
                <a:latin typeface="Consolas" panose="020B0609020204030204" pitchFamily="49" charset="0"/>
              </a:rPr>
              <a:t>"b = %d"</a:t>
            </a:r>
            <a:r>
              <a:rPr lang="en-US" altLang="en-US" sz="2000" dirty="0">
                <a:solidFill>
                  <a:srgbClr val="63A35C"/>
                </a:solidFill>
                <a:latin typeface="Consolas" panose="020B0609020204030204" pitchFamily="49" charset="0"/>
              </a:rPr>
              <a:t>, </a:t>
            </a:r>
            <a:r>
              <a:rPr lang="en-US" altLang="en-US" sz="2000" dirty="0">
                <a:solidFill>
                  <a:srgbClr val="0086B3"/>
                </a:solidFill>
                <a:latin typeface="Consolas" panose="020B0609020204030204" pitchFamily="49" charset="0"/>
              </a:rPr>
              <a:t>b</a:t>
            </a:r>
            <a:r>
              <a:rPr lang="en-US" altLang="en-US" sz="2000" dirty="0">
                <a:solidFill>
                  <a:srgbClr val="63A35C"/>
                </a:solidFill>
                <a:latin typeface="Consolas" panose="020B0609020204030204" pitchFamily="49" charset="0"/>
              </a:rPr>
              <a:t>);</a:t>
            </a:r>
            <a:endParaRPr lang="en-US" sz="2000" dirty="0"/>
          </a:p>
        </p:txBody>
      </p:sp>
      <p:sp>
        <p:nvSpPr>
          <p:cNvPr id="17" name="מלבן 16">
            <a:extLst>
              <a:ext uri="{FF2B5EF4-FFF2-40B4-BE49-F238E27FC236}">
                <a16:creationId xmlns:a16="http://schemas.microsoft.com/office/drawing/2014/main" id="{29974FBB-B96C-473A-B07E-B9B2801E6FF1}"/>
              </a:ext>
            </a:extLst>
          </p:cNvPr>
          <p:cNvSpPr/>
          <p:nvPr/>
        </p:nvSpPr>
        <p:spPr>
          <a:xfrm>
            <a:off x="4056949" y="1890713"/>
            <a:ext cx="944489" cy="369332"/>
          </a:xfrm>
          <a:prstGeom prst="rect">
            <a:avLst/>
          </a:prstGeom>
          <a:solidFill>
            <a:schemeClr val="bg1">
              <a:lumMod val="95000"/>
            </a:schemeClr>
          </a:solidFill>
        </p:spPr>
        <p:txBody>
          <a:bodyPr wrap="none">
            <a:spAutoFit/>
          </a:bodyPr>
          <a:lstStyle/>
          <a:p>
            <a:r>
              <a:rPr lang="en-US" dirty="0">
                <a:latin typeface="Consolas" panose="020B0609020204030204" pitchFamily="49" charset="0"/>
              </a:rPr>
              <a:t>b = 13</a:t>
            </a:r>
            <a:endParaRPr lang="he-IL" dirty="0"/>
          </a:p>
        </p:txBody>
      </p:sp>
    </p:spTree>
    <p:extLst>
      <p:ext uri="{BB962C8B-B14F-4D97-AF65-F5344CB8AC3E}">
        <p14:creationId xmlns:p14="http://schemas.microsoft.com/office/powerpoint/2010/main" val="816704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animBg="1"/>
      <p:bldP spid="13"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Typedef</a:t>
            </a:r>
          </a:p>
        </p:txBody>
      </p:sp>
    </p:spTree>
    <p:extLst>
      <p:ext uri="{BB962C8B-B14F-4D97-AF65-F5344CB8AC3E}">
        <p14:creationId xmlns:p14="http://schemas.microsoft.com/office/powerpoint/2010/main" val="88217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3393</Words>
  <Application>Microsoft Office PowerPoint</Application>
  <PresentationFormat>מסך רחב</PresentationFormat>
  <Paragraphs>345</Paragraphs>
  <Slides>32</Slides>
  <Notes>30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32</vt:i4>
      </vt:variant>
    </vt:vector>
  </HeadingPairs>
  <TitlesOfParts>
    <vt:vector size="39" baseType="lpstr">
      <vt:lpstr>Arial</vt:lpstr>
      <vt:lpstr>Calibri</vt:lpstr>
      <vt:lpstr>Consolas</vt:lpstr>
      <vt:lpstr>Georgia</vt:lpstr>
      <vt:lpstr>Helvetica Neue</vt:lpstr>
      <vt:lpstr>Wingdings 2</vt:lpstr>
      <vt:lpstr>Training presentation</vt:lpstr>
      <vt:lpstr>C TA 2</vt:lpstr>
      <vt:lpstr>Casting</vt:lpstr>
      <vt:lpstr>Primitive Data Types - Casting</vt:lpstr>
      <vt:lpstr>מצגת של PowerPoint‏</vt:lpstr>
      <vt:lpstr>מצגת של PowerPoint‏</vt:lpstr>
      <vt:lpstr>Primitive Data Types – Casting Rules</vt:lpstr>
      <vt:lpstr>מצגת של PowerPoint‏</vt:lpstr>
      <vt:lpstr>מצגת של PowerPoint‏</vt:lpstr>
      <vt:lpstr>Typedef</vt:lpstr>
      <vt:lpstr>typedef</vt:lpstr>
      <vt:lpstr>typedef</vt:lpstr>
      <vt:lpstr>typedef</vt:lpstr>
      <vt:lpstr>Macro</vt:lpstr>
      <vt:lpstr>Macro</vt:lpstr>
      <vt:lpstr>Macro – unwanted behavior</vt:lpstr>
      <vt:lpstr>Macro – unwanted behavior</vt:lpstr>
      <vt:lpstr>Macro – unwanted behavior</vt:lpstr>
      <vt:lpstr>Macro - examples</vt:lpstr>
      <vt:lpstr>streams</vt:lpstr>
      <vt:lpstr>What it is a stream?</vt:lpstr>
      <vt:lpstr>Input</vt:lpstr>
      <vt:lpstr>getchar() and putchar()</vt:lpstr>
      <vt:lpstr>fgets()</vt:lpstr>
      <vt:lpstr>fgets()</vt:lpstr>
      <vt:lpstr>fgets() and sscanf()</vt:lpstr>
      <vt:lpstr>stderr</vt:lpstr>
      <vt:lpstr>Buffered Stream</vt:lpstr>
      <vt:lpstr>stderr</vt:lpstr>
      <vt:lpstr>strings</vt:lpstr>
      <vt:lpstr>Strings in C</vt:lpstr>
      <vt:lpstr>Strings in C</vt:lpstr>
      <vt:lpstr>Strings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dc:title>
  <dc:creator>Oded Wertheimer</dc:creator>
  <cp:lastModifiedBy>Pnina Berko</cp:lastModifiedBy>
  <cp:revision>129</cp:revision>
  <dcterms:created xsi:type="dcterms:W3CDTF">2020-03-21T15:52:13Z</dcterms:created>
  <dcterms:modified xsi:type="dcterms:W3CDTF">2020-08-05T08:08:08Z</dcterms:modified>
</cp:coreProperties>
</file>