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57" r:id="rId2"/>
    <p:sldId id="315" r:id="rId3"/>
    <p:sldId id="269" r:id="rId4"/>
    <p:sldId id="270" r:id="rId5"/>
    <p:sldId id="330" r:id="rId6"/>
    <p:sldId id="272" r:id="rId7"/>
    <p:sldId id="325" r:id="rId8"/>
    <p:sldId id="273" r:id="rId9"/>
    <p:sldId id="274" r:id="rId10"/>
    <p:sldId id="275" r:id="rId11"/>
    <p:sldId id="276" r:id="rId12"/>
    <p:sldId id="277" r:id="rId13"/>
    <p:sldId id="278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17" r:id="rId22"/>
    <p:sldId id="309" r:id="rId23"/>
    <p:sldId id="306" r:id="rId24"/>
    <p:sldId id="307" r:id="rId25"/>
    <p:sldId id="308" r:id="rId26"/>
    <p:sldId id="310" r:id="rId27"/>
    <p:sldId id="311" r:id="rId28"/>
    <p:sldId id="326" r:id="rId29"/>
    <p:sldId id="327" r:id="rId30"/>
    <p:sldId id="329" r:id="rId31"/>
    <p:sldId id="328" r:id="rId32"/>
    <p:sldId id="403" r:id="rId33"/>
    <p:sldId id="338" r:id="rId34"/>
    <p:sldId id="359" r:id="rId35"/>
    <p:sldId id="400" r:id="rId36"/>
    <p:sldId id="404" r:id="rId37"/>
    <p:sldId id="416" r:id="rId38"/>
    <p:sldId id="339" r:id="rId39"/>
    <p:sldId id="361" r:id="rId40"/>
    <p:sldId id="405" r:id="rId41"/>
    <p:sldId id="3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D4BC0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3543" autoAdjust="0"/>
  </p:normalViewPr>
  <p:slideViewPr>
    <p:cSldViewPr snapToGrid="0">
      <p:cViewPr varScale="1">
        <p:scale>
          <a:sx n="71" d="100"/>
          <a:sy n="71" d="100"/>
        </p:scale>
        <p:origin x="1022" y="67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15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83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 out that the pointers are being copied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17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8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34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6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9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97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4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0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22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77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06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67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37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65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29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16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00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 of the interface – it tells you whether a function alters the given argument or not (</a:t>
            </a:r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strcmp</a:t>
            </a:r>
            <a:r>
              <a:rPr lang="en-US" dirty="0"/>
              <a:t> for example…)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Points will be deduced in the following exercises for not using const!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16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78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point here is that we missed a = in the if, since the argument is const – it won’t compile!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59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 of the interface – it tells you whether a function alters the given argument or not (</a:t>
            </a:r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strcmp</a:t>
            </a:r>
            <a:r>
              <a:rPr lang="en-US" dirty="0"/>
              <a:t> for example…)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Points will be deduced in the following exercises for not using const!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63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908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329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85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174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29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58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copying of the values – make sure they understand that the pointers also get copied, but that the values still point to the same memory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4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Pointers are data types. I cannot stress enough how crucial this is for their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15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Pointers are data types. I cannot stress enough how crucial this is for their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66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important – if they remember this, they will have an easier time wrapping their heads on the concept of 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5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Pointers, const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1527"/>
            <a:ext cx="11145520" cy="55016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What will be printed from the following code?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A24A5-A545-4B32-B896-7EA285A36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20" y="1727903"/>
            <a:ext cx="412805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"%d,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"%d,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F64D41-61BA-48C8-AEF0-9C15888C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" y="4369191"/>
            <a:ext cx="6680034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F51"/>
                </a:solidFill>
                <a:effectLst/>
                <a:latin typeface="Consolas" panose="020B0609020204030204" pitchFamily="49" charset="0"/>
              </a:rPr>
              <a:t>Declaring an int variable num, with value 10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  <a:t>Printing “num = 10”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  <a:t>Declaring a pointer to int variable p, </a:t>
            </a:r>
            <a:b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  <a:t>with value that is the address of num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  <a:t>Printing “*p = 10”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55F51"/>
                </a:solidFill>
                <a:effectLst/>
                <a:latin typeface="Consolas" panose="020B0609020204030204" pitchFamily="49" charset="0"/>
              </a:rPr>
              <a:t>Changing th</a:t>
            </a:r>
            <a: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  <a:t>e value at the memory address p </a:t>
            </a:r>
            <a:b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  <a:t>is pointing at to 15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55F51"/>
                </a:solidFill>
                <a:latin typeface="Consolas" panose="020B0609020204030204" pitchFamily="49" charset="0"/>
              </a:rPr>
              <a:t>Printing “num = 15”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5E65EE-21B5-4BD9-9125-ABCFA0DAF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816" y="1104094"/>
            <a:ext cx="3713643" cy="296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3088" marR="0" lvl="0" indent="-573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3200" dirty="0">
                <a:solidFill>
                  <a:srgbClr val="455F51"/>
                </a:solidFill>
                <a:latin typeface="Consolas" panose="020B0609020204030204" pitchFamily="49" charset="0"/>
              </a:rPr>
              <a:t>10, 10, 10</a:t>
            </a:r>
          </a:p>
          <a:p>
            <a:pPr marL="573088" marR="0" lvl="0" indent="-573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3200" dirty="0">
                <a:solidFill>
                  <a:srgbClr val="455F51"/>
                </a:solidFill>
                <a:latin typeface="Consolas" panose="020B0609020204030204" pitchFamily="49" charset="0"/>
              </a:rPr>
              <a:t>10, 15, 10</a:t>
            </a:r>
          </a:p>
          <a:p>
            <a:pPr marL="573088" marR="0" lvl="0" indent="-573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3200" dirty="0">
                <a:solidFill>
                  <a:srgbClr val="455F51"/>
                </a:solidFill>
                <a:latin typeface="Consolas" panose="020B0609020204030204" pitchFamily="49" charset="0"/>
              </a:rPr>
              <a:t>10, 15, 15</a:t>
            </a:r>
          </a:p>
          <a:p>
            <a:pPr marL="573088" marR="0" lvl="0" indent="-573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UcPeriod"/>
              <a:tabLst/>
            </a:pPr>
            <a:r>
              <a:rPr lang="en-US" altLang="en-US" sz="3200" dirty="0">
                <a:solidFill>
                  <a:srgbClr val="455F51"/>
                </a:solidFill>
                <a:latin typeface="Consolas" panose="020B0609020204030204" pitchFamily="49" charset="0"/>
              </a:rPr>
              <a:t>10, 10, 15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E9AE27-33D6-4520-A152-12CBAF848726}"/>
              </a:ext>
            </a:extLst>
          </p:cNvPr>
          <p:cNvSpPr/>
          <p:nvPr/>
        </p:nvSpPr>
        <p:spPr>
          <a:xfrm>
            <a:off x="8107816" y="3429000"/>
            <a:ext cx="3115996" cy="68552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graphical explanation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A24A5-A545-4B32-B896-7EA285A36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167" y="646968"/>
            <a:ext cx="2877711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 =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"*p =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 = %d"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טבלה 5">
            <a:extLst>
              <a:ext uri="{FF2B5EF4-FFF2-40B4-BE49-F238E27FC236}">
                <a16:creationId xmlns:a16="http://schemas.microsoft.com/office/drawing/2014/main" id="{873F504D-54A8-4120-8D5C-1F511F712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731792"/>
              </p:ext>
            </p:extLst>
          </p:nvPr>
        </p:nvGraphicFramePr>
        <p:xfrm>
          <a:off x="1024812" y="163818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</a:tbl>
          </a:graphicData>
        </a:graphic>
      </p:graphicFrame>
      <p:sp>
        <p:nvSpPr>
          <p:cNvPr id="9" name="תיבת טקסט 6">
            <a:extLst>
              <a:ext uri="{FF2B5EF4-FFF2-40B4-BE49-F238E27FC236}">
                <a16:creationId xmlns:a16="http://schemas.microsoft.com/office/drawing/2014/main" id="{EF7F0CDB-1485-436E-887C-2627CF75745C}"/>
              </a:ext>
            </a:extLst>
          </p:cNvPr>
          <p:cNvSpPr txBox="1"/>
          <p:nvPr/>
        </p:nvSpPr>
        <p:spPr>
          <a:xfrm>
            <a:off x="196876" y="1287505"/>
            <a:ext cx="56394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Suppose this is our memory: </a:t>
            </a:r>
          </a:p>
        </p:txBody>
      </p:sp>
      <p:graphicFrame>
        <p:nvGraphicFramePr>
          <p:cNvPr id="10" name="טבלה 7">
            <a:extLst>
              <a:ext uri="{FF2B5EF4-FFF2-40B4-BE49-F238E27FC236}">
                <a16:creationId xmlns:a16="http://schemas.microsoft.com/office/drawing/2014/main" id="{84FCC0FE-D4B1-4B9E-907F-66837E62D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00575"/>
              </p:ext>
            </p:extLst>
          </p:nvPr>
        </p:nvGraphicFramePr>
        <p:xfrm>
          <a:off x="1024812" y="1953338"/>
          <a:ext cx="6096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2799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</a:tbl>
          </a:graphicData>
        </a:graphic>
      </p:graphicFrame>
      <p:sp>
        <p:nvSpPr>
          <p:cNvPr id="11" name="תיבת טקסט 8">
            <a:extLst>
              <a:ext uri="{FF2B5EF4-FFF2-40B4-BE49-F238E27FC236}">
                <a16:creationId xmlns:a16="http://schemas.microsoft.com/office/drawing/2014/main" id="{F9CF1BF5-8D70-45EA-8647-088979C2B717}"/>
              </a:ext>
            </a:extLst>
          </p:cNvPr>
          <p:cNvSpPr txBox="1"/>
          <p:nvPr/>
        </p:nvSpPr>
        <p:spPr>
          <a:xfrm>
            <a:off x="196876" y="2172790"/>
            <a:ext cx="8339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We now assign “int num = 10”. Let's say “num” is saved in the 7</a:t>
            </a:r>
            <a:r>
              <a:rPr lang="en-US" baseline="30000" dirty="0"/>
              <a:t>th</a:t>
            </a:r>
            <a:r>
              <a:rPr lang="en-US" dirty="0"/>
              <a:t> cell:</a:t>
            </a:r>
          </a:p>
        </p:txBody>
      </p:sp>
      <p:graphicFrame>
        <p:nvGraphicFramePr>
          <p:cNvPr id="12" name="טבלה 9">
            <a:extLst>
              <a:ext uri="{FF2B5EF4-FFF2-40B4-BE49-F238E27FC236}">
                <a16:creationId xmlns:a16="http://schemas.microsoft.com/office/drawing/2014/main" id="{26729BDF-8058-4E37-BBC3-AB21DC40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77637"/>
              </p:ext>
            </p:extLst>
          </p:nvPr>
        </p:nvGraphicFramePr>
        <p:xfrm>
          <a:off x="1024812" y="256995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</a:tbl>
          </a:graphicData>
        </a:graphic>
      </p:graphicFrame>
      <p:graphicFrame>
        <p:nvGraphicFramePr>
          <p:cNvPr id="13" name="טבלה 10">
            <a:extLst>
              <a:ext uri="{FF2B5EF4-FFF2-40B4-BE49-F238E27FC236}">
                <a16:creationId xmlns:a16="http://schemas.microsoft.com/office/drawing/2014/main" id="{959AA9D6-A0F0-42B3-A24B-69E179974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83649"/>
              </p:ext>
            </p:extLst>
          </p:nvPr>
        </p:nvGraphicFramePr>
        <p:xfrm>
          <a:off x="1024812" y="2885109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2799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</a:tbl>
          </a:graphicData>
        </a:graphic>
      </p:graphicFrame>
      <p:sp>
        <p:nvSpPr>
          <p:cNvPr id="14" name="תיבת טקסט 11">
            <a:extLst>
              <a:ext uri="{FF2B5EF4-FFF2-40B4-BE49-F238E27FC236}">
                <a16:creationId xmlns:a16="http://schemas.microsoft.com/office/drawing/2014/main" id="{3B9DC105-1ADA-41F9-994A-167BD039A2AE}"/>
              </a:ext>
            </a:extLst>
          </p:cNvPr>
          <p:cNvSpPr txBox="1"/>
          <p:nvPr/>
        </p:nvSpPr>
        <p:spPr>
          <a:xfrm>
            <a:off x="196875" y="3374925"/>
            <a:ext cx="11152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Now we create a pointer “p” for “num” – “int* p = &amp;num”. Let’s say p is saved in the first cell</a:t>
            </a:r>
          </a:p>
        </p:txBody>
      </p:sp>
      <p:graphicFrame>
        <p:nvGraphicFramePr>
          <p:cNvPr id="15" name="טבלה 12">
            <a:extLst>
              <a:ext uri="{FF2B5EF4-FFF2-40B4-BE49-F238E27FC236}">
                <a16:creationId xmlns:a16="http://schemas.microsoft.com/office/drawing/2014/main" id="{053E4E95-7256-4A70-8CAD-E6C62A30E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15229"/>
              </p:ext>
            </p:extLst>
          </p:nvPr>
        </p:nvGraphicFramePr>
        <p:xfrm>
          <a:off x="1024812" y="375809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</a:tbl>
          </a:graphicData>
        </a:graphic>
      </p:graphicFrame>
      <p:graphicFrame>
        <p:nvGraphicFramePr>
          <p:cNvPr id="16" name="טבלה 13">
            <a:extLst>
              <a:ext uri="{FF2B5EF4-FFF2-40B4-BE49-F238E27FC236}">
                <a16:creationId xmlns:a16="http://schemas.microsoft.com/office/drawing/2014/main" id="{D8210227-1D33-4444-B500-A37A48E9C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78977"/>
              </p:ext>
            </p:extLst>
          </p:nvPr>
        </p:nvGraphicFramePr>
        <p:xfrm>
          <a:off x="1024812" y="4073252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2799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</a:tbl>
          </a:graphicData>
        </a:graphic>
      </p:graphicFrame>
      <p:sp>
        <p:nvSpPr>
          <p:cNvPr id="17" name="תיבת טקסט 14">
            <a:extLst>
              <a:ext uri="{FF2B5EF4-FFF2-40B4-BE49-F238E27FC236}">
                <a16:creationId xmlns:a16="http://schemas.microsoft.com/office/drawing/2014/main" id="{27CA5764-1317-4492-84DD-AC7D7892508B}"/>
              </a:ext>
            </a:extLst>
          </p:cNvPr>
          <p:cNvSpPr txBox="1"/>
          <p:nvPr/>
        </p:nvSpPr>
        <p:spPr>
          <a:xfrm>
            <a:off x="196876" y="4396135"/>
            <a:ext cx="94969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Now, p “points” to cell 6 (the 7</a:t>
            </a:r>
            <a:r>
              <a:rPr lang="en-US" baseline="30000" dirty="0"/>
              <a:t>th</a:t>
            </a:r>
            <a:r>
              <a:rPr lang="en-US" dirty="0"/>
              <a:t> cell containing the value set for num) </a:t>
            </a:r>
          </a:p>
        </p:txBody>
      </p:sp>
      <p:cxnSp>
        <p:nvCxnSpPr>
          <p:cNvPr id="18" name="מחבר חץ ישר 16">
            <a:extLst>
              <a:ext uri="{FF2B5EF4-FFF2-40B4-BE49-F238E27FC236}">
                <a16:creationId xmlns:a16="http://schemas.microsoft.com/office/drawing/2014/main" id="{562DCB7F-6AD9-43E3-B250-F4B429B3D4D1}"/>
              </a:ext>
            </a:extLst>
          </p:cNvPr>
          <p:cNvCxnSpPr>
            <a:cxnSpLocks/>
          </p:cNvCxnSpPr>
          <p:nvPr/>
        </p:nvCxnSpPr>
        <p:spPr>
          <a:xfrm>
            <a:off x="1534886" y="3943519"/>
            <a:ext cx="4236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תיבת טקסט 20">
            <a:extLst>
              <a:ext uri="{FF2B5EF4-FFF2-40B4-BE49-F238E27FC236}">
                <a16:creationId xmlns:a16="http://schemas.microsoft.com/office/drawing/2014/main" id="{A891C48F-F8EE-45D5-AEB9-500E3AA0F445}"/>
              </a:ext>
            </a:extLst>
          </p:cNvPr>
          <p:cNvSpPr txBox="1"/>
          <p:nvPr/>
        </p:nvSpPr>
        <p:spPr>
          <a:xfrm>
            <a:off x="196876" y="5016196"/>
            <a:ext cx="11921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When we do “*p = 15” we tell the program to go to the address p contains (6 in our example) and change the value written there (which was 10) to 15. Because “num” is just a way to access that location in the memory – num’s value is changed, and when printing it we get the new value</a:t>
            </a:r>
          </a:p>
        </p:txBody>
      </p:sp>
      <p:graphicFrame>
        <p:nvGraphicFramePr>
          <p:cNvPr id="20" name="טבלה 21">
            <a:extLst>
              <a:ext uri="{FF2B5EF4-FFF2-40B4-BE49-F238E27FC236}">
                <a16:creationId xmlns:a16="http://schemas.microsoft.com/office/drawing/2014/main" id="{451349BE-4A22-44D3-8257-BAB305F5F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22552"/>
              </p:ext>
            </p:extLst>
          </p:nvPr>
        </p:nvGraphicFramePr>
        <p:xfrm>
          <a:off x="1024812" y="60739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</a:tbl>
          </a:graphicData>
        </a:graphic>
      </p:graphicFrame>
      <p:graphicFrame>
        <p:nvGraphicFramePr>
          <p:cNvPr id="21" name="טבלה 22">
            <a:extLst>
              <a:ext uri="{FF2B5EF4-FFF2-40B4-BE49-F238E27FC236}">
                <a16:creationId xmlns:a16="http://schemas.microsoft.com/office/drawing/2014/main" id="{7DD16CF9-2F65-4627-907F-6ABD13FC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59187"/>
              </p:ext>
            </p:extLst>
          </p:nvPr>
        </p:nvGraphicFramePr>
        <p:xfrm>
          <a:off x="1024812" y="6389133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86497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306714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395018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314618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05617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5223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193744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050406"/>
                    </a:ext>
                  </a:extLst>
                </a:gridCol>
              </a:tblGrid>
              <a:tr h="2799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590413"/>
                  </a:ext>
                </a:extLst>
              </a:tr>
            </a:tbl>
          </a:graphicData>
        </a:graphic>
      </p:graphicFrame>
      <p:cxnSp>
        <p:nvCxnSpPr>
          <p:cNvPr id="22" name="מחבר חץ ישר 23">
            <a:extLst>
              <a:ext uri="{FF2B5EF4-FFF2-40B4-BE49-F238E27FC236}">
                <a16:creationId xmlns:a16="http://schemas.microsoft.com/office/drawing/2014/main" id="{C3E34824-5957-415B-997E-0D6CD1A0100F}"/>
              </a:ext>
            </a:extLst>
          </p:cNvPr>
          <p:cNvCxnSpPr>
            <a:cxnSpLocks/>
          </p:cNvCxnSpPr>
          <p:nvPr/>
        </p:nvCxnSpPr>
        <p:spPr>
          <a:xfrm>
            <a:off x="1534886" y="6252668"/>
            <a:ext cx="4236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8">
            <a:extLst>
              <a:ext uri="{FF2B5EF4-FFF2-40B4-BE49-F238E27FC236}">
                <a16:creationId xmlns:a16="http://schemas.microsoft.com/office/drawing/2014/main" id="{A4345C9D-386B-4FFE-B8A7-DB4300CF9A6D}"/>
              </a:ext>
            </a:extLst>
          </p:cNvPr>
          <p:cNvSpPr txBox="1"/>
          <p:nvPr/>
        </p:nvSpPr>
        <p:spPr>
          <a:xfrm>
            <a:off x="213220" y="3050159"/>
            <a:ext cx="3865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Print the value in the 7</a:t>
            </a:r>
            <a:r>
              <a:rPr lang="en-US" baseline="30000" dirty="0"/>
              <a:t>th</a:t>
            </a:r>
            <a:r>
              <a:rPr lang="en-US" dirty="0"/>
              <a:t> cell </a:t>
            </a:r>
          </a:p>
        </p:txBody>
      </p:sp>
      <p:sp>
        <p:nvSpPr>
          <p:cNvPr id="25" name="תיבת טקסט 8">
            <a:extLst>
              <a:ext uri="{FF2B5EF4-FFF2-40B4-BE49-F238E27FC236}">
                <a16:creationId xmlns:a16="http://schemas.microsoft.com/office/drawing/2014/main" id="{318F25E4-381E-4EE4-896B-066287FF3DC5}"/>
              </a:ext>
            </a:extLst>
          </p:cNvPr>
          <p:cNvSpPr txBox="1"/>
          <p:nvPr/>
        </p:nvSpPr>
        <p:spPr>
          <a:xfrm>
            <a:off x="213220" y="4706166"/>
            <a:ext cx="9075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Print the value in the cell p is pointing to - the 7</a:t>
            </a:r>
            <a:r>
              <a:rPr lang="en-US" baseline="30000" dirty="0"/>
              <a:t>th</a:t>
            </a:r>
            <a:r>
              <a:rPr lang="en-US" dirty="0"/>
              <a:t> cell </a:t>
            </a:r>
          </a:p>
        </p:txBody>
      </p:sp>
    </p:spTree>
    <p:extLst>
      <p:ext uri="{BB962C8B-B14F-4D97-AF65-F5344CB8AC3E}">
        <p14:creationId xmlns:p14="http://schemas.microsoft.com/office/powerpoint/2010/main" val="27747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19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back to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Now that we know pointers, we can solve our original problem – writing a swap function!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4E1225-98D8-4319-ACF3-738A136F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374" y="2581653"/>
            <a:ext cx="583525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8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4" y="922896"/>
            <a:ext cx="371127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302901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A6B3994-C146-41F9-92DE-F8FFBF430955}"/>
              </a:ext>
            </a:extLst>
          </p:cNvPr>
          <p:cNvSpPr/>
          <p:nvPr/>
        </p:nvSpPr>
        <p:spPr>
          <a:xfrm>
            <a:off x="4755675" y="2780213"/>
            <a:ext cx="2077720" cy="1107440"/>
          </a:xfrm>
          <a:prstGeom prst="wedgeRoundRectCallout">
            <a:avLst>
              <a:gd name="adj1" fmla="val -32569"/>
              <a:gd name="adj2" fmla="val 1125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indent="0" algn="ctr">
              <a:lnSpc>
                <a:spcPct val="150000"/>
              </a:lnSpc>
              <a:buNone/>
            </a:pPr>
            <a:r>
              <a:rPr lang="en-US" dirty="0">
                <a:solidFill>
                  <a:sysClr val="windowText" lastClr="000000"/>
                </a:solidFill>
              </a:rPr>
              <a:t>x = 7, y = 4</a:t>
            </a:r>
          </a:p>
        </p:txBody>
      </p:sp>
    </p:spTree>
    <p:extLst>
      <p:ext uri="{BB962C8B-B14F-4D97-AF65-F5344CB8AC3E}">
        <p14:creationId xmlns:p14="http://schemas.microsoft.com/office/powerpoint/2010/main" val="15464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4" y="922896"/>
            <a:ext cx="371127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302901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F1BA0A-3956-42A6-99F2-7AD22162CB1F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5566048"/>
          <a:ext cx="6576185" cy="1134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7">
                  <a:extLst>
                    <a:ext uri="{9D8B030D-6E8A-4147-A177-3AD203B41FA5}">
                      <a16:colId xmlns:a16="http://schemas.microsoft.com/office/drawing/2014/main" val="3193383117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078519938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2836325895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472739711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621015648"/>
                    </a:ext>
                  </a:extLst>
                </a:gridCol>
              </a:tblGrid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64524"/>
                  </a:ext>
                </a:extLst>
              </a:tr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37965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0CEE83D9-878E-4A68-8770-E95C17BA0F7E}"/>
              </a:ext>
            </a:extLst>
          </p:cNvPr>
          <p:cNvSpPr/>
          <p:nvPr/>
        </p:nvSpPr>
        <p:spPr>
          <a:xfrm>
            <a:off x="5824961" y="5079239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3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2EAB91-CA86-47AC-9CB7-CC3BEB25A6FA}"/>
              </a:ext>
            </a:extLst>
          </p:cNvPr>
          <p:cNvSpPr/>
          <p:nvPr/>
        </p:nvSpPr>
        <p:spPr>
          <a:xfrm>
            <a:off x="7180612" y="5033904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32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E9D5569-DB4C-442F-97A0-B35D79DEC9C8}"/>
              </a:ext>
            </a:extLst>
          </p:cNvPr>
          <p:cNvSpPr/>
          <p:nvPr/>
        </p:nvSpPr>
        <p:spPr>
          <a:xfrm>
            <a:off x="977950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53A740A-DFEA-406F-A3CE-41FF80B38D18}"/>
              </a:ext>
            </a:extLst>
          </p:cNvPr>
          <p:cNvSpPr/>
          <p:nvPr/>
        </p:nvSpPr>
        <p:spPr>
          <a:xfrm>
            <a:off x="1108252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endParaRPr lang="en-US" sz="3200" dirty="0"/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8B4429F3-9CEE-4851-B451-79CD10C9EA2E}"/>
              </a:ext>
            </a:extLst>
          </p:cNvPr>
          <p:cNvGraphicFramePr>
            <a:graphicFrameLocks noGrp="1"/>
          </p:cNvGraphicFramePr>
          <p:nvPr/>
        </p:nvGraphicFramePr>
        <p:xfrm>
          <a:off x="9337359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CB042F0B-D8A1-4942-ABCB-294A0015DA75}"/>
              </a:ext>
            </a:extLst>
          </p:cNvPr>
          <p:cNvGraphicFramePr>
            <a:graphicFrameLocks noGrp="1"/>
          </p:cNvGraphicFramePr>
          <p:nvPr/>
        </p:nvGraphicFramePr>
        <p:xfrm>
          <a:off x="10653504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4" y="922896"/>
            <a:ext cx="371127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302901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F1BA0A-3956-42A6-99F2-7AD22162CB1F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5566048"/>
          <a:ext cx="6576185" cy="1134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7">
                  <a:extLst>
                    <a:ext uri="{9D8B030D-6E8A-4147-A177-3AD203B41FA5}">
                      <a16:colId xmlns:a16="http://schemas.microsoft.com/office/drawing/2014/main" val="3193383117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078519938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2836325895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472739711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621015648"/>
                    </a:ext>
                  </a:extLst>
                </a:gridCol>
              </a:tblGrid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64524"/>
                  </a:ext>
                </a:extLst>
              </a:tr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37965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0CEE83D9-878E-4A68-8770-E95C17BA0F7E}"/>
              </a:ext>
            </a:extLst>
          </p:cNvPr>
          <p:cNvSpPr/>
          <p:nvPr/>
        </p:nvSpPr>
        <p:spPr>
          <a:xfrm>
            <a:off x="5824961" y="5079239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3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2EAB91-CA86-47AC-9CB7-CC3BEB25A6FA}"/>
              </a:ext>
            </a:extLst>
          </p:cNvPr>
          <p:cNvSpPr/>
          <p:nvPr/>
        </p:nvSpPr>
        <p:spPr>
          <a:xfrm>
            <a:off x="7180612" y="5033904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32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E9D5569-DB4C-442F-97A0-B35D79DEC9C8}"/>
              </a:ext>
            </a:extLst>
          </p:cNvPr>
          <p:cNvSpPr/>
          <p:nvPr/>
        </p:nvSpPr>
        <p:spPr>
          <a:xfrm>
            <a:off x="977950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53A740A-DFEA-406F-A3CE-41FF80B38D18}"/>
              </a:ext>
            </a:extLst>
          </p:cNvPr>
          <p:cNvSpPr/>
          <p:nvPr/>
        </p:nvSpPr>
        <p:spPr>
          <a:xfrm>
            <a:off x="1108252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endParaRPr lang="en-US" sz="3200" dirty="0"/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8B4429F3-9CEE-4851-B451-79CD10C9EA2E}"/>
              </a:ext>
            </a:extLst>
          </p:cNvPr>
          <p:cNvGraphicFramePr>
            <a:graphicFrameLocks noGrp="1"/>
          </p:cNvGraphicFramePr>
          <p:nvPr/>
        </p:nvGraphicFramePr>
        <p:xfrm>
          <a:off x="9337359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CB042F0B-D8A1-4942-ABCB-294A0015DA75}"/>
              </a:ext>
            </a:extLst>
          </p:cNvPr>
          <p:cNvGraphicFramePr>
            <a:graphicFrameLocks noGrp="1"/>
          </p:cNvGraphicFramePr>
          <p:nvPr/>
        </p:nvGraphicFramePr>
        <p:xfrm>
          <a:off x="10653504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cxnSp>
        <p:nvCxnSpPr>
          <p:cNvPr id="18" name="Connector: Curved 20">
            <a:extLst>
              <a:ext uri="{FF2B5EF4-FFF2-40B4-BE49-F238E27FC236}">
                <a16:creationId xmlns:a16="http://schemas.microsoft.com/office/drawing/2014/main" id="{B7561DC5-3591-4D4F-BB2C-B94A033C661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887514" y="3990300"/>
            <a:ext cx="283324" cy="3693633"/>
          </a:xfrm>
          <a:prstGeom prst="curvedConnector4">
            <a:avLst>
              <a:gd name="adj1" fmla="val -80685"/>
              <a:gd name="adj2" fmla="val 8530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0">
            <a:extLst>
              <a:ext uri="{FF2B5EF4-FFF2-40B4-BE49-F238E27FC236}">
                <a16:creationId xmlns:a16="http://schemas.microsoft.com/office/drawing/2014/main" id="{A0430550-A28B-47FD-8F83-6D0345B89BAC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>
            <a:off x="9284760" y="4105534"/>
            <a:ext cx="264066" cy="3788658"/>
          </a:xfrm>
          <a:prstGeom prst="curvedConnector4">
            <a:avLst>
              <a:gd name="adj1" fmla="val -86569"/>
              <a:gd name="adj2" fmla="val 58679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0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4" y="922896"/>
            <a:ext cx="371127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302901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F1BA0A-3956-42A6-99F2-7AD22162CB1F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5566048"/>
          <a:ext cx="6576185" cy="1134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7">
                  <a:extLst>
                    <a:ext uri="{9D8B030D-6E8A-4147-A177-3AD203B41FA5}">
                      <a16:colId xmlns:a16="http://schemas.microsoft.com/office/drawing/2014/main" val="3193383117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078519938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2836325895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472739711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621015648"/>
                    </a:ext>
                  </a:extLst>
                </a:gridCol>
              </a:tblGrid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64524"/>
                  </a:ext>
                </a:extLst>
              </a:tr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37965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0CEE83D9-878E-4A68-8770-E95C17BA0F7E}"/>
              </a:ext>
            </a:extLst>
          </p:cNvPr>
          <p:cNvSpPr/>
          <p:nvPr/>
        </p:nvSpPr>
        <p:spPr>
          <a:xfrm>
            <a:off x="5824961" y="5079239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3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2EAB91-CA86-47AC-9CB7-CC3BEB25A6FA}"/>
              </a:ext>
            </a:extLst>
          </p:cNvPr>
          <p:cNvSpPr/>
          <p:nvPr/>
        </p:nvSpPr>
        <p:spPr>
          <a:xfrm>
            <a:off x="7180612" y="5033904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32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E9D5569-DB4C-442F-97A0-B35D79DEC9C8}"/>
              </a:ext>
            </a:extLst>
          </p:cNvPr>
          <p:cNvSpPr/>
          <p:nvPr/>
        </p:nvSpPr>
        <p:spPr>
          <a:xfrm>
            <a:off x="977950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53A740A-DFEA-406F-A3CE-41FF80B38D18}"/>
              </a:ext>
            </a:extLst>
          </p:cNvPr>
          <p:cNvSpPr/>
          <p:nvPr/>
        </p:nvSpPr>
        <p:spPr>
          <a:xfrm>
            <a:off x="1108252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endParaRPr lang="en-US" sz="3200" dirty="0"/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8B4429F3-9CEE-4851-B451-79CD10C9EA2E}"/>
              </a:ext>
            </a:extLst>
          </p:cNvPr>
          <p:cNvGraphicFramePr>
            <a:graphicFrameLocks noGrp="1"/>
          </p:cNvGraphicFramePr>
          <p:nvPr/>
        </p:nvGraphicFramePr>
        <p:xfrm>
          <a:off x="9337359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CB042F0B-D8A1-4942-ABCB-294A0015DA75}"/>
              </a:ext>
            </a:extLst>
          </p:cNvPr>
          <p:cNvGraphicFramePr>
            <a:graphicFrameLocks noGrp="1"/>
          </p:cNvGraphicFramePr>
          <p:nvPr/>
        </p:nvGraphicFramePr>
        <p:xfrm>
          <a:off x="10653504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EEA68AA7-4D4D-48B2-83A4-1A8EBA5891CC}"/>
              </a:ext>
            </a:extLst>
          </p:cNvPr>
          <p:cNvSpPr/>
          <p:nvPr/>
        </p:nvSpPr>
        <p:spPr>
          <a:xfrm>
            <a:off x="8461248" y="1659915"/>
            <a:ext cx="377952" cy="2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78D6B93-1128-45A1-BD87-CC829EC774A9}"/>
              </a:ext>
            </a:extLst>
          </p:cNvPr>
          <p:cNvSpPr/>
          <p:nvPr/>
        </p:nvSpPr>
        <p:spPr>
          <a:xfrm>
            <a:off x="8095020" y="5066123"/>
            <a:ext cx="1315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temp</a:t>
            </a:r>
            <a:endParaRPr lang="en-US" sz="3200" dirty="0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849D38C8-549B-4D42-B936-32663DEFC42A}"/>
              </a:ext>
            </a:extLst>
          </p:cNvPr>
          <p:cNvSpPr/>
          <p:nvPr/>
        </p:nvSpPr>
        <p:spPr>
          <a:xfrm>
            <a:off x="10450456" y="1474637"/>
            <a:ext cx="559836" cy="557898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36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4" y="922896"/>
            <a:ext cx="371127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302901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F1BA0A-3956-42A6-99F2-7AD22162CB1F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5566048"/>
          <a:ext cx="6576185" cy="1134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7">
                  <a:extLst>
                    <a:ext uri="{9D8B030D-6E8A-4147-A177-3AD203B41FA5}">
                      <a16:colId xmlns:a16="http://schemas.microsoft.com/office/drawing/2014/main" val="3193383117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078519938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2836325895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472739711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621015648"/>
                    </a:ext>
                  </a:extLst>
                </a:gridCol>
              </a:tblGrid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64524"/>
                  </a:ext>
                </a:extLst>
              </a:tr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37965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0CEE83D9-878E-4A68-8770-E95C17BA0F7E}"/>
              </a:ext>
            </a:extLst>
          </p:cNvPr>
          <p:cNvSpPr/>
          <p:nvPr/>
        </p:nvSpPr>
        <p:spPr>
          <a:xfrm>
            <a:off x="5824961" y="5079239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3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2EAB91-CA86-47AC-9CB7-CC3BEB25A6FA}"/>
              </a:ext>
            </a:extLst>
          </p:cNvPr>
          <p:cNvSpPr/>
          <p:nvPr/>
        </p:nvSpPr>
        <p:spPr>
          <a:xfrm>
            <a:off x="7180612" y="5033904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32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E9D5569-DB4C-442F-97A0-B35D79DEC9C8}"/>
              </a:ext>
            </a:extLst>
          </p:cNvPr>
          <p:cNvSpPr/>
          <p:nvPr/>
        </p:nvSpPr>
        <p:spPr>
          <a:xfrm>
            <a:off x="977950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53A740A-DFEA-406F-A3CE-41FF80B38D18}"/>
              </a:ext>
            </a:extLst>
          </p:cNvPr>
          <p:cNvSpPr/>
          <p:nvPr/>
        </p:nvSpPr>
        <p:spPr>
          <a:xfrm>
            <a:off x="1108252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endParaRPr lang="en-US" sz="3200" dirty="0"/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8B4429F3-9CEE-4851-B451-79CD10C9EA2E}"/>
              </a:ext>
            </a:extLst>
          </p:cNvPr>
          <p:cNvGraphicFramePr>
            <a:graphicFrameLocks noGrp="1"/>
          </p:cNvGraphicFramePr>
          <p:nvPr/>
        </p:nvGraphicFramePr>
        <p:xfrm>
          <a:off x="9337359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CB042F0B-D8A1-4942-ABCB-294A0015DA75}"/>
              </a:ext>
            </a:extLst>
          </p:cNvPr>
          <p:cNvGraphicFramePr>
            <a:graphicFrameLocks noGrp="1"/>
          </p:cNvGraphicFramePr>
          <p:nvPr/>
        </p:nvGraphicFramePr>
        <p:xfrm>
          <a:off x="10653504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EEA68AA7-4D4D-48B2-83A4-1A8EBA5891CC}"/>
              </a:ext>
            </a:extLst>
          </p:cNvPr>
          <p:cNvSpPr/>
          <p:nvPr/>
        </p:nvSpPr>
        <p:spPr>
          <a:xfrm>
            <a:off x="8461248" y="1940331"/>
            <a:ext cx="377952" cy="2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78D6B93-1128-45A1-BD87-CC829EC774A9}"/>
              </a:ext>
            </a:extLst>
          </p:cNvPr>
          <p:cNvSpPr/>
          <p:nvPr/>
        </p:nvSpPr>
        <p:spPr>
          <a:xfrm>
            <a:off x="8095020" y="5066123"/>
            <a:ext cx="1315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temp</a:t>
            </a:r>
            <a:endParaRPr lang="en-US" sz="3200" dirty="0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9613F9A8-35AE-4FD8-B703-7597F9304954}"/>
              </a:ext>
            </a:extLst>
          </p:cNvPr>
          <p:cNvSpPr/>
          <p:nvPr/>
        </p:nvSpPr>
        <p:spPr>
          <a:xfrm>
            <a:off x="8926134" y="1844046"/>
            <a:ext cx="435609" cy="405148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1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4" y="922896"/>
            <a:ext cx="371127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302901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F1BA0A-3956-42A6-99F2-7AD22162CB1F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5566048"/>
          <a:ext cx="6576185" cy="1134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7">
                  <a:extLst>
                    <a:ext uri="{9D8B030D-6E8A-4147-A177-3AD203B41FA5}">
                      <a16:colId xmlns:a16="http://schemas.microsoft.com/office/drawing/2014/main" val="3193383117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078519938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2836325895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472739711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621015648"/>
                    </a:ext>
                  </a:extLst>
                </a:gridCol>
              </a:tblGrid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64524"/>
                  </a:ext>
                </a:extLst>
              </a:tr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37965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0CEE83D9-878E-4A68-8770-E95C17BA0F7E}"/>
              </a:ext>
            </a:extLst>
          </p:cNvPr>
          <p:cNvSpPr/>
          <p:nvPr/>
        </p:nvSpPr>
        <p:spPr>
          <a:xfrm>
            <a:off x="5824961" y="5079239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3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2EAB91-CA86-47AC-9CB7-CC3BEB25A6FA}"/>
              </a:ext>
            </a:extLst>
          </p:cNvPr>
          <p:cNvSpPr/>
          <p:nvPr/>
        </p:nvSpPr>
        <p:spPr>
          <a:xfrm>
            <a:off x="7180612" y="5033904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32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E9D5569-DB4C-442F-97A0-B35D79DEC9C8}"/>
              </a:ext>
            </a:extLst>
          </p:cNvPr>
          <p:cNvSpPr/>
          <p:nvPr/>
        </p:nvSpPr>
        <p:spPr>
          <a:xfrm>
            <a:off x="977950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53A740A-DFEA-406F-A3CE-41FF80B38D18}"/>
              </a:ext>
            </a:extLst>
          </p:cNvPr>
          <p:cNvSpPr/>
          <p:nvPr/>
        </p:nvSpPr>
        <p:spPr>
          <a:xfrm>
            <a:off x="1108252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endParaRPr lang="en-US" sz="3200" dirty="0"/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8B4429F3-9CEE-4851-B451-79CD10C9EA2E}"/>
              </a:ext>
            </a:extLst>
          </p:cNvPr>
          <p:cNvGraphicFramePr>
            <a:graphicFrameLocks noGrp="1"/>
          </p:cNvGraphicFramePr>
          <p:nvPr/>
        </p:nvGraphicFramePr>
        <p:xfrm>
          <a:off x="9337359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CB042F0B-D8A1-4942-ABCB-294A0015DA75}"/>
              </a:ext>
            </a:extLst>
          </p:cNvPr>
          <p:cNvGraphicFramePr>
            <a:graphicFrameLocks noGrp="1"/>
          </p:cNvGraphicFramePr>
          <p:nvPr/>
        </p:nvGraphicFramePr>
        <p:xfrm>
          <a:off x="10653504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EEA68AA7-4D4D-48B2-83A4-1A8EBA5891CC}"/>
              </a:ext>
            </a:extLst>
          </p:cNvPr>
          <p:cNvSpPr/>
          <p:nvPr/>
        </p:nvSpPr>
        <p:spPr>
          <a:xfrm>
            <a:off x="8461248" y="1940331"/>
            <a:ext cx="377952" cy="2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78D6B93-1128-45A1-BD87-CC829EC774A9}"/>
              </a:ext>
            </a:extLst>
          </p:cNvPr>
          <p:cNvSpPr/>
          <p:nvPr/>
        </p:nvSpPr>
        <p:spPr>
          <a:xfrm>
            <a:off x="8095020" y="5066123"/>
            <a:ext cx="1315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temp</a:t>
            </a:r>
            <a:endParaRPr lang="en-US" sz="3200" dirty="0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9613F9A8-35AE-4FD8-B703-7597F9304954}"/>
              </a:ext>
            </a:extLst>
          </p:cNvPr>
          <p:cNvSpPr/>
          <p:nvPr/>
        </p:nvSpPr>
        <p:spPr>
          <a:xfrm>
            <a:off x="8926134" y="1844046"/>
            <a:ext cx="435609" cy="405148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3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4" y="922896"/>
            <a:ext cx="371127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302901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F1BA0A-3956-42A6-99F2-7AD22162CB1F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5566048"/>
          <a:ext cx="6576185" cy="1134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7">
                  <a:extLst>
                    <a:ext uri="{9D8B030D-6E8A-4147-A177-3AD203B41FA5}">
                      <a16:colId xmlns:a16="http://schemas.microsoft.com/office/drawing/2014/main" val="3193383117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078519938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2836325895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472739711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621015648"/>
                    </a:ext>
                  </a:extLst>
                </a:gridCol>
              </a:tblGrid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64524"/>
                  </a:ext>
                </a:extLst>
              </a:tr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37965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0CEE83D9-878E-4A68-8770-E95C17BA0F7E}"/>
              </a:ext>
            </a:extLst>
          </p:cNvPr>
          <p:cNvSpPr/>
          <p:nvPr/>
        </p:nvSpPr>
        <p:spPr>
          <a:xfrm>
            <a:off x="5824961" y="5079239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3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2EAB91-CA86-47AC-9CB7-CC3BEB25A6FA}"/>
              </a:ext>
            </a:extLst>
          </p:cNvPr>
          <p:cNvSpPr/>
          <p:nvPr/>
        </p:nvSpPr>
        <p:spPr>
          <a:xfrm>
            <a:off x="7180612" y="5033904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32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E9D5569-DB4C-442F-97A0-B35D79DEC9C8}"/>
              </a:ext>
            </a:extLst>
          </p:cNvPr>
          <p:cNvSpPr/>
          <p:nvPr/>
        </p:nvSpPr>
        <p:spPr>
          <a:xfrm>
            <a:off x="977950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53A740A-DFEA-406F-A3CE-41FF80B38D18}"/>
              </a:ext>
            </a:extLst>
          </p:cNvPr>
          <p:cNvSpPr/>
          <p:nvPr/>
        </p:nvSpPr>
        <p:spPr>
          <a:xfrm>
            <a:off x="11082522" y="505875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endParaRPr lang="en-US" sz="3200" dirty="0"/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8B4429F3-9CEE-4851-B451-79CD10C9EA2E}"/>
              </a:ext>
            </a:extLst>
          </p:cNvPr>
          <p:cNvGraphicFramePr>
            <a:graphicFrameLocks noGrp="1"/>
          </p:cNvGraphicFramePr>
          <p:nvPr/>
        </p:nvGraphicFramePr>
        <p:xfrm>
          <a:off x="9337359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CB042F0B-D8A1-4942-ABCB-294A0015DA75}"/>
              </a:ext>
            </a:extLst>
          </p:cNvPr>
          <p:cNvGraphicFramePr>
            <a:graphicFrameLocks noGrp="1"/>
          </p:cNvGraphicFramePr>
          <p:nvPr/>
        </p:nvGraphicFramePr>
        <p:xfrm>
          <a:off x="10653504" y="5565248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EEA68AA7-4D4D-48B2-83A4-1A8EBA5891CC}"/>
              </a:ext>
            </a:extLst>
          </p:cNvPr>
          <p:cNvSpPr/>
          <p:nvPr/>
        </p:nvSpPr>
        <p:spPr>
          <a:xfrm>
            <a:off x="8461248" y="2232939"/>
            <a:ext cx="377952" cy="211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78D6B93-1128-45A1-BD87-CC829EC774A9}"/>
              </a:ext>
            </a:extLst>
          </p:cNvPr>
          <p:cNvSpPr/>
          <p:nvPr/>
        </p:nvSpPr>
        <p:spPr>
          <a:xfrm>
            <a:off x="8095020" y="5066123"/>
            <a:ext cx="1315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temp</a:t>
            </a:r>
            <a:endParaRPr lang="en-US" sz="3200" dirty="0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9613F9A8-35AE-4FD8-B703-7597F9304954}"/>
              </a:ext>
            </a:extLst>
          </p:cNvPr>
          <p:cNvSpPr/>
          <p:nvPr/>
        </p:nvSpPr>
        <p:spPr>
          <a:xfrm>
            <a:off x="8926134" y="2148846"/>
            <a:ext cx="435609" cy="405148"/>
          </a:xfrm>
          <a:prstGeom prst="ellipse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7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5885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544" y="922896"/>
            <a:ext cx="371127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302901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BEF1BA0A-3956-42A6-99F2-7AD22162CB1F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5566048"/>
          <a:ext cx="6576185" cy="1134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7">
                  <a:extLst>
                    <a:ext uri="{9D8B030D-6E8A-4147-A177-3AD203B41FA5}">
                      <a16:colId xmlns:a16="http://schemas.microsoft.com/office/drawing/2014/main" val="3193383117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078519938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2836325895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472739711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621015648"/>
                    </a:ext>
                  </a:extLst>
                </a:gridCol>
              </a:tblGrid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64524"/>
                  </a:ext>
                </a:extLst>
              </a:tr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0x00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0x01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37965"/>
                  </a:ext>
                </a:extLst>
              </a:tr>
            </a:tbl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0CEE83D9-878E-4A68-8770-E95C17BA0F7E}"/>
              </a:ext>
            </a:extLst>
          </p:cNvPr>
          <p:cNvSpPr/>
          <p:nvPr/>
        </p:nvSpPr>
        <p:spPr>
          <a:xfrm>
            <a:off x="5824961" y="5079239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32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12EAB91-CA86-47AC-9CB7-CC3BEB25A6FA}"/>
              </a:ext>
            </a:extLst>
          </p:cNvPr>
          <p:cNvSpPr/>
          <p:nvPr/>
        </p:nvSpPr>
        <p:spPr>
          <a:xfrm>
            <a:off x="7180612" y="5033904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3200" dirty="0"/>
          </a:p>
        </p:txBody>
      </p:sp>
      <p:sp>
        <p:nvSpPr>
          <p:cNvPr id="16" name="Speech Bubble: Rectangle with Corners Rounded 7">
            <a:extLst>
              <a:ext uri="{FF2B5EF4-FFF2-40B4-BE49-F238E27FC236}">
                <a16:creationId xmlns:a16="http://schemas.microsoft.com/office/drawing/2014/main" id="{B1ECF424-07CF-4586-ABC2-CE07071B4EB6}"/>
              </a:ext>
            </a:extLst>
          </p:cNvPr>
          <p:cNvSpPr/>
          <p:nvPr/>
        </p:nvSpPr>
        <p:spPr>
          <a:xfrm>
            <a:off x="4755675" y="2780213"/>
            <a:ext cx="2077720" cy="1107440"/>
          </a:xfrm>
          <a:prstGeom prst="wedgeRoundRectCallout">
            <a:avLst>
              <a:gd name="adj1" fmla="val -32569"/>
              <a:gd name="adj2" fmla="val 1125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indent="0" algn="ctr">
              <a:lnSpc>
                <a:spcPct val="150000"/>
              </a:lnSpc>
              <a:buNone/>
            </a:pPr>
            <a:r>
              <a:rPr lang="en-US" dirty="0">
                <a:solidFill>
                  <a:sysClr val="windowText" lastClr="000000"/>
                </a:solidFill>
              </a:rPr>
              <a:t>x = 7, y = 4</a:t>
            </a:r>
          </a:p>
        </p:txBody>
      </p:sp>
    </p:spTree>
    <p:extLst>
      <p:ext uri="{BB962C8B-B14F-4D97-AF65-F5344CB8AC3E}">
        <p14:creationId xmlns:p14="http://schemas.microsoft.com/office/powerpoint/2010/main" val="24888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22887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First, we need to understand the difference between compilation time and runtime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Compilation</a:t>
            </a:r>
            <a:r>
              <a:rPr lang="en-US" sz="2200" dirty="0"/>
              <a:t> </a:t>
            </a:r>
            <a:r>
              <a:rPr lang="en-US" sz="2200" b="1" dirty="0"/>
              <a:t>time</a:t>
            </a:r>
            <a:r>
              <a:rPr lang="en-US" sz="2200" dirty="0"/>
              <a:t> – when the code is being translated to machine code</a:t>
            </a:r>
          </a:p>
          <a:p>
            <a:pPr lvl="1">
              <a:lnSpc>
                <a:spcPct val="150000"/>
              </a:lnSpc>
            </a:pPr>
            <a:r>
              <a:rPr lang="en-US" sz="2200" b="1" dirty="0"/>
              <a:t>Runtime</a:t>
            </a:r>
            <a:r>
              <a:rPr lang="en-US" sz="2200" dirty="0"/>
              <a:t> – when the computer executes the compiled code.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prefer compilation errors over runtime errors!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can apply the “const” qualifier to any variable declaration to state that the value of the variable won’t be changed.</a:t>
            </a:r>
            <a:endParaRPr lang="he-IL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EB855B-1B24-40DE-BC81-E538C989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175" y="4797644"/>
            <a:ext cx="52822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2.71828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error!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90"/>
            <a:ext cx="10696832" cy="46648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value of a const variable can only be set in the declaration line</a:t>
            </a:r>
          </a:p>
          <a:p>
            <a:pPr>
              <a:lnSpc>
                <a:spcPct val="150000"/>
              </a:lnSpc>
            </a:pPr>
            <a:r>
              <a:rPr lang="en-US" dirty="0"/>
              <a:t>The value doesn’t have to be known in compile time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EB855B-1B24-40DE-BC81-E538C989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28" y="3542261"/>
            <a:ext cx="52822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double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error!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DDB764-B957-4ADB-A07E-FBE9D742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924" y="3542261"/>
            <a:ext cx="528221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en-US" sz="2400" dirty="0">
                <a:solidFill>
                  <a:srgbClr val="969896"/>
                </a:solidFill>
                <a:latin typeface="Consolas" panose="020B0609020204030204" pitchFamily="49" charset="0"/>
              </a:rPr>
              <a:t> //OK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 -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90"/>
            <a:ext cx="3301314" cy="4664814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dirty="0"/>
              <a:t>All members of a const struct are const!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08607E-B212-4901-A9EB-CA8492524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800" y="1392667"/>
            <a:ext cx="794320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typedef struct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Complex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_real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Complex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Complex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COMPLEX1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//OK, copying values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Complex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COMPLEX2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COMPLEX1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//OK, copying values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COMPLEX1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COMPLEX2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COMPLEX1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_img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 – who does it protect?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90"/>
            <a:ext cx="10696832" cy="46648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Const always applies to the left, only if there is nothing on the left it applies to the right.</a:t>
            </a:r>
          </a:p>
          <a:p>
            <a:pPr>
              <a:lnSpc>
                <a:spcPct val="150000"/>
              </a:lnSpc>
            </a:pPr>
            <a:r>
              <a:rPr lang="en-US" dirty="0"/>
              <a:t>This means the following are equivalent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6EE901-714E-4F2B-AC06-CC259E95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5" y="4032492"/>
            <a:ext cx="613180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const 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2658E9-A499-47C2-9ACC-022EFABD3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32491"/>
            <a:ext cx="613180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5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 – who does it protect?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16" y="1014500"/>
            <a:ext cx="10696832" cy="4664814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dirty="0"/>
              <a:t>We must be careful and understand what the const protects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8593E5-BABF-4D1F-B5CD-8BBD7D32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18" y="1817673"/>
            <a:ext cx="714971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const 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//const protects to the left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pointer to a const variable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 - value is const!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legal. The data in the pointer can change.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D7E0A3B-4164-48C0-B7B2-41D6324B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19" y="4970854"/>
            <a:ext cx="7943200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*const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//const protects to the left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const pointer to a variable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//OK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 - the value of the //pointer is const!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AFF5D-8EC7-48CE-89BD-E4A48AC2968E}"/>
              </a:ext>
            </a:extLst>
          </p:cNvPr>
          <p:cNvSpPr/>
          <p:nvPr/>
        </p:nvSpPr>
        <p:spPr>
          <a:xfrm>
            <a:off x="8552799" y="2321758"/>
            <a:ext cx="681317" cy="43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5F51"/>
                </a:solidFill>
              </a:rPr>
              <a:t>ptr</a:t>
            </a:r>
            <a:endParaRPr lang="en-US" sz="2800" dirty="0">
              <a:solidFill>
                <a:srgbClr val="455F5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23443-5138-4002-8306-8263BF4376BD}"/>
              </a:ext>
            </a:extLst>
          </p:cNvPr>
          <p:cNvSpPr/>
          <p:nvPr/>
        </p:nvSpPr>
        <p:spPr>
          <a:xfrm>
            <a:off x="8552799" y="5582018"/>
            <a:ext cx="681317" cy="43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5F51"/>
                </a:solidFill>
              </a:rPr>
              <a:t>ptr</a:t>
            </a:r>
            <a:endParaRPr lang="en-US" sz="2800" dirty="0">
              <a:solidFill>
                <a:srgbClr val="455F5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5609BAD-023D-4583-98A1-DF4DC1D666D8}"/>
              </a:ext>
            </a:extLst>
          </p:cNvPr>
          <p:cNvSpPr/>
          <p:nvPr/>
        </p:nvSpPr>
        <p:spPr>
          <a:xfrm>
            <a:off x="9314037" y="2383019"/>
            <a:ext cx="1027953" cy="346636"/>
          </a:xfrm>
          <a:prstGeom prst="rightArrow">
            <a:avLst>
              <a:gd name="adj1" fmla="val 33769"/>
              <a:gd name="adj2" fmla="val 54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196633-6750-4672-9C67-6C2B421C6AF7}"/>
              </a:ext>
            </a:extLst>
          </p:cNvPr>
          <p:cNvSpPr/>
          <p:nvPr/>
        </p:nvSpPr>
        <p:spPr>
          <a:xfrm>
            <a:off x="9314037" y="5629832"/>
            <a:ext cx="1027953" cy="346636"/>
          </a:xfrm>
          <a:prstGeom prst="rightArrow">
            <a:avLst>
              <a:gd name="adj1" fmla="val 33769"/>
              <a:gd name="adj2" fmla="val 54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A8269C-2926-4F53-9659-8CDFF11AF40C}"/>
              </a:ext>
            </a:extLst>
          </p:cNvPr>
          <p:cNvSpPr/>
          <p:nvPr/>
        </p:nvSpPr>
        <p:spPr>
          <a:xfrm>
            <a:off x="10424086" y="2321758"/>
            <a:ext cx="1027953" cy="43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5F51"/>
                </a:solidFill>
              </a:rPr>
              <a:t>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0DE48-DFDC-48D8-BE24-F858D4A90C04}"/>
              </a:ext>
            </a:extLst>
          </p:cNvPr>
          <p:cNvSpPr/>
          <p:nvPr/>
        </p:nvSpPr>
        <p:spPr>
          <a:xfrm>
            <a:off x="10424086" y="5582018"/>
            <a:ext cx="1027953" cy="43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5F51"/>
                </a:solidFill>
              </a:rPr>
              <a:t>value</a:t>
            </a:r>
          </a:p>
        </p:txBody>
      </p: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3E131603-60B2-4D5E-82F1-4CA6E8D34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4037" y="1430996"/>
            <a:ext cx="768480" cy="76848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2A4F928C-090E-4A56-92FC-58EEBBD58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4037" y="4783658"/>
            <a:ext cx="768480" cy="768480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518775E2-E97E-4F84-852B-0F9891097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18" y="3394263"/>
            <a:ext cx="714971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const int*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//const protects to the right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pointer to a const variable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 - value is const!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legal. The data in the pointer can change.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66CDD-A9F0-4A79-8D4A-95B448634923}"/>
              </a:ext>
            </a:extLst>
          </p:cNvPr>
          <p:cNvSpPr/>
          <p:nvPr/>
        </p:nvSpPr>
        <p:spPr>
          <a:xfrm>
            <a:off x="8552799" y="3960186"/>
            <a:ext cx="681317" cy="43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5F51"/>
                </a:solidFill>
              </a:rPr>
              <a:t>ptr</a:t>
            </a:r>
            <a:endParaRPr lang="en-US" sz="2800" dirty="0">
              <a:solidFill>
                <a:srgbClr val="455F5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9A8C61-EDB3-4FC0-ABB7-B2706F240645}"/>
              </a:ext>
            </a:extLst>
          </p:cNvPr>
          <p:cNvSpPr/>
          <p:nvPr/>
        </p:nvSpPr>
        <p:spPr>
          <a:xfrm>
            <a:off x="9314037" y="4021447"/>
            <a:ext cx="1027953" cy="346636"/>
          </a:xfrm>
          <a:prstGeom prst="rightArrow">
            <a:avLst>
              <a:gd name="adj1" fmla="val 33769"/>
              <a:gd name="adj2" fmla="val 54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5C28E3-BA06-4192-82ED-DB63424E3DE0}"/>
              </a:ext>
            </a:extLst>
          </p:cNvPr>
          <p:cNvSpPr/>
          <p:nvPr/>
        </p:nvSpPr>
        <p:spPr>
          <a:xfrm>
            <a:off x="10424086" y="3960186"/>
            <a:ext cx="1027953" cy="43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5F51"/>
                </a:solidFill>
              </a:rPr>
              <a:t>value</a:t>
            </a:r>
          </a:p>
        </p:txBody>
      </p:sp>
      <p:pic>
        <p:nvPicPr>
          <p:cNvPr id="21" name="Graphic 20" descr="Lock">
            <a:extLst>
              <a:ext uri="{FF2B5EF4-FFF2-40B4-BE49-F238E27FC236}">
                <a16:creationId xmlns:a16="http://schemas.microsoft.com/office/drawing/2014/main" id="{6BA91311-A278-48A7-BE37-B4FEE17C4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4037" y="3069424"/>
            <a:ext cx="768480" cy="7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1713 L 0.10117 0.0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1713 L 0.10117 0.042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06601 0.0106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 – who does it protect?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90"/>
            <a:ext cx="10696832" cy="46648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 if we want both…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F23443-5138-4002-8306-8263BF4376BD}"/>
              </a:ext>
            </a:extLst>
          </p:cNvPr>
          <p:cNvSpPr/>
          <p:nvPr/>
        </p:nvSpPr>
        <p:spPr>
          <a:xfrm>
            <a:off x="5049658" y="5820114"/>
            <a:ext cx="681317" cy="43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455F51"/>
                </a:solidFill>
              </a:rPr>
              <a:t>ptr</a:t>
            </a:r>
            <a:endParaRPr lang="en-US" sz="2800" dirty="0">
              <a:solidFill>
                <a:srgbClr val="455F5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196633-6750-4672-9C67-6C2B421C6AF7}"/>
              </a:ext>
            </a:extLst>
          </p:cNvPr>
          <p:cNvSpPr/>
          <p:nvPr/>
        </p:nvSpPr>
        <p:spPr>
          <a:xfrm>
            <a:off x="5810896" y="5867928"/>
            <a:ext cx="1027953" cy="346636"/>
          </a:xfrm>
          <a:prstGeom prst="rightArrow">
            <a:avLst>
              <a:gd name="adj1" fmla="val 33769"/>
              <a:gd name="adj2" fmla="val 54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0DE48-DFDC-48D8-BE24-F858D4A90C04}"/>
              </a:ext>
            </a:extLst>
          </p:cNvPr>
          <p:cNvSpPr/>
          <p:nvPr/>
        </p:nvSpPr>
        <p:spPr>
          <a:xfrm>
            <a:off x="6920945" y="5820114"/>
            <a:ext cx="1027953" cy="43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455F51"/>
                </a:solidFill>
              </a:rPr>
              <a:t>value</a:t>
            </a:r>
          </a:p>
        </p:txBody>
      </p:sp>
      <p:pic>
        <p:nvPicPr>
          <p:cNvPr id="17" name="Graphic 16" descr="Lock">
            <a:extLst>
              <a:ext uri="{FF2B5EF4-FFF2-40B4-BE49-F238E27FC236}">
                <a16:creationId xmlns:a16="http://schemas.microsoft.com/office/drawing/2014/main" id="{3E131603-60B2-4D5E-82F1-4CA6E8D34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0896" y="5021754"/>
            <a:ext cx="768480" cy="76848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2A4F928C-090E-4A56-92FC-58EEBBD58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0896" y="5021754"/>
            <a:ext cx="768480" cy="76848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E5CDC7F-4537-4EC7-97B0-9982A549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98" y="2514357"/>
            <a:ext cx="1139927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const int *const </a:t>
            </a:r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p </a:t>
            </a:r>
            <a:r>
              <a:rPr lang="en-US" altLang="en-US" sz="2400" dirty="0">
                <a:solidFill>
                  <a:srgbClr val="A71D5D"/>
                </a:solidFill>
                <a:latin typeface="Consolas" panose="020B0609020204030204" pitchFamily="49" charset="0"/>
              </a:rPr>
              <a:t>= &amp;</a:t>
            </a:r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400" dirty="0">
                <a:solidFill>
                  <a:srgbClr val="63A35C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400" dirty="0">
                <a:solidFill>
                  <a:srgbClr val="969896"/>
                </a:solidFill>
                <a:latin typeface="Consolas" panose="020B0609020204030204" pitchFamily="49" charset="0"/>
              </a:rPr>
              <a:t>//const protects to the left, if no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969896"/>
                </a:solidFill>
                <a:latin typeface="Consolas" panose="020B0609020204030204" pitchFamily="49" charset="0"/>
              </a:rPr>
              <a:t>// left to 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const pointer to a const variable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en-US" sz="2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en-US" sz="2400" dirty="0">
                <a:solidFill>
                  <a:srgbClr val="969896"/>
                </a:solidFill>
                <a:latin typeface="Consolas" panose="020B0609020204030204" pitchFamily="49" charset="0"/>
              </a:rPr>
              <a:t> Compilation error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//Compilation error - the value of the pointer is const!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0.09701 0.011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2500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44444E-6 L -0.06601 0.0106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 –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90"/>
            <a:ext cx="10696832" cy="46648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Arrays are const (implicitly)</a:t>
            </a:r>
          </a:p>
          <a:p>
            <a:pPr>
              <a:lnSpc>
                <a:spcPct val="150000"/>
              </a:lnSpc>
            </a:pPr>
            <a:r>
              <a:rPr lang="en-US" dirty="0"/>
              <a:t>This does not mean the </a:t>
            </a:r>
            <a:r>
              <a:rPr lang="en-US" b="1" dirty="0"/>
              <a:t>values</a:t>
            </a:r>
            <a:r>
              <a:rPr lang="en-US" dirty="0"/>
              <a:t> in the array are const, but that we cannot assign a new value to the array after initialization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85DB58-8929-4872-9FB7-6CB0D017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3690471"/>
            <a:ext cx="6187399" cy="2495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3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4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arr2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[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];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arr2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arr1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Compilation error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 –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90"/>
            <a:ext cx="10696832" cy="54371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const qualifier can (and should!) be applied in the definition of the program arguments, if that argument’s value will not change in the function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not a recommendation, but a must: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Clearer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Avoids errors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Part of the interface you define!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9B869-2D96-4D1C-B4DE-5F66BFCF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2622210"/>
            <a:ext cx="557575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//...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6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New &amp; Exciting data type – pointers!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Pointers can be a bit confusing. Don’t panic if you don’t fully understand how to work with them – it will come with practice.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Before we go into pointers, we need to know why we need them.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Consider the following scenario – you want to implement a function to swap between the values of 2 integers. Sounds straight forward, right? Just: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579" y="4064918"/>
            <a:ext cx="471956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502" y="770210"/>
            <a:ext cx="5489166" cy="5437110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dirty="0"/>
              <a:t>What will the code print?</a:t>
            </a:r>
          </a:p>
          <a:p>
            <a:pPr marL="624078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p is 10!</a:t>
            </a:r>
          </a:p>
          <a:p>
            <a:pPr marL="624078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Nothing, compilation error</a:t>
            </a:r>
          </a:p>
          <a:p>
            <a:pPr marL="624078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Nothing, runtime error</a:t>
            </a:r>
          </a:p>
          <a:p>
            <a:pPr marL="624078" indent="-514350">
              <a:lnSpc>
                <a:spcPct val="150000"/>
              </a:lnSpc>
              <a:buFont typeface="+mj-lt"/>
              <a:buAutoNum type="alphaUcPeriod"/>
            </a:pPr>
            <a:r>
              <a:rPr lang="en-US" dirty="0"/>
              <a:t>p is not 10!</a:t>
            </a:r>
          </a:p>
          <a:p>
            <a:pPr marL="624078" indent="-514350">
              <a:lnSpc>
                <a:spcPct val="150000"/>
              </a:lnSpc>
              <a:buFont typeface="+mj-lt"/>
              <a:buAutoNum type="alphaUcPeriod"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16912C-E7E5-4AEF-B7A8-15F91382F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16" y="1164134"/>
            <a:ext cx="3727174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int 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lang="en-US" altLang="en-US" sz="2800" dirty="0">
                <a:solidFill>
                  <a:srgbClr val="0086B3"/>
                </a:solidFill>
                <a:latin typeface="JetBrains Mono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"p is 10!"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else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printf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JetBrains Mono"/>
              </a:rPr>
              <a:t>"p is not 10!"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foo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}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262364-90DB-47B6-8E0B-FF07A97E041E}"/>
              </a:ext>
            </a:extLst>
          </p:cNvPr>
          <p:cNvSpPr/>
          <p:nvPr/>
        </p:nvSpPr>
        <p:spPr>
          <a:xfrm>
            <a:off x="6326827" y="2179917"/>
            <a:ext cx="4687807" cy="68552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C’s const qualifier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20890"/>
            <a:ext cx="10696832" cy="54371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const qualifier does protect from “evil changes” – we can get around it by “casting it away”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41443E-E654-4B86-AF02-6D607BC4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2876661"/>
            <a:ext cx="666317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const 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JetBrains Mono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Compilation error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compiles, but undefined behavior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 Arithmetic</a:t>
            </a:r>
          </a:p>
        </p:txBody>
      </p:sp>
    </p:spTree>
    <p:extLst>
      <p:ext uri="{BB962C8B-B14F-4D97-AF65-F5344CB8AC3E}">
        <p14:creationId xmlns:p14="http://schemas.microsoft.com/office/powerpoint/2010/main" val="31854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Pointers are variables and contain values. </a:t>
            </a:r>
          </a:p>
          <a:p>
            <a:pPr>
              <a:lnSpc>
                <a:spcPct val="150000"/>
              </a:lnSpc>
            </a:pPr>
            <a:r>
              <a:rPr lang="en-US" dirty="0"/>
              <a:t>These values can be manipulated – increased, decreased, compared etc.</a:t>
            </a:r>
          </a:p>
          <a:p>
            <a:pPr>
              <a:lnSpc>
                <a:spcPct val="150000"/>
              </a:lnSpc>
            </a:pPr>
            <a:r>
              <a:rPr lang="en-US" dirty="0"/>
              <a:t>When we change the value of a pointer, we change the address it points to. </a:t>
            </a:r>
          </a:p>
          <a:p>
            <a:pPr>
              <a:lnSpc>
                <a:spcPct val="150000"/>
              </a:lnSpc>
            </a:pPr>
            <a:r>
              <a:rPr lang="en-US" dirty="0"/>
              <a:t>Note – *(ptr+1) and </a:t>
            </a:r>
            <a:r>
              <a:rPr lang="en-US" dirty="0" err="1"/>
              <a:t>ptr</a:t>
            </a:r>
            <a:r>
              <a:rPr lang="en-US" dirty="0"/>
              <a:t>[1] are equivalent.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82532F17-9C30-4F48-B952-3894CB52CEC2}"/>
              </a:ext>
            </a:extLst>
          </p:cNvPr>
          <p:cNvGraphicFramePr>
            <a:graphicFrameLocks noGrp="1"/>
          </p:cNvGraphicFramePr>
          <p:nvPr/>
        </p:nvGraphicFramePr>
        <p:xfrm>
          <a:off x="10874828" y="1115508"/>
          <a:ext cx="792437" cy="4930288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79243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7" name="מלבן 6">
            <a:extLst>
              <a:ext uri="{FF2B5EF4-FFF2-40B4-BE49-F238E27FC236}">
                <a16:creationId xmlns:a16="http://schemas.microsoft.com/office/drawing/2014/main" id="{448383FA-0259-4DF0-8428-D39BCDA6C547}"/>
              </a:ext>
            </a:extLst>
          </p:cNvPr>
          <p:cNvSpPr/>
          <p:nvPr/>
        </p:nvSpPr>
        <p:spPr>
          <a:xfrm>
            <a:off x="8982599" y="125166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char_ptr</a:t>
            </a:r>
            <a:endParaRPr lang="he-IL" dirty="0"/>
          </a:p>
        </p:txBody>
      </p:sp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C7E7AD94-BDD9-498D-8113-DF799A6FDAD8}"/>
              </a:ext>
            </a:extLst>
          </p:cNvPr>
          <p:cNvSpPr/>
          <p:nvPr/>
        </p:nvSpPr>
        <p:spPr>
          <a:xfrm>
            <a:off x="10202810" y="1396562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B5F0B6F-5FAC-4B34-B20E-8097B5F916AD}"/>
              </a:ext>
            </a:extLst>
          </p:cNvPr>
          <p:cNvSpPr/>
          <p:nvPr/>
        </p:nvSpPr>
        <p:spPr>
          <a:xfrm>
            <a:off x="8982599" y="186126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char_ptr</a:t>
            </a:r>
            <a:endParaRPr lang="he-IL" dirty="0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F0168BB9-598A-40EF-8E20-2590D219DEC4}"/>
              </a:ext>
            </a:extLst>
          </p:cNvPr>
          <p:cNvSpPr/>
          <p:nvPr/>
        </p:nvSpPr>
        <p:spPr>
          <a:xfrm>
            <a:off x="10202810" y="2006162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CB1B8D5-6C27-4D2A-9292-0DA1311D6825}"/>
              </a:ext>
            </a:extLst>
          </p:cNvPr>
          <p:cNvSpPr/>
          <p:nvPr/>
        </p:nvSpPr>
        <p:spPr>
          <a:xfrm>
            <a:off x="8982599" y="358781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char_ptr</a:t>
            </a:r>
            <a:endParaRPr lang="he-IL" dirty="0"/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7868CDDD-CE33-4AF6-B8B0-222A64B0FCC2}"/>
              </a:ext>
            </a:extLst>
          </p:cNvPr>
          <p:cNvSpPr/>
          <p:nvPr/>
        </p:nvSpPr>
        <p:spPr>
          <a:xfrm>
            <a:off x="10202810" y="3732706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239419AC-F9B9-4979-8B19-4A936CFDED04}"/>
              </a:ext>
            </a:extLst>
          </p:cNvPr>
          <p:cNvSpPr/>
          <p:nvPr/>
        </p:nvSpPr>
        <p:spPr>
          <a:xfrm>
            <a:off x="10874828" y="1115508"/>
            <a:ext cx="792437" cy="647978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AA8AD44E-F0A7-4AC1-B352-7FBB811EBBA8}"/>
              </a:ext>
            </a:extLst>
          </p:cNvPr>
          <p:cNvSpPr/>
          <p:nvPr/>
        </p:nvSpPr>
        <p:spPr>
          <a:xfrm>
            <a:off x="10874827" y="1721943"/>
            <a:ext cx="792437" cy="647978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04C03149-3CA1-4E63-A356-38AD249D1106}"/>
              </a:ext>
            </a:extLst>
          </p:cNvPr>
          <p:cNvSpPr/>
          <p:nvPr/>
        </p:nvSpPr>
        <p:spPr>
          <a:xfrm>
            <a:off x="10874826" y="3580652"/>
            <a:ext cx="792437" cy="647978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8E33799-7647-44F4-A951-FCCFA221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CF88746-1AA6-47F5-8AD6-BD12813D2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325" y="1126973"/>
                <a:ext cx="8675410" cy="283017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In pointer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arithmetic, </a:t>
                </a:r>
                <a:r>
                  <a:rPr lang="en-US" sz="20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value of the pointer will get increased by the size of the data type to which the pointer is pointing.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Incrementing a pointer by one will increment the address by the size of the pointer data type, causing it point to the next memory location.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Incrementing the pointer by n, will increase the address by 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size of data type.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CF88746-1AA6-47F5-8AD6-BD12813D2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325" y="1126973"/>
                <a:ext cx="8675410" cy="28301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FE51413-0244-40E0-8BAF-F409AD6A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5" y="4072787"/>
            <a:ext cx="271741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char_ptr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99C6F0-017A-40C3-ABF5-79546322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5" y="4650096"/>
            <a:ext cx="157767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char_ptr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896F6-5E7F-4AD1-BB44-50A9F20F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75" y="4988652"/>
            <a:ext cx="322395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char_ptr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char_ptr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1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12" grpId="0"/>
      <p:bldP spid="12" grpId="1"/>
      <p:bldP spid="13" grpId="0" animBg="1"/>
      <p:bldP spid="13" grpId="1" animBg="1"/>
      <p:bldP spid="15" grpId="0"/>
      <p:bldP spid="16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" grpId="0" animBg="1"/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82532F17-9C30-4F48-B952-3894CB52CEC2}"/>
              </a:ext>
            </a:extLst>
          </p:cNvPr>
          <p:cNvGraphicFramePr>
            <a:graphicFrameLocks noGrp="1"/>
          </p:cNvGraphicFramePr>
          <p:nvPr/>
        </p:nvGraphicFramePr>
        <p:xfrm>
          <a:off x="10874828" y="1115508"/>
          <a:ext cx="792437" cy="4930288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79243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616286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7" name="מלבן 6">
            <a:extLst>
              <a:ext uri="{FF2B5EF4-FFF2-40B4-BE49-F238E27FC236}">
                <a16:creationId xmlns:a16="http://schemas.microsoft.com/office/drawing/2014/main" id="{448383FA-0259-4DF0-8428-D39BCDA6C547}"/>
              </a:ext>
            </a:extLst>
          </p:cNvPr>
          <p:cNvSpPr/>
          <p:nvPr/>
        </p:nvSpPr>
        <p:spPr>
          <a:xfrm>
            <a:off x="8982599" y="1251666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int_ptr</a:t>
            </a:r>
            <a:endParaRPr lang="he-IL" dirty="0"/>
          </a:p>
        </p:txBody>
      </p:sp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C7E7AD94-BDD9-498D-8113-DF799A6FDAD8}"/>
              </a:ext>
            </a:extLst>
          </p:cNvPr>
          <p:cNvSpPr/>
          <p:nvPr/>
        </p:nvSpPr>
        <p:spPr>
          <a:xfrm>
            <a:off x="10202810" y="1396562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B5F0B6F-5FAC-4B34-B20E-8097B5F916AD}"/>
              </a:ext>
            </a:extLst>
          </p:cNvPr>
          <p:cNvSpPr/>
          <p:nvPr/>
        </p:nvSpPr>
        <p:spPr>
          <a:xfrm>
            <a:off x="8982599" y="369519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int_ptr</a:t>
            </a:r>
            <a:endParaRPr lang="he-IL" dirty="0"/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F0168BB9-598A-40EF-8E20-2590D219DEC4}"/>
              </a:ext>
            </a:extLst>
          </p:cNvPr>
          <p:cNvSpPr/>
          <p:nvPr/>
        </p:nvSpPr>
        <p:spPr>
          <a:xfrm>
            <a:off x="10191249" y="3836320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5324DE4-3587-4917-AFA6-1963D0F5822B}"/>
              </a:ext>
            </a:extLst>
          </p:cNvPr>
          <p:cNvSpPr/>
          <p:nvPr/>
        </p:nvSpPr>
        <p:spPr>
          <a:xfrm>
            <a:off x="10874828" y="1115508"/>
            <a:ext cx="792437" cy="2455006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B3BFA0EA-97FA-4BFA-ABD9-4D54138A106C}"/>
              </a:ext>
            </a:extLst>
          </p:cNvPr>
          <p:cNvSpPr/>
          <p:nvPr/>
        </p:nvSpPr>
        <p:spPr>
          <a:xfrm>
            <a:off x="10874828" y="3580652"/>
            <a:ext cx="792437" cy="2455006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63C03B4-7929-4248-B6ED-F7F8F94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C47DAD2-1ECF-40A3-AF3A-52897DAB3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325" y="1126973"/>
                <a:ext cx="8675410" cy="283017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In pointer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arithmetic, </a:t>
                </a:r>
                <a:r>
                  <a:rPr lang="en-US" sz="20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value of the pointer will get increased by the size of the data type to which the pointer is pointing.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Incrementing a pointer by one will increment the address by the size of the pointer data type, causing it point to the next memory location.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Incrementing the pointer by n, will increase the address by 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size of data type.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C47DAD2-1ECF-40A3-AF3A-52897DAB3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325" y="1126973"/>
                <a:ext cx="8675410" cy="2830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75B5067-BCC6-471E-9390-B199374C0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59526"/>
            <a:ext cx="2464136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E9E4B9-FE5C-475F-A488-8152224D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719118"/>
            <a:ext cx="145103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int_ptr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8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12" grpId="0"/>
      <p:bldP spid="13" grpId="0" animBg="1"/>
      <p:bldP spid="4" grpId="0" animBg="1"/>
      <p:bldP spid="4" grpId="1" animBg="1"/>
      <p:bldP spid="18" grpId="0" animBg="1"/>
      <p:bldP spid="2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vs. Pointers</a:t>
            </a:r>
          </a:p>
        </p:txBody>
      </p:sp>
    </p:spTree>
    <p:extLst>
      <p:ext uri="{BB962C8B-B14F-4D97-AF65-F5344CB8AC3E}">
        <p14:creationId xmlns:p14="http://schemas.microsoft.com/office/powerpoint/2010/main" val="41842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E3A9241D-59D2-4D41-826F-4CC5CB0F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6061"/>
            <a:ext cx="10502283" cy="432435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array is a block of sequential data. In most contexts, array names are converted to pointers. That’s mean you can use pointers to access elements of arrays.</a:t>
            </a:r>
          </a:p>
          <a:p>
            <a:pPr marL="109728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endParaRPr lang="en-US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just">
              <a:buNone/>
            </a:pPr>
            <a:r>
              <a:rPr lang="en-US" sz="2400" b="0" i="0" dirty="0">
                <a:effectLst/>
                <a:latin typeface="euclid_circular_a"/>
              </a:rPr>
              <a:t>However, you should remember that </a:t>
            </a:r>
            <a:r>
              <a:rPr lang="en-US" sz="2400" b="1" i="0" dirty="0">
                <a:effectLst/>
                <a:latin typeface="euclid_circular_a"/>
              </a:rPr>
              <a:t>pointers and arrays are not the same</a:t>
            </a:r>
            <a:r>
              <a:rPr lang="en-US" sz="2400" b="0" i="0" dirty="0">
                <a:effectLst/>
                <a:latin typeface="euclid_circular_a"/>
              </a:rPr>
              <a:t>.</a:t>
            </a:r>
            <a:endParaRPr lang="en-US" sz="3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2E3B6C-481E-4359-AAE9-41098FF3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Array as Pointer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DF8E99-3E39-4FD4-86CF-DCFAD8AB0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6" y="2413337"/>
            <a:ext cx="1075973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p points to the first location of the array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 %d"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// prints 1 2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79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Array as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36541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code prints “S </a:t>
            </a:r>
            <a:r>
              <a:rPr lang="en-US" sz="2400" dirty="0" err="1"/>
              <a:t>S</a:t>
            </a:r>
            <a:endParaRPr lang="en-US" sz="2400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sz="2400" dirty="0"/>
              <a:t>		         T o”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Pointers are incremented and decremented according to their type!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F343A4-9B40-43FC-A6F2-19A4A679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365" y="1420943"/>
            <a:ext cx="88505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SomeText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intPointer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char 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charPointer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"%c %c\n"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intPointer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charPointer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"%c %c"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intPointer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charPointer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484352-9711-46B3-954B-A9A3234E1F5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590945"/>
          <a:ext cx="8127999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6596327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347070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751407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0710219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398811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2186986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475395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907293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3190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518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32F730-6F29-4D58-B86D-7EDCAAD628D8}"/>
              </a:ext>
            </a:extLst>
          </p:cNvPr>
          <p:cNvSpPr txBox="1"/>
          <p:nvPr/>
        </p:nvSpPr>
        <p:spPr>
          <a:xfrm>
            <a:off x="897305" y="5048366"/>
            <a:ext cx="511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F74C9-24BE-417E-8242-A8B62BB79609}"/>
              </a:ext>
            </a:extLst>
          </p:cNvPr>
          <p:cNvSpPr txBox="1"/>
          <p:nvPr/>
        </p:nvSpPr>
        <p:spPr>
          <a:xfrm>
            <a:off x="5980" y="5553738"/>
            <a:ext cx="1421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intPointer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64E9-C59F-469E-A991-5F3EE46FE19B}"/>
              </a:ext>
            </a:extLst>
          </p:cNvPr>
          <p:cNvSpPr txBox="1"/>
          <p:nvPr/>
        </p:nvSpPr>
        <p:spPr>
          <a:xfrm>
            <a:off x="161701" y="6229656"/>
            <a:ext cx="1635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charPointer</a:t>
            </a:r>
            <a:endParaRPr lang="en-US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5E642-BF4F-4C7F-B4DE-88F61C5188C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408727" y="5279199"/>
            <a:ext cx="623273" cy="497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F91AD5-4470-4645-999E-0CCDCA260E5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1427331" y="5776365"/>
            <a:ext cx="604669" cy="82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D890EF-AAAD-4DB0-B4BB-8DC95B64C502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1797533" y="5776365"/>
            <a:ext cx="234467" cy="68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CE5A4A-4884-4406-9959-C94800866B67}"/>
              </a:ext>
            </a:extLst>
          </p:cNvPr>
          <p:cNvSpPr txBox="1"/>
          <p:nvPr/>
        </p:nvSpPr>
        <p:spPr>
          <a:xfrm>
            <a:off x="5636395" y="6377381"/>
            <a:ext cx="1731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++</a:t>
            </a:r>
            <a:r>
              <a:rPr lang="en-US" sz="2400" dirty="0" err="1"/>
              <a:t>intPointer</a:t>
            </a: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5FAB9A-1F98-4A06-BD3F-5DDA170B65BF}"/>
              </a:ext>
            </a:extLst>
          </p:cNvPr>
          <p:cNvCxnSpPr>
            <a:cxnSpLocks/>
          </p:cNvCxnSpPr>
          <p:nvPr/>
        </p:nvCxnSpPr>
        <p:spPr>
          <a:xfrm flipV="1">
            <a:off x="6158294" y="6021812"/>
            <a:ext cx="48131" cy="37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497313-1101-411D-97E0-8F334E460BB6}"/>
              </a:ext>
            </a:extLst>
          </p:cNvPr>
          <p:cNvSpPr txBox="1"/>
          <p:nvPr/>
        </p:nvSpPr>
        <p:spPr>
          <a:xfrm>
            <a:off x="2626803" y="6377381"/>
            <a:ext cx="19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++</a:t>
            </a:r>
            <a:r>
              <a:rPr lang="en-US" sz="2400" dirty="0" err="1"/>
              <a:t>charPointer</a:t>
            </a:r>
            <a:endParaRPr lang="en-US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FF3EFA-89F0-48D8-9372-C43B706CFE34}"/>
              </a:ext>
            </a:extLst>
          </p:cNvPr>
          <p:cNvCxnSpPr>
            <a:cxnSpLocks/>
          </p:cNvCxnSpPr>
          <p:nvPr/>
        </p:nvCxnSpPr>
        <p:spPr>
          <a:xfrm flipV="1">
            <a:off x="3387444" y="6042594"/>
            <a:ext cx="48131" cy="374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3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91F28B6-AEBE-435A-852F-97557F45A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27" y="2979146"/>
            <a:ext cx="5123518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"%p %d"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E3A9241D-59D2-4D41-826F-4CC5CB0F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1913"/>
            <a:ext cx="10972800" cy="1061323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400" dirty="0"/>
              <a:t>When we pass array to a function, the function gets it as a pointer to the first element in the array.</a:t>
            </a:r>
            <a:endParaRPr lang="he-IL" sz="2400" dirty="0"/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7FF7A56B-DF19-4CEE-9E62-7F0F4D35D785}"/>
              </a:ext>
            </a:extLst>
          </p:cNvPr>
          <p:cNvGraphicFramePr>
            <a:graphicFrameLocks noGrp="1"/>
          </p:cNvGraphicFramePr>
          <p:nvPr/>
        </p:nvGraphicFramePr>
        <p:xfrm>
          <a:off x="10284310" y="2079137"/>
          <a:ext cx="1422997" cy="4324352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B40EBE3C-F20A-4905-8F17-4E6CA2916500}"/>
              </a:ext>
            </a:extLst>
          </p:cNvPr>
          <p:cNvGraphicFramePr>
            <a:graphicFrameLocks noGrp="1"/>
          </p:cNvGraphicFramePr>
          <p:nvPr/>
        </p:nvGraphicFramePr>
        <p:xfrm>
          <a:off x="9401584" y="2079137"/>
          <a:ext cx="760806" cy="4324352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760806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0x012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33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199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544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18186"/>
                  </a:ext>
                </a:extLst>
              </a:tr>
            </a:tbl>
          </a:graphicData>
        </a:graphic>
      </p:graphicFrame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A305C240-4296-4B5B-B858-40D93B43FD35}"/>
              </a:ext>
            </a:extLst>
          </p:cNvPr>
          <p:cNvSpPr/>
          <p:nvPr/>
        </p:nvSpPr>
        <p:spPr>
          <a:xfrm>
            <a:off x="593985" y="5069258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E0F9FCCF-ADF0-43EE-86C0-027FEF86F511}"/>
              </a:ext>
            </a:extLst>
          </p:cNvPr>
          <p:cNvGraphicFramePr>
            <a:graphicFrameLocks noGrp="1"/>
          </p:cNvGraphicFramePr>
          <p:nvPr/>
        </p:nvGraphicFramePr>
        <p:xfrm>
          <a:off x="10282817" y="2079137"/>
          <a:ext cx="1422997" cy="4324352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1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2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3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9DA1F925-0993-4A09-B79A-2D38BD2D7411}"/>
              </a:ext>
            </a:extLst>
          </p:cNvPr>
          <p:cNvSpPr/>
          <p:nvPr/>
        </p:nvSpPr>
        <p:spPr>
          <a:xfrm>
            <a:off x="609600" y="5299906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1" name="טבלה 6">
            <a:extLst>
              <a:ext uri="{FF2B5EF4-FFF2-40B4-BE49-F238E27FC236}">
                <a16:creationId xmlns:a16="http://schemas.microsoft.com/office/drawing/2014/main" id="{5124A165-8D1E-47DA-90D0-FAD1532B7B2B}"/>
              </a:ext>
            </a:extLst>
          </p:cNvPr>
          <p:cNvGraphicFramePr>
            <a:graphicFrameLocks noGrp="1"/>
          </p:cNvGraphicFramePr>
          <p:nvPr/>
        </p:nvGraphicFramePr>
        <p:xfrm>
          <a:off x="10281324" y="2079137"/>
          <a:ext cx="1422997" cy="4324352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1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2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3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12" name="מלבן 11">
            <a:extLst>
              <a:ext uri="{FF2B5EF4-FFF2-40B4-BE49-F238E27FC236}">
                <a16:creationId xmlns:a16="http://schemas.microsoft.com/office/drawing/2014/main" id="{3AAF16EB-C0A4-48B8-8695-9F9D0E9D3EA3}"/>
              </a:ext>
            </a:extLst>
          </p:cNvPr>
          <p:cNvSpPr/>
          <p:nvPr/>
        </p:nvSpPr>
        <p:spPr>
          <a:xfrm>
            <a:off x="8211523" y="590220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arr_arg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D6CF668-6734-43A2-8887-74044C50AD11}"/>
              </a:ext>
            </a:extLst>
          </p:cNvPr>
          <p:cNvSpPr/>
          <p:nvPr/>
        </p:nvSpPr>
        <p:spPr>
          <a:xfrm>
            <a:off x="5846079" y="3567892"/>
            <a:ext cx="1114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0x00 1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0C962CA6-8FFD-46B7-AA25-4B54CC0B46E2}"/>
              </a:ext>
            </a:extLst>
          </p:cNvPr>
          <p:cNvSpPr/>
          <p:nvPr/>
        </p:nvSpPr>
        <p:spPr>
          <a:xfrm>
            <a:off x="689502" y="3680514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BAE9047A-D050-470C-AAB7-9BCC4B61B91A}"/>
              </a:ext>
            </a:extLst>
          </p:cNvPr>
          <p:cNvSpPr/>
          <p:nvPr/>
        </p:nvSpPr>
        <p:spPr>
          <a:xfrm>
            <a:off x="176029" y="3120202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2E3B6C-481E-4359-AAE9-41098FF3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Array as Argument</a:t>
            </a:r>
          </a:p>
        </p:txBody>
      </p:sp>
    </p:spTree>
    <p:extLst>
      <p:ext uri="{BB962C8B-B14F-4D97-AF65-F5344CB8AC3E}">
        <p14:creationId xmlns:p14="http://schemas.microsoft.com/office/powerpoint/2010/main" val="17059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2" grpId="0"/>
      <p:bldP spid="16" grpId="0"/>
      <p:bldP spid="17" grpId="0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What will be printed from the following program?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219" y="922896"/>
            <a:ext cx="34291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F34BE-07F6-4625-9DF7-981092E4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44" y="2130737"/>
            <a:ext cx="786946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"x = %d, y = %d"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522820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A6B3994-C146-41F9-92DE-F8FFBF430955}"/>
              </a:ext>
            </a:extLst>
          </p:cNvPr>
          <p:cNvSpPr/>
          <p:nvPr/>
        </p:nvSpPr>
        <p:spPr>
          <a:xfrm>
            <a:off x="4755675" y="2780213"/>
            <a:ext cx="2077720" cy="1107440"/>
          </a:xfrm>
          <a:prstGeom prst="wedgeRoundRectCallout">
            <a:avLst>
              <a:gd name="adj1" fmla="val -32569"/>
              <a:gd name="adj2" fmla="val 11250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indent="0" algn="ctr">
              <a:lnSpc>
                <a:spcPct val="150000"/>
              </a:lnSpc>
              <a:buNone/>
            </a:pPr>
            <a:r>
              <a:rPr lang="en-US" dirty="0">
                <a:solidFill>
                  <a:sysClr val="windowText" lastClr="000000"/>
                </a:solidFill>
              </a:rPr>
              <a:t>x = 4, y = 7</a:t>
            </a:r>
          </a:p>
        </p:txBody>
      </p:sp>
    </p:spTree>
    <p:extLst>
      <p:ext uri="{BB962C8B-B14F-4D97-AF65-F5344CB8AC3E}">
        <p14:creationId xmlns:p14="http://schemas.microsoft.com/office/powerpoint/2010/main" val="2969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6F17BFB6-C3C7-4128-8F48-8C0D5A1717FC}"/>
              </a:ext>
            </a:extLst>
          </p:cNvPr>
          <p:cNvSpPr/>
          <p:nvPr/>
        </p:nvSpPr>
        <p:spPr>
          <a:xfrm>
            <a:off x="4875547" y="482232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 = 12 / 4</a:t>
            </a:r>
            <a:endParaRPr lang="he-IL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9C51FF-B552-44BC-AB85-A89A6A62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Array as Argument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6FEC1FD-DEA9-455C-8325-9D8447A9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39" y="1393785"/>
            <a:ext cx="435888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חץ: ימינה 12">
            <a:extLst>
              <a:ext uri="{FF2B5EF4-FFF2-40B4-BE49-F238E27FC236}">
                <a16:creationId xmlns:a16="http://schemas.microsoft.com/office/drawing/2014/main" id="{D3349913-AAE2-4344-B378-FA5C896C1745}"/>
              </a:ext>
            </a:extLst>
          </p:cNvPr>
          <p:cNvSpPr/>
          <p:nvPr/>
        </p:nvSpPr>
        <p:spPr>
          <a:xfrm>
            <a:off x="477724" y="4484666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9F9890BD-3CFB-48B2-8B2E-75A891038A1F}"/>
              </a:ext>
            </a:extLst>
          </p:cNvPr>
          <p:cNvGraphicFramePr>
            <a:graphicFrameLocks noGrp="1"/>
          </p:cNvGraphicFramePr>
          <p:nvPr/>
        </p:nvGraphicFramePr>
        <p:xfrm>
          <a:off x="9401584" y="2079137"/>
          <a:ext cx="760806" cy="4324352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760806">
                  <a:extLst>
                    <a:ext uri="{9D8B030D-6E8A-4147-A177-3AD203B41FA5}">
                      <a16:colId xmlns:a16="http://schemas.microsoft.com/office/drawing/2014/main" val="1795009363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8263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3533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112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0x012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413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0x16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733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1992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0x24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65444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0x28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18186"/>
                  </a:ext>
                </a:extLst>
              </a:tr>
            </a:tbl>
          </a:graphicData>
        </a:graphic>
      </p:graphicFrame>
      <p:graphicFrame>
        <p:nvGraphicFramePr>
          <p:cNvPr id="18" name="טבלה 6">
            <a:extLst>
              <a:ext uri="{FF2B5EF4-FFF2-40B4-BE49-F238E27FC236}">
                <a16:creationId xmlns:a16="http://schemas.microsoft.com/office/drawing/2014/main" id="{4BABC8F0-4C1F-4931-9AF6-5E0EDFD873E4}"/>
              </a:ext>
            </a:extLst>
          </p:cNvPr>
          <p:cNvGraphicFramePr>
            <a:graphicFrameLocks noGrp="1"/>
          </p:cNvGraphicFramePr>
          <p:nvPr/>
        </p:nvGraphicFramePr>
        <p:xfrm>
          <a:off x="10280730" y="2079137"/>
          <a:ext cx="1422997" cy="4324352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1422997">
                  <a:extLst>
                    <a:ext uri="{9D8B030D-6E8A-4147-A177-3AD203B41FA5}">
                      <a16:colId xmlns:a16="http://schemas.microsoft.com/office/drawing/2014/main" val="2276039381"/>
                    </a:ext>
                  </a:extLst>
                </a:gridCol>
              </a:tblGrid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1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3429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2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408620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3</a:t>
                      </a:r>
                      <a:endParaRPr lang="he-I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326574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1461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7625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218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7947"/>
                  </a:ext>
                </a:extLst>
              </a:tr>
              <a:tr h="540544">
                <a:tc>
                  <a:txBody>
                    <a:bodyPr/>
                    <a:lstStyle/>
                    <a:p>
                      <a:pPr rtl="1"/>
                      <a:r>
                        <a:rPr lang="en-US" b="0" dirty="0"/>
                        <a:t>0x00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39144"/>
                  </a:ext>
                </a:extLst>
              </a:tr>
            </a:tbl>
          </a:graphicData>
        </a:graphic>
      </p:graphicFrame>
      <p:sp>
        <p:nvSpPr>
          <p:cNvPr id="19" name="מלבן 18">
            <a:extLst>
              <a:ext uri="{FF2B5EF4-FFF2-40B4-BE49-F238E27FC236}">
                <a16:creationId xmlns:a16="http://schemas.microsoft.com/office/drawing/2014/main" id="{C260274F-B66C-431E-AD35-A18E1FC36972}"/>
              </a:ext>
            </a:extLst>
          </p:cNvPr>
          <p:cNvSpPr/>
          <p:nvPr/>
        </p:nvSpPr>
        <p:spPr>
          <a:xfrm>
            <a:off x="8211523" y="590220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arr_arg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1A86C62-A776-4DC3-AD8C-C83C3E58DBD7}"/>
              </a:ext>
            </a:extLst>
          </p:cNvPr>
          <p:cNvSpPr/>
          <p:nvPr/>
        </p:nvSpPr>
        <p:spPr>
          <a:xfrm>
            <a:off x="4610340" y="438463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</a:t>
            </a:r>
            <a:endParaRPr lang="he-IL" dirty="0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51783565-B930-4164-BDB9-A9452F123DDA}"/>
              </a:ext>
            </a:extLst>
          </p:cNvPr>
          <p:cNvSpPr/>
          <p:nvPr/>
        </p:nvSpPr>
        <p:spPr>
          <a:xfrm>
            <a:off x="488273" y="4681926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חץ: ימינה 21">
            <a:extLst>
              <a:ext uri="{FF2B5EF4-FFF2-40B4-BE49-F238E27FC236}">
                <a16:creationId xmlns:a16="http://schemas.microsoft.com/office/drawing/2014/main" id="{2D41BA5A-F80A-4E5D-9559-798934927003}"/>
              </a:ext>
            </a:extLst>
          </p:cNvPr>
          <p:cNvSpPr/>
          <p:nvPr/>
        </p:nvSpPr>
        <p:spPr>
          <a:xfrm>
            <a:off x="488272" y="1935049"/>
            <a:ext cx="387275" cy="144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53F7ADA4-70D9-4C48-AC45-1F829281CA60}"/>
              </a:ext>
            </a:extLst>
          </p:cNvPr>
          <p:cNvSpPr/>
          <p:nvPr/>
        </p:nvSpPr>
        <p:spPr>
          <a:xfrm>
            <a:off x="4359819" y="18134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8</a:t>
            </a:r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C6D5F0BD-B65C-4EC8-B22F-1EE7BE6E389E}"/>
              </a:ext>
            </a:extLst>
          </p:cNvPr>
          <p:cNvSpPr/>
          <p:nvPr/>
        </p:nvSpPr>
        <p:spPr>
          <a:xfrm>
            <a:off x="4938865" y="2251135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 = 8 / 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60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3" grpId="1" animBg="1"/>
      <p:bldP spid="20" grpId="0"/>
      <p:bldP spid="21" grpId="0" animBg="1"/>
      <p:bldP spid="21" grpId="1" animBg="1"/>
      <p:bldP spid="22" grpId="0" animBg="1"/>
      <p:bldP spid="22" grpId="1" animBg="1"/>
      <p:bldP spid="23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C52FF-6837-41D6-939C-30F5C51C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7" y="2160146"/>
            <a:ext cx="5376793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arr_arg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ok, pointers arithmetic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// no such operator for array!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8521FF4-0708-4463-BB07-ADCDB72A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Array as Argument</a:t>
            </a:r>
          </a:p>
        </p:txBody>
      </p:sp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F1379E85-1A16-4A77-BCEA-4030D4F8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1914"/>
            <a:ext cx="10972800" cy="495866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400" dirty="0"/>
              <a:t>What is the problem in the next code?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829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2658352-EB12-4A59-9531-537B9C8D1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219" y="922896"/>
            <a:ext cx="342914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the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78" y="1324197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Why didn’t our swap work?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When variables are passed to a function in C/C++, their value </a:t>
            </a:r>
            <a:br>
              <a:rPr lang="en-US" sz="2400" dirty="0"/>
            </a:br>
            <a:r>
              <a:rPr lang="en-US" sz="2400" dirty="0"/>
              <a:t>is </a:t>
            </a:r>
            <a:r>
              <a:rPr lang="en-US" sz="2400" b="1" dirty="0"/>
              <a:t>copied</a:t>
            </a:r>
            <a:r>
              <a:rPr lang="en-US" sz="2400" dirty="0"/>
              <a:t> to new local variables of the function.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our example, the </a:t>
            </a:r>
            <a:r>
              <a:rPr lang="en-US" sz="2400" b="1" dirty="0"/>
              <a:t>local variable “</a:t>
            </a:r>
            <a:r>
              <a:rPr lang="en-US" sz="2400" dirty="0"/>
              <a:t>a” was assigned the value 4 and the </a:t>
            </a:r>
            <a:r>
              <a:rPr lang="en-US" sz="2400" b="1" dirty="0"/>
              <a:t>local variable</a:t>
            </a:r>
            <a:r>
              <a:rPr lang="en-US" sz="2400" dirty="0"/>
              <a:t> “b” was assigned the value 7. All the operations in the function were performed on the local variables – not changing anything in the variables of the calling code (“x” and “y”)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So how can we perform swap?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109728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826674-D964-47DF-91E4-6DC3C13ED331}"/>
              </a:ext>
            </a:extLst>
          </p:cNvPr>
          <p:cNvSpPr txBox="1">
            <a:spLocks/>
          </p:cNvSpPr>
          <p:nvPr/>
        </p:nvSpPr>
        <p:spPr>
          <a:xfrm>
            <a:off x="9522820" y="461880"/>
            <a:ext cx="1656711" cy="6144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150000"/>
              </a:lnSpc>
              <a:buFont typeface="Georgia"/>
              <a:buNone/>
            </a:pPr>
            <a:r>
              <a:rPr lang="en-US" sz="2400" dirty="0"/>
              <a:t>Reminder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5AFDC9B8-1442-4F63-B516-B1A80D28FDA7}"/>
              </a:ext>
            </a:extLst>
          </p:cNvPr>
          <p:cNvSpPr/>
          <p:nvPr/>
        </p:nvSpPr>
        <p:spPr>
          <a:xfrm rot="20437127">
            <a:off x="1684468" y="2433444"/>
            <a:ext cx="7807124" cy="2207442"/>
          </a:xfrm>
          <a:prstGeom prst="rect">
            <a:avLst/>
          </a:prstGeom>
          <a:solidFill>
            <a:srgbClr val="FF0000">
              <a:alpha val="41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ysClr val="windowText" lastClr="000000"/>
                </a:solidFill>
              </a:rPr>
              <a:t>Pointers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84B6EE-A5A2-4085-AD7A-0BD51E80CA04}"/>
              </a:ext>
            </a:extLst>
          </p:cNvPr>
          <p:cNvGraphicFramePr>
            <a:graphicFrameLocks noGrp="1"/>
          </p:cNvGraphicFramePr>
          <p:nvPr/>
        </p:nvGraphicFramePr>
        <p:xfrm>
          <a:off x="5394960" y="5456320"/>
          <a:ext cx="6576185" cy="1134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7">
                  <a:extLst>
                    <a:ext uri="{9D8B030D-6E8A-4147-A177-3AD203B41FA5}">
                      <a16:colId xmlns:a16="http://schemas.microsoft.com/office/drawing/2014/main" val="3193383117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078519938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2836325895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3472739711"/>
                    </a:ext>
                  </a:extLst>
                </a:gridCol>
                <a:gridCol w="1315237">
                  <a:extLst>
                    <a:ext uri="{9D8B030D-6E8A-4147-A177-3AD203B41FA5}">
                      <a16:colId xmlns:a16="http://schemas.microsoft.com/office/drawing/2014/main" val="621015648"/>
                    </a:ext>
                  </a:extLst>
                </a:gridCol>
              </a:tblGrid>
              <a:tr h="56749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64524"/>
                  </a:ext>
                </a:extLst>
              </a:tr>
              <a:tr h="56749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139929" marR="139929" marT="69965" marB="699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6379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B2DCE21-85CA-4B53-8109-DF42E1917846}"/>
              </a:ext>
            </a:extLst>
          </p:cNvPr>
          <p:cNvSpPr/>
          <p:nvPr/>
        </p:nvSpPr>
        <p:spPr>
          <a:xfrm>
            <a:off x="5824961" y="4969511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x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DF160-0E4A-4208-A2DA-C33C545ED948}"/>
              </a:ext>
            </a:extLst>
          </p:cNvPr>
          <p:cNvSpPr/>
          <p:nvPr/>
        </p:nvSpPr>
        <p:spPr>
          <a:xfrm>
            <a:off x="7180612" y="4924176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y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4FE9A2-AF74-40EB-AC60-6B9E4DC09ABC}"/>
              </a:ext>
            </a:extLst>
          </p:cNvPr>
          <p:cNvSpPr/>
          <p:nvPr/>
        </p:nvSpPr>
        <p:spPr>
          <a:xfrm>
            <a:off x="9779502" y="4949028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95862C-7C71-4387-8346-08445821CE71}"/>
              </a:ext>
            </a:extLst>
          </p:cNvPr>
          <p:cNvSpPr/>
          <p:nvPr/>
        </p:nvSpPr>
        <p:spPr>
          <a:xfrm>
            <a:off x="11082522" y="4949028"/>
            <a:ext cx="476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b</a:t>
            </a:r>
            <a:endParaRPr lang="en-US" sz="32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D46BACC-ABAD-42FE-89CA-96DD4A7FCB1F}"/>
              </a:ext>
            </a:extLst>
          </p:cNvPr>
          <p:cNvGraphicFramePr>
            <a:graphicFrameLocks noGrp="1"/>
          </p:cNvGraphicFramePr>
          <p:nvPr/>
        </p:nvGraphicFramePr>
        <p:xfrm>
          <a:off x="9337359" y="5455520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97DB59-B6FF-471C-A8B5-56F99908C539}"/>
              </a:ext>
            </a:extLst>
          </p:cNvPr>
          <p:cNvGraphicFramePr>
            <a:graphicFrameLocks noGrp="1"/>
          </p:cNvGraphicFramePr>
          <p:nvPr/>
        </p:nvGraphicFramePr>
        <p:xfrm>
          <a:off x="10653504" y="5455520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BEF6173-736B-406F-8F84-40BC7DA876D3}"/>
              </a:ext>
            </a:extLst>
          </p:cNvPr>
          <p:cNvCxnSpPr>
            <a:cxnSpLocks/>
          </p:cNvCxnSpPr>
          <p:nvPr/>
        </p:nvCxnSpPr>
        <p:spPr>
          <a:xfrm>
            <a:off x="6110925" y="5874144"/>
            <a:ext cx="3884052" cy="87064"/>
          </a:xfrm>
          <a:prstGeom prst="curvedConnector4">
            <a:avLst>
              <a:gd name="adj1" fmla="val -5551"/>
              <a:gd name="adj2" fmla="val 48509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C96084-804E-48DA-AE56-0D4AD064427D}"/>
              </a:ext>
            </a:extLst>
          </p:cNvPr>
          <p:cNvCxnSpPr>
            <a:cxnSpLocks/>
          </p:cNvCxnSpPr>
          <p:nvPr/>
        </p:nvCxnSpPr>
        <p:spPr>
          <a:xfrm>
            <a:off x="7180612" y="5828809"/>
            <a:ext cx="3884052" cy="87064"/>
          </a:xfrm>
          <a:prstGeom prst="curvedConnector4">
            <a:avLst>
              <a:gd name="adj1" fmla="val -5551"/>
              <a:gd name="adj2" fmla="val 485096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2">
            <a:extLst>
              <a:ext uri="{FF2B5EF4-FFF2-40B4-BE49-F238E27FC236}">
                <a16:creationId xmlns:a16="http://schemas.microsoft.com/office/drawing/2014/main" id="{2C19E829-985A-4688-820A-E438130BAEC3}"/>
              </a:ext>
            </a:extLst>
          </p:cNvPr>
          <p:cNvGraphicFramePr>
            <a:graphicFrameLocks noGrp="1"/>
          </p:cNvGraphicFramePr>
          <p:nvPr/>
        </p:nvGraphicFramePr>
        <p:xfrm>
          <a:off x="10659590" y="5460651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674ABAC0-7B52-4B8A-8110-A187315B6543}"/>
              </a:ext>
            </a:extLst>
          </p:cNvPr>
          <p:cNvGraphicFramePr>
            <a:graphicFrameLocks noGrp="1"/>
          </p:cNvGraphicFramePr>
          <p:nvPr/>
        </p:nvGraphicFramePr>
        <p:xfrm>
          <a:off x="9336758" y="5454555"/>
          <a:ext cx="1315236" cy="56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236">
                  <a:extLst>
                    <a:ext uri="{9D8B030D-6E8A-4147-A177-3AD203B41FA5}">
                      <a16:colId xmlns:a16="http://schemas.microsoft.com/office/drawing/2014/main" val="2127184305"/>
                    </a:ext>
                  </a:extLst>
                </a:gridCol>
              </a:tblGrid>
              <a:tr h="55971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 marL="139929" marR="139929" marT="69964" marB="699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789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00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1" grpId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What are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9359"/>
            <a:ext cx="11145520" cy="550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Pointers are </a:t>
            </a:r>
            <a:r>
              <a:rPr lang="en-US" sz="2400" b="1" dirty="0"/>
              <a:t>data-types</a:t>
            </a:r>
            <a:r>
              <a:rPr lang="en-US" sz="2400" dirty="0"/>
              <a:t>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For every data type – there is a matching pointer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content of a pointer is a </a:t>
            </a:r>
            <a:r>
              <a:rPr lang="en-US" sz="2400" b="1" dirty="0"/>
              <a:t>memory address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can use pointers to access the memory address they hold – that is why they are called pointers, as they point us to the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3404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What are pointers?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229359"/>
            <a:ext cx="6187440" cy="550164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You can think of a pointer as a receptionist who knows only the location of the room of a single doctor in the clinic at a given time – the receptionist points you to that doctor’s room.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Important to remember – a pointer is a variable, that means it has </a:t>
            </a:r>
            <a:r>
              <a:rPr lang="en-US" sz="2400" b="1" dirty="0"/>
              <a:t>a location in the memory </a:t>
            </a:r>
            <a:r>
              <a:rPr lang="en-US" sz="2400" dirty="0"/>
              <a:t>and </a:t>
            </a:r>
            <a:r>
              <a:rPr lang="en-US" sz="2400" b="1" dirty="0"/>
              <a:t>holds a value</a:t>
            </a:r>
            <a:r>
              <a:rPr lang="en-US" sz="2400" dirty="0"/>
              <a:t>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You now have a new mantra – a pointer is a variable!</a:t>
            </a:r>
          </a:p>
        </p:txBody>
      </p:sp>
      <p:pic>
        <p:nvPicPr>
          <p:cNvPr id="1026" name="Picture 2" descr="Hotel desk clerk and gues with luggage icon image Vector Image">
            <a:extLst>
              <a:ext uri="{FF2B5EF4-FFF2-40B4-BE49-F238E27FC236}">
                <a16:creationId xmlns:a16="http://schemas.microsoft.com/office/drawing/2014/main" id="{276A8A6E-2301-463C-9308-EDDDF2127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72" b="11000"/>
          <a:stretch/>
        </p:blipFill>
        <p:spPr bwMode="auto">
          <a:xfrm>
            <a:off x="6782753" y="627380"/>
            <a:ext cx="5409247" cy="61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1BCCE9-107D-4736-BAEA-B8504CC0B901}"/>
              </a:ext>
            </a:extLst>
          </p:cNvPr>
          <p:cNvSpPr txBox="1">
            <a:spLocks/>
          </p:cNvSpPr>
          <p:nvPr/>
        </p:nvSpPr>
        <p:spPr>
          <a:xfrm>
            <a:off x="7317290" y="3374898"/>
            <a:ext cx="1794141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i="1" dirty="0">
                <a:solidFill>
                  <a:schemeClr val="bg1"/>
                </a:solidFill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962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rom canvas">
            <a:extLst>
              <a:ext uri="{FF2B5EF4-FFF2-40B4-BE49-F238E27FC236}">
                <a16:creationId xmlns:a16="http://schemas.microsoft.com/office/drawing/2014/main" id="{A50786E4-732A-4B42-81CA-EBB0A09AED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" r="1" b="30028"/>
          <a:stretch/>
        </p:blipFill>
        <p:spPr bwMode="auto">
          <a:xfrm>
            <a:off x="120650" y="693738"/>
            <a:ext cx="11590338" cy="6096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7548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4998"/>
            <a:ext cx="10972800" cy="1066800"/>
          </a:xfrm>
        </p:spPr>
        <p:txBody>
          <a:bodyPr/>
          <a:lstStyle/>
          <a:p>
            <a:r>
              <a:rPr lang="en-US" dirty="0"/>
              <a:t>Pointers – ‘*’ and ‘&amp;’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1528"/>
            <a:ext cx="11145520" cy="431132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are 2 important operators for pointers – * and &amp;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* is used for 2 purposes:</a:t>
            </a:r>
          </a:p>
          <a:p>
            <a:pPr marL="63550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Declaring a pointer.</a:t>
            </a:r>
            <a:br>
              <a:rPr lang="en-US" sz="2200" dirty="0"/>
            </a:br>
            <a:r>
              <a:rPr lang="en-US" sz="2200" dirty="0"/>
              <a:t>For example - declaring a pointer called “p” for an int is done in the following way: </a:t>
            </a:r>
            <a:br>
              <a:rPr lang="en-US" sz="2200" dirty="0"/>
            </a:b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int *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p</a:t>
            </a:r>
            <a:r>
              <a:rPr lang="en-US" altLang="en-US" sz="2000" dirty="0">
                <a:solidFill>
                  <a:srgbClr val="63A35C"/>
                </a:solidFill>
                <a:latin typeface="Consolas" panose="020B0609020204030204" pitchFamily="49" charset="0"/>
              </a:rPr>
              <a:t>;</a:t>
            </a:r>
            <a:endParaRPr lang="en-US" sz="2200" dirty="0"/>
          </a:p>
          <a:p>
            <a:pPr marL="635508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access the data in the address the pointer contains (go to the doctor the receptionist pointed to). This is called “dereferencing”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&amp; is used to get the address of a variable, for example – if we have an int called “num”, we could get it’s address by calling “&amp;num”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79CBF2-A14A-4FD3-98C9-702FEBA7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412" y="5232267"/>
            <a:ext cx="801559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int 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declaration - * is used to declare a pointer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&amp;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lang="en-US" altLang="en-US" sz="2400" dirty="0">
                <a:solidFill>
                  <a:srgbClr val="969896"/>
                </a:solidFill>
                <a:latin typeface="JetBrains Mono"/>
              </a:rPr>
              <a:t>// ampersand -  &amp; is used to get the address of num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p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JetBrains Mono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JetBrains Mono"/>
              </a:rPr>
              <a:t>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JetBrains Mono"/>
              </a:rPr>
              <a:t>// dereference - * is used to change the value of num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4016</Words>
  <Application>Microsoft Office PowerPoint</Application>
  <PresentationFormat>מסך רחב</PresentationFormat>
  <Paragraphs>440</Paragraphs>
  <Slides>41</Slides>
  <Notes>38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41</vt:i4>
      </vt:variant>
    </vt:vector>
  </HeadingPairs>
  <TitlesOfParts>
    <vt:vector size="50" baseType="lpstr">
      <vt:lpstr>Arial</vt:lpstr>
      <vt:lpstr>Calibri</vt:lpstr>
      <vt:lpstr>Cambria Math</vt:lpstr>
      <vt:lpstr>Consolas</vt:lpstr>
      <vt:lpstr>euclid_circular_a</vt:lpstr>
      <vt:lpstr>Georgia</vt:lpstr>
      <vt:lpstr>JetBrains Mono</vt:lpstr>
      <vt:lpstr>Wingdings 2</vt:lpstr>
      <vt:lpstr>Training presentation</vt:lpstr>
      <vt:lpstr>TA 3</vt:lpstr>
      <vt:lpstr>Pointers</vt:lpstr>
      <vt:lpstr>New &amp; Exciting data type – pointers!</vt:lpstr>
      <vt:lpstr>Pointers – the why</vt:lpstr>
      <vt:lpstr>Pointers – the why</vt:lpstr>
      <vt:lpstr>What are pointers?</vt:lpstr>
      <vt:lpstr>What are pointers?</vt:lpstr>
      <vt:lpstr>מצגת של PowerPoint‏</vt:lpstr>
      <vt:lpstr>Pointers – ‘*’ and ‘&amp;’</vt:lpstr>
      <vt:lpstr>Pointers – simple example</vt:lpstr>
      <vt:lpstr>Pointers – graphical explanation</vt:lpstr>
      <vt:lpstr>Pointers – back to swap</vt:lpstr>
      <vt:lpstr>Pointers – the end</vt:lpstr>
      <vt:lpstr>Pointers – the end</vt:lpstr>
      <vt:lpstr>Pointers – the end</vt:lpstr>
      <vt:lpstr>Pointers – the end</vt:lpstr>
      <vt:lpstr>Pointers – the end</vt:lpstr>
      <vt:lpstr>Pointers – the end</vt:lpstr>
      <vt:lpstr>Pointers – the end</vt:lpstr>
      <vt:lpstr>Pointers – the end</vt:lpstr>
      <vt:lpstr>Const</vt:lpstr>
      <vt:lpstr>C’s const qualifier</vt:lpstr>
      <vt:lpstr>C’s const qualifier</vt:lpstr>
      <vt:lpstr>C’s const qualifier - structs</vt:lpstr>
      <vt:lpstr>C’s const qualifier – who does it protect?</vt:lpstr>
      <vt:lpstr>C’s const qualifier – who does it protect?</vt:lpstr>
      <vt:lpstr>C’s const qualifier – who does it protect?</vt:lpstr>
      <vt:lpstr>C’s const qualifier – arrays</vt:lpstr>
      <vt:lpstr>C’s const qualifier – in functions</vt:lpstr>
      <vt:lpstr>C’s const qualifier</vt:lpstr>
      <vt:lpstr>C’s const qualifier – casting</vt:lpstr>
      <vt:lpstr>Pointers Arithmetic</vt:lpstr>
      <vt:lpstr>Pointer arithmetic</vt:lpstr>
      <vt:lpstr>Pointer arithmetic</vt:lpstr>
      <vt:lpstr>Pointer arithmetic</vt:lpstr>
      <vt:lpstr>Arrays vs. Pointers</vt:lpstr>
      <vt:lpstr>Array as Pointer</vt:lpstr>
      <vt:lpstr>Array as Pointer</vt:lpstr>
      <vt:lpstr>Array as Argument</vt:lpstr>
      <vt:lpstr>Array as Argument</vt:lpstr>
      <vt:lpstr>Array as Argument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2</dc:title>
  <dc:creator>Oded Wertheimer</dc:creator>
  <cp:lastModifiedBy>Pnina Berko</cp:lastModifiedBy>
  <cp:revision>86</cp:revision>
  <dcterms:created xsi:type="dcterms:W3CDTF">2020-03-21T15:52:13Z</dcterms:created>
  <dcterms:modified xsi:type="dcterms:W3CDTF">2020-08-10T06:08:28Z</dcterms:modified>
</cp:coreProperties>
</file>