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7" r:id="rId2"/>
    <p:sldId id="333" r:id="rId3"/>
    <p:sldId id="332" r:id="rId4"/>
    <p:sldId id="334" r:id="rId5"/>
    <p:sldId id="411" r:id="rId6"/>
    <p:sldId id="335" r:id="rId7"/>
    <p:sldId id="377" r:id="rId8"/>
    <p:sldId id="410" r:id="rId9"/>
    <p:sldId id="337" r:id="rId10"/>
    <p:sldId id="369" r:id="rId11"/>
    <p:sldId id="392" r:id="rId12"/>
    <p:sldId id="393" r:id="rId13"/>
    <p:sldId id="394" r:id="rId14"/>
    <p:sldId id="395" r:id="rId15"/>
    <p:sldId id="396" r:id="rId16"/>
    <p:sldId id="339" r:id="rId17"/>
    <p:sldId id="355" r:id="rId18"/>
    <p:sldId id="356" r:id="rId19"/>
    <p:sldId id="413" r:id="rId20"/>
    <p:sldId id="357" r:id="rId21"/>
    <p:sldId id="358" r:id="rId22"/>
    <p:sldId id="359" r:id="rId23"/>
    <p:sldId id="338" r:id="rId24"/>
    <p:sldId id="408" r:id="rId25"/>
    <p:sldId id="414" r:id="rId26"/>
    <p:sldId id="415" r:id="rId27"/>
    <p:sldId id="416" r:id="rId28"/>
    <p:sldId id="412" r:id="rId29"/>
    <p:sldId id="345" r:id="rId30"/>
    <p:sldId id="319" r:id="rId31"/>
    <p:sldId id="321" r:id="rId32"/>
    <p:sldId id="322" r:id="rId33"/>
    <p:sldId id="323" r:id="rId34"/>
    <p:sldId id="324" r:id="rId35"/>
    <p:sldId id="343" r:id="rId36"/>
    <p:sldId id="297" r:id="rId37"/>
    <p:sldId id="372" r:id="rId38"/>
    <p:sldId id="353" r:id="rId39"/>
    <p:sldId id="352" r:id="rId40"/>
    <p:sldId id="354" r:id="rId41"/>
    <p:sldId id="4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B2DBFC"/>
    <a:srgbClr val="B1D3E1"/>
    <a:srgbClr val="BAD8E4"/>
    <a:srgbClr val="D0E5ED"/>
    <a:srgbClr val="E9F2F6"/>
    <a:srgbClr val="BADEFC"/>
    <a:srgbClr val="D0E9FD"/>
    <a:srgbClr val="8BC7F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79874" autoAdjust="0"/>
  </p:normalViewPr>
  <p:slideViewPr>
    <p:cSldViewPr snapToGrid="0">
      <p:cViewPr varScale="1">
        <p:scale>
          <a:sx n="68" d="100"/>
          <a:sy n="68" d="100"/>
        </p:scale>
        <p:origin x="1253" y="6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5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8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5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9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value of the last printed element? – garbage.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1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בורוד</a:t>
            </a:r>
            <a:r>
              <a:rPr lang="he-IL" dirty="0"/>
              <a:t> – זיכרון שכבר הוקצה ונמצא בשימוש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18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83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4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8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4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8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48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dwell on how to perform each functions – we give them the names, they are similar to stdin and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46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Simple write to file.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“a” – append, opened a new file if none exist, else appends to the existing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48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 thing – </a:t>
            </a:r>
            <a:r>
              <a:rPr lang="en-US" dirty="0" err="1"/>
              <a:t>fgets</a:t>
            </a:r>
            <a:r>
              <a:rPr lang="en-US" dirty="0"/>
              <a:t> reads up to newline.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7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7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91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http://www.cplusplus.com/reference/cstring/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2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96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למימושים של הפונקציות, כדי להראות את ההנחות שהזכרנו מקודם</a:t>
            </a:r>
          </a:p>
          <a:p>
            <a:r>
              <a:rPr lang="he-IL" dirty="0"/>
              <a:t>אפשר לתת להם לעבור על זה לבד אם אין זמן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1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the students – what will happen if we wrote char* </a:t>
            </a:r>
            <a:r>
              <a:rPr lang="en-US" dirty="0" err="1"/>
              <a:t>arr</a:t>
            </a:r>
            <a:r>
              <a:rPr lang="en-US" dirty="0"/>
              <a:t> = (char*)malloc(</a:t>
            </a:r>
            <a:r>
              <a:rPr lang="en-US" dirty="0" err="1"/>
              <a:t>sizeof</a:t>
            </a:r>
            <a:r>
              <a:rPr lang="en-US" dirty="0"/>
              <a:t>(int)*10)? What would be the size of the array?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3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literals,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BCD2133-0484-4F5D-94F3-4D47E0773A82}"/>
              </a:ext>
            </a:extLst>
          </p:cNvPr>
          <p:cNvSpPr/>
          <p:nvPr/>
        </p:nvSpPr>
        <p:spPr>
          <a:xfrm>
            <a:off x="391885" y="1348768"/>
            <a:ext cx="10765971" cy="411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If fails to reallocate the memory, tries elsewhere.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old data is preserved, The new cells contents is undefined.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When the pointer given to it is NULL </a:t>
            </a:r>
            <a:r>
              <a:rPr lang="en-US" sz="2400" dirty="0">
                <a:solidFill>
                  <a:schemeClr val="tx2"/>
                </a:solidFill>
              </a:rPr>
              <a:t>it will act like malloc, allocating a new block of memory.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When the given size is 0 </a:t>
            </a:r>
            <a:r>
              <a:rPr lang="en-US" sz="2400" dirty="0">
                <a:solidFill>
                  <a:schemeClr val="tx2"/>
                </a:solidFill>
              </a:rPr>
              <a:t>it frees the memory block pointed to by the given pointer (deallocation) and returns NULL.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If </a:t>
            </a:r>
            <a:r>
              <a:rPr lang="en-US" sz="2400" b="1" dirty="0" err="1">
                <a:solidFill>
                  <a:schemeClr val="tx2"/>
                </a:solidFill>
              </a:rPr>
              <a:t>realloc</a:t>
            </a:r>
            <a:r>
              <a:rPr lang="en-US" sz="2400" b="1" dirty="0">
                <a:solidFill>
                  <a:schemeClr val="tx2"/>
                </a:solidFill>
              </a:rPr>
              <a:t> fails </a:t>
            </a:r>
            <a:r>
              <a:rPr lang="en-US" sz="2400" dirty="0">
                <a:solidFill>
                  <a:schemeClr val="tx2"/>
                </a:solidFill>
              </a:rPr>
              <a:t>it doesn’t free the memory of the old pointer.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95A73-3EAE-458F-ABF0-A4F28D6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</a:t>
            </a:r>
            <a:r>
              <a:rPr lang="en-US" dirty="0" err="1"/>
              <a:t>realloc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4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040"/>
            <a:ext cx="10972800" cy="10668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 Array Reallocation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z="1600"/>
              <a:pPr/>
              <a:t>11</a:t>
            </a:fld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848" y="1506840"/>
            <a:ext cx="109728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Allocate array on the heap and assign a pointer to it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215681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9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arr</a:t>
            </a:r>
            <a:endParaRPr lang="en-US" sz="2000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927648" y="3829690"/>
            <a:ext cx="360040" cy="3913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z="1600"/>
              <a:pPr/>
              <a:t>12</a:t>
            </a:fld>
            <a:endParaRPr lang="en-US" sz="160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215681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9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arr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927648" y="3829690"/>
            <a:ext cx="360040" cy="3913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431704" y="3757682"/>
            <a:ext cx="288032" cy="463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2CA517F-0F46-4ABF-9254-4AE6D44C8056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 Array Reallocation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23D707-5193-42A8-ABC1-9C7B183FAF57}"/>
              </a:ext>
            </a:extLst>
          </p:cNvPr>
          <p:cNvSpPr txBox="1">
            <a:spLocks/>
          </p:cNvSpPr>
          <p:nvPr/>
        </p:nvSpPr>
        <p:spPr>
          <a:xfrm>
            <a:off x="434848" y="1506840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Allocate array on the heap and assign a pointer to it</a:t>
            </a:r>
          </a:p>
          <a:p>
            <a:r>
              <a:rPr lang="en-US" sz="2400" dirty="0"/>
              <a:t>Use temporary pointer to point to the old array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1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>
                <a:latin typeface="+mn-lt"/>
              </a:rPr>
              <a:pPr/>
              <a:t>13</a:t>
            </a:fld>
            <a:endParaRPr lang="en-US">
              <a:latin typeface="+mn-lt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215681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0361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9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9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431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3632" y="4005064"/>
            <a:ext cx="432048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8F1D72-B759-4E3E-8D0C-16FAE6E4D192}"/>
              </a:ext>
            </a:extLst>
          </p:cNvPr>
          <p:cNvSpPr txBox="1">
            <a:spLocks/>
          </p:cNvSpPr>
          <p:nvPr/>
        </p:nvSpPr>
        <p:spPr>
          <a:xfrm>
            <a:off x="434848" y="1506840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Allocate array on the heap and assign a pointer to it</a:t>
            </a:r>
          </a:p>
          <a:p>
            <a:r>
              <a:rPr lang="en-US" sz="2400" dirty="0"/>
              <a:t>Use temporary pointer to point to the old array</a:t>
            </a:r>
          </a:p>
          <a:p>
            <a:r>
              <a:rPr lang="en-US" sz="2400" dirty="0"/>
              <a:t>Reallocate new array</a:t>
            </a:r>
          </a:p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C175D50-944F-46B3-BB6F-02687B6AE09D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 Array Reallocation</a:t>
            </a:r>
          </a:p>
        </p:txBody>
      </p:sp>
    </p:spTree>
    <p:extLst>
      <p:ext uri="{BB962C8B-B14F-4D97-AF65-F5344CB8AC3E}">
        <p14:creationId xmlns:p14="http://schemas.microsoft.com/office/powerpoint/2010/main" val="36621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>
                <a:latin typeface="+mn-lt"/>
              </a:rPr>
              <a:pPr/>
              <a:t>14</a:t>
            </a:fld>
            <a:endParaRPr lang="en-US">
              <a:latin typeface="+mn-lt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215681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0361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91744" y="4807952"/>
            <a:ext cx="2880320" cy="432048"/>
            <a:chOff x="2627784" y="2132856"/>
            <a:chExt cx="2880320" cy="432048"/>
          </a:xfrm>
        </p:grpSpPr>
        <p:sp>
          <p:nvSpPr>
            <p:cNvPr id="7" name="Down Arrow 6"/>
            <p:cNvSpPr/>
            <p:nvPr/>
          </p:nvSpPr>
          <p:spPr>
            <a:xfrm>
              <a:off x="2627784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292080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923928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9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431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E48A213-F85D-4E59-9394-66A8414C7D8E}"/>
              </a:ext>
            </a:extLst>
          </p:cNvPr>
          <p:cNvSpPr txBox="1">
            <a:spLocks/>
          </p:cNvSpPr>
          <p:nvPr/>
        </p:nvSpPr>
        <p:spPr>
          <a:xfrm>
            <a:off x="434848" y="1506840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Allocate array on the heap and assign a pointer to it</a:t>
            </a:r>
          </a:p>
          <a:p>
            <a:r>
              <a:rPr lang="en-US" sz="2400" dirty="0"/>
              <a:t>Use temporary pointer to point to the old array</a:t>
            </a:r>
          </a:p>
          <a:p>
            <a:r>
              <a:rPr lang="en-US" sz="2400" dirty="0"/>
              <a:t>Reallocate new array</a:t>
            </a:r>
          </a:p>
          <a:p>
            <a:r>
              <a:rPr lang="en-US" sz="2400" dirty="0"/>
              <a:t>Copy values from the old array to the new one</a:t>
            </a:r>
          </a:p>
          <a:p>
            <a:endParaRPr lang="en-US" sz="24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CC6806D-E162-49F0-A95C-657ADF0D8965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 Array Reallocation</a:t>
            </a:r>
          </a:p>
        </p:txBody>
      </p:sp>
      <p:cxnSp>
        <p:nvCxnSpPr>
          <p:cNvPr id="21" name="Straight Arrow Connector 18">
            <a:extLst>
              <a:ext uri="{FF2B5EF4-FFF2-40B4-BE49-F238E27FC236}">
                <a16:creationId xmlns:a16="http://schemas.microsoft.com/office/drawing/2014/main" id="{9D6DD1D9-7342-4288-B760-AFAE7D45E681}"/>
              </a:ext>
            </a:extLst>
          </p:cNvPr>
          <p:cNvCxnSpPr/>
          <p:nvPr/>
        </p:nvCxnSpPr>
        <p:spPr>
          <a:xfrm>
            <a:off x="2783632" y="4005064"/>
            <a:ext cx="432048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>
                <a:latin typeface="+mn-lt"/>
              </a:rPr>
              <a:pPr/>
              <a:t>15</a:t>
            </a:fld>
            <a:endParaRPr lang="en-US">
              <a:latin typeface="+mn-lt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215681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0361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9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arr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4043772" y="3835862"/>
            <a:ext cx="2232248" cy="864096"/>
          </a:xfrm>
          <a:prstGeom prst="mathMultiply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083800-292B-4209-94D6-70341E38831B}"/>
              </a:ext>
            </a:extLst>
          </p:cNvPr>
          <p:cNvSpPr txBox="1">
            <a:spLocks/>
          </p:cNvSpPr>
          <p:nvPr/>
        </p:nvSpPr>
        <p:spPr>
          <a:xfrm>
            <a:off x="434847" y="1506839"/>
            <a:ext cx="10657695" cy="47633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Allocate array on the heap and assign a pointer to it</a:t>
            </a:r>
          </a:p>
          <a:p>
            <a:r>
              <a:rPr lang="en-US" sz="2400" dirty="0"/>
              <a:t>Use temporary pointer to point to the old array</a:t>
            </a:r>
          </a:p>
          <a:p>
            <a:r>
              <a:rPr lang="en-US" sz="2400" dirty="0"/>
              <a:t>Reallocate new array</a:t>
            </a:r>
          </a:p>
          <a:p>
            <a:r>
              <a:rPr lang="en-US" sz="2400" dirty="0"/>
              <a:t>Copy values from the old array to the new one.</a:t>
            </a:r>
          </a:p>
          <a:p>
            <a:r>
              <a:rPr lang="en-US" sz="2400" dirty="0"/>
              <a:t>Free the old array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49BFC8-E514-4F77-AE11-890A7C1D97D3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 Array Reallocation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81BA8B-894A-4583-8DAE-606596069CB8}"/>
              </a:ext>
            </a:extLst>
          </p:cNvPr>
          <p:cNvCxnSpPr/>
          <p:nvPr/>
        </p:nvCxnSpPr>
        <p:spPr>
          <a:xfrm>
            <a:off x="2783632" y="4005064"/>
            <a:ext cx="432048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3">
            <a:extLst>
              <a:ext uri="{FF2B5EF4-FFF2-40B4-BE49-F238E27FC236}">
                <a16:creationId xmlns:a16="http://schemas.microsoft.com/office/drawing/2014/main" id="{3A98668A-D966-4229-8301-3CD8A90FD31A}"/>
              </a:ext>
            </a:extLst>
          </p:cNvPr>
          <p:cNvSpPr txBox="1"/>
          <p:nvPr/>
        </p:nvSpPr>
        <p:spPr>
          <a:xfrm>
            <a:off x="3719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15">
            <a:extLst>
              <a:ext uri="{FF2B5EF4-FFF2-40B4-BE49-F238E27FC236}">
                <a16:creationId xmlns:a16="http://schemas.microsoft.com/office/drawing/2014/main" id="{01946AF2-CFE3-4FE8-AA8D-EF67CD8BDC94}"/>
              </a:ext>
            </a:extLst>
          </p:cNvPr>
          <p:cNvCxnSpPr>
            <a:stCxn id="21" idx="1"/>
          </p:cNvCxnSpPr>
          <p:nvPr/>
        </p:nvCxnSpPr>
        <p:spPr>
          <a:xfrm flipH="1">
            <a:off x="3431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54927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68501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b="1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b="1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b="1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9989"/>
              </p:ext>
            </p:extLst>
          </p:nvPr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52497C68-21DF-4F11-A22E-7C219362D81C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0x00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C459F85-2506-4AE8-B016-FBF6D22D771C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1910890-3516-46BB-9669-FCBFD37C7FB8}"/>
              </a:ext>
            </a:extLst>
          </p:cNvPr>
          <p:cNvSpPr txBox="1"/>
          <p:nvPr/>
        </p:nvSpPr>
        <p:spPr>
          <a:xfrm>
            <a:off x="6416761" y="4279753"/>
            <a:ext cx="5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Allocate array on the heap and assign a pointer to it</a:t>
            </a:r>
          </a:p>
        </p:txBody>
      </p:sp>
      <p:sp>
        <p:nvSpPr>
          <p:cNvPr id="12" name="קשת 11">
            <a:extLst>
              <a:ext uri="{FF2B5EF4-FFF2-40B4-BE49-F238E27FC236}">
                <a16:creationId xmlns:a16="http://schemas.microsoft.com/office/drawing/2014/main" id="{34368BD1-FCDF-4F66-93D6-D61AB96DA247}"/>
              </a:ext>
            </a:extLst>
          </p:cNvPr>
          <p:cNvSpPr/>
          <p:nvPr/>
        </p:nvSpPr>
        <p:spPr>
          <a:xfrm rot="10252005" flipV="1">
            <a:off x="5929775" y="1338592"/>
            <a:ext cx="5240839" cy="1516974"/>
          </a:xfrm>
          <a:prstGeom prst="arc">
            <a:avLst>
              <a:gd name="adj1" fmla="val 15600193"/>
              <a:gd name="adj2" fmla="val 2043303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54927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69420"/>
              </p:ext>
            </p:extLst>
          </p:nvPr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9163E531-D50B-4D65-A69C-888222D7AE8F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0x00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855196-B6E2-44D2-A36D-192F4DCCE786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9A40B7-D259-450C-9A24-DBE07AAF0430}"/>
              </a:ext>
            </a:extLst>
          </p:cNvPr>
          <p:cNvSpPr txBox="1"/>
          <p:nvPr/>
        </p:nvSpPr>
        <p:spPr>
          <a:xfrm>
            <a:off x="6416761" y="4279753"/>
            <a:ext cx="5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Allocate array on the heap and assign a pointer to it</a:t>
            </a:r>
          </a:p>
        </p:txBody>
      </p:sp>
      <p:sp>
        <p:nvSpPr>
          <p:cNvPr id="4" name="קשת 3">
            <a:extLst>
              <a:ext uri="{FF2B5EF4-FFF2-40B4-BE49-F238E27FC236}">
                <a16:creationId xmlns:a16="http://schemas.microsoft.com/office/drawing/2014/main" id="{082CA88A-569B-4463-BFA6-4FC9E6D0F928}"/>
              </a:ext>
            </a:extLst>
          </p:cNvPr>
          <p:cNvSpPr/>
          <p:nvPr/>
        </p:nvSpPr>
        <p:spPr>
          <a:xfrm rot="10252005" flipV="1">
            <a:off x="5929775" y="1338592"/>
            <a:ext cx="5240839" cy="1516974"/>
          </a:xfrm>
          <a:prstGeom prst="arc">
            <a:avLst>
              <a:gd name="adj1" fmla="val 15600193"/>
              <a:gd name="adj2" fmla="val 2043303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68418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/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5F2BF32-D281-420D-97A7-04C59E1D9532}"/>
              </a:ext>
            </a:extLst>
          </p:cNvPr>
          <p:cNvGraphicFramePr>
            <a:graphicFrameLocks noGrp="1"/>
          </p:cNvGraphicFramePr>
          <p:nvPr/>
        </p:nvGraphicFramePr>
        <p:xfrm>
          <a:off x="5899651" y="3227372"/>
          <a:ext cx="6096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96327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4707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5140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9163E531-D50B-4D65-A69C-888222D7AE8F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0x30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855196-B6E2-44D2-A36D-192F4DCCE786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B3D49FC-3339-42E4-BEA4-86AF6925D89E}"/>
              </a:ext>
            </a:extLst>
          </p:cNvPr>
          <p:cNvSpPr/>
          <p:nvPr/>
        </p:nvSpPr>
        <p:spPr>
          <a:xfrm>
            <a:off x="6096000" y="368787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0x30</a:t>
            </a:r>
            <a:endParaRPr lang="he-IL" dirty="0"/>
          </a:p>
        </p:txBody>
      </p:sp>
      <p:pic>
        <p:nvPicPr>
          <p:cNvPr id="14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08332E2E-1CFE-49F8-85B0-0D2ED296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028" y="2909779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FD4C97D4-B567-4DF2-87F0-85E080A4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095" y="2926684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CDD8CFAC-3E15-4CB2-A702-5562A835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162" y="2909779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6D65AC7D-AB5F-476D-9039-0790E314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6" y="2926684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16BF6735-4A83-404D-B150-AC2EF2D3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2" y="2929535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48C9A293-14B5-4C49-85EF-FB6484A5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33" y="2929535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2609EC5-64D1-4701-8C9C-D77857B1C4B9}"/>
              </a:ext>
            </a:extLst>
          </p:cNvPr>
          <p:cNvSpPr txBox="1"/>
          <p:nvPr/>
        </p:nvSpPr>
        <p:spPr>
          <a:xfrm>
            <a:off x="6416761" y="4279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Allocate array on the heap and assign a pointer to it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5BA1EEF-A293-4382-8B21-A5C7FCBD9D1E}"/>
              </a:ext>
            </a:extLst>
          </p:cNvPr>
          <p:cNvSpPr txBox="1"/>
          <p:nvPr/>
        </p:nvSpPr>
        <p:spPr>
          <a:xfrm>
            <a:off x="7682878" y="4686970"/>
            <a:ext cx="221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Reallocate new array</a:t>
            </a: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DE168810-0DB6-45BF-B125-9AC3F3DD122A}"/>
              </a:ext>
            </a:extLst>
          </p:cNvPr>
          <p:cNvSpPr/>
          <p:nvPr/>
        </p:nvSpPr>
        <p:spPr>
          <a:xfrm rot="10252005" flipV="1">
            <a:off x="5710625" y="1283364"/>
            <a:ext cx="5491312" cy="1943117"/>
          </a:xfrm>
          <a:prstGeom prst="arc">
            <a:avLst>
              <a:gd name="adj1" fmla="val 15600193"/>
              <a:gd name="adj2" fmla="val 35068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2831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68418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/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4C3EFD5E-D57C-41B0-B41E-D9C3FB702616}"/>
              </a:ext>
            </a:extLst>
          </p:cNvPr>
          <p:cNvCxnSpPr/>
          <p:nvPr/>
        </p:nvCxnSpPr>
        <p:spPr>
          <a:xfrm>
            <a:off x="9189156" y="2438400"/>
            <a:ext cx="0" cy="59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5F2BF32-D281-420D-97A7-04C59E1D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72725"/>
              </p:ext>
            </p:extLst>
          </p:nvPr>
        </p:nvGraphicFramePr>
        <p:xfrm>
          <a:off x="5899651" y="3227372"/>
          <a:ext cx="6096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96327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4707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5140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10" name="מלבן 9">
            <a:extLst>
              <a:ext uri="{FF2B5EF4-FFF2-40B4-BE49-F238E27FC236}">
                <a16:creationId xmlns:a16="http://schemas.microsoft.com/office/drawing/2014/main" id="{137C56F3-56A1-4619-8823-76AA30A797AA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13E943C-976B-4145-9395-6062250C1F66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0x30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569D5D7-7DCE-430C-85E2-F7784F550D9B}"/>
              </a:ext>
            </a:extLst>
          </p:cNvPr>
          <p:cNvSpPr/>
          <p:nvPr/>
        </p:nvSpPr>
        <p:spPr>
          <a:xfrm>
            <a:off x="6096000" y="368787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0x30</a:t>
            </a:r>
            <a:endParaRPr lang="he-IL" dirty="0"/>
          </a:p>
        </p:txBody>
      </p:sp>
      <p:pic>
        <p:nvPicPr>
          <p:cNvPr id="1026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4C6357F9-A867-4C72-97E2-9694CF8F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028" y="2909779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06AB30B-26DF-4B61-BB5B-19BE2F548426}"/>
              </a:ext>
            </a:extLst>
          </p:cNvPr>
          <p:cNvSpPr txBox="1"/>
          <p:nvPr/>
        </p:nvSpPr>
        <p:spPr>
          <a:xfrm>
            <a:off x="6707599" y="5038343"/>
            <a:ext cx="461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Copy values from the old array to the new one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B9D8A71-A531-4FE5-B87B-DC23ECC6C6D6}"/>
              </a:ext>
            </a:extLst>
          </p:cNvPr>
          <p:cNvSpPr txBox="1"/>
          <p:nvPr/>
        </p:nvSpPr>
        <p:spPr>
          <a:xfrm>
            <a:off x="6416761" y="4279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Allocate array on the heap and assign a pointer to it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D16A530-2DF7-42ED-94CB-FAE6E105EECB}"/>
              </a:ext>
            </a:extLst>
          </p:cNvPr>
          <p:cNvSpPr txBox="1"/>
          <p:nvPr/>
        </p:nvSpPr>
        <p:spPr>
          <a:xfrm>
            <a:off x="7682878" y="4686970"/>
            <a:ext cx="221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Reallocate new array</a:t>
            </a: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87F5C0EF-0E66-4B30-A609-E7F971AEBD2C}"/>
              </a:ext>
            </a:extLst>
          </p:cNvPr>
          <p:cNvSpPr/>
          <p:nvPr/>
        </p:nvSpPr>
        <p:spPr>
          <a:xfrm rot="10252005" flipV="1">
            <a:off x="5710625" y="1283364"/>
            <a:ext cx="5491312" cy="1943117"/>
          </a:xfrm>
          <a:prstGeom prst="arc">
            <a:avLst>
              <a:gd name="adj1" fmla="val 15600193"/>
              <a:gd name="adj2" fmla="val 35068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68418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83076"/>
              </p:ext>
            </p:extLst>
          </p:nvPr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5F2BF32-D281-420D-97A7-04C59E1D9532}"/>
              </a:ext>
            </a:extLst>
          </p:cNvPr>
          <p:cNvGraphicFramePr>
            <a:graphicFrameLocks noGrp="1"/>
          </p:cNvGraphicFramePr>
          <p:nvPr/>
        </p:nvGraphicFramePr>
        <p:xfrm>
          <a:off x="5899651" y="3227372"/>
          <a:ext cx="6096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96327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4707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5140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10" name="מלבן 9">
            <a:extLst>
              <a:ext uri="{FF2B5EF4-FFF2-40B4-BE49-F238E27FC236}">
                <a16:creationId xmlns:a16="http://schemas.microsoft.com/office/drawing/2014/main" id="{137C56F3-56A1-4619-8823-76AA30A797AA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13E943C-976B-4145-9395-6062250C1F66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0x30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569D5D7-7DCE-430C-85E2-F7784F550D9B}"/>
              </a:ext>
            </a:extLst>
          </p:cNvPr>
          <p:cNvSpPr/>
          <p:nvPr/>
        </p:nvSpPr>
        <p:spPr>
          <a:xfrm>
            <a:off x="6096000" y="368787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0x30</a:t>
            </a:r>
            <a:endParaRPr lang="he-IL" dirty="0"/>
          </a:p>
        </p:txBody>
      </p:sp>
      <p:pic>
        <p:nvPicPr>
          <p:cNvPr id="12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1B8E4476-2A28-49F2-83B5-6CC49C26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028" y="2909779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B6ACBAA7-23EA-4F24-BAF1-BBFE1FBA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56" y="1549616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34CC23E0-D4D3-4BC0-8346-F20814F4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523" y="1532711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B874A18A-4054-4DAF-948C-5122977E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897" y="1549616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A2735703-53EF-478D-A6EC-13878127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673" y="1552467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arbage Monster in 2020 | Monster illustration, Create this book ...">
            <a:extLst>
              <a:ext uri="{FF2B5EF4-FFF2-40B4-BE49-F238E27FC236}">
                <a16:creationId xmlns:a16="http://schemas.microsoft.com/office/drawing/2014/main" id="{EF9A1776-9A28-474D-AAB5-4C78D5E4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94" y="1552467"/>
            <a:ext cx="654566" cy="6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5ED5EF-A7E8-410A-87F0-F23CF0B238B0}"/>
              </a:ext>
            </a:extLst>
          </p:cNvPr>
          <p:cNvSpPr txBox="1"/>
          <p:nvPr/>
        </p:nvSpPr>
        <p:spPr>
          <a:xfrm>
            <a:off x="6707599" y="5038343"/>
            <a:ext cx="461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Copy values from the old array to the new one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BB0F72A-E039-496E-8AD3-AFBA1BE0BA11}"/>
              </a:ext>
            </a:extLst>
          </p:cNvPr>
          <p:cNvSpPr txBox="1"/>
          <p:nvPr/>
        </p:nvSpPr>
        <p:spPr>
          <a:xfrm>
            <a:off x="6416761" y="4279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Allocate array on the heap and assign a pointer to it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C9B070D-09D0-48DD-9A8D-1CB95CF5B669}"/>
              </a:ext>
            </a:extLst>
          </p:cNvPr>
          <p:cNvSpPr txBox="1"/>
          <p:nvPr/>
        </p:nvSpPr>
        <p:spPr>
          <a:xfrm>
            <a:off x="7682878" y="4686970"/>
            <a:ext cx="221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Reallocate new array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1ACD9EE-A071-4CF2-9EC6-47F85A714336}"/>
              </a:ext>
            </a:extLst>
          </p:cNvPr>
          <p:cNvSpPr txBox="1"/>
          <p:nvPr/>
        </p:nvSpPr>
        <p:spPr>
          <a:xfrm>
            <a:off x="7979006" y="5445560"/>
            <a:ext cx="191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Free the old array</a:t>
            </a:r>
          </a:p>
        </p:txBody>
      </p:sp>
      <p:sp>
        <p:nvSpPr>
          <p:cNvPr id="8" name="קשת 7">
            <a:extLst>
              <a:ext uri="{FF2B5EF4-FFF2-40B4-BE49-F238E27FC236}">
                <a16:creationId xmlns:a16="http://schemas.microsoft.com/office/drawing/2014/main" id="{9CCEA039-4F82-46C1-8EC8-C29D528C710F}"/>
              </a:ext>
            </a:extLst>
          </p:cNvPr>
          <p:cNvSpPr/>
          <p:nvPr/>
        </p:nvSpPr>
        <p:spPr>
          <a:xfrm rot="10252005" flipV="1">
            <a:off x="5710625" y="1283364"/>
            <a:ext cx="5491312" cy="1943117"/>
          </a:xfrm>
          <a:prstGeom prst="arc">
            <a:avLst>
              <a:gd name="adj1" fmla="val 15600193"/>
              <a:gd name="adj2" fmla="val 35068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7D8CA-49BA-43FE-8F98-613A3C72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0" y="1602575"/>
            <a:ext cx="554927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0086B3"/>
                </a:solidFill>
                <a:latin typeface="JetBrains Mono"/>
              </a:rPr>
              <a:t>arr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9A0869-CB6D-44E7-8F8E-9C1E69299B80}"/>
              </a:ext>
            </a:extLst>
          </p:cNvPr>
          <p:cNvGraphicFramePr>
            <a:graphicFrameLocks noGrp="1"/>
          </p:cNvGraphicFramePr>
          <p:nvPr/>
        </p:nvGraphicFramePr>
        <p:xfrm>
          <a:off x="6635438" y="1876899"/>
          <a:ext cx="5080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5F2BF32-D281-420D-97A7-04C59E1D9532}"/>
              </a:ext>
            </a:extLst>
          </p:cNvPr>
          <p:cNvGraphicFramePr>
            <a:graphicFrameLocks noGrp="1"/>
          </p:cNvGraphicFramePr>
          <p:nvPr/>
        </p:nvGraphicFramePr>
        <p:xfrm>
          <a:off x="5899651" y="3227372"/>
          <a:ext cx="6096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96327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4707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5140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10" name="מלבן 9">
            <a:extLst>
              <a:ext uri="{FF2B5EF4-FFF2-40B4-BE49-F238E27FC236}">
                <a16:creationId xmlns:a16="http://schemas.microsoft.com/office/drawing/2014/main" id="{137C56F3-56A1-4619-8823-76AA30A797AA}"/>
              </a:ext>
            </a:extLst>
          </p:cNvPr>
          <p:cNvSpPr/>
          <p:nvPr/>
        </p:nvSpPr>
        <p:spPr>
          <a:xfrm>
            <a:off x="6836394" y="22856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0x00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13E943C-976B-4145-9395-6062250C1F66}"/>
              </a:ext>
            </a:extLst>
          </p:cNvPr>
          <p:cNvSpPr/>
          <p:nvPr/>
        </p:nvSpPr>
        <p:spPr>
          <a:xfrm>
            <a:off x="8546109" y="1100350"/>
            <a:ext cx="259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arr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/>
              </a:rPr>
              <a:t> = 0x30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569D5D7-7DCE-430C-85E2-F7784F550D9B}"/>
              </a:ext>
            </a:extLst>
          </p:cNvPr>
          <p:cNvSpPr/>
          <p:nvPr/>
        </p:nvSpPr>
        <p:spPr>
          <a:xfrm>
            <a:off x="6096000" y="368787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JetBrains Mono"/>
              </a:rPr>
              <a:t>0x30</a:t>
            </a:r>
            <a:endParaRPr lang="he-IL" dirty="0"/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7C37DB57-F930-4681-B178-66EBCA1146EF}"/>
              </a:ext>
            </a:extLst>
          </p:cNvPr>
          <p:cNvSpPr/>
          <p:nvPr/>
        </p:nvSpPr>
        <p:spPr>
          <a:xfrm rot="10252005" flipV="1">
            <a:off x="5710625" y="1283364"/>
            <a:ext cx="5491312" cy="1943117"/>
          </a:xfrm>
          <a:prstGeom prst="arc">
            <a:avLst>
              <a:gd name="adj1" fmla="val 15600193"/>
              <a:gd name="adj2" fmla="val 35068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rules &amp;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0" y="1175570"/>
            <a:ext cx="11145520" cy="6599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All allocation functions (malloc, </a:t>
            </a:r>
            <a:r>
              <a:rPr lang="en-US" sz="2400" dirty="0" err="1"/>
              <a:t>calloc</a:t>
            </a:r>
            <a:r>
              <a:rPr lang="en-US" sz="2400" dirty="0"/>
              <a:t>, </a:t>
            </a:r>
            <a:r>
              <a:rPr lang="en-US" sz="2400" dirty="0" err="1"/>
              <a:t>realloc</a:t>
            </a:r>
            <a:r>
              <a:rPr lang="en-US" sz="2400" dirty="0"/>
              <a:t>) return NULL when unsuccessful. </a:t>
            </a:r>
            <a:br>
              <a:rPr lang="en-US" sz="2400" dirty="0"/>
            </a:br>
            <a:r>
              <a:rPr lang="en-US" sz="2400" dirty="0"/>
              <a:t>This means we must check the returned value is not null after each function call!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Every malloc/</a:t>
            </a:r>
            <a:r>
              <a:rPr lang="en-US" sz="2400" dirty="0" err="1"/>
              <a:t>calloc</a:t>
            </a:r>
            <a:r>
              <a:rPr lang="en-US" sz="2400" dirty="0"/>
              <a:t> has to have a corresponding free.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Set pointer value to NULL after using free on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Try to free the memory in the scope you allocated it. When this is not possible, document clearly that the function allocates memory and does not free it.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8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 Array Reallocation – Another Example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8" y="1506840"/>
            <a:ext cx="9154885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What can be the problem in the next code?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1CC4108-239D-44D6-B1C5-CD204C386EB5}"/>
              </a:ext>
            </a:extLst>
          </p:cNvPr>
          <p:cNvSpPr/>
          <p:nvPr/>
        </p:nvSpPr>
        <p:spPr>
          <a:xfrm>
            <a:off x="206772" y="2110360"/>
            <a:ext cx="8083788" cy="38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(int n, int capacity)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int* ptr1 = (int*)malloc(1 *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(int));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int* ptr2 = ptr1;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int counter = 0,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new_size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1;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while (counter &lt; capacity)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1024128" lvl="2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*ptr2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 counter * n;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counter++;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new_size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ptr1 = (int*)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realloc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(ptr1,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new_size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(int));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ptr2++;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1024128"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free(ptr1);</a:t>
            </a:r>
          </a:p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32F6260-03A7-47B1-91EC-41D9D6CA095A}"/>
              </a:ext>
            </a:extLst>
          </p:cNvPr>
          <p:cNvSpPr/>
          <p:nvPr/>
        </p:nvSpPr>
        <p:spPr>
          <a:xfrm>
            <a:off x="355600" y="5850955"/>
            <a:ext cx="1164408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Realloc</a:t>
            </a:r>
            <a:r>
              <a:rPr lang="en-US" dirty="0">
                <a:solidFill>
                  <a:schemeClr val="tx2"/>
                </a:solidFill>
              </a:rPr>
              <a:t> tries to reallocate the new memory in place. </a:t>
            </a:r>
            <a:r>
              <a:rPr lang="en-US" b="1" dirty="0">
                <a:solidFill>
                  <a:schemeClr val="tx2"/>
                </a:solidFill>
              </a:rPr>
              <a:t>If fails, tries elsewhere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55AB29A9-C93E-435E-8457-96CE9474ABAA}"/>
              </a:ext>
            </a:extLst>
          </p:cNvPr>
          <p:cNvGraphicFramePr>
            <a:graphicFrameLocks noGrp="1"/>
          </p:cNvGraphicFramePr>
          <p:nvPr/>
        </p:nvGraphicFramePr>
        <p:xfrm>
          <a:off x="9437913" y="811323"/>
          <a:ext cx="760806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760806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8186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0x32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427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0x36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1355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0708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4D54B980-45ED-430B-81D5-13A395F29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68091"/>
              </p:ext>
            </p:extLst>
          </p:nvPr>
        </p:nvGraphicFramePr>
        <p:xfrm>
          <a:off x="10410129" y="811323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10" name="מלבן 9">
            <a:extLst>
              <a:ext uri="{FF2B5EF4-FFF2-40B4-BE49-F238E27FC236}">
                <a16:creationId xmlns:a16="http://schemas.microsoft.com/office/drawing/2014/main" id="{A93A0D5D-8DD5-4511-9085-D7C540231AAC}"/>
              </a:ext>
            </a:extLst>
          </p:cNvPr>
          <p:cNvSpPr/>
          <p:nvPr/>
        </p:nvSpPr>
        <p:spPr>
          <a:xfrm>
            <a:off x="8125763" y="7145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ptr1</a:t>
            </a:r>
            <a:endParaRPr lang="he-IL" dirty="0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43C9A6A-9DD1-4C65-BCDC-5327A17841FE}"/>
              </a:ext>
            </a:extLst>
          </p:cNvPr>
          <p:cNvSpPr/>
          <p:nvPr/>
        </p:nvSpPr>
        <p:spPr>
          <a:xfrm>
            <a:off x="8905025" y="855924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DD6BC11-84E9-4F8C-B1EE-820F3F189B64}"/>
              </a:ext>
            </a:extLst>
          </p:cNvPr>
          <p:cNvSpPr/>
          <p:nvPr/>
        </p:nvSpPr>
        <p:spPr>
          <a:xfrm>
            <a:off x="8125763" y="105877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ptr2</a:t>
            </a:r>
            <a:endParaRPr lang="he-IL" dirty="0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0981D50E-842D-4F74-80EC-1225A73417A5}"/>
              </a:ext>
            </a:extLst>
          </p:cNvPr>
          <p:cNvSpPr/>
          <p:nvPr/>
        </p:nvSpPr>
        <p:spPr>
          <a:xfrm>
            <a:off x="8905025" y="1190001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3DCD7D8-52E4-430F-819D-ECC33CE69404}"/>
              </a:ext>
            </a:extLst>
          </p:cNvPr>
          <p:cNvSpPr/>
          <p:nvPr/>
        </p:nvSpPr>
        <p:spPr>
          <a:xfrm>
            <a:off x="685585" y="2744273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8164DB00-469E-4F7F-8982-7EBCB2131C9C}"/>
              </a:ext>
            </a:extLst>
          </p:cNvPr>
          <p:cNvSpPr/>
          <p:nvPr/>
        </p:nvSpPr>
        <p:spPr>
          <a:xfrm>
            <a:off x="685585" y="2996176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69868101-4A87-405F-A5D1-13F7A811FCB2}"/>
              </a:ext>
            </a:extLst>
          </p:cNvPr>
          <p:cNvSpPr/>
          <p:nvPr/>
        </p:nvSpPr>
        <p:spPr>
          <a:xfrm>
            <a:off x="1601308" y="3996990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טבלה 6">
            <a:extLst>
              <a:ext uri="{FF2B5EF4-FFF2-40B4-BE49-F238E27FC236}">
                <a16:creationId xmlns:a16="http://schemas.microsoft.com/office/drawing/2014/main" id="{8F2224ED-F141-4FE0-8648-D6716941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80829"/>
              </p:ext>
            </p:extLst>
          </p:nvPr>
        </p:nvGraphicFramePr>
        <p:xfrm>
          <a:off x="10413403" y="809174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graphicFrame>
        <p:nvGraphicFramePr>
          <p:cNvPr id="18" name="טבלה 6">
            <a:extLst>
              <a:ext uri="{FF2B5EF4-FFF2-40B4-BE49-F238E27FC236}">
                <a16:creationId xmlns:a16="http://schemas.microsoft.com/office/drawing/2014/main" id="{091F26E2-A7C6-413C-9D19-3CFA1667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14735"/>
              </p:ext>
            </p:extLst>
          </p:nvPr>
        </p:nvGraphicFramePr>
        <p:xfrm>
          <a:off x="10414765" y="808588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0</a:t>
                      </a:r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19" name="חץ: ימינה 18">
            <a:extLst>
              <a:ext uri="{FF2B5EF4-FFF2-40B4-BE49-F238E27FC236}">
                <a16:creationId xmlns:a16="http://schemas.microsoft.com/office/drawing/2014/main" id="{670EE7CE-62D9-45E2-903F-B3A68BA303DC}"/>
              </a:ext>
            </a:extLst>
          </p:cNvPr>
          <p:cNvSpPr/>
          <p:nvPr/>
        </p:nvSpPr>
        <p:spPr>
          <a:xfrm>
            <a:off x="1601308" y="4220510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C5C6CF2E-D121-49AB-AC07-7DA556D9D8DB}"/>
              </a:ext>
            </a:extLst>
          </p:cNvPr>
          <p:cNvSpPr/>
          <p:nvPr/>
        </p:nvSpPr>
        <p:spPr>
          <a:xfrm>
            <a:off x="1611468" y="4464350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F7ED5684-F621-403A-856A-34FEC8FA3A63}"/>
              </a:ext>
            </a:extLst>
          </p:cNvPr>
          <p:cNvSpPr/>
          <p:nvPr/>
        </p:nvSpPr>
        <p:spPr>
          <a:xfrm>
            <a:off x="1611468" y="4708190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6">
            <a:extLst>
              <a:ext uri="{FF2B5EF4-FFF2-40B4-BE49-F238E27FC236}">
                <a16:creationId xmlns:a16="http://schemas.microsoft.com/office/drawing/2014/main" id="{699740E7-462F-4EE6-BAF4-21E50342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09066"/>
              </p:ext>
            </p:extLst>
          </p:nvPr>
        </p:nvGraphicFramePr>
        <p:xfrm>
          <a:off x="10411022" y="808588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0</a:t>
                      </a:r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581CA98B-52D9-4CBA-A11A-569F8BE63C25}"/>
              </a:ext>
            </a:extLst>
          </p:cNvPr>
          <p:cNvSpPr/>
          <p:nvPr/>
        </p:nvSpPr>
        <p:spPr>
          <a:xfrm>
            <a:off x="1611468" y="4962068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BEA28DF-6490-4949-B71B-9A2A445CC3A9}"/>
              </a:ext>
            </a:extLst>
          </p:cNvPr>
          <p:cNvSpPr/>
          <p:nvPr/>
        </p:nvSpPr>
        <p:spPr>
          <a:xfrm>
            <a:off x="8116663" y="145434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ptr2</a:t>
            </a:r>
            <a:endParaRPr lang="he-IL" dirty="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865D8F45-059F-437D-B7C5-722F157CBAFB}"/>
              </a:ext>
            </a:extLst>
          </p:cNvPr>
          <p:cNvSpPr/>
          <p:nvPr/>
        </p:nvSpPr>
        <p:spPr>
          <a:xfrm>
            <a:off x="8895925" y="1585577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6" name="טבלה 6">
            <a:extLst>
              <a:ext uri="{FF2B5EF4-FFF2-40B4-BE49-F238E27FC236}">
                <a16:creationId xmlns:a16="http://schemas.microsoft.com/office/drawing/2014/main" id="{BE2123BC-D4AD-428C-9BB6-D052CFAC2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411"/>
              </p:ext>
            </p:extLst>
          </p:nvPr>
        </p:nvGraphicFramePr>
        <p:xfrm>
          <a:off x="10418203" y="808588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0</a:t>
                      </a:r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5</a:t>
                      </a:r>
                      <a:endParaRPr lang="he-IL" b="0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graphicFrame>
        <p:nvGraphicFramePr>
          <p:cNvPr id="27" name="טבלה 6">
            <a:extLst>
              <a:ext uri="{FF2B5EF4-FFF2-40B4-BE49-F238E27FC236}">
                <a16:creationId xmlns:a16="http://schemas.microsoft.com/office/drawing/2014/main" id="{D1048A66-843F-419E-980B-9803DD25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57833"/>
              </p:ext>
            </p:extLst>
          </p:nvPr>
        </p:nvGraphicFramePr>
        <p:xfrm>
          <a:off x="10406914" y="805853"/>
          <a:ext cx="1422997" cy="5945984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6281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0663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91925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B2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28" name="מלבן 27">
            <a:extLst>
              <a:ext uri="{FF2B5EF4-FFF2-40B4-BE49-F238E27FC236}">
                <a16:creationId xmlns:a16="http://schemas.microsoft.com/office/drawing/2014/main" id="{3E425957-E9A1-44B6-9485-5CAB5C6C2B1A}"/>
              </a:ext>
            </a:extLst>
          </p:cNvPr>
          <p:cNvSpPr/>
          <p:nvPr/>
        </p:nvSpPr>
        <p:spPr>
          <a:xfrm>
            <a:off x="8074422" y="34961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ptr1</a:t>
            </a:r>
            <a:endParaRPr lang="he-IL" dirty="0"/>
          </a:p>
        </p:txBody>
      </p:sp>
      <p:sp>
        <p:nvSpPr>
          <p:cNvPr id="29" name="חץ: ימינה 28">
            <a:extLst>
              <a:ext uri="{FF2B5EF4-FFF2-40B4-BE49-F238E27FC236}">
                <a16:creationId xmlns:a16="http://schemas.microsoft.com/office/drawing/2014/main" id="{3866B11C-1330-47B2-A84A-EF3F4E60DED8}"/>
              </a:ext>
            </a:extLst>
          </p:cNvPr>
          <p:cNvSpPr/>
          <p:nvPr/>
        </p:nvSpPr>
        <p:spPr>
          <a:xfrm>
            <a:off x="8853684" y="3637492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4ECC64E-4F9F-4EBE-A031-6749F35ADAD2}"/>
              </a:ext>
            </a:extLst>
          </p:cNvPr>
          <p:cNvSpPr/>
          <p:nvPr/>
        </p:nvSpPr>
        <p:spPr>
          <a:xfrm>
            <a:off x="8116663" y="191350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ptr2</a:t>
            </a:r>
            <a:endParaRPr lang="he-IL" dirty="0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94CC2210-E9B9-4A23-B6AB-9CCDD00CE126}"/>
              </a:ext>
            </a:extLst>
          </p:cNvPr>
          <p:cNvSpPr/>
          <p:nvPr/>
        </p:nvSpPr>
        <p:spPr>
          <a:xfrm>
            <a:off x="8895925" y="2044737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3" grpId="0" animBg="1"/>
      <p:bldP spid="23" grpId="1" animBg="1"/>
      <p:bldP spid="23" grpId="2" animBg="1"/>
      <p:bldP spid="23" grpId="3" animBg="1"/>
      <p:bldP spid="24" grpId="0"/>
      <p:bldP spid="24" grpId="1"/>
      <p:bldP spid="25" grpId="0" animBg="1"/>
      <p:bldP spid="25" grpId="1" animBg="1"/>
      <p:bldP spid="28" grpId="0"/>
      <p:bldP spid="29" grpId="0" animBg="1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allocation and structs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8" y="1506840"/>
            <a:ext cx="9154885" cy="360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Consider the next program – we read from the stdin some info about the students in the university – his/her ID, age, and grades in his/her courses.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 We keep that data of each student in a struct called student, where the grades are kept in an array.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Note that some student takes different number of courses, so we need to allocate for each student a different size of grades array.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706625-8BA6-4F8D-A90B-623A62F7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36" y="4876500"/>
            <a:ext cx="752000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unsigned 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an array of the student’s grades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allocation and structs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6" y="1506839"/>
            <a:ext cx="9154885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123456789 24 5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A48E340-627A-4AC5-877B-B1BEEFEFA601}"/>
              </a:ext>
            </a:extLst>
          </p:cNvPr>
          <p:cNvSpPr/>
          <p:nvPr/>
        </p:nvSpPr>
        <p:spPr>
          <a:xfrm>
            <a:off x="283023" y="1506839"/>
            <a:ext cx="9154885" cy="1392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</a:rPr>
              <a:t>123456789</a:t>
            </a:r>
            <a:r>
              <a:rPr lang="en-US" sz="2400" dirty="0">
                <a:solidFill>
                  <a:schemeClr val="tx2"/>
                </a:solidFill>
              </a:rPr>
              <a:t> 24 5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         </a:t>
            </a:r>
            <a:r>
              <a:rPr lang="en-US" sz="2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58B8CE4-AB6D-48F7-8F4D-EBAC9FC56906}"/>
              </a:ext>
            </a:extLst>
          </p:cNvPr>
          <p:cNvSpPr/>
          <p:nvPr/>
        </p:nvSpPr>
        <p:spPr>
          <a:xfrm>
            <a:off x="283023" y="1506836"/>
            <a:ext cx="9154885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</a:t>
            </a:r>
            <a:r>
              <a:rPr lang="en-US" sz="2400" b="1" dirty="0">
                <a:solidFill>
                  <a:schemeClr val="tx2"/>
                </a:solidFill>
              </a:rPr>
              <a:t>24</a:t>
            </a:r>
            <a:r>
              <a:rPr lang="en-US" sz="2400" dirty="0">
                <a:solidFill>
                  <a:schemeClr val="tx2"/>
                </a:solidFill>
              </a:rPr>
              <a:t> 5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	         age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56AFDE3-7861-4B75-9301-1F14603E0C49}"/>
              </a:ext>
            </a:extLst>
          </p:cNvPr>
          <p:cNvSpPr/>
          <p:nvPr/>
        </p:nvSpPr>
        <p:spPr>
          <a:xfrm>
            <a:off x="283023" y="1506838"/>
            <a:ext cx="9154885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</a:t>
            </a:r>
            <a:r>
              <a:rPr lang="en-US" sz="2400" b="1" dirty="0">
                <a:solidFill>
                  <a:schemeClr val="tx2"/>
                </a:solidFill>
              </a:rPr>
              <a:t>5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	           	#courses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74B6AEA-851E-463A-B323-9397C5F76B76}"/>
              </a:ext>
            </a:extLst>
          </p:cNvPr>
          <p:cNvSpPr/>
          <p:nvPr/>
        </p:nvSpPr>
        <p:spPr>
          <a:xfrm>
            <a:off x="283023" y="1506837"/>
            <a:ext cx="7890133" cy="27219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123456789 24 5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Let’s say that we want to get the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details of two students,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so we can write our program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as follows: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664195-936D-4A92-A1EA-FC227A8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435" y="2001109"/>
            <a:ext cx="702948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 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allocation and structs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6" y="1506839"/>
            <a:ext cx="9154885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Let’s see what is happening in the memory now: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664195-936D-4A92-A1EA-FC227A8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04" y="2139833"/>
            <a:ext cx="702948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 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טבלה 5">
            <a:extLst>
              <a:ext uri="{FF2B5EF4-FFF2-40B4-BE49-F238E27FC236}">
                <a16:creationId xmlns:a16="http://schemas.microsoft.com/office/drawing/2014/main" id="{23E17AAB-854D-4D4D-9E0B-9E981F59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26356"/>
              </p:ext>
            </p:extLst>
          </p:nvPr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DC6BE67F-C602-4883-8EBB-820C81A23883}"/>
              </a:ext>
            </a:extLst>
          </p:cNvPr>
          <p:cNvSpPr/>
          <p:nvPr/>
        </p:nvSpPr>
        <p:spPr>
          <a:xfrm>
            <a:off x="33867" y="3974761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12AEE94-5AFE-47A6-BA03-146395CF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3138"/>
              </p:ext>
            </p:extLst>
          </p:nvPr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A9DECB6-3263-4EE8-841B-EF8E401E59DA}"/>
              </a:ext>
            </a:extLst>
          </p:cNvPr>
          <p:cNvSpPr/>
          <p:nvPr/>
        </p:nvSpPr>
        <p:spPr>
          <a:xfrm>
            <a:off x="39510" y="4714189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5F8F4DB5-F880-4C2D-AC41-8FBA7A99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31332"/>
              </p:ext>
            </p:extLst>
          </p:nvPr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9DC8F53F-CC36-4394-8046-0B4D15813221}"/>
              </a:ext>
            </a:extLst>
          </p:cNvPr>
          <p:cNvSpPr/>
          <p:nvPr/>
        </p:nvSpPr>
        <p:spPr>
          <a:xfrm>
            <a:off x="39510" y="5689168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9E4526B5-A581-4B2C-9924-560E11B1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29259"/>
              </p:ext>
            </p:extLst>
          </p:nvPr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9EDA2CA1-367C-4B35-BBF7-C126A70C7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47010"/>
              </p:ext>
            </p:extLst>
          </p:nvPr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7" name="קשת 16">
            <a:extLst>
              <a:ext uri="{FF2B5EF4-FFF2-40B4-BE49-F238E27FC236}">
                <a16:creationId xmlns:a16="http://schemas.microsoft.com/office/drawing/2014/main" id="{6C25C464-C9D6-47A3-83CB-9BBC93512CBD}"/>
              </a:ext>
            </a:extLst>
          </p:cNvPr>
          <p:cNvSpPr/>
          <p:nvPr/>
        </p:nvSpPr>
        <p:spPr>
          <a:xfrm>
            <a:off x="7725529" y="973440"/>
            <a:ext cx="1321944" cy="1871088"/>
          </a:xfrm>
          <a:prstGeom prst="arc">
            <a:avLst>
              <a:gd name="adj1" fmla="val 19532245"/>
              <a:gd name="adj2" fmla="val 92334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C07428B9-2D84-4E40-9335-C93E52F907B6}"/>
              </a:ext>
            </a:extLst>
          </p:cNvPr>
          <p:cNvSpPr/>
          <p:nvPr/>
        </p:nvSpPr>
        <p:spPr>
          <a:xfrm>
            <a:off x="39510" y="6417960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קשת 21">
            <a:extLst>
              <a:ext uri="{FF2B5EF4-FFF2-40B4-BE49-F238E27FC236}">
                <a16:creationId xmlns:a16="http://schemas.microsoft.com/office/drawing/2014/main" id="{179CF737-A2CC-483C-BB23-2783326F1D6B}"/>
              </a:ext>
            </a:extLst>
          </p:cNvPr>
          <p:cNvSpPr/>
          <p:nvPr/>
        </p:nvSpPr>
        <p:spPr>
          <a:xfrm flipH="1">
            <a:off x="9349164" y="2794353"/>
            <a:ext cx="630214" cy="1450269"/>
          </a:xfrm>
          <a:prstGeom prst="arc">
            <a:avLst>
              <a:gd name="adj1" fmla="val 19532245"/>
              <a:gd name="adj2" fmla="val 92334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17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 animBg="1"/>
      <p:bldP spid="18" grpId="1" animBg="1"/>
      <p:bldP spid="17" grpId="0" animBg="1"/>
      <p:bldP spid="21" grpId="0" animBg="1"/>
      <p:bldP spid="21" grpId="1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Example – malloc and pointer bugs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F0C7F1-9BC1-41B1-AC6B-FA63808F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31798"/>
            <a:ext cx="322395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nameLen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7E5DA-C573-421A-B14F-6519BD586B29}"/>
              </a:ext>
            </a:extLst>
          </p:cNvPr>
          <p:cNvSpPr/>
          <p:nvPr/>
        </p:nvSpPr>
        <p:spPr>
          <a:xfrm>
            <a:off x="5168556" y="138398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set_student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71F80"/>
                </a:solidFill>
                <a:latin typeface="Consolas" panose="020B0609020204030204" pitchFamily="49" charset="0"/>
              </a:rPr>
              <a:t>Student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char*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exam2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factor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!=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-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char *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malloc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strcpy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-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 err="1">
                <a:solidFill>
                  <a:srgbClr val="990073"/>
                </a:solidFill>
                <a:latin typeface="Consolas" panose="020B0609020204030204" pitchFamily="49" charset="0"/>
              </a:rPr>
              <a:t>nameLen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grade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exam2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factor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en-US" alt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FF0C7F1-9BC1-41B1-AC6B-FA63808F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24" y="1570297"/>
            <a:ext cx="322395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//BUG - parenthesis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nameLen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7E5DA-C573-421A-B14F-6519BD586B29}"/>
              </a:ext>
            </a:extLst>
          </p:cNvPr>
          <p:cNvSpPr/>
          <p:nvPr/>
        </p:nvSpPr>
        <p:spPr>
          <a:xfrm>
            <a:off x="5134894" y="1431798"/>
            <a:ext cx="7023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set_student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71F80"/>
                </a:solidFill>
                <a:latin typeface="Consolas" panose="020B0609020204030204" pitchFamily="49" charset="0"/>
              </a:rPr>
              <a:t>Student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char*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exam2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factor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!=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{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//BUG – should be stud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-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//BUG – malloc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()+1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char *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malloc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//BUG – no checking for NULL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strcpy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-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 err="1">
                <a:solidFill>
                  <a:srgbClr val="990073"/>
                </a:solidFill>
                <a:latin typeface="Consolas" panose="020B0609020204030204" pitchFamily="49" charset="0"/>
              </a:rPr>
              <a:t>nameLen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grade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1" dirty="0">
                <a:solidFill>
                  <a:srgbClr val="1F542E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exam1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exam2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factor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//BUG – no free</a:t>
            </a:r>
            <a:b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en-US" alt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3D6E24-6BF3-4551-8BDB-0DC5872E6050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– malloc and pointer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can allocate memory for a pointer, basically making it an array.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think about this as a reserving seats at the movies – we are saving the seats for our use.</a:t>
            </a:r>
          </a:p>
          <a:p>
            <a:pPr>
              <a:lnSpc>
                <a:spcPct val="150000"/>
              </a:lnSpc>
            </a:pPr>
            <a:r>
              <a:rPr lang="en-US" dirty="0"/>
              <a:t>Of course, once finish the movie our reservation expires – and the seats are available again.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what we do with memory allocation – we reserve memory cells for our use, and have to free the reservation when we are done with them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7573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Very similar to working with stdin &amp; </a:t>
            </a:r>
            <a:r>
              <a:rPr lang="en-US" sz="2400" dirty="0" err="1"/>
              <a:t>stdout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We work with files using file pointers – File*.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open a file, we need to use the “</a:t>
            </a:r>
            <a:r>
              <a:rPr lang="en-US" sz="2400" dirty="0" err="1"/>
              <a:t>fopen</a:t>
            </a:r>
            <a:r>
              <a:rPr lang="en-US" sz="2400" dirty="0"/>
              <a:t>” function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fopen</a:t>
            </a:r>
            <a:r>
              <a:rPr lang="en-US" sz="2200" dirty="0"/>
              <a:t> receives the full path to the file and options that specify how the file should be opened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For example, </a:t>
            </a:r>
            <a:r>
              <a:rPr lang="en-US" altLang="en-US" sz="2400" dirty="0">
                <a:solidFill>
                  <a:srgbClr val="371F80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f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 err="1">
                <a:solidFill>
                  <a:srgbClr val="0086B3"/>
                </a:solidFill>
                <a:latin typeface="Consolas" panose="020B0609020204030204" pitchFamily="49" charset="0"/>
              </a:rPr>
              <a:t>fopen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183691"/>
                </a:solidFill>
                <a:latin typeface="Consolas" panose="020B0609020204030204" pitchFamily="49" charset="0"/>
              </a:rPr>
              <a:t>test.txt"</a:t>
            </a:r>
            <a:r>
              <a:rPr lang="en-US" altLang="en-US" sz="2400" dirty="0" err="1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183691"/>
                </a:solidFill>
                <a:latin typeface="Consolas" panose="020B0609020204030204" pitchFamily="49" charset="0"/>
              </a:rPr>
              <a:t>"w</a:t>
            </a:r>
            <a:r>
              <a:rPr lang="en-US" altLang="en-US" sz="2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/>
              <a:t> will open a new file named test.txt. This will overwrite files with the same name. To not overwrite, we could supply “a” instead of “w”.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Read more on the different options, choose the best one for you.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there was a problem opening the file, </a:t>
            </a:r>
            <a:r>
              <a:rPr lang="en-US" sz="2400" dirty="0" err="1"/>
              <a:t>fopen</a:t>
            </a:r>
            <a:r>
              <a:rPr lang="en-US" sz="2400" dirty="0"/>
              <a:t> will return NULL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1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After finishing the work with the file, we need to close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Closing is done using ‘</a:t>
            </a:r>
            <a:r>
              <a:rPr lang="en-US" sz="2400" dirty="0" err="1"/>
              <a:t>fclose</a:t>
            </a:r>
            <a:r>
              <a:rPr lang="en-US" sz="2400" dirty="0"/>
              <a:t>()’, that gets a file pointer.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we can perform operations on a file pointer by supplying the file pointer to a function</a:t>
            </a:r>
          </a:p>
          <a:p>
            <a:pPr lvl="1" fontAlgn="base">
              <a:lnSpc>
                <a:spcPct val="150000"/>
              </a:lnSpc>
            </a:pPr>
            <a:r>
              <a:rPr lang="en-US" sz="2400" dirty="0"/>
              <a:t>Reading from file (</a:t>
            </a:r>
            <a:r>
              <a:rPr lang="en-US" sz="2400" b="1" dirty="0" err="1"/>
              <a:t>fscanf</a:t>
            </a:r>
            <a:r>
              <a:rPr lang="en-US" sz="2400" b="1" dirty="0"/>
              <a:t> or </a:t>
            </a:r>
            <a:r>
              <a:rPr lang="en-US" sz="2400" b="1" dirty="0" err="1"/>
              <a:t>fgets</a:t>
            </a:r>
            <a:r>
              <a:rPr lang="en-US" sz="2400" b="1" dirty="0"/>
              <a:t>)</a:t>
            </a:r>
            <a:endParaRPr lang="en-US" sz="2400" dirty="0"/>
          </a:p>
          <a:p>
            <a:pPr lvl="1" fontAlgn="base">
              <a:lnSpc>
                <a:spcPct val="150000"/>
              </a:lnSpc>
            </a:pPr>
            <a:r>
              <a:rPr lang="en-US" sz="2400" dirty="0"/>
              <a:t>Writing to a file (</a:t>
            </a:r>
            <a:r>
              <a:rPr lang="en-US" sz="2400" b="1" dirty="0" err="1"/>
              <a:t>fprintf</a:t>
            </a:r>
            <a:r>
              <a:rPr lang="en-US" sz="2400" b="1" dirty="0"/>
              <a:t> or </a:t>
            </a:r>
            <a:r>
              <a:rPr lang="en-US" sz="2400" b="1" dirty="0" err="1"/>
              <a:t>fputs</a:t>
            </a:r>
            <a:r>
              <a:rPr lang="en-US" sz="2400" dirty="0"/>
              <a:t>)</a:t>
            </a:r>
          </a:p>
          <a:p>
            <a:pPr lvl="1" fontAlgn="base">
              <a:lnSpc>
                <a:spcPct val="150000"/>
              </a:lnSpc>
            </a:pPr>
            <a:r>
              <a:rPr lang="en-US" sz="2400" dirty="0"/>
              <a:t>Moving to a specific location in a file (</a:t>
            </a:r>
            <a:r>
              <a:rPr lang="en-US" sz="2400" b="1" dirty="0" err="1"/>
              <a:t>fseek</a:t>
            </a:r>
            <a:r>
              <a:rPr lang="en-US" sz="2400" b="1" dirty="0"/>
              <a:t>, rewind</a:t>
            </a:r>
            <a:r>
              <a:rPr lang="en-US" sz="2400" dirty="0"/>
              <a:t>)</a:t>
            </a:r>
          </a:p>
          <a:p>
            <a:pPr lvl="1" fontAlgn="base">
              <a:lnSpc>
                <a:spcPct val="150000"/>
              </a:lnSpc>
            </a:pPr>
            <a:r>
              <a:rPr lang="en-US" sz="2400" dirty="0"/>
              <a:t>Closing a file (</a:t>
            </a:r>
            <a:r>
              <a:rPr lang="en-US" sz="2400" b="1" dirty="0" err="1"/>
              <a:t>fclose</a:t>
            </a:r>
            <a:r>
              <a:rPr lang="en-US" sz="2400" dirty="0"/>
              <a:t>)</a:t>
            </a:r>
            <a:endParaRPr lang="en-US" sz="2400" dirty="0">
              <a:latin typeface="Sitka Display" panose="02000505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23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Working with files – Example 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CCBEB9-1885-40FD-901A-65E06413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91" y="1320454"/>
            <a:ext cx="902041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"text_file.txt"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check success of opening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"Couldn't open file!"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"opened!\n"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write to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close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EXIT_SUCCESS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Working with files – 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BF557-7671-43CF-B157-CC3E00C58012}"/>
              </a:ext>
            </a:extLst>
          </p:cNvPr>
          <p:cNvSpPr txBox="1"/>
          <p:nvPr/>
        </p:nvSpPr>
        <p:spPr>
          <a:xfrm>
            <a:off x="9526493" y="658057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text.in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C3F7AF-64F5-498B-BC44-42C29D8C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5" y="1499748"/>
            <a:ext cx="1095684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"text.in"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check success of opening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"Couldn't open file!"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 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numOfReadChars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characters were read. This is what was read:\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n%s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numOfReadChars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close the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EXIT_SUCCESS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F0E50D-69C1-4737-B6F9-E584ECF2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595" y="1080680"/>
            <a:ext cx="449033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file contains several lines.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the second line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 third line is not as awesome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7BA1F-51E3-4F9A-B3BB-021783D9F82F}"/>
              </a:ext>
            </a:extLst>
          </p:cNvPr>
          <p:cNvSpPr txBox="1"/>
          <p:nvPr/>
        </p:nvSpPr>
        <p:spPr>
          <a:xfrm>
            <a:off x="6974732" y="1068442"/>
            <a:ext cx="7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 chars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C30D5-A17B-45AF-BA0E-3FE7EED68777}"/>
              </a:ext>
            </a:extLst>
          </p:cNvPr>
          <p:cNvSpPr txBox="1"/>
          <p:nvPr/>
        </p:nvSpPr>
        <p:spPr>
          <a:xfrm>
            <a:off x="6974732" y="1357679"/>
            <a:ext cx="7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 chars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39179-4B2F-4125-ACC9-46577E3CB3B0}"/>
              </a:ext>
            </a:extLst>
          </p:cNvPr>
          <p:cNvSpPr txBox="1"/>
          <p:nvPr/>
        </p:nvSpPr>
        <p:spPr>
          <a:xfrm>
            <a:off x="6974732" y="1646916"/>
            <a:ext cx="7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33 chars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CF5DE-775F-4E11-A315-C1A2B36E6DF8}"/>
              </a:ext>
            </a:extLst>
          </p:cNvPr>
          <p:cNvSpPr/>
          <p:nvPr/>
        </p:nvSpPr>
        <p:spPr>
          <a:xfrm>
            <a:off x="7520238" y="2281009"/>
            <a:ext cx="6096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29 characters were read. This is what was read:</a:t>
            </a:r>
          </a:p>
          <a:p>
            <a:r>
              <a:rPr lang="en-US" dirty="0"/>
              <a:t>This file contains several li</a:t>
            </a:r>
          </a:p>
          <a:p>
            <a:endParaRPr lang="en-US" dirty="0"/>
          </a:p>
          <a:p>
            <a:r>
              <a:rPr lang="en-US" dirty="0"/>
              <a:t>5 characters were read. This is what was read:</a:t>
            </a:r>
          </a:p>
          <a:p>
            <a:r>
              <a:rPr lang="en-US" dirty="0" err="1"/>
              <a:t>nes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24 characters were read. This is what was read:</a:t>
            </a:r>
          </a:p>
          <a:p>
            <a:r>
              <a:rPr lang="en-US" dirty="0"/>
              <a:t>this is the second 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29 characters were read. This is what was read:</a:t>
            </a:r>
          </a:p>
          <a:p>
            <a:r>
              <a:rPr lang="en-US" dirty="0"/>
              <a:t>the third line is not as awes</a:t>
            </a:r>
          </a:p>
          <a:p>
            <a:endParaRPr lang="en-US" dirty="0"/>
          </a:p>
          <a:p>
            <a:r>
              <a:rPr lang="en-US" dirty="0"/>
              <a:t>4 characters were read. This is what was read:</a:t>
            </a:r>
          </a:p>
          <a:p>
            <a:r>
              <a:rPr lang="en-US" dirty="0" err="1"/>
              <a:t>ome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23715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Strings in C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6359"/>
            <a:ext cx="11145520" cy="550164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Such strings are called “string literals”. They may be written in a read-only part of the memory, thus you can’t change a single character in string literals.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Initializing: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 char* 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183691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The null character “\0” is inserted at the end implicitly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EC68AB4-88D1-4B57-B29C-DEE76B708CF2}"/>
              </a:ext>
            </a:extLst>
          </p:cNvPr>
          <p:cNvSpPr txBox="1">
            <a:spLocks/>
          </p:cNvSpPr>
          <p:nvPr/>
        </p:nvSpPr>
        <p:spPr>
          <a:xfrm>
            <a:off x="195072" y="3992880"/>
            <a:ext cx="11560048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>
                <a:solidFill>
                  <a:srgbClr val="A71D5D"/>
                </a:solidFill>
              </a:rPr>
              <a:t>char*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86B3"/>
                </a:solidFill>
              </a:rPr>
              <a:t>str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A71D5D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183691"/>
                </a:solidFill>
              </a:rPr>
              <a:t>"text"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A71D5D"/>
                </a:solidFill>
              </a:rPr>
              <a:t>char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86B3"/>
                </a:solidFill>
              </a:rPr>
              <a:t>str2</a:t>
            </a:r>
            <a:r>
              <a:rPr lang="en-US" sz="2400" dirty="0">
                <a:solidFill>
                  <a:srgbClr val="63A35C"/>
                </a:solidFill>
              </a:rPr>
              <a:t>[]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A71D5D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183691"/>
                </a:solidFill>
              </a:rPr>
              <a:t>"text"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</a:p>
          <a:p>
            <a:pPr marL="109728" indent="0">
              <a:buFont typeface="Georgia"/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str</a:t>
            </a:r>
            <a:r>
              <a:rPr lang="en-US" sz="2400" dirty="0">
                <a:solidFill>
                  <a:srgbClr val="63A35C"/>
                </a:solidFill>
              </a:rPr>
              <a:t>[</a:t>
            </a:r>
            <a:r>
              <a:rPr lang="en-US" sz="2400" dirty="0">
                <a:solidFill>
                  <a:srgbClr val="0086B3"/>
                </a:solidFill>
              </a:rPr>
              <a:t>0</a:t>
            </a:r>
            <a:r>
              <a:rPr lang="en-US" sz="2400" dirty="0">
                <a:solidFill>
                  <a:srgbClr val="63A35C"/>
                </a:solidFill>
              </a:rPr>
              <a:t>]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0086B3"/>
                </a:solidFill>
              </a:rPr>
              <a:t>'n'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seg fault - trying to change what is written in the code part of the memory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str2</a:t>
            </a:r>
            <a:r>
              <a:rPr lang="en-US" sz="2400" dirty="0">
                <a:solidFill>
                  <a:srgbClr val="63A35C"/>
                </a:solidFill>
              </a:rPr>
              <a:t>[</a:t>
            </a:r>
            <a:r>
              <a:rPr lang="en-US" sz="2400" dirty="0">
                <a:solidFill>
                  <a:srgbClr val="0086B3"/>
                </a:solidFill>
              </a:rPr>
              <a:t>0</a:t>
            </a:r>
            <a:r>
              <a:rPr lang="en-US" sz="2400" dirty="0">
                <a:solidFill>
                  <a:srgbClr val="63A35C"/>
                </a:solidFill>
              </a:rPr>
              <a:t>]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0086B3"/>
                </a:solidFill>
              </a:rPr>
              <a:t>'n'</a:t>
            </a:r>
            <a:r>
              <a:rPr lang="en-US" sz="2400" dirty="0">
                <a:solidFill>
                  <a:srgbClr val="000000"/>
                </a:solidFill>
              </a:rPr>
              <a:t>;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ok - changing what is written in the stack part of the memory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11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תוכן 2">
            <a:extLst>
              <a:ext uri="{FF2B5EF4-FFF2-40B4-BE49-F238E27FC236}">
                <a16:creationId xmlns:a16="http://schemas.microsoft.com/office/drawing/2014/main" id="{37C3A168-EECF-4FA5-A53D-FEDC8AC3EA3C}"/>
              </a:ext>
            </a:extLst>
          </p:cNvPr>
          <p:cNvSpPr txBox="1">
            <a:spLocks/>
          </p:cNvSpPr>
          <p:nvPr/>
        </p:nvSpPr>
        <p:spPr>
          <a:xfrm>
            <a:off x="465156" y="1643477"/>
            <a:ext cx="9672765" cy="4882177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en-US" sz="1800" dirty="0"/>
              <a:t>String Literal is a pointer to array of chars. </a:t>
            </a:r>
          </a:p>
          <a:p>
            <a:pPr marL="109728" indent="0" algn="just">
              <a:buFont typeface="Georgia"/>
              <a:buNone/>
            </a:pPr>
            <a:endParaRPr lang="en-US" sz="1800" dirty="0"/>
          </a:p>
          <a:p>
            <a:pPr marL="109728" indent="0" algn="just">
              <a:buFont typeface="Georgia"/>
              <a:buNone/>
            </a:pPr>
            <a:r>
              <a:rPr lang="en-US" sz="1800" dirty="0"/>
              <a:t>Can be static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char*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"STR1"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9728" indent="0" algn="just">
              <a:buFont typeface="Georgia"/>
              <a:buNone/>
            </a:pPr>
            <a:endParaRPr lang="en-US" sz="1800" dirty="0"/>
          </a:p>
          <a:p>
            <a:pPr marL="109728" indent="0" algn="just">
              <a:buFont typeface="Georgia"/>
              <a:buNone/>
            </a:pPr>
            <a:r>
              <a:rPr lang="en-US" sz="1800" dirty="0"/>
              <a:t>Or dynamic:</a:t>
            </a:r>
          </a:p>
          <a:p>
            <a:pPr marL="109728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"STR2"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9728" indent="0" algn="just">
              <a:buFont typeface="Georgia"/>
              <a:buNone/>
            </a:pPr>
            <a:endParaRPr lang="en-US" sz="1800" dirty="0"/>
          </a:p>
          <a:p>
            <a:pPr marL="109728" indent="0" algn="just">
              <a:buFont typeface="Georgia"/>
              <a:buNone/>
            </a:pPr>
            <a:endParaRPr lang="en-US" sz="1800" dirty="0"/>
          </a:p>
          <a:p>
            <a:pPr marL="109728" indent="0" algn="just">
              <a:buFont typeface="Georgia"/>
              <a:buNone/>
            </a:pPr>
            <a:endParaRPr lang="en-US" sz="1800" dirty="0"/>
          </a:p>
        </p:txBody>
      </p:sp>
      <p:sp>
        <p:nvSpPr>
          <p:cNvPr id="35" name="מציין מיקום תוכן 2">
            <a:extLst>
              <a:ext uri="{FF2B5EF4-FFF2-40B4-BE49-F238E27FC236}">
                <a16:creationId xmlns:a16="http://schemas.microsoft.com/office/drawing/2014/main" id="{99FC31B2-2035-4F15-8304-5C40CD41F878}"/>
              </a:ext>
            </a:extLst>
          </p:cNvPr>
          <p:cNvSpPr txBox="1">
            <a:spLocks/>
          </p:cNvSpPr>
          <p:nvPr/>
        </p:nvSpPr>
        <p:spPr>
          <a:xfrm>
            <a:off x="68677" y="4175091"/>
            <a:ext cx="6339197" cy="241074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09728" indent="0" algn="just">
              <a:buFont typeface="Georgia"/>
              <a:buNone/>
            </a:pPr>
            <a:r>
              <a:rPr lang="en-US" sz="1800" b="1" dirty="0"/>
              <a:t>What are the problems with the next lines?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str[1] = 'm';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str2[1] = 'l';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str2 = str1;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str1 = "hi";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str2 = "hi";</a:t>
            </a:r>
          </a:p>
          <a:p>
            <a:pPr marL="452628" indent="-342900" algn="just">
              <a:buFont typeface="Georgia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str1 = (char*)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realloc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(str1, 10*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(char)); </a:t>
            </a:r>
          </a:p>
          <a:p>
            <a:pPr marL="109728" indent="0" algn="just">
              <a:buFont typeface="Georgia"/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09728" indent="0" algn="just">
              <a:buFont typeface="Georgia"/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09728" indent="0" algn="just">
              <a:buFont typeface="Georgia"/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8305789-FFE1-41C3-B58D-0ABAE41B34CA}"/>
              </a:ext>
            </a:extLst>
          </p:cNvPr>
          <p:cNvSpPr txBox="1">
            <a:spLocks/>
          </p:cNvSpPr>
          <p:nvPr/>
        </p:nvSpPr>
        <p:spPr>
          <a:xfrm>
            <a:off x="-3169" y="435215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String Literals</a:t>
            </a:r>
            <a:endParaRPr lang="he-IL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F1D11B43-63DB-49E2-8BAD-02B3C8ED9B91}"/>
              </a:ext>
            </a:extLst>
          </p:cNvPr>
          <p:cNvGraphicFramePr>
            <a:graphicFrameLocks noGrp="1"/>
          </p:cNvGraphicFramePr>
          <p:nvPr/>
        </p:nvGraphicFramePr>
        <p:xfrm>
          <a:off x="9707015" y="1256776"/>
          <a:ext cx="641872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10810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3272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55325"/>
                  </a:ext>
                </a:extLst>
              </a:tr>
            </a:tbl>
          </a:graphicData>
        </a:graphic>
      </p:graphicFrame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AA1C8A5A-9E64-45C9-9B3A-FA90F586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15046"/>
              </p:ext>
            </p:extLst>
          </p:nvPr>
        </p:nvGraphicFramePr>
        <p:xfrm>
          <a:off x="10450307" y="1255502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10810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FABBA253-3CAA-4AF6-8417-A649413FA722}"/>
              </a:ext>
            </a:extLst>
          </p:cNvPr>
          <p:cNvSpPr txBox="1">
            <a:spLocks/>
          </p:cNvSpPr>
          <p:nvPr/>
        </p:nvSpPr>
        <p:spPr>
          <a:xfrm>
            <a:off x="9581460" y="843281"/>
            <a:ext cx="2264732" cy="536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Read-Only Memory</a:t>
            </a: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A3A554C-98A2-412D-80F3-F46784E5AB5F}"/>
              </a:ext>
            </a:extLst>
          </p:cNvPr>
          <p:cNvSpPr/>
          <p:nvPr/>
        </p:nvSpPr>
        <p:spPr>
          <a:xfrm>
            <a:off x="80568" y="2682909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1" name="טבלה 6">
            <a:extLst>
              <a:ext uri="{FF2B5EF4-FFF2-40B4-BE49-F238E27FC236}">
                <a16:creationId xmlns:a16="http://schemas.microsoft.com/office/drawing/2014/main" id="{B676EB04-0ABC-4C83-A660-79934DC3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95260"/>
              </p:ext>
            </p:extLst>
          </p:nvPr>
        </p:nvGraphicFramePr>
        <p:xfrm>
          <a:off x="10451283" y="1255502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T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R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\0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10810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CC5661D-B744-4805-A6E0-DA376F9CA152}"/>
              </a:ext>
            </a:extLst>
          </p:cNvPr>
          <p:cNvSpPr/>
          <p:nvPr/>
        </p:nvSpPr>
        <p:spPr>
          <a:xfrm>
            <a:off x="119713" y="3538764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E23AEBCE-65AB-4B9F-9A8B-1BC04E8E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0081"/>
              </p:ext>
            </p:extLst>
          </p:nvPr>
        </p:nvGraphicFramePr>
        <p:xfrm>
          <a:off x="6637291" y="1271480"/>
          <a:ext cx="641872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8186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3272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55325"/>
                  </a:ext>
                </a:extLst>
              </a:tr>
            </a:tbl>
          </a:graphicData>
        </a:graphic>
      </p:graphicFrame>
      <p:graphicFrame>
        <p:nvGraphicFramePr>
          <p:cNvPr id="14" name="טבלה 6">
            <a:extLst>
              <a:ext uri="{FF2B5EF4-FFF2-40B4-BE49-F238E27FC236}">
                <a16:creationId xmlns:a16="http://schemas.microsoft.com/office/drawing/2014/main" id="{30870409-1D7D-4CD3-ADDB-66E6D52F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59122"/>
              </p:ext>
            </p:extLst>
          </p:nvPr>
        </p:nvGraphicFramePr>
        <p:xfrm>
          <a:off x="7385928" y="1270206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5CDFB131-C67B-4349-B4FE-8CFCAF235FA9}"/>
              </a:ext>
            </a:extLst>
          </p:cNvPr>
          <p:cNvSpPr txBox="1">
            <a:spLocks/>
          </p:cNvSpPr>
          <p:nvPr/>
        </p:nvSpPr>
        <p:spPr>
          <a:xfrm>
            <a:off x="6920516" y="843282"/>
            <a:ext cx="829066" cy="536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graphicFrame>
        <p:nvGraphicFramePr>
          <p:cNvPr id="16" name="טבלה 6">
            <a:extLst>
              <a:ext uri="{FF2B5EF4-FFF2-40B4-BE49-F238E27FC236}">
                <a16:creationId xmlns:a16="http://schemas.microsoft.com/office/drawing/2014/main" id="{2E6CDF3E-C7D0-41D0-86D5-2E029EFA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27644"/>
              </p:ext>
            </p:extLst>
          </p:nvPr>
        </p:nvGraphicFramePr>
        <p:xfrm>
          <a:off x="10451864" y="1255502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T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R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\0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10810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C9F2CCD3-02F8-475B-90CB-8AAB759B4A32}"/>
              </a:ext>
            </a:extLst>
          </p:cNvPr>
          <p:cNvSpPr txBox="1">
            <a:spLocks/>
          </p:cNvSpPr>
          <p:nvPr/>
        </p:nvSpPr>
        <p:spPr>
          <a:xfrm>
            <a:off x="9032285" y="5601224"/>
            <a:ext cx="829066" cy="536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str1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D68869EB-D25F-48AB-A1E9-FFB2CFE12E8F}"/>
              </a:ext>
            </a:extLst>
          </p:cNvPr>
          <p:cNvCxnSpPr/>
          <p:nvPr/>
        </p:nvCxnSpPr>
        <p:spPr>
          <a:xfrm flipV="1">
            <a:off x="11366090" y="1521311"/>
            <a:ext cx="0" cy="434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8A08FA0C-1D02-43AB-B074-48CC76D8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75583"/>
              </p:ext>
            </p:extLst>
          </p:nvPr>
        </p:nvGraphicFramePr>
        <p:xfrm>
          <a:off x="6639095" y="1270206"/>
          <a:ext cx="641872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0x51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0x52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0x53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8186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3272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55325"/>
                  </a:ext>
                </a:extLst>
              </a:tr>
            </a:tbl>
          </a:graphicData>
        </a:graphic>
      </p:graphicFrame>
      <p:graphicFrame>
        <p:nvGraphicFramePr>
          <p:cNvPr id="23" name="טבלה 6">
            <a:extLst>
              <a:ext uri="{FF2B5EF4-FFF2-40B4-BE49-F238E27FC236}">
                <a16:creationId xmlns:a16="http://schemas.microsoft.com/office/drawing/2014/main" id="{F6A732C8-79C2-4F57-A0F5-582C2E05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95018"/>
              </p:ext>
            </p:extLst>
          </p:nvPr>
        </p:nvGraphicFramePr>
        <p:xfrm>
          <a:off x="7383944" y="1270206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graphicFrame>
        <p:nvGraphicFramePr>
          <p:cNvPr id="24" name="טבלה 6">
            <a:extLst>
              <a:ext uri="{FF2B5EF4-FFF2-40B4-BE49-F238E27FC236}">
                <a16:creationId xmlns:a16="http://schemas.microsoft.com/office/drawing/2014/main" id="{AC217341-BC7C-4B70-AEF5-703EB6C90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00287"/>
              </p:ext>
            </p:extLst>
          </p:nvPr>
        </p:nvGraphicFramePr>
        <p:xfrm>
          <a:off x="10450306" y="1255502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T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R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\0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10810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>
                    <a:solidFill>
                      <a:srgbClr val="D0E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0x50</a:t>
                      </a:r>
                      <a:endParaRPr lang="he-IL" dirty="0"/>
                    </a:p>
                  </a:txBody>
                  <a:tcPr>
                    <a:solidFill>
                      <a:srgbClr val="E9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F3D2ECCC-6CA3-4C7F-A608-7087C1F6497C}"/>
              </a:ext>
            </a:extLst>
          </p:cNvPr>
          <p:cNvSpPr txBox="1">
            <a:spLocks/>
          </p:cNvSpPr>
          <p:nvPr/>
        </p:nvSpPr>
        <p:spPr>
          <a:xfrm>
            <a:off x="9032285" y="6143047"/>
            <a:ext cx="829066" cy="536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str2</a:t>
            </a:r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BC59B48C-7345-4DA4-9664-CEA9571D55B0}"/>
              </a:ext>
            </a:extLst>
          </p:cNvPr>
          <p:cNvSpPr/>
          <p:nvPr/>
        </p:nvSpPr>
        <p:spPr>
          <a:xfrm>
            <a:off x="107591" y="3814134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4" name="טבלה 6">
            <a:extLst>
              <a:ext uri="{FF2B5EF4-FFF2-40B4-BE49-F238E27FC236}">
                <a16:creationId xmlns:a16="http://schemas.microsoft.com/office/drawing/2014/main" id="{43F14ECD-4FF3-4302-B2DD-8F915CE6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5079"/>
              </p:ext>
            </p:extLst>
          </p:nvPr>
        </p:nvGraphicFramePr>
        <p:xfrm>
          <a:off x="7381960" y="1270206"/>
          <a:ext cx="1422997" cy="54054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S</a:t>
                      </a:r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T</a:t>
                      </a:r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R</a:t>
                      </a:r>
                      <a:endParaRPr lang="he-IL" b="0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\0</a:t>
                      </a:r>
                      <a:endParaRPr lang="he-IL" dirty="0"/>
                    </a:p>
                  </a:txBody>
                  <a:tcPr>
                    <a:solidFill>
                      <a:srgbClr val="B1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9447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2250"/>
                  </a:ext>
                </a:extLst>
              </a:tr>
            </a:tbl>
          </a:graphicData>
        </a:graphic>
      </p:graphicFrame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D6D2C67-7893-4F8E-A42A-CE8D604E6ACD}"/>
              </a:ext>
            </a:extLst>
          </p:cNvPr>
          <p:cNvCxnSpPr>
            <a:cxnSpLocks/>
          </p:cNvCxnSpPr>
          <p:nvPr/>
        </p:nvCxnSpPr>
        <p:spPr>
          <a:xfrm flipH="1" flipV="1">
            <a:off x="8097426" y="1676400"/>
            <a:ext cx="3232208" cy="4856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5622590-DEC6-494F-A89F-CE6EDF2F6DE0}"/>
              </a:ext>
            </a:extLst>
          </p:cNvPr>
          <p:cNvCxnSpPr>
            <a:cxnSpLocks/>
          </p:cNvCxnSpPr>
          <p:nvPr/>
        </p:nvCxnSpPr>
        <p:spPr>
          <a:xfrm flipV="1">
            <a:off x="11365257" y="1537289"/>
            <a:ext cx="0" cy="434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10" grpId="1" animBg="1"/>
      <p:bldP spid="10" grpId="2" animBg="1"/>
      <p:bldP spid="12" grpId="0" animBg="1"/>
      <p:bldP spid="12" grpId="1" animBg="1"/>
      <p:bldP spid="15" grpId="0"/>
      <p:bldP spid="17" grpId="0"/>
      <p:bldP spid="26" grpId="0"/>
      <p:bldP spid="33" grpId="0" animBg="1"/>
      <p:bldP spid="3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1505F8-377A-4394-BA34-873C14DA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3239"/>
            <a:ext cx="10972800" cy="4325112"/>
          </a:xfrm>
        </p:spPr>
        <p:txBody>
          <a:bodyPr/>
          <a:lstStyle/>
          <a:p>
            <a:r>
              <a:rPr lang="en-US" dirty="0"/>
              <a:t>Segmentation fault is a runtime error.</a:t>
            </a:r>
          </a:p>
          <a:p>
            <a:r>
              <a:rPr lang="en-US" dirty="0"/>
              <a:t>Since we prefer to avoid those errors, we can write as follows: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A2E5E2-2A8F-4FD9-8DC4-196366D25C90}"/>
              </a:ext>
            </a:extLst>
          </p:cNvPr>
          <p:cNvSpPr/>
          <p:nvPr/>
        </p:nvSpPr>
        <p:spPr>
          <a:xfrm>
            <a:off x="3389376" y="2911123"/>
            <a:ext cx="6096000" cy="13923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A71D5D"/>
                </a:solidFill>
              </a:rPr>
              <a:t>char const *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86B3"/>
                </a:solidFill>
              </a:rPr>
              <a:t>str </a:t>
            </a:r>
            <a:r>
              <a:rPr lang="en-US" sz="2400" dirty="0">
                <a:solidFill>
                  <a:srgbClr val="A71D5D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183691"/>
                </a:solidFill>
              </a:rPr>
              <a:t>"text"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str</a:t>
            </a:r>
            <a:r>
              <a:rPr lang="en-US" sz="2400" dirty="0">
                <a:solidFill>
                  <a:srgbClr val="63A35C"/>
                </a:solidFill>
              </a:rPr>
              <a:t>[</a:t>
            </a:r>
            <a:r>
              <a:rPr lang="en-US" sz="2400" dirty="0">
                <a:solidFill>
                  <a:srgbClr val="0086B3"/>
                </a:solidFill>
              </a:rPr>
              <a:t>0</a:t>
            </a:r>
            <a:r>
              <a:rPr lang="en-US" sz="2400" dirty="0">
                <a:solidFill>
                  <a:srgbClr val="63A35C"/>
                </a:solidFill>
              </a:rPr>
              <a:t>]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0086B3"/>
                </a:solidFill>
              </a:rPr>
              <a:t>'n'</a:t>
            </a:r>
            <a:r>
              <a:rPr lang="en-US" sz="2400" dirty="0">
                <a:solidFill>
                  <a:srgbClr val="000000"/>
                </a:solidFill>
              </a:rPr>
              <a:t>; 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compile error, better!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453361-9FC1-4C50-BE34-F596C8D4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Strings in C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3806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97DCF7-151A-41E7-AA7B-7812BF178C48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C’s Strings Library</a:t>
            </a:r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46EEBF67-D77C-4AD8-8E13-2EA1E91D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1798"/>
            <a:ext cx="10972800" cy="2654065"/>
          </a:xfrm>
        </p:spPr>
        <p:txBody>
          <a:bodyPr>
            <a:noAutofit/>
          </a:bodyPr>
          <a:lstStyle/>
          <a:p>
            <a:r>
              <a:rPr lang="en-US" dirty="0"/>
              <a:t>The library </a:t>
            </a:r>
            <a:r>
              <a:rPr lang="en-US" b="1" dirty="0"/>
              <a:t>&lt;</a:t>
            </a:r>
            <a:r>
              <a:rPr lang="en-US" b="1" dirty="0" err="1"/>
              <a:t>string.h</a:t>
            </a:r>
            <a:r>
              <a:rPr lang="en-US" b="1" dirty="0"/>
              <a:t>&gt; </a:t>
            </a:r>
            <a:r>
              <a:rPr lang="en-US" dirty="0"/>
              <a:t>defines various functions for manipulating arrays of characters and strings literals. </a:t>
            </a:r>
          </a:p>
          <a:p>
            <a:r>
              <a:rPr lang="en-US" dirty="0"/>
              <a:t>All library functions assumes:</a:t>
            </a:r>
          </a:p>
          <a:p>
            <a:pPr marL="925830" lvl="1" indent="-514350">
              <a:buFont typeface="Georgia"/>
              <a:buAutoNum type="arabicPeriod"/>
            </a:pPr>
            <a:r>
              <a:rPr lang="en-US" sz="2800" dirty="0"/>
              <a:t>the usages of  ‘\0’ </a:t>
            </a:r>
          </a:p>
          <a:p>
            <a:pPr marL="925830" lvl="1" indent="-514350">
              <a:buFont typeface="Georgia"/>
              <a:buAutoNum type="arabicPeriod"/>
            </a:pPr>
            <a:r>
              <a:rPr lang="en-US" sz="2800" dirty="0"/>
              <a:t> enough storage space.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boundary checks! You are responsible.</a:t>
            </a:r>
          </a:p>
          <a:p>
            <a:endParaRPr lang="he-IL" dirty="0"/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47B615C0-04FA-4F0D-A143-DC4108E7FF6D}"/>
              </a:ext>
            </a:extLst>
          </p:cNvPr>
          <p:cNvSpPr txBox="1">
            <a:spLocks/>
          </p:cNvSpPr>
          <p:nvPr/>
        </p:nvSpPr>
        <p:spPr>
          <a:xfrm>
            <a:off x="6541770" y="200040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5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Stack vs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several types of memory segments, we’ll focus on the stack and heap.</a:t>
            </a:r>
          </a:p>
          <a:p>
            <a:pPr>
              <a:lnSpc>
                <a:spcPct val="150000"/>
              </a:lnSpc>
            </a:pPr>
            <a:r>
              <a:rPr lang="en-US" dirty="0"/>
              <a:t>Stack – where our local variables, function call data are saved. The size of variables on the stack is limited. Managed by the CPU.</a:t>
            </a:r>
          </a:p>
          <a:p>
            <a:pPr>
              <a:lnSpc>
                <a:spcPct val="150000"/>
              </a:lnSpc>
            </a:pPr>
            <a:r>
              <a:rPr lang="en-US" dirty="0"/>
              <a:t>Heap – a region of the computer’s memory that is not automatically managed by the CPU and has no limit on variable size.</a:t>
            </a:r>
          </a:p>
        </p:txBody>
      </p:sp>
    </p:spTree>
    <p:extLst>
      <p:ext uri="{BB962C8B-B14F-4D97-AF65-F5344CB8AC3E}">
        <p14:creationId xmlns:p14="http://schemas.microsoft.com/office/powerpoint/2010/main" val="16828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97DCF7-151A-41E7-AA7B-7812BF178C48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C’s Strings Library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BD80E58-A9AB-46E2-8582-5C0F67505493}"/>
              </a:ext>
            </a:extLst>
          </p:cNvPr>
          <p:cNvSpPr/>
          <p:nvPr/>
        </p:nvSpPr>
        <p:spPr>
          <a:xfrm>
            <a:off x="5867400" y="1492832"/>
            <a:ext cx="6452570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compare two strings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lexicorgaphically</a:t>
            </a:r>
            <a:endParaRPr lang="en-US" sz="2400" dirty="0">
              <a:solidFill>
                <a:srgbClr val="A71D5D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A71D5D"/>
                </a:solidFill>
              </a:rPr>
              <a:t>char*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795DA3"/>
                </a:solidFill>
              </a:rPr>
              <a:t>strcmp</a:t>
            </a:r>
            <a:r>
              <a:rPr lang="en-US" sz="2400" dirty="0">
                <a:solidFill>
                  <a:srgbClr val="A71D5D"/>
                </a:solidFill>
              </a:rPr>
              <a:t>(</a:t>
            </a:r>
            <a:r>
              <a:rPr lang="en-US" sz="2400" dirty="0">
                <a:solidFill>
                  <a:srgbClr val="A71D5D"/>
                </a:solidFill>
                <a:latin typeface="JetBrains Mono"/>
              </a:rPr>
              <a:t>const char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* </a:t>
            </a:r>
            <a:r>
              <a:rPr lang="en-US" altLang="en-US" sz="2400" dirty="0">
                <a:solidFill>
                  <a:srgbClr val="333333"/>
                </a:solidFill>
                <a:latin typeface="JetBrains Mono"/>
              </a:rPr>
              <a:t>str1</a:t>
            </a:r>
            <a:r>
              <a:rPr lang="en-US" altLang="en-US" sz="2400" dirty="0">
                <a:solidFill>
                  <a:srgbClr val="63A35C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const char* </a:t>
            </a:r>
            <a:r>
              <a:rPr lang="en-US" altLang="en-US" sz="2400" dirty="0">
                <a:solidFill>
                  <a:srgbClr val="333333"/>
                </a:solidFill>
                <a:latin typeface="JetBrains Mono"/>
              </a:rPr>
              <a:t>str2</a:t>
            </a:r>
            <a:r>
              <a:rPr lang="en-US" sz="2400" dirty="0">
                <a:solidFill>
                  <a:srgbClr val="A71D5D"/>
                </a:solidFill>
              </a:rPr>
              <a:t>)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מציין מיקום תוכן 6">
            <a:extLst>
              <a:ext uri="{FF2B5EF4-FFF2-40B4-BE49-F238E27FC236}">
                <a16:creationId xmlns:a16="http://schemas.microsoft.com/office/drawing/2014/main" id="{0226C147-B75D-4123-AE6B-1C0C07847353}"/>
              </a:ext>
            </a:extLst>
          </p:cNvPr>
          <p:cNvSpPr txBox="1">
            <a:spLocks/>
          </p:cNvSpPr>
          <p:nvPr/>
        </p:nvSpPr>
        <p:spPr>
          <a:xfrm>
            <a:off x="609600" y="381533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0A758D-FB30-4868-AFC2-A24AE10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864" y="2333349"/>
            <a:ext cx="10972800" cy="1481882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when str1 &lt; str2 return &lt; 0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when str1 &gt; str2 return &gt; 0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when identical return 0</a:t>
            </a:r>
          </a:p>
          <a:p>
            <a:pPr marL="109728" indent="0">
              <a:buNone/>
            </a:pP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F9144D5-91F1-44F3-BAAF-173AA8F61573}"/>
              </a:ext>
            </a:extLst>
          </p:cNvPr>
          <p:cNvSpPr/>
          <p:nvPr/>
        </p:nvSpPr>
        <p:spPr>
          <a:xfrm>
            <a:off x="292654" y="1492935"/>
            <a:ext cx="6096000" cy="949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copy a string</a:t>
            </a:r>
            <a:endParaRPr lang="en-US" sz="2400" dirty="0">
              <a:solidFill>
                <a:srgbClr val="A71D5D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A71D5D"/>
                </a:solidFill>
              </a:rPr>
              <a:t>char*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795DA3"/>
                </a:solidFill>
              </a:rPr>
              <a:t>strcpy</a:t>
            </a:r>
            <a:r>
              <a:rPr lang="en-US" sz="2400" dirty="0">
                <a:solidFill>
                  <a:srgbClr val="A71D5D"/>
                </a:solidFill>
              </a:rPr>
              <a:t>(</a:t>
            </a:r>
            <a:r>
              <a:rPr lang="en-US" sz="2400" dirty="0">
                <a:solidFill>
                  <a:srgbClr val="A71D5D"/>
                </a:solidFill>
                <a:latin typeface="JetBrains Mono"/>
              </a:rPr>
              <a:t>char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* </a:t>
            </a:r>
            <a:r>
              <a:rPr lang="en-US" altLang="en-US" sz="2400" dirty="0" err="1">
                <a:solidFill>
                  <a:srgbClr val="333333"/>
                </a:solidFill>
                <a:latin typeface="JetBrains Mono"/>
              </a:rPr>
              <a:t>dest</a:t>
            </a:r>
            <a:r>
              <a:rPr lang="en-US" altLang="en-US" sz="2400" dirty="0">
                <a:solidFill>
                  <a:srgbClr val="63A35C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const char* </a:t>
            </a:r>
            <a:r>
              <a:rPr lang="en-US" altLang="en-US" sz="2400" dirty="0" err="1">
                <a:solidFill>
                  <a:srgbClr val="333333"/>
                </a:solidFill>
                <a:latin typeface="JetBrains Mono"/>
              </a:rPr>
              <a:t>src</a:t>
            </a:r>
            <a:r>
              <a:rPr lang="en-US" sz="2400" dirty="0">
                <a:solidFill>
                  <a:srgbClr val="A71D5D"/>
                </a:solidFill>
              </a:rPr>
              <a:t>)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24235DB-1A75-46A7-9A8E-CDDEB19FE5D0}"/>
              </a:ext>
            </a:extLst>
          </p:cNvPr>
          <p:cNvSpPr/>
          <p:nvPr/>
        </p:nvSpPr>
        <p:spPr>
          <a:xfrm>
            <a:off x="292654" y="2536127"/>
            <a:ext cx="6096000" cy="949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concatenate strings</a:t>
            </a:r>
            <a:endParaRPr lang="en-US" sz="2400" dirty="0">
              <a:solidFill>
                <a:srgbClr val="A71D5D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A71D5D"/>
                </a:solidFill>
              </a:rPr>
              <a:t>char*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795DA3"/>
                </a:solidFill>
              </a:rPr>
              <a:t>strcat</a:t>
            </a:r>
            <a:r>
              <a:rPr lang="en-US" sz="2400" dirty="0">
                <a:solidFill>
                  <a:srgbClr val="A71D5D"/>
                </a:solidFill>
              </a:rPr>
              <a:t>(</a:t>
            </a:r>
            <a:r>
              <a:rPr lang="en-US" sz="2400" dirty="0">
                <a:solidFill>
                  <a:srgbClr val="A71D5D"/>
                </a:solidFill>
                <a:latin typeface="JetBrains Mono"/>
              </a:rPr>
              <a:t>char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* </a:t>
            </a:r>
            <a:r>
              <a:rPr lang="en-US" altLang="en-US" sz="2400" dirty="0" err="1">
                <a:solidFill>
                  <a:srgbClr val="333333"/>
                </a:solidFill>
                <a:latin typeface="JetBrains Mono"/>
              </a:rPr>
              <a:t>dest</a:t>
            </a:r>
            <a:r>
              <a:rPr lang="en-US" altLang="en-US" sz="2400" dirty="0">
                <a:solidFill>
                  <a:srgbClr val="63A35C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const char* </a:t>
            </a:r>
            <a:r>
              <a:rPr lang="en-US" altLang="en-US" sz="2400" dirty="0" err="1">
                <a:solidFill>
                  <a:srgbClr val="333333"/>
                </a:solidFill>
                <a:latin typeface="JetBrains Mono"/>
              </a:rPr>
              <a:t>src</a:t>
            </a:r>
            <a:r>
              <a:rPr lang="en-US" sz="2400" dirty="0">
                <a:solidFill>
                  <a:srgbClr val="A71D5D"/>
                </a:solidFill>
              </a:rPr>
              <a:t>)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4871E26-8B4B-4695-BFF7-68D7D2D64B1B}"/>
              </a:ext>
            </a:extLst>
          </p:cNvPr>
          <p:cNvSpPr/>
          <p:nvPr/>
        </p:nvSpPr>
        <p:spPr>
          <a:xfrm>
            <a:off x="292654" y="3702501"/>
            <a:ext cx="6096000" cy="949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return strings length, not including \0</a:t>
            </a:r>
            <a:endParaRPr lang="en-US" sz="2400" dirty="0">
              <a:solidFill>
                <a:srgbClr val="A71D5D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A71D5D"/>
                </a:solidFill>
              </a:rPr>
              <a:t>size_t</a:t>
            </a:r>
            <a:r>
              <a:rPr lang="en-US" sz="2400" dirty="0">
                <a:solidFill>
                  <a:srgbClr val="A71D5D"/>
                </a:solidFill>
              </a:rPr>
              <a:t> </a:t>
            </a:r>
            <a:r>
              <a:rPr lang="en-US" sz="2400" dirty="0" err="1">
                <a:solidFill>
                  <a:srgbClr val="795DA3"/>
                </a:solidFill>
              </a:rPr>
              <a:t>strlen</a:t>
            </a:r>
            <a:r>
              <a:rPr lang="en-US" sz="2400" dirty="0">
                <a:solidFill>
                  <a:srgbClr val="A71D5D"/>
                </a:solidFill>
              </a:rPr>
              <a:t>(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const char* </a:t>
            </a:r>
            <a:r>
              <a:rPr lang="en-US" altLang="en-US" sz="2400" dirty="0">
                <a:solidFill>
                  <a:srgbClr val="333333"/>
                </a:solidFill>
                <a:latin typeface="JetBrains Mono"/>
              </a:rPr>
              <a:t>str</a:t>
            </a:r>
            <a:r>
              <a:rPr lang="en-US" sz="2400" dirty="0">
                <a:solidFill>
                  <a:srgbClr val="A71D5D"/>
                </a:solidFill>
              </a:rPr>
              <a:t>)</a:t>
            </a:r>
            <a:r>
              <a:rPr lang="en-US" sz="2400" dirty="0">
                <a:solidFill>
                  <a:srgbClr val="63A35C"/>
                </a:solidFill>
              </a:rPr>
              <a:t>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6011610-47F0-451C-B0D5-32F4E35BAC9A}"/>
              </a:ext>
            </a:extLst>
          </p:cNvPr>
          <p:cNvSpPr/>
          <p:nvPr/>
        </p:nvSpPr>
        <p:spPr>
          <a:xfrm>
            <a:off x="5769864" y="3818415"/>
            <a:ext cx="6096000" cy="949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 other functions</a:t>
            </a:r>
            <a:endParaRPr lang="en-US" sz="2400" dirty="0">
              <a:solidFill>
                <a:srgbClr val="A71D5D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795DA3"/>
                </a:solidFill>
              </a:rPr>
              <a:t>strncpy</a:t>
            </a:r>
            <a:r>
              <a:rPr lang="en-US" sz="2400" dirty="0">
                <a:solidFill>
                  <a:srgbClr val="A71D5D"/>
                </a:solidFill>
              </a:rPr>
              <a:t>()</a:t>
            </a:r>
            <a:r>
              <a:rPr lang="en-US" sz="2400" dirty="0">
                <a:solidFill>
                  <a:srgbClr val="63A35C"/>
                </a:solidFill>
              </a:rPr>
              <a:t>, </a:t>
            </a:r>
            <a:r>
              <a:rPr lang="en-US" sz="2400" dirty="0" err="1">
                <a:solidFill>
                  <a:srgbClr val="795DA3"/>
                </a:solidFill>
              </a:rPr>
              <a:t>strncat</a:t>
            </a:r>
            <a:r>
              <a:rPr lang="en-US" sz="2400" dirty="0">
                <a:solidFill>
                  <a:srgbClr val="A71D5D"/>
                </a:solidFill>
              </a:rPr>
              <a:t>()</a:t>
            </a:r>
            <a:r>
              <a:rPr lang="en-US" sz="2400" dirty="0">
                <a:solidFill>
                  <a:srgbClr val="63A35C"/>
                </a:solidFill>
              </a:rPr>
              <a:t> , </a:t>
            </a:r>
            <a:r>
              <a:rPr lang="en-US" sz="2400" dirty="0" err="1">
                <a:solidFill>
                  <a:srgbClr val="795DA3"/>
                </a:solidFill>
              </a:rPr>
              <a:t>strncmp</a:t>
            </a:r>
            <a:r>
              <a:rPr lang="en-US" sz="2400" dirty="0">
                <a:solidFill>
                  <a:srgbClr val="A71D5D"/>
                </a:solidFill>
              </a:rPr>
              <a:t>()</a:t>
            </a:r>
            <a:r>
              <a:rPr lang="en-US" sz="2400" dirty="0">
                <a:solidFill>
                  <a:srgbClr val="63A35C"/>
                </a:solidFill>
              </a:rPr>
              <a:t> 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B376-3643-4003-8DFD-8D547B35ECF0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C’s Strings Library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D573EE-0D6D-4A96-BD9D-01052B85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95" y="4123123"/>
            <a:ext cx="550343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B53CCD8-6377-4881-80C4-8B10BBFC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12" y="4123123"/>
            <a:ext cx="53767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 =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2D5A486-3474-4F24-9F09-D77B41F8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24" y="1539520"/>
            <a:ext cx="487024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movingPointer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movingPointer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movingPointer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36F5D68-46A3-4D15-9923-82AC922C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36" y="1431798"/>
            <a:ext cx="975253" cy="78028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stack</a:t>
            </a:r>
            <a:endParaRPr lang="he-IL" sz="2800" b="1" u="sng" dirty="0">
              <a:latin typeface="+mn-lt"/>
            </a:endParaRP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560263D3-5BFA-481C-941E-6458F9124A8E}"/>
              </a:ext>
            </a:extLst>
          </p:cNvPr>
          <p:cNvSpPr txBox="1">
            <a:spLocks/>
          </p:cNvSpPr>
          <p:nvPr/>
        </p:nvSpPr>
        <p:spPr>
          <a:xfrm>
            <a:off x="-120251" y="2002536"/>
            <a:ext cx="432048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Arguments of the function</a:t>
            </a:r>
          </a:p>
          <a:p>
            <a:pPr marL="6604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Local variables</a:t>
            </a:r>
          </a:p>
          <a:p>
            <a:pPr marL="6604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Call Frame</a:t>
            </a:r>
          </a:p>
          <a:p>
            <a:endParaRPr lang="he-IL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F0C7C68-C120-417E-B4F3-A99B78BBF60E}"/>
              </a:ext>
            </a:extLst>
          </p:cNvPr>
          <p:cNvSpPr txBox="1">
            <a:spLocks/>
          </p:cNvSpPr>
          <p:nvPr/>
        </p:nvSpPr>
        <p:spPr>
          <a:xfrm>
            <a:off x="6216453" y="1431798"/>
            <a:ext cx="2304256" cy="78028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latin typeface="+mn-lt"/>
              </a:rPr>
              <a:t>heap</a:t>
            </a:r>
            <a:endParaRPr lang="he-IL" sz="2800" b="1" u="sng" dirty="0">
              <a:latin typeface="+mn-lt"/>
            </a:endParaRPr>
          </a:p>
        </p:txBody>
      </p:sp>
      <p:graphicFrame>
        <p:nvGraphicFramePr>
          <p:cNvPr id="9" name="Shape 117">
            <a:extLst>
              <a:ext uri="{FF2B5EF4-FFF2-40B4-BE49-F238E27FC236}">
                <a16:creationId xmlns:a16="http://schemas.microsoft.com/office/drawing/2014/main" id="{4C019216-AFEF-4351-9B45-A81A5214F1E7}"/>
              </a:ext>
            </a:extLst>
          </p:cNvPr>
          <p:cNvGraphicFramePr/>
          <p:nvPr/>
        </p:nvGraphicFramePr>
        <p:xfrm>
          <a:off x="9710057" y="2964278"/>
          <a:ext cx="2349826" cy="3749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4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0xffffff</a:t>
                      </a:r>
                    </a:p>
                  </a:txBody>
                  <a:tcPr marL="91450" marR="91450" marT="45725" marB="45725" anchor="b"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 dirty="0"/>
                        <a:t>Stack</a:t>
                      </a: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Free space</a:t>
                      </a: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 dirty="0"/>
                        <a:t>Heap</a:t>
                      </a: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 dirty="0"/>
                        <a:t>Data (Global/Static)</a:t>
                      </a: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 dirty="0"/>
                        <a:t>Code (text)</a:t>
                      </a: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A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</a:t>
                      </a:r>
                    </a:p>
                  </a:txBody>
                  <a:tcPr marL="91450" marR="91450" marT="45725" marB="45725"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7F94471F-AF4B-46F4-8B77-30E03A7087A7}"/>
              </a:ext>
            </a:extLst>
          </p:cNvPr>
          <p:cNvSpPr txBox="1">
            <a:spLocks/>
          </p:cNvSpPr>
          <p:nvPr/>
        </p:nvSpPr>
        <p:spPr>
          <a:xfrm>
            <a:off x="4200229" y="2067415"/>
            <a:ext cx="51723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Memory that can be allocated and freed during run time</a:t>
            </a:r>
          </a:p>
          <a:p>
            <a:pPr marL="660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The programmer controls how much is allocated and when</a:t>
            </a:r>
          </a:p>
          <a:p>
            <a:pPr marL="6604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 Can adjust to limitations based on run-time situation (available memory on the computer)</a:t>
            </a:r>
          </a:p>
          <a:p>
            <a:pPr marL="6604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Arial"/>
              <a:cs typeface="Arial"/>
              <a:sym typeface="Arial"/>
            </a:endParaRPr>
          </a:p>
          <a:p>
            <a:endParaRPr lang="he-I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8AD179-8062-44D7-807C-4E607F4008E7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allocation – Stack vs Heap</a:t>
            </a:r>
          </a:p>
        </p:txBody>
      </p:sp>
    </p:spTree>
    <p:extLst>
      <p:ext uri="{BB962C8B-B14F-4D97-AF65-F5344CB8AC3E}">
        <p14:creationId xmlns:p14="http://schemas.microsoft.com/office/powerpoint/2010/main" val="14284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malloc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allocate memory on the heap we can use the malloc function.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malloc allocates a continuous block of memory on the heap and returns a pointer to the first cell. 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– malloc does not initialize the memory it allocates! This means there are garbage values there.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returned type is void pointer pointing to the initial address of the allocated block, meaning it has to be explicitly cast to our pointer type of choice.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line allocates memory for an array with 10 cells, each one containing an int.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C98D47-EED2-40C5-B3B2-9ACA21B5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094" y="2012148"/>
            <a:ext cx="5557932" cy="4610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1587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18D9F0-E804-476B-B5E4-A12C93E3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376" y="6062992"/>
            <a:ext cx="597105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5F1451-70DB-4CDD-BFAA-C48FC479A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31" y="1370471"/>
            <a:ext cx="568296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BD5B628-AE80-4665-ABA3-C1C359255286}"/>
              </a:ext>
            </a:extLst>
          </p:cNvPr>
          <p:cNvSpPr txBox="1">
            <a:spLocks/>
          </p:cNvSpPr>
          <p:nvPr/>
        </p:nvSpPr>
        <p:spPr>
          <a:xfrm>
            <a:off x="0" y="45093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Why can’t you return local variables address?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4CBDBFC-1659-4C80-94DF-F5F79F17720D}"/>
              </a:ext>
            </a:extLst>
          </p:cNvPr>
          <p:cNvSpPr/>
          <p:nvPr/>
        </p:nvSpPr>
        <p:spPr>
          <a:xfrm>
            <a:off x="478914" y="1940948"/>
            <a:ext cx="5769485" cy="313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C57AB2A6-C182-46F0-B2BD-3147153E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11478"/>
              </p:ext>
            </p:extLst>
          </p:nvPr>
        </p:nvGraphicFramePr>
        <p:xfrm>
          <a:off x="9170322" y="1777579"/>
          <a:ext cx="641872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</a:tbl>
          </a:graphicData>
        </a:graphic>
      </p:graphicFrame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AAD092F7-21DC-40F4-9E2E-24873334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26644"/>
              </p:ext>
            </p:extLst>
          </p:nvPr>
        </p:nvGraphicFramePr>
        <p:xfrm>
          <a:off x="9931129" y="1777579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D8F0E2DC-40C4-468E-914A-BE79FAA15E44}"/>
              </a:ext>
            </a:extLst>
          </p:cNvPr>
          <p:cNvGraphicFramePr>
            <a:graphicFrameLocks noGrp="1"/>
          </p:cNvGraphicFramePr>
          <p:nvPr/>
        </p:nvGraphicFramePr>
        <p:xfrm>
          <a:off x="9170322" y="4316014"/>
          <a:ext cx="641872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0x60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</a:tbl>
          </a:graphicData>
        </a:graphic>
      </p:graphicFrame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F8FEBD8D-96EE-4D9B-946E-5EAAD094108A}"/>
              </a:ext>
            </a:extLst>
          </p:cNvPr>
          <p:cNvGraphicFramePr>
            <a:graphicFrameLocks noGrp="1"/>
          </p:cNvGraphicFramePr>
          <p:nvPr/>
        </p:nvGraphicFramePr>
        <p:xfrm>
          <a:off x="9931129" y="4316014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452F34B-6CD7-4616-8D5D-9C6D08684FDC}"/>
              </a:ext>
            </a:extLst>
          </p:cNvPr>
          <p:cNvSpPr/>
          <p:nvPr/>
        </p:nvSpPr>
        <p:spPr>
          <a:xfrm>
            <a:off x="819716" y="5146266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2E521102-C462-431E-89C4-D36AC14B0286}"/>
              </a:ext>
            </a:extLst>
          </p:cNvPr>
          <p:cNvSpPr/>
          <p:nvPr/>
        </p:nvSpPr>
        <p:spPr>
          <a:xfrm>
            <a:off x="782482" y="1973353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80B48820-29D7-499E-B145-4D766F23261D}"/>
              </a:ext>
            </a:extLst>
          </p:cNvPr>
          <p:cNvSpPr/>
          <p:nvPr/>
        </p:nvSpPr>
        <p:spPr>
          <a:xfrm>
            <a:off x="797231" y="2204409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E6DC1412-07A7-430F-929F-F2C304D4026B}"/>
              </a:ext>
            </a:extLst>
          </p:cNvPr>
          <p:cNvSpPr/>
          <p:nvPr/>
        </p:nvSpPr>
        <p:spPr>
          <a:xfrm>
            <a:off x="816894" y="5146266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147B1FE6-8D68-46CC-9A01-F051B3852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2238"/>
              </p:ext>
            </p:extLst>
          </p:nvPr>
        </p:nvGraphicFramePr>
        <p:xfrm>
          <a:off x="9931128" y="1777579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5</a:t>
                      </a:r>
                      <a:endParaRPr lang="he-I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sp>
        <p:nvSpPr>
          <p:cNvPr id="20" name="מלבן 19">
            <a:extLst>
              <a:ext uri="{FF2B5EF4-FFF2-40B4-BE49-F238E27FC236}">
                <a16:creationId xmlns:a16="http://schemas.microsoft.com/office/drawing/2014/main" id="{22350A20-0ED4-48C6-96AD-EF3A19A88A41}"/>
              </a:ext>
            </a:extLst>
          </p:cNvPr>
          <p:cNvSpPr/>
          <p:nvPr/>
        </p:nvSpPr>
        <p:spPr>
          <a:xfrm>
            <a:off x="10795508" y="180707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</a:t>
            </a:r>
            <a:endParaRPr lang="he-IL" sz="2000" b="1" dirty="0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DB8C7FC3-5985-487A-ACD2-6A605EC17373}"/>
              </a:ext>
            </a:extLst>
          </p:cNvPr>
          <p:cNvSpPr/>
          <p:nvPr/>
        </p:nvSpPr>
        <p:spPr>
          <a:xfrm>
            <a:off x="821811" y="5396987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88C22360-66EA-4FEA-80FE-F742B8F03339}"/>
              </a:ext>
            </a:extLst>
          </p:cNvPr>
          <p:cNvSpPr/>
          <p:nvPr/>
        </p:nvSpPr>
        <p:spPr>
          <a:xfrm>
            <a:off x="821811" y="5642796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7291B613-3D47-48A4-A821-D5C54E872BD7}"/>
              </a:ext>
            </a:extLst>
          </p:cNvPr>
          <p:cNvSpPr/>
          <p:nvPr/>
        </p:nvSpPr>
        <p:spPr>
          <a:xfrm>
            <a:off x="836560" y="3464947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8A368B04-A67E-419C-BE6B-5B3F35B6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5717"/>
              </p:ext>
            </p:extLst>
          </p:nvPr>
        </p:nvGraphicFramePr>
        <p:xfrm>
          <a:off x="9177904" y="4323634"/>
          <a:ext cx="641872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>
                    <a:solidFill>
                      <a:srgbClr val="8BC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0x60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</a:tbl>
          </a:graphicData>
        </a:graphic>
      </p:graphicFrame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B1EDBB7E-10F5-4915-A271-C317F096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853"/>
              </p:ext>
            </p:extLst>
          </p:nvPr>
        </p:nvGraphicFramePr>
        <p:xfrm>
          <a:off x="9930987" y="4327802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>
                    <a:solidFill>
                      <a:srgbClr val="8BC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sp>
        <p:nvSpPr>
          <p:cNvPr id="28" name="חץ: ימינה 27">
            <a:extLst>
              <a:ext uri="{FF2B5EF4-FFF2-40B4-BE49-F238E27FC236}">
                <a16:creationId xmlns:a16="http://schemas.microsoft.com/office/drawing/2014/main" id="{D054FD3E-0E56-466E-BF42-DD6579883DD3}"/>
              </a:ext>
            </a:extLst>
          </p:cNvPr>
          <p:cNvSpPr/>
          <p:nvPr/>
        </p:nvSpPr>
        <p:spPr>
          <a:xfrm>
            <a:off x="831642" y="3705837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0F6AEEFF-2B60-4B25-8EDF-ED7168D23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9730"/>
              </p:ext>
            </p:extLst>
          </p:nvPr>
        </p:nvGraphicFramePr>
        <p:xfrm>
          <a:off x="9181716" y="4315899"/>
          <a:ext cx="641872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641872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>
                    <a:solidFill>
                      <a:srgbClr val="8BC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0x60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</a:tbl>
          </a:graphicData>
        </a:graphic>
      </p:graphicFrame>
      <p:graphicFrame>
        <p:nvGraphicFramePr>
          <p:cNvPr id="30" name="טבלה 29">
            <a:extLst>
              <a:ext uri="{FF2B5EF4-FFF2-40B4-BE49-F238E27FC236}">
                <a16:creationId xmlns:a16="http://schemas.microsoft.com/office/drawing/2014/main" id="{20637F66-0985-4AFD-BF47-CD511C0FE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02348"/>
              </p:ext>
            </p:extLst>
          </p:nvPr>
        </p:nvGraphicFramePr>
        <p:xfrm>
          <a:off x="9938402" y="4328301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5</a:t>
                      </a:r>
                      <a:endParaRPr lang="he-IL" b="0" dirty="0"/>
                    </a:p>
                  </a:txBody>
                  <a:tcPr>
                    <a:solidFill>
                      <a:srgbClr val="8BC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sp>
        <p:nvSpPr>
          <p:cNvPr id="31" name="מלבן 30">
            <a:extLst>
              <a:ext uri="{FF2B5EF4-FFF2-40B4-BE49-F238E27FC236}">
                <a16:creationId xmlns:a16="http://schemas.microsoft.com/office/drawing/2014/main" id="{946FFED1-6771-40D6-BF41-F5C68C0125C3}"/>
              </a:ext>
            </a:extLst>
          </p:cNvPr>
          <p:cNvSpPr/>
          <p:nvPr/>
        </p:nvSpPr>
        <p:spPr>
          <a:xfrm>
            <a:off x="10720895" y="2327277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a_ptr</a:t>
            </a:r>
            <a:endParaRPr lang="he-IL" sz="2000" b="1" dirty="0"/>
          </a:p>
        </p:txBody>
      </p:sp>
      <p:sp>
        <p:nvSpPr>
          <p:cNvPr id="32" name="חץ: ימינה 31">
            <a:extLst>
              <a:ext uri="{FF2B5EF4-FFF2-40B4-BE49-F238E27FC236}">
                <a16:creationId xmlns:a16="http://schemas.microsoft.com/office/drawing/2014/main" id="{294EFEF6-2D75-4DB3-867E-22C3B422F4AC}"/>
              </a:ext>
            </a:extLst>
          </p:cNvPr>
          <p:cNvSpPr/>
          <p:nvPr/>
        </p:nvSpPr>
        <p:spPr>
          <a:xfrm>
            <a:off x="846390" y="3936896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20AC0AE8-B645-4D7A-8C00-C196CCD3D4F8}"/>
              </a:ext>
            </a:extLst>
          </p:cNvPr>
          <p:cNvSpPr/>
          <p:nvPr/>
        </p:nvSpPr>
        <p:spPr>
          <a:xfrm>
            <a:off x="835504" y="5888605"/>
            <a:ext cx="387275" cy="1440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848C5817-8154-4A44-BD0A-C3E90368BCA2}"/>
              </a:ext>
            </a:extLst>
          </p:cNvPr>
          <p:cNvSpPr/>
          <p:nvPr/>
        </p:nvSpPr>
        <p:spPr>
          <a:xfrm>
            <a:off x="3567203" y="4982313"/>
            <a:ext cx="2601662" cy="982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garbage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8958D06A-2DE4-47CA-B99A-29AFE45C0444}"/>
              </a:ext>
            </a:extLst>
          </p:cNvPr>
          <p:cNvSpPr/>
          <p:nvPr/>
        </p:nvSpPr>
        <p:spPr>
          <a:xfrm>
            <a:off x="3587262" y="5469031"/>
            <a:ext cx="2601662" cy="982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09728" indent="0">
              <a:buFont typeface="Georgia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graphicFrame>
        <p:nvGraphicFramePr>
          <p:cNvPr id="37" name="טבלה 36">
            <a:extLst>
              <a:ext uri="{FF2B5EF4-FFF2-40B4-BE49-F238E27FC236}">
                <a16:creationId xmlns:a16="http://schemas.microsoft.com/office/drawing/2014/main" id="{DF0459A3-CC07-45A2-892D-61BB389BF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86260"/>
              </p:ext>
            </p:extLst>
          </p:nvPr>
        </p:nvGraphicFramePr>
        <p:xfrm>
          <a:off x="9938527" y="1783397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algn="ctr" rtl="1"/>
                      <a:endParaRPr lang="he-I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sp>
        <p:nvSpPr>
          <p:cNvPr id="38" name="מלבן 37">
            <a:extLst>
              <a:ext uri="{FF2B5EF4-FFF2-40B4-BE49-F238E27FC236}">
                <a16:creationId xmlns:a16="http://schemas.microsoft.com/office/drawing/2014/main" id="{DE7818CB-CD5D-4677-80D7-1DD93B403EA7}"/>
              </a:ext>
            </a:extLst>
          </p:cNvPr>
          <p:cNvSpPr/>
          <p:nvPr/>
        </p:nvSpPr>
        <p:spPr>
          <a:xfrm>
            <a:off x="10705600" y="3458597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ptr2</a:t>
            </a:r>
            <a:endParaRPr lang="he-IL" sz="2000" b="1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2A8BBF97-381F-4387-96CC-C86239D6A8A9}"/>
              </a:ext>
            </a:extLst>
          </p:cNvPr>
          <p:cNvSpPr/>
          <p:nvPr/>
        </p:nvSpPr>
        <p:spPr>
          <a:xfrm>
            <a:off x="10756936" y="2953765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ptr1</a:t>
            </a:r>
            <a:endParaRPr lang="he-IL" sz="2000" b="1" dirty="0"/>
          </a:p>
        </p:txBody>
      </p:sp>
      <p:sp>
        <p:nvSpPr>
          <p:cNvPr id="40" name="קשת 39">
            <a:extLst>
              <a:ext uri="{FF2B5EF4-FFF2-40B4-BE49-F238E27FC236}">
                <a16:creationId xmlns:a16="http://schemas.microsoft.com/office/drawing/2014/main" id="{8D6951AF-C16A-473B-ACA5-5091A3BAEEB6}"/>
              </a:ext>
            </a:extLst>
          </p:cNvPr>
          <p:cNvSpPr/>
          <p:nvPr/>
        </p:nvSpPr>
        <p:spPr>
          <a:xfrm flipV="1">
            <a:off x="10288938" y="1529518"/>
            <a:ext cx="1321944" cy="2311572"/>
          </a:xfrm>
          <a:prstGeom prst="arc">
            <a:avLst>
              <a:gd name="adj1" fmla="val 19532245"/>
              <a:gd name="adj2" fmla="val 628646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קשת 40">
            <a:extLst>
              <a:ext uri="{FF2B5EF4-FFF2-40B4-BE49-F238E27FC236}">
                <a16:creationId xmlns:a16="http://schemas.microsoft.com/office/drawing/2014/main" id="{9E84A3B2-2820-41A1-BD3B-4641562EA5F8}"/>
              </a:ext>
            </a:extLst>
          </p:cNvPr>
          <p:cNvSpPr/>
          <p:nvPr/>
        </p:nvSpPr>
        <p:spPr>
          <a:xfrm>
            <a:off x="10455671" y="1219200"/>
            <a:ext cx="1034257" cy="3418659"/>
          </a:xfrm>
          <a:prstGeom prst="arc">
            <a:avLst>
              <a:gd name="adj1" fmla="val 20504861"/>
              <a:gd name="adj2" fmla="val 582655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קשת 32">
            <a:extLst>
              <a:ext uri="{FF2B5EF4-FFF2-40B4-BE49-F238E27FC236}">
                <a16:creationId xmlns:a16="http://schemas.microsoft.com/office/drawing/2014/main" id="{DE346828-9B1B-4037-AB95-907D38FDD5C6}"/>
              </a:ext>
            </a:extLst>
          </p:cNvPr>
          <p:cNvSpPr/>
          <p:nvPr/>
        </p:nvSpPr>
        <p:spPr>
          <a:xfrm>
            <a:off x="10480730" y="3360659"/>
            <a:ext cx="1034257" cy="1384571"/>
          </a:xfrm>
          <a:prstGeom prst="arc">
            <a:avLst>
              <a:gd name="adj1" fmla="val 19744769"/>
              <a:gd name="adj2" fmla="val 628646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2" name="טבלה 41">
            <a:extLst>
              <a:ext uri="{FF2B5EF4-FFF2-40B4-BE49-F238E27FC236}">
                <a16:creationId xmlns:a16="http://schemas.microsoft.com/office/drawing/2014/main" id="{77871340-E4C5-4F25-893A-B019DF79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38663"/>
              </p:ext>
            </p:extLst>
          </p:nvPr>
        </p:nvGraphicFramePr>
        <p:xfrm>
          <a:off x="9934706" y="1788868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algn="ctr" rtl="1"/>
                      <a:endParaRPr lang="he-I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0x50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graphicFrame>
        <p:nvGraphicFramePr>
          <p:cNvPr id="43" name="טבלה 42">
            <a:extLst>
              <a:ext uri="{FF2B5EF4-FFF2-40B4-BE49-F238E27FC236}">
                <a16:creationId xmlns:a16="http://schemas.microsoft.com/office/drawing/2014/main" id="{70EB368C-8237-4355-A22F-B3DDDBAF4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33659"/>
              </p:ext>
            </p:extLst>
          </p:nvPr>
        </p:nvGraphicFramePr>
        <p:xfrm>
          <a:off x="9940102" y="1783473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algn="ctr" rtl="1"/>
                      <a:endParaRPr lang="he-I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  <p:graphicFrame>
        <p:nvGraphicFramePr>
          <p:cNvPr id="44" name="טבלה 43">
            <a:extLst>
              <a:ext uri="{FF2B5EF4-FFF2-40B4-BE49-F238E27FC236}">
                <a16:creationId xmlns:a16="http://schemas.microsoft.com/office/drawing/2014/main" id="{8FE6200A-21DA-4520-89A5-280C4745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9402"/>
              </p:ext>
            </p:extLst>
          </p:nvPr>
        </p:nvGraphicFramePr>
        <p:xfrm>
          <a:off x="9936046" y="1792281"/>
          <a:ext cx="774614" cy="2162176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74614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algn="ctr" rtl="1"/>
                      <a:endParaRPr lang="he-I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8" grpId="0" animBg="1"/>
      <p:bldP spid="28" grpId="1" animBg="1"/>
      <p:bldP spid="31" grpId="0"/>
      <p:bldP spid="31" grpId="1"/>
      <p:bldP spid="32" grpId="0" animBg="1"/>
      <p:bldP spid="32" grpId="1" animBg="1"/>
      <p:bldP spid="34" grpId="0" animBg="1"/>
      <p:bldP spid="34" grpId="1" animBg="1"/>
      <p:bldP spid="35" grpId="0"/>
      <p:bldP spid="36" grpId="0"/>
      <p:bldP spid="38" grpId="0"/>
      <p:bldP spid="39" grpId="0"/>
      <p:bldP spid="40" grpId="0" animBg="1"/>
      <p:bldP spid="41" grpId="0" animBg="1"/>
      <p:bldP spid="41" grpId="1" animBg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05117B-178B-4EB8-948A-9574317E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596281"/>
            <a:ext cx="10972800" cy="4325112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cs typeface="Arial" panose="020B0604020202020204" pitchFamily="34" charset="0"/>
              </a:rPr>
              <a:t>W</a:t>
            </a:r>
            <a:r>
              <a:rPr lang="he-IL" altLang="he-IL" dirty="0" err="1">
                <a:cs typeface="Arial" panose="020B0604020202020204" pitchFamily="34" charset="0"/>
              </a:rPr>
              <a:t>hen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the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memory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must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live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after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the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function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returns</a:t>
            </a:r>
            <a:r>
              <a:rPr lang="en-US" altLang="he-IL" dirty="0">
                <a:cs typeface="Arial" panose="020B0604020202020204" pitchFamily="34" charset="0"/>
              </a:rPr>
              <a:t>.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Stack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memory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gets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destroyed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when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function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ends</a:t>
            </a:r>
            <a:r>
              <a:rPr lang="he-IL" altLang="he-IL" dirty="0">
                <a:cs typeface="Arial" panose="020B0604020202020204" pitchFamily="34" charset="0"/>
              </a:rPr>
              <a:t>, </a:t>
            </a:r>
            <a:r>
              <a:rPr lang="he-IL" altLang="he-IL" dirty="0" err="1">
                <a:cs typeface="Arial" panose="020B0604020202020204" pitchFamily="34" charset="0"/>
              </a:rPr>
              <a:t>dynamic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memory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is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freed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when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you</a:t>
            </a:r>
            <a:r>
              <a:rPr lang="he-IL" altLang="he-IL" dirty="0">
                <a:cs typeface="Arial" panose="020B0604020202020204" pitchFamily="34" charset="0"/>
              </a:rPr>
              <a:t> </a:t>
            </a:r>
            <a:r>
              <a:rPr lang="he-IL" altLang="he-IL" dirty="0" err="1">
                <a:cs typeface="Arial" panose="020B0604020202020204" pitchFamily="34" charset="0"/>
              </a:rPr>
              <a:t>want</a:t>
            </a:r>
            <a:r>
              <a:rPr lang="he-IL" altLang="he-IL" dirty="0">
                <a:cs typeface="Arial" panose="020B0604020202020204" pitchFamily="34" charset="0"/>
              </a:rPr>
              <a:t>.</a:t>
            </a:r>
            <a:endParaRPr lang="en-US" altLang="he-IL" dirty="0"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cs typeface="Arial" panose="020B0604020202020204" pitchFamily="34" charset="0"/>
              </a:rPr>
              <a:t>When </a:t>
            </a:r>
            <a:r>
              <a:rPr lang="en-US" altLang="he-IL" dirty="0" err="1">
                <a:cs typeface="Arial" panose="020B0604020202020204" pitchFamily="34" charset="0"/>
              </a:rPr>
              <a:t>your’e</a:t>
            </a:r>
            <a:r>
              <a:rPr lang="en-US" altLang="he-IL" dirty="0">
                <a:cs typeface="Arial" panose="020B0604020202020204" pitchFamily="34" charset="0"/>
              </a:rPr>
              <a:t> building an array / structure of size that is unknown.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cs typeface="Arial" panose="020B0604020202020204" pitchFamily="34" charset="0"/>
              </a:rPr>
              <a:t>When </a:t>
            </a:r>
            <a:r>
              <a:rPr lang="en-US" altLang="he-IL" dirty="0" err="1">
                <a:cs typeface="Arial" panose="020B0604020202020204" pitchFamily="34" charset="0"/>
              </a:rPr>
              <a:t>your’e</a:t>
            </a:r>
            <a:r>
              <a:rPr lang="en-US" altLang="he-IL" dirty="0">
                <a:cs typeface="Arial" panose="020B0604020202020204" pitchFamily="34" charset="0"/>
              </a:rPr>
              <a:t> building an array of size that is dynamically changes, which brings us to…</a:t>
            </a:r>
            <a:endParaRPr lang="he-IL" altLang="he-IL" dirty="0"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65496BA-3676-4B36-BE3D-5400AA74AA5D}"/>
              </a:ext>
            </a:extLst>
          </p:cNvPr>
          <p:cNvSpPr txBox="1">
            <a:spLocks/>
          </p:cNvSpPr>
          <p:nvPr/>
        </p:nvSpPr>
        <p:spPr>
          <a:xfrm>
            <a:off x="0" y="44384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When to use dynamic allocation?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72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</a:t>
            </a:r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0" y="1073975"/>
            <a:ext cx="11145520" cy="6599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What if we already allocated memory using malloc, entered values and now we want to resize that array?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For this we use </a:t>
            </a:r>
            <a:r>
              <a:rPr lang="en-US" sz="2200" dirty="0" err="1"/>
              <a:t>realloc</a:t>
            </a:r>
            <a:r>
              <a:rPr lang="en-US" sz="2200" dirty="0"/>
              <a:t> – re-allocation.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realloc</a:t>
            </a:r>
            <a:r>
              <a:rPr lang="en-US" sz="2200" dirty="0"/>
              <a:t> receives a pointer to the memory that should be reallocated and the new size that should be allocated to it. It returns a pointer to the start of the allocated block – not necessarily identical to the old one!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A1833C-1B1A-4645-9730-2CF33E59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965" y="2819878"/>
            <a:ext cx="7008650" cy="3994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1587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4520</Words>
  <Application>Microsoft Office PowerPoint</Application>
  <PresentationFormat>מסך רחב</PresentationFormat>
  <Paragraphs>509</Paragraphs>
  <Slides>41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Georgia</vt:lpstr>
      <vt:lpstr>JetBrains Mono</vt:lpstr>
      <vt:lpstr>Sitka Display</vt:lpstr>
      <vt:lpstr>Wingdings 2</vt:lpstr>
      <vt:lpstr>Training presentation</vt:lpstr>
      <vt:lpstr>TA 4</vt:lpstr>
      <vt:lpstr>Memory allocation</vt:lpstr>
      <vt:lpstr>Memory allocation</vt:lpstr>
      <vt:lpstr>Memory allocation – Stack vs Heap</vt:lpstr>
      <vt:lpstr>stack</vt:lpstr>
      <vt:lpstr>Memory allocation – malloc</vt:lpstr>
      <vt:lpstr>מצגת של PowerPoint‏</vt:lpstr>
      <vt:lpstr>מצגת של PowerPoint‏</vt:lpstr>
      <vt:lpstr>Memory allocation – realloc</vt:lpstr>
      <vt:lpstr>Memory allocation – realloc </vt:lpstr>
      <vt:lpstr> Array Reallocation</vt:lpstr>
      <vt:lpstr>מצגת של PowerPoint‏</vt:lpstr>
      <vt:lpstr>מצגת של PowerPoint‏</vt:lpstr>
      <vt:lpstr>מצגת של PowerPoint‏</vt:lpstr>
      <vt:lpstr>מצגת של PowerPoint‏</vt:lpstr>
      <vt:lpstr>Memory allocation – example</vt:lpstr>
      <vt:lpstr>Memory allocation – example</vt:lpstr>
      <vt:lpstr>Memory allocation – example</vt:lpstr>
      <vt:lpstr>Memory allocation – example</vt:lpstr>
      <vt:lpstr>Memory allocation – example</vt:lpstr>
      <vt:lpstr>Memory allocation – example</vt:lpstr>
      <vt:lpstr>Memory allocation – example</vt:lpstr>
      <vt:lpstr>Memory allocation – rules &amp; guidelines</vt:lpstr>
      <vt:lpstr>מצגת של PowerPoint‏</vt:lpstr>
      <vt:lpstr>מצגת של PowerPoint‏</vt:lpstr>
      <vt:lpstr>מצגת של PowerPoint‏</vt:lpstr>
      <vt:lpstr>מצגת של PowerPoint‏</vt:lpstr>
      <vt:lpstr>Example – malloc and pointer bugs</vt:lpstr>
      <vt:lpstr>מצגת של PowerPoint‏</vt:lpstr>
      <vt:lpstr>Working with files</vt:lpstr>
      <vt:lpstr>Working with files</vt:lpstr>
      <vt:lpstr>Working with files</vt:lpstr>
      <vt:lpstr>Working with files – Example 1</vt:lpstr>
      <vt:lpstr>Working with files – Example 2</vt:lpstr>
      <vt:lpstr>String literals</vt:lpstr>
      <vt:lpstr>Strings in C Using Pointers</vt:lpstr>
      <vt:lpstr>מצגת של PowerPoint‏</vt:lpstr>
      <vt:lpstr>Strings in C Using Pointers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100</cp:revision>
  <dcterms:created xsi:type="dcterms:W3CDTF">2020-03-21T15:52:13Z</dcterms:created>
  <dcterms:modified xsi:type="dcterms:W3CDTF">2020-08-12T12:16:13Z</dcterms:modified>
</cp:coreProperties>
</file>