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315" r:id="rId3"/>
    <p:sldId id="269" r:id="rId4"/>
    <p:sldId id="330" r:id="rId5"/>
    <p:sldId id="332" r:id="rId6"/>
    <p:sldId id="367" r:id="rId7"/>
    <p:sldId id="353" r:id="rId8"/>
    <p:sldId id="354" r:id="rId9"/>
    <p:sldId id="360" r:id="rId10"/>
    <p:sldId id="355" r:id="rId11"/>
    <p:sldId id="356" r:id="rId12"/>
    <p:sldId id="359" r:id="rId13"/>
    <p:sldId id="357" r:id="rId14"/>
    <p:sldId id="358" r:id="rId15"/>
    <p:sldId id="362" r:id="rId16"/>
    <p:sldId id="361" r:id="rId17"/>
    <p:sldId id="370" r:id="rId18"/>
    <p:sldId id="363" r:id="rId19"/>
    <p:sldId id="364" r:id="rId20"/>
    <p:sldId id="365" r:id="rId21"/>
    <p:sldId id="3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C08"/>
    <a:srgbClr val="63A537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2453" autoAdjust="0"/>
  </p:normalViewPr>
  <p:slideViewPr>
    <p:cSldViewPr snapToGrid="0">
      <p:cViewPr varScale="1">
        <p:scale>
          <a:sx n="79" d="100"/>
          <a:sy n="79" d="100"/>
        </p:scale>
        <p:origin x="749" y="4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Multiplication board – 1 till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0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4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point is – array of pointers on the stack, each pointer points to the heap, there is no continuity or necessary order to the allocation on the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6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Make sure they understand this is a static array of pointers – but since we allocate memory for the pointers, they are basically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7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3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7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– first free inner arrays, then outer array. Ask what happens if we tried to do the other way 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42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95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77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– char** </a:t>
            </a:r>
            <a:r>
              <a:rPr lang="en-US" dirty="0" err="1"/>
              <a:t>arr</a:t>
            </a:r>
            <a:r>
              <a:rPr lang="en-US" dirty="0"/>
              <a:t> and char* </a:t>
            </a:r>
            <a:r>
              <a:rPr lang="en-US" dirty="0" err="1"/>
              <a:t>arr</a:t>
            </a:r>
            <a:r>
              <a:rPr lang="en-US" dirty="0"/>
              <a:t>[] are not the same as foo1 and foo2 – implicit conversion, but different animal.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8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0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56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7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1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point is – continuity. The representation in the memory is a raveled 2D array, to the best of my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6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Pointer to pointer, 2D arrays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Static arrays – example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7191FB5-48F6-4DC3-8F5A-B511A8C5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788" y="1798552"/>
            <a:ext cx="4414991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array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][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];</a:t>
            </a:r>
            <a:b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4800" b="0" i="0" u="none" strike="noStrike" cap="none" normalizeH="0" baseline="-2500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4800" b="0" i="0" u="none" strike="noStrike" cap="none" normalizeH="0" baseline="-2500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11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4800" b="0" i="0" u="none" strike="noStrike" cap="none" normalizeH="0" baseline="-2500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j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j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11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j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array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4800" b="0" i="0" u="none" strike="noStrike" cap="none" normalizeH="0" baseline="-2500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][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j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4800" b="0" i="0" u="none" strike="noStrike" cap="none" normalizeH="0" baseline="-2500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j</a:t>
            </a: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-2500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9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8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Half dynamic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case – you are writing a program that saves the grades of a class. You know each class has 30 students, but different classes take a different number of courses. How can save these grades?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Solution – dynamic allocation! Once we know (during runtime) how many courses the class takes, we can allocate adequate memory per student.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“outer array” is located on the stack, while each student grade’s array (“inner array”) is allocated on the heap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 will it look like?</a:t>
            </a:r>
          </a:p>
        </p:txBody>
      </p:sp>
    </p:spTree>
    <p:extLst>
      <p:ext uri="{BB962C8B-B14F-4D97-AF65-F5344CB8AC3E}">
        <p14:creationId xmlns:p14="http://schemas.microsoft.com/office/powerpoint/2010/main" val="8374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Half dynamic 2D arrays – graphical representation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AF2F0D2-AED0-4EB4-BA8A-751728BC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22603"/>
              </p:ext>
            </p:extLst>
          </p:nvPr>
        </p:nvGraphicFramePr>
        <p:xfrm>
          <a:off x="1094441" y="2247152"/>
          <a:ext cx="1045883" cy="41357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5883">
                  <a:extLst>
                    <a:ext uri="{9D8B030D-6E8A-4147-A177-3AD203B41FA5}">
                      <a16:colId xmlns:a16="http://schemas.microsoft.com/office/drawing/2014/main" val="955759601"/>
                    </a:ext>
                  </a:extLst>
                </a:gridCol>
              </a:tblGrid>
              <a:tr h="689287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23529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64182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85369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76917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26934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368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E18CF6-DB68-45A0-A4E6-5BA6F4CF8D63}"/>
              </a:ext>
            </a:extLst>
          </p:cNvPr>
          <p:cNvSpPr txBox="1"/>
          <p:nvPr/>
        </p:nvSpPr>
        <p:spPr>
          <a:xfrm>
            <a:off x="573265" y="1311299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“outer array”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2ABED-8161-4B8D-93D1-CE9D7E2C51E9}"/>
              </a:ext>
            </a:extLst>
          </p:cNvPr>
          <p:cNvSpPr txBox="1"/>
          <p:nvPr/>
        </p:nvSpPr>
        <p:spPr>
          <a:xfrm>
            <a:off x="1120105" y="6285013"/>
            <a:ext cx="1052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0A42F8B-802E-400D-9221-FA624B371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67449"/>
              </p:ext>
            </p:extLst>
          </p:nvPr>
        </p:nvGraphicFramePr>
        <p:xfrm>
          <a:off x="4870821" y="2247152"/>
          <a:ext cx="5127815" cy="41357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5563">
                  <a:extLst>
                    <a:ext uri="{9D8B030D-6E8A-4147-A177-3AD203B41FA5}">
                      <a16:colId xmlns:a16="http://schemas.microsoft.com/office/drawing/2014/main" val="955759601"/>
                    </a:ext>
                  </a:extLst>
                </a:gridCol>
                <a:gridCol w="1025563">
                  <a:extLst>
                    <a:ext uri="{9D8B030D-6E8A-4147-A177-3AD203B41FA5}">
                      <a16:colId xmlns:a16="http://schemas.microsoft.com/office/drawing/2014/main" val="2911276260"/>
                    </a:ext>
                  </a:extLst>
                </a:gridCol>
                <a:gridCol w="1025563">
                  <a:extLst>
                    <a:ext uri="{9D8B030D-6E8A-4147-A177-3AD203B41FA5}">
                      <a16:colId xmlns:a16="http://schemas.microsoft.com/office/drawing/2014/main" val="3799809553"/>
                    </a:ext>
                  </a:extLst>
                </a:gridCol>
                <a:gridCol w="1025563">
                  <a:extLst>
                    <a:ext uri="{9D8B030D-6E8A-4147-A177-3AD203B41FA5}">
                      <a16:colId xmlns:a16="http://schemas.microsoft.com/office/drawing/2014/main" val="1645357435"/>
                    </a:ext>
                  </a:extLst>
                </a:gridCol>
                <a:gridCol w="1025563">
                  <a:extLst>
                    <a:ext uri="{9D8B030D-6E8A-4147-A177-3AD203B41FA5}">
                      <a16:colId xmlns:a16="http://schemas.microsoft.com/office/drawing/2014/main" val="2543244387"/>
                    </a:ext>
                  </a:extLst>
                </a:gridCol>
              </a:tblGrid>
              <a:tr h="689287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23529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64182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85369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76917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26934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368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24C16D-2EBB-41AB-B69C-2BA2976ED461}"/>
              </a:ext>
            </a:extLst>
          </p:cNvPr>
          <p:cNvSpPr txBox="1"/>
          <p:nvPr/>
        </p:nvSpPr>
        <p:spPr>
          <a:xfrm>
            <a:off x="6639861" y="1308556"/>
            <a:ext cx="2209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“inner arrays”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9E9AB-831E-4A40-BB46-2AE13525467F}"/>
              </a:ext>
            </a:extLst>
          </p:cNvPr>
          <p:cNvSpPr txBox="1"/>
          <p:nvPr/>
        </p:nvSpPr>
        <p:spPr>
          <a:xfrm>
            <a:off x="7195076" y="6286780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heap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BE36A-E0EF-48D5-B804-13BDA1FD9979}"/>
              </a:ext>
            </a:extLst>
          </p:cNvPr>
          <p:cNvSpPr/>
          <p:nvPr/>
        </p:nvSpPr>
        <p:spPr>
          <a:xfrm>
            <a:off x="1524000" y="2276305"/>
            <a:ext cx="3795059" cy="395177"/>
          </a:xfrm>
          <a:custGeom>
            <a:avLst/>
            <a:gdLst>
              <a:gd name="connsiteX0" fmla="*/ 0 w 3795059"/>
              <a:gd name="connsiteY0" fmla="*/ 394447 h 394447"/>
              <a:gd name="connsiteX1" fmla="*/ 0 w 3795059"/>
              <a:gd name="connsiteY1" fmla="*/ 394447 h 394447"/>
              <a:gd name="connsiteX2" fmla="*/ 1954306 w 3795059"/>
              <a:gd name="connsiteY2" fmla="*/ 0 h 394447"/>
              <a:gd name="connsiteX3" fmla="*/ 3795059 w 3795059"/>
              <a:gd name="connsiteY3" fmla="*/ 304800 h 394447"/>
              <a:gd name="connsiteX0" fmla="*/ 0 w 3795059"/>
              <a:gd name="connsiteY0" fmla="*/ 395177 h 395177"/>
              <a:gd name="connsiteX1" fmla="*/ 0 w 3795059"/>
              <a:gd name="connsiteY1" fmla="*/ 395177 h 395177"/>
              <a:gd name="connsiteX2" fmla="*/ 1954306 w 3795059"/>
              <a:gd name="connsiteY2" fmla="*/ 730 h 395177"/>
              <a:gd name="connsiteX3" fmla="*/ 3795059 w 3795059"/>
              <a:gd name="connsiteY3" fmla="*/ 305530 h 39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5059" h="395177">
                <a:moveTo>
                  <a:pt x="0" y="395177"/>
                </a:moveTo>
                <a:lnTo>
                  <a:pt x="0" y="395177"/>
                </a:lnTo>
                <a:cubicBezTo>
                  <a:pt x="325718" y="329436"/>
                  <a:pt x="1321796" y="15671"/>
                  <a:pt x="1954306" y="730"/>
                </a:cubicBezTo>
                <a:cubicBezTo>
                  <a:pt x="2586816" y="-14211"/>
                  <a:pt x="3181475" y="203930"/>
                  <a:pt x="3795059" y="30553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D35292-391E-4DFC-AB05-9FA3D2CAFA19}"/>
              </a:ext>
            </a:extLst>
          </p:cNvPr>
          <p:cNvSpPr/>
          <p:nvPr/>
        </p:nvSpPr>
        <p:spPr>
          <a:xfrm>
            <a:off x="1374332" y="3245385"/>
            <a:ext cx="3412819" cy="1444540"/>
          </a:xfrm>
          <a:custGeom>
            <a:avLst/>
            <a:gdLst>
              <a:gd name="connsiteX0" fmla="*/ 0 w 3795059"/>
              <a:gd name="connsiteY0" fmla="*/ 394447 h 394447"/>
              <a:gd name="connsiteX1" fmla="*/ 0 w 3795059"/>
              <a:gd name="connsiteY1" fmla="*/ 394447 h 394447"/>
              <a:gd name="connsiteX2" fmla="*/ 1954306 w 3795059"/>
              <a:gd name="connsiteY2" fmla="*/ 0 h 394447"/>
              <a:gd name="connsiteX3" fmla="*/ 3795059 w 3795059"/>
              <a:gd name="connsiteY3" fmla="*/ 304800 h 394447"/>
              <a:gd name="connsiteX0" fmla="*/ 0 w 3795059"/>
              <a:gd name="connsiteY0" fmla="*/ 395177 h 395177"/>
              <a:gd name="connsiteX1" fmla="*/ 0 w 3795059"/>
              <a:gd name="connsiteY1" fmla="*/ 395177 h 395177"/>
              <a:gd name="connsiteX2" fmla="*/ 1954306 w 3795059"/>
              <a:gd name="connsiteY2" fmla="*/ 730 h 395177"/>
              <a:gd name="connsiteX3" fmla="*/ 3795059 w 3795059"/>
              <a:gd name="connsiteY3" fmla="*/ 305530 h 395177"/>
              <a:gd name="connsiteX0" fmla="*/ 0 w 4362724"/>
              <a:gd name="connsiteY0" fmla="*/ 399443 h 716196"/>
              <a:gd name="connsiteX1" fmla="*/ 0 w 4362724"/>
              <a:gd name="connsiteY1" fmla="*/ 399443 h 716196"/>
              <a:gd name="connsiteX2" fmla="*/ 1954306 w 4362724"/>
              <a:gd name="connsiteY2" fmla="*/ 4996 h 716196"/>
              <a:gd name="connsiteX3" fmla="*/ 4362724 w 4362724"/>
              <a:gd name="connsiteY3" fmla="*/ 716196 h 716196"/>
              <a:gd name="connsiteX0" fmla="*/ 0 w 4362724"/>
              <a:gd name="connsiteY0" fmla="*/ 399784 h 728490"/>
              <a:gd name="connsiteX1" fmla="*/ 0 w 4362724"/>
              <a:gd name="connsiteY1" fmla="*/ 399784 h 728490"/>
              <a:gd name="connsiteX2" fmla="*/ 1954306 w 4362724"/>
              <a:gd name="connsiteY2" fmla="*/ 5337 h 728490"/>
              <a:gd name="connsiteX3" fmla="*/ 4362724 w 4362724"/>
              <a:gd name="connsiteY3" fmla="*/ 728490 h 728490"/>
              <a:gd name="connsiteX0" fmla="*/ 0 w 4362724"/>
              <a:gd name="connsiteY0" fmla="*/ 224383 h 553089"/>
              <a:gd name="connsiteX1" fmla="*/ 0 w 4362724"/>
              <a:gd name="connsiteY1" fmla="*/ 224383 h 553089"/>
              <a:gd name="connsiteX2" fmla="*/ 1587783 w 4362724"/>
              <a:gd name="connsiteY2" fmla="*/ 9231 h 553089"/>
              <a:gd name="connsiteX3" fmla="*/ 4362724 w 4362724"/>
              <a:gd name="connsiteY3" fmla="*/ 553089 h 553089"/>
              <a:gd name="connsiteX0" fmla="*/ 0 w 2552451"/>
              <a:gd name="connsiteY0" fmla="*/ 278733 h 1515862"/>
              <a:gd name="connsiteX1" fmla="*/ 0 w 2552451"/>
              <a:gd name="connsiteY1" fmla="*/ 278733 h 1515862"/>
              <a:gd name="connsiteX2" fmla="*/ 1587783 w 2552451"/>
              <a:gd name="connsiteY2" fmla="*/ 63581 h 1515862"/>
              <a:gd name="connsiteX3" fmla="*/ 2552451 w 2552451"/>
              <a:gd name="connsiteY3" fmla="*/ 1515862 h 1515862"/>
              <a:gd name="connsiteX0" fmla="*/ 0 w 2552451"/>
              <a:gd name="connsiteY0" fmla="*/ 207411 h 1444540"/>
              <a:gd name="connsiteX1" fmla="*/ 0 w 2552451"/>
              <a:gd name="connsiteY1" fmla="*/ 207411 h 1444540"/>
              <a:gd name="connsiteX2" fmla="*/ 1006708 w 2552451"/>
              <a:gd name="connsiteY2" fmla="*/ 75929 h 1444540"/>
              <a:gd name="connsiteX3" fmla="*/ 2552451 w 2552451"/>
              <a:gd name="connsiteY3" fmla="*/ 144454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2451" h="1444540">
                <a:moveTo>
                  <a:pt x="0" y="207411"/>
                </a:moveTo>
                <a:lnTo>
                  <a:pt x="0" y="207411"/>
                </a:lnTo>
                <a:cubicBezTo>
                  <a:pt x="325718" y="141670"/>
                  <a:pt x="581300" y="-130259"/>
                  <a:pt x="1006708" y="75929"/>
                </a:cubicBezTo>
                <a:cubicBezTo>
                  <a:pt x="1432116" y="282117"/>
                  <a:pt x="1938867" y="1342940"/>
                  <a:pt x="2552451" y="144454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325EBA6-07AD-43CA-892B-42E3F2858FB0}"/>
              </a:ext>
            </a:extLst>
          </p:cNvPr>
          <p:cNvSpPr/>
          <p:nvPr/>
        </p:nvSpPr>
        <p:spPr>
          <a:xfrm>
            <a:off x="1374331" y="3248401"/>
            <a:ext cx="4637996" cy="760378"/>
          </a:xfrm>
          <a:custGeom>
            <a:avLst/>
            <a:gdLst>
              <a:gd name="connsiteX0" fmla="*/ 0 w 3795059"/>
              <a:gd name="connsiteY0" fmla="*/ 394447 h 394447"/>
              <a:gd name="connsiteX1" fmla="*/ 0 w 3795059"/>
              <a:gd name="connsiteY1" fmla="*/ 394447 h 394447"/>
              <a:gd name="connsiteX2" fmla="*/ 1954306 w 3795059"/>
              <a:gd name="connsiteY2" fmla="*/ 0 h 394447"/>
              <a:gd name="connsiteX3" fmla="*/ 3795059 w 3795059"/>
              <a:gd name="connsiteY3" fmla="*/ 304800 h 394447"/>
              <a:gd name="connsiteX0" fmla="*/ 0 w 3795059"/>
              <a:gd name="connsiteY0" fmla="*/ 395177 h 395177"/>
              <a:gd name="connsiteX1" fmla="*/ 0 w 3795059"/>
              <a:gd name="connsiteY1" fmla="*/ 395177 h 395177"/>
              <a:gd name="connsiteX2" fmla="*/ 1954306 w 3795059"/>
              <a:gd name="connsiteY2" fmla="*/ 730 h 395177"/>
              <a:gd name="connsiteX3" fmla="*/ 3795059 w 3795059"/>
              <a:gd name="connsiteY3" fmla="*/ 305530 h 395177"/>
              <a:gd name="connsiteX0" fmla="*/ 0 w 4362724"/>
              <a:gd name="connsiteY0" fmla="*/ 399443 h 716196"/>
              <a:gd name="connsiteX1" fmla="*/ 0 w 4362724"/>
              <a:gd name="connsiteY1" fmla="*/ 399443 h 716196"/>
              <a:gd name="connsiteX2" fmla="*/ 1954306 w 4362724"/>
              <a:gd name="connsiteY2" fmla="*/ 4996 h 716196"/>
              <a:gd name="connsiteX3" fmla="*/ 4362724 w 4362724"/>
              <a:gd name="connsiteY3" fmla="*/ 716196 h 716196"/>
              <a:gd name="connsiteX0" fmla="*/ 0 w 4362724"/>
              <a:gd name="connsiteY0" fmla="*/ 399784 h 728490"/>
              <a:gd name="connsiteX1" fmla="*/ 0 w 4362724"/>
              <a:gd name="connsiteY1" fmla="*/ 399784 h 728490"/>
              <a:gd name="connsiteX2" fmla="*/ 1954306 w 4362724"/>
              <a:gd name="connsiteY2" fmla="*/ 5337 h 728490"/>
              <a:gd name="connsiteX3" fmla="*/ 4362724 w 4362724"/>
              <a:gd name="connsiteY3" fmla="*/ 728490 h 728490"/>
              <a:gd name="connsiteX0" fmla="*/ 0 w 4362724"/>
              <a:gd name="connsiteY0" fmla="*/ 224383 h 553089"/>
              <a:gd name="connsiteX1" fmla="*/ 0 w 4362724"/>
              <a:gd name="connsiteY1" fmla="*/ 224383 h 553089"/>
              <a:gd name="connsiteX2" fmla="*/ 1587783 w 4362724"/>
              <a:gd name="connsiteY2" fmla="*/ 9231 h 553089"/>
              <a:gd name="connsiteX3" fmla="*/ 4362724 w 4362724"/>
              <a:gd name="connsiteY3" fmla="*/ 553089 h 553089"/>
              <a:gd name="connsiteX0" fmla="*/ 0 w 3468762"/>
              <a:gd name="connsiteY0" fmla="*/ 760378 h 760378"/>
              <a:gd name="connsiteX1" fmla="*/ 0 w 3468762"/>
              <a:gd name="connsiteY1" fmla="*/ 760378 h 760378"/>
              <a:gd name="connsiteX2" fmla="*/ 1587783 w 3468762"/>
              <a:gd name="connsiteY2" fmla="*/ 545226 h 760378"/>
              <a:gd name="connsiteX3" fmla="*/ 3468762 w 3468762"/>
              <a:gd name="connsiteY3" fmla="*/ 13319 h 76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762" h="760378">
                <a:moveTo>
                  <a:pt x="0" y="760378"/>
                </a:moveTo>
                <a:lnTo>
                  <a:pt x="0" y="760378"/>
                </a:lnTo>
                <a:cubicBezTo>
                  <a:pt x="325718" y="694637"/>
                  <a:pt x="1009656" y="669736"/>
                  <a:pt x="1587783" y="545226"/>
                </a:cubicBezTo>
                <a:cubicBezTo>
                  <a:pt x="2165910" y="420716"/>
                  <a:pt x="2855178" y="-88281"/>
                  <a:pt x="3468762" y="1331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A0D60D-BB25-42DC-B61F-A73CC7842F4E}"/>
              </a:ext>
            </a:extLst>
          </p:cNvPr>
          <p:cNvSpPr/>
          <p:nvPr/>
        </p:nvSpPr>
        <p:spPr>
          <a:xfrm>
            <a:off x="4870821" y="2271056"/>
            <a:ext cx="3083861" cy="657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089A8-D202-4D69-B5C7-A30470853518}"/>
              </a:ext>
            </a:extLst>
          </p:cNvPr>
          <p:cNvSpPr/>
          <p:nvPr/>
        </p:nvSpPr>
        <p:spPr>
          <a:xfrm>
            <a:off x="5892797" y="2928979"/>
            <a:ext cx="3083861" cy="657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CB1ACD-E5AB-492A-A58F-04AEB29C1154}"/>
              </a:ext>
            </a:extLst>
          </p:cNvPr>
          <p:cNvSpPr/>
          <p:nvPr/>
        </p:nvSpPr>
        <p:spPr>
          <a:xfrm>
            <a:off x="4870821" y="4338431"/>
            <a:ext cx="3083861" cy="657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6B73BE-5E31-4C6F-B7ED-3A5F453F1B62}"/>
              </a:ext>
            </a:extLst>
          </p:cNvPr>
          <p:cNvSpPr/>
          <p:nvPr/>
        </p:nvSpPr>
        <p:spPr>
          <a:xfrm>
            <a:off x="1082485" y="2257608"/>
            <a:ext cx="1057840" cy="2080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4A6337-8F7C-49BD-A5DD-003EF044BF7F}"/>
              </a:ext>
            </a:extLst>
          </p:cNvPr>
          <p:cNvSpPr txBox="1"/>
          <p:nvPr/>
        </p:nvSpPr>
        <p:spPr>
          <a:xfrm>
            <a:off x="196872" y="2259604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ADA1A1-4E9E-422D-BAF4-A120A2C06292}"/>
              </a:ext>
            </a:extLst>
          </p:cNvPr>
          <p:cNvSpPr txBox="1"/>
          <p:nvPr/>
        </p:nvSpPr>
        <p:spPr>
          <a:xfrm>
            <a:off x="196872" y="296733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3C454A-56DE-4FA4-9199-736BE7447004}"/>
              </a:ext>
            </a:extLst>
          </p:cNvPr>
          <p:cNvSpPr txBox="1"/>
          <p:nvPr/>
        </p:nvSpPr>
        <p:spPr>
          <a:xfrm>
            <a:off x="196872" y="373682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[2]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E0D0AA-5800-40D0-A022-DF96EC4D10F4}"/>
              </a:ext>
            </a:extLst>
          </p:cNvPr>
          <p:cNvSpPr txBox="1"/>
          <p:nvPr/>
        </p:nvSpPr>
        <p:spPr>
          <a:xfrm>
            <a:off x="4883372" y="1858811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[0][0]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E05EF5-8581-4BB0-9ADA-49D7E5578B22}"/>
              </a:ext>
            </a:extLst>
          </p:cNvPr>
          <p:cNvSpPr txBox="1"/>
          <p:nvPr/>
        </p:nvSpPr>
        <p:spPr>
          <a:xfrm>
            <a:off x="5944881" y="1858811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[0][1]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AEEAC-08A1-4E51-846A-F71BCE2C3F7B}"/>
              </a:ext>
            </a:extLst>
          </p:cNvPr>
          <p:cNvSpPr txBox="1"/>
          <p:nvPr/>
        </p:nvSpPr>
        <p:spPr>
          <a:xfrm>
            <a:off x="6910249" y="1858811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[0][2]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AD4A1-2877-4B6A-9AB5-DA754623EF33}"/>
              </a:ext>
            </a:extLst>
          </p:cNvPr>
          <p:cNvSpPr txBox="1"/>
          <p:nvPr/>
        </p:nvSpPr>
        <p:spPr>
          <a:xfrm>
            <a:off x="5927805" y="2836068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[1][0]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E0948-D892-4243-98A2-D0FD7477F76C}"/>
              </a:ext>
            </a:extLst>
          </p:cNvPr>
          <p:cNvSpPr txBox="1"/>
          <p:nvPr/>
        </p:nvSpPr>
        <p:spPr>
          <a:xfrm>
            <a:off x="6989314" y="2836068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[1][1]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BD7005-4C43-40DD-BC12-A895901FE0A3}"/>
              </a:ext>
            </a:extLst>
          </p:cNvPr>
          <p:cNvSpPr txBox="1"/>
          <p:nvPr/>
        </p:nvSpPr>
        <p:spPr>
          <a:xfrm>
            <a:off x="7954682" y="2836068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[1][2]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0AE061-A790-4E66-897E-85553B3A9828}"/>
              </a:ext>
            </a:extLst>
          </p:cNvPr>
          <p:cNvSpPr txBox="1"/>
          <p:nvPr/>
        </p:nvSpPr>
        <p:spPr>
          <a:xfrm>
            <a:off x="4883372" y="4282925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[2][0]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861064-7B23-4BDF-97EA-6A326D4E770F}"/>
              </a:ext>
            </a:extLst>
          </p:cNvPr>
          <p:cNvSpPr txBox="1"/>
          <p:nvPr/>
        </p:nvSpPr>
        <p:spPr>
          <a:xfrm>
            <a:off x="5944881" y="4282925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[2][1]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0B080F-6B18-4364-85DB-95F6E79E9BCA}"/>
              </a:ext>
            </a:extLst>
          </p:cNvPr>
          <p:cNvSpPr txBox="1"/>
          <p:nvPr/>
        </p:nvSpPr>
        <p:spPr>
          <a:xfrm>
            <a:off x="6910249" y="4282925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[2][2]</a:t>
            </a:r>
          </a:p>
        </p:txBody>
      </p:sp>
    </p:spTree>
    <p:extLst>
      <p:ext uri="{BB962C8B-B14F-4D97-AF65-F5344CB8AC3E}">
        <p14:creationId xmlns:p14="http://schemas.microsoft.com/office/powerpoint/2010/main" val="8234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Half dynamic 2D arrays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7478B0-78F7-4E25-9574-862D77D2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" y="1542264"/>
            <a:ext cx="590052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#define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NUM_OF_STUDENTS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30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NUM_OF_STUDENTS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numOfCourses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=</a:t>
            </a:r>
            <a:r>
              <a:rPr lang="en-US" altLang="en-US" sz="2000" dirty="0">
                <a:solidFill>
                  <a:srgbClr val="0086B3"/>
                </a:solidFill>
                <a:latin typeface="JetBrains Mono"/>
              </a:rPr>
              <a:t>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buffer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//enough space for MAX_INT and \0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fgets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buffer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stdin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sscanf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buffer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numOfCourses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NUM_OF_STUDENTS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malloc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numOfCourses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98DDE4-7D78-4A1B-B1C3-6D7B32801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028" y="1635532"/>
            <a:ext cx="47339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/*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 * read and save grades....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 */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//free memory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NUM_OF_STUDENTS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8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Dynamic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But what if don’t know how many students are there in a class?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this case, we need the “outer array” to also be dynamically allocated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Note – the type of the “outer array” is pointer to pointer!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pointer we allocated space for is basically an array, so this is an array of arrays, much like in the static array case – only now, the arrays are allocated on the heap (and the memory is not necessarily sequential!)</a:t>
            </a:r>
          </a:p>
        </p:txBody>
      </p:sp>
    </p:spTree>
    <p:extLst>
      <p:ext uri="{BB962C8B-B14F-4D97-AF65-F5344CB8AC3E}">
        <p14:creationId xmlns:p14="http://schemas.microsoft.com/office/powerpoint/2010/main" val="30832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Dynamic 2D arrays – graphical representation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0A42F8B-802E-400D-9221-FA624B371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29303"/>
              </p:ext>
            </p:extLst>
          </p:nvPr>
        </p:nvGraphicFramePr>
        <p:xfrm>
          <a:off x="2108201" y="2044183"/>
          <a:ext cx="7626725" cy="41583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95575960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911276260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3799809553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1645357435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543244387"/>
                    </a:ext>
                  </a:extLst>
                </a:gridCol>
              </a:tblGrid>
              <a:tr h="693055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23529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64182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85369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76917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26934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368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09E9AB-831E-4A40-BB46-2AE13525467F}"/>
              </a:ext>
            </a:extLst>
          </p:cNvPr>
          <p:cNvSpPr txBox="1"/>
          <p:nvPr/>
        </p:nvSpPr>
        <p:spPr>
          <a:xfrm>
            <a:off x="5664825" y="6178378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A0D60D-BB25-42DC-B61F-A73CC7842F4E}"/>
              </a:ext>
            </a:extLst>
          </p:cNvPr>
          <p:cNvSpPr/>
          <p:nvPr/>
        </p:nvSpPr>
        <p:spPr>
          <a:xfrm>
            <a:off x="2123636" y="2056474"/>
            <a:ext cx="6106711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089A8-D202-4D69-B5C7-A30470853518}"/>
              </a:ext>
            </a:extLst>
          </p:cNvPr>
          <p:cNvSpPr/>
          <p:nvPr/>
        </p:nvSpPr>
        <p:spPr>
          <a:xfrm>
            <a:off x="3600835" y="3425621"/>
            <a:ext cx="3071173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CB1ACD-E5AB-492A-A58F-04AEB29C1154}"/>
              </a:ext>
            </a:extLst>
          </p:cNvPr>
          <p:cNvSpPr/>
          <p:nvPr/>
        </p:nvSpPr>
        <p:spPr>
          <a:xfrm>
            <a:off x="5133304" y="2767698"/>
            <a:ext cx="4586701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2BB876-32A6-4683-AF4D-129E3B576259}"/>
              </a:ext>
            </a:extLst>
          </p:cNvPr>
          <p:cNvSpPr/>
          <p:nvPr/>
        </p:nvSpPr>
        <p:spPr>
          <a:xfrm>
            <a:off x="2108200" y="4818024"/>
            <a:ext cx="3071173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2DC13E-54C6-4B31-B72A-909023297E3F}"/>
              </a:ext>
            </a:extLst>
          </p:cNvPr>
          <p:cNvSpPr/>
          <p:nvPr/>
        </p:nvSpPr>
        <p:spPr>
          <a:xfrm>
            <a:off x="6671901" y="4130337"/>
            <a:ext cx="3063025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BE36A-E0EF-48D5-B804-13BDA1FD9979}"/>
              </a:ext>
            </a:extLst>
          </p:cNvPr>
          <p:cNvSpPr/>
          <p:nvPr/>
        </p:nvSpPr>
        <p:spPr>
          <a:xfrm>
            <a:off x="2845339" y="2334265"/>
            <a:ext cx="2142236" cy="810654"/>
          </a:xfrm>
          <a:custGeom>
            <a:avLst/>
            <a:gdLst>
              <a:gd name="connsiteX0" fmla="*/ 0 w 3795059"/>
              <a:gd name="connsiteY0" fmla="*/ 394447 h 394447"/>
              <a:gd name="connsiteX1" fmla="*/ 0 w 3795059"/>
              <a:gd name="connsiteY1" fmla="*/ 394447 h 394447"/>
              <a:gd name="connsiteX2" fmla="*/ 1954306 w 3795059"/>
              <a:gd name="connsiteY2" fmla="*/ 0 h 394447"/>
              <a:gd name="connsiteX3" fmla="*/ 3795059 w 3795059"/>
              <a:gd name="connsiteY3" fmla="*/ 304800 h 394447"/>
              <a:gd name="connsiteX0" fmla="*/ 0 w 3795059"/>
              <a:gd name="connsiteY0" fmla="*/ 395177 h 395177"/>
              <a:gd name="connsiteX1" fmla="*/ 0 w 3795059"/>
              <a:gd name="connsiteY1" fmla="*/ 395177 h 395177"/>
              <a:gd name="connsiteX2" fmla="*/ 1954306 w 3795059"/>
              <a:gd name="connsiteY2" fmla="*/ 730 h 395177"/>
              <a:gd name="connsiteX3" fmla="*/ 3795059 w 3795059"/>
              <a:gd name="connsiteY3" fmla="*/ 305530 h 395177"/>
              <a:gd name="connsiteX0" fmla="*/ 0 w 1982908"/>
              <a:gd name="connsiteY0" fmla="*/ 418516 h 1219363"/>
              <a:gd name="connsiteX1" fmla="*/ 0 w 1982908"/>
              <a:gd name="connsiteY1" fmla="*/ 418516 h 1219363"/>
              <a:gd name="connsiteX2" fmla="*/ 1954306 w 1982908"/>
              <a:gd name="connsiteY2" fmla="*/ 24069 h 1219363"/>
              <a:gd name="connsiteX3" fmla="*/ 1440329 w 1982908"/>
              <a:gd name="connsiteY3" fmla="*/ 1219363 h 1219363"/>
              <a:gd name="connsiteX0" fmla="*/ 0 w 1440329"/>
              <a:gd name="connsiteY0" fmla="*/ 5399 h 806246"/>
              <a:gd name="connsiteX1" fmla="*/ 0 w 1440329"/>
              <a:gd name="connsiteY1" fmla="*/ 5399 h 806246"/>
              <a:gd name="connsiteX2" fmla="*/ 233082 w 1440329"/>
              <a:gd name="connsiteY2" fmla="*/ 626952 h 806246"/>
              <a:gd name="connsiteX3" fmla="*/ 1440329 w 1440329"/>
              <a:gd name="connsiteY3" fmla="*/ 806246 h 80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329" h="806246">
                <a:moveTo>
                  <a:pt x="0" y="5399"/>
                </a:moveTo>
                <a:lnTo>
                  <a:pt x="0" y="5399"/>
                </a:lnTo>
                <a:cubicBezTo>
                  <a:pt x="325718" y="-60342"/>
                  <a:pt x="-6973" y="493477"/>
                  <a:pt x="233082" y="626952"/>
                </a:cubicBezTo>
                <a:cubicBezTo>
                  <a:pt x="473137" y="760427"/>
                  <a:pt x="826745" y="704646"/>
                  <a:pt x="1440329" y="80624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BDF3E21-A455-4F37-A8DE-B7961F584F95}"/>
              </a:ext>
            </a:extLst>
          </p:cNvPr>
          <p:cNvSpPr/>
          <p:nvPr/>
        </p:nvSpPr>
        <p:spPr>
          <a:xfrm>
            <a:off x="2761671" y="2490869"/>
            <a:ext cx="1662316" cy="1308100"/>
          </a:xfrm>
          <a:custGeom>
            <a:avLst/>
            <a:gdLst>
              <a:gd name="connsiteX0" fmla="*/ 1549400 w 1549400"/>
              <a:gd name="connsiteY0" fmla="*/ 0 h 1308100"/>
              <a:gd name="connsiteX1" fmla="*/ 152400 w 1549400"/>
              <a:gd name="connsiteY1" fmla="*/ 596900 h 1308100"/>
              <a:gd name="connsiteX2" fmla="*/ 0 w 1549400"/>
              <a:gd name="connsiteY2" fmla="*/ 1244600 h 1308100"/>
              <a:gd name="connsiteX3" fmla="*/ 635000 w 1549400"/>
              <a:gd name="connsiteY3" fmla="*/ 1308100 h 1308100"/>
              <a:gd name="connsiteX0" fmla="*/ 1604873 w 1604873"/>
              <a:gd name="connsiteY0" fmla="*/ 0 h 1308100"/>
              <a:gd name="connsiteX1" fmla="*/ 207873 w 1604873"/>
              <a:gd name="connsiteY1" fmla="*/ 596900 h 1308100"/>
              <a:gd name="connsiteX2" fmla="*/ 55473 w 1604873"/>
              <a:gd name="connsiteY2" fmla="*/ 1244600 h 1308100"/>
              <a:gd name="connsiteX3" fmla="*/ 690473 w 1604873"/>
              <a:gd name="connsiteY3" fmla="*/ 1308100 h 1308100"/>
              <a:gd name="connsiteX0" fmla="*/ 1662316 w 1662316"/>
              <a:gd name="connsiteY0" fmla="*/ 0 h 1308100"/>
              <a:gd name="connsiteX1" fmla="*/ 265316 w 1662316"/>
              <a:gd name="connsiteY1" fmla="*/ 596900 h 1308100"/>
              <a:gd name="connsiteX2" fmla="*/ 112916 w 1662316"/>
              <a:gd name="connsiteY2" fmla="*/ 1244600 h 1308100"/>
              <a:gd name="connsiteX3" fmla="*/ 747916 w 1662316"/>
              <a:gd name="connsiteY3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2316" h="1308100">
                <a:moveTo>
                  <a:pt x="1662316" y="0"/>
                </a:moveTo>
                <a:cubicBezTo>
                  <a:pt x="1196649" y="198967"/>
                  <a:pt x="523549" y="389467"/>
                  <a:pt x="265316" y="596900"/>
                </a:cubicBezTo>
                <a:cubicBezTo>
                  <a:pt x="7083" y="804333"/>
                  <a:pt x="-98751" y="1223433"/>
                  <a:pt x="112916" y="1244600"/>
                </a:cubicBezTo>
                <a:lnTo>
                  <a:pt x="747916" y="130810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E76C88-C3A9-41FF-AFD4-05540AB1863D}"/>
              </a:ext>
            </a:extLst>
          </p:cNvPr>
          <p:cNvSpPr/>
          <p:nvPr/>
        </p:nvSpPr>
        <p:spPr>
          <a:xfrm>
            <a:off x="1143225" y="1694949"/>
            <a:ext cx="5007023" cy="3572894"/>
          </a:xfrm>
          <a:custGeom>
            <a:avLst/>
            <a:gdLst>
              <a:gd name="connsiteX0" fmla="*/ 1549400 w 1549400"/>
              <a:gd name="connsiteY0" fmla="*/ 0 h 1308100"/>
              <a:gd name="connsiteX1" fmla="*/ 152400 w 1549400"/>
              <a:gd name="connsiteY1" fmla="*/ 596900 h 1308100"/>
              <a:gd name="connsiteX2" fmla="*/ 0 w 1549400"/>
              <a:gd name="connsiteY2" fmla="*/ 1244600 h 1308100"/>
              <a:gd name="connsiteX3" fmla="*/ 635000 w 1549400"/>
              <a:gd name="connsiteY3" fmla="*/ 1308100 h 1308100"/>
              <a:gd name="connsiteX0" fmla="*/ 1604873 w 1604873"/>
              <a:gd name="connsiteY0" fmla="*/ 0 h 1308100"/>
              <a:gd name="connsiteX1" fmla="*/ 207873 w 1604873"/>
              <a:gd name="connsiteY1" fmla="*/ 596900 h 1308100"/>
              <a:gd name="connsiteX2" fmla="*/ 55473 w 1604873"/>
              <a:gd name="connsiteY2" fmla="*/ 1244600 h 1308100"/>
              <a:gd name="connsiteX3" fmla="*/ 690473 w 1604873"/>
              <a:gd name="connsiteY3" fmla="*/ 1308100 h 1308100"/>
              <a:gd name="connsiteX0" fmla="*/ 1662316 w 1662316"/>
              <a:gd name="connsiteY0" fmla="*/ 0 h 1308100"/>
              <a:gd name="connsiteX1" fmla="*/ 265316 w 1662316"/>
              <a:gd name="connsiteY1" fmla="*/ 596900 h 1308100"/>
              <a:gd name="connsiteX2" fmla="*/ 112916 w 1662316"/>
              <a:gd name="connsiteY2" fmla="*/ 1244600 h 1308100"/>
              <a:gd name="connsiteX3" fmla="*/ 747916 w 1662316"/>
              <a:gd name="connsiteY3" fmla="*/ 1308100 h 1308100"/>
              <a:gd name="connsiteX0" fmla="*/ 4203700 w 4203700"/>
              <a:gd name="connsiteY0" fmla="*/ 0 h 2832100"/>
              <a:gd name="connsiteX1" fmla="*/ 2806700 w 4203700"/>
              <a:gd name="connsiteY1" fmla="*/ 596900 h 2832100"/>
              <a:gd name="connsiteX2" fmla="*/ 2654300 w 4203700"/>
              <a:gd name="connsiteY2" fmla="*/ 1244600 h 2832100"/>
              <a:gd name="connsiteX3" fmla="*/ 0 w 4203700"/>
              <a:gd name="connsiteY3" fmla="*/ 2832100 h 2832100"/>
              <a:gd name="connsiteX0" fmla="*/ 4492158 w 4492158"/>
              <a:gd name="connsiteY0" fmla="*/ 0 h 2832100"/>
              <a:gd name="connsiteX1" fmla="*/ 3095158 w 4492158"/>
              <a:gd name="connsiteY1" fmla="*/ 596900 h 2832100"/>
              <a:gd name="connsiteX2" fmla="*/ 2942758 w 4492158"/>
              <a:gd name="connsiteY2" fmla="*/ 1244600 h 2832100"/>
              <a:gd name="connsiteX3" fmla="*/ 288458 w 4492158"/>
              <a:gd name="connsiteY3" fmla="*/ 2832100 h 2832100"/>
              <a:gd name="connsiteX0" fmla="*/ 5021445 w 5021445"/>
              <a:gd name="connsiteY0" fmla="*/ 0 h 2832100"/>
              <a:gd name="connsiteX1" fmla="*/ 3624445 w 5021445"/>
              <a:gd name="connsiteY1" fmla="*/ 596900 h 2832100"/>
              <a:gd name="connsiteX2" fmla="*/ 512945 w 5021445"/>
              <a:gd name="connsiteY2" fmla="*/ 1181100 h 2832100"/>
              <a:gd name="connsiteX3" fmla="*/ 817745 w 5021445"/>
              <a:gd name="connsiteY3" fmla="*/ 2832100 h 2832100"/>
              <a:gd name="connsiteX0" fmla="*/ 4865949 w 4865949"/>
              <a:gd name="connsiteY0" fmla="*/ 672547 h 3504647"/>
              <a:gd name="connsiteX1" fmla="*/ 522549 w 4865949"/>
              <a:gd name="connsiteY1" fmla="*/ 24847 h 3504647"/>
              <a:gd name="connsiteX2" fmla="*/ 357449 w 4865949"/>
              <a:gd name="connsiteY2" fmla="*/ 1853647 h 3504647"/>
              <a:gd name="connsiteX3" fmla="*/ 662249 w 4865949"/>
              <a:gd name="connsiteY3" fmla="*/ 3504647 h 3504647"/>
              <a:gd name="connsiteX0" fmla="*/ 5045466 w 5045466"/>
              <a:gd name="connsiteY0" fmla="*/ 677294 h 3509394"/>
              <a:gd name="connsiteX1" fmla="*/ 702066 w 5045466"/>
              <a:gd name="connsiteY1" fmla="*/ 29594 h 3509394"/>
              <a:gd name="connsiteX2" fmla="*/ 117866 w 5045466"/>
              <a:gd name="connsiteY2" fmla="*/ 1985394 h 3509394"/>
              <a:gd name="connsiteX3" fmla="*/ 841766 w 5045466"/>
              <a:gd name="connsiteY3" fmla="*/ 3509394 h 3509394"/>
              <a:gd name="connsiteX0" fmla="*/ 5007023 w 5007023"/>
              <a:gd name="connsiteY0" fmla="*/ 677294 h 3572894"/>
              <a:gd name="connsiteX1" fmla="*/ 663623 w 5007023"/>
              <a:gd name="connsiteY1" fmla="*/ 29594 h 3572894"/>
              <a:gd name="connsiteX2" fmla="*/ 79423 w 5007023"/>
              <a:gd name="connsiteY2" fmla="*/ 1985394 h 3572894"/>
              <a:gd name="connsiteX3" fmla="*/ 879523 w 5007023"/>
              <a:gd name="connsiteY3" fmla="*/ 3572894 h 357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7023" h="3572894">
                <a:moveTo>
                  <a:pt x="5007023" y="677294"/>
                </a:moveTo>
                <a:cubicBezTo>
                  <a:pt x="4541356" y="876261"/>
                  <a:pt x="1484890" y="-188423"/>
                  <a:pt x="663623" y="29594"/>
                </a:cubicBezTo>
                <a:cubicBezTo>
                  <a:pt x="-157644" y="247611"/>
                  <a:pt x="43440" y="1394844"/>
                  <a:pt x="79423" y="1985394"/>
                </a:cubicBezTo>
                <a:cubicBezTo>
                  <a:pt x="115406" y="2575944"/>
                  <a:pt x="-420110" y="3119927"/>
                  <a:pt x="879523" y="35728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58987D-9565-483B-B0AB-9958EEDC2DEE}"/>
              </a:ext>
            </a:extLst>
          </p:cNvPr>
          <p:cNvSpPr/>
          <p:nvPr/>
        </p:nvSpPr>
        <p:spPr>
          <a:xfrm>
            <a:off x="5870957" y="2451109"/>
            <a:ext cx="1597471" cy="2053417"/>
          </a:xfrm>
          <a:custGeom>
            <a:avLst/>
            <a:gdLst>
              <a:gd name="connsiteX0" fmla="*/ 1549400 w 1549400"/>
              <a:gd name="connsiteY0" fmla="*/ 0 h 1308100"/>
              <a:gd name="connsiteX1" fmla="*/ 152400 w 1549400"/>
              <a:gd name="connsiteY1" fmla="*/ 596900 h 1308100"/>
              <a:gd name="connsiteX2" fmla="*/ 0 w 1549400"/>
              <a:gd name="connsiteY2" fmla="*/ 1244600 h 1308100"/>
              <a:gd name="connsiteX3" fmla="*/ 635000 w 1549400"/>
              <a:gd name="connsiteY3" fmla="*/ 1308100 h 1308100"/>
              <a:gd name="connsiteX0" fmla="*/ 1604873 w 1604873"/>
              <a:gd name="connsiteY0" fmla="*/ 0 h 1308100"/>
              <a:gd name="connsiteX1" fmla="*/ 207873 w 1604873"/>
              <a:gd name="connsiteY1" fmla="*/ 596900 h 1308100"/>
              <a:gd name="connsiteX2" fmla="*/ 55473 w 1604873"/>
              <a:gd name="connsiteY2" fmla="*/ 1244600 h 1308100"/>
              <a:gd name="connsiteX3" fmla="*/ 690473 w 1604873"/>
              <a:gd name="connsiteY3" fmla="*/ 1308100 h 1308100"/>
              <a:gd name="connsiteX0" fmla="*/ 1662316 w 1662316"/>
              <a:gd name="connsiteY0" fmla="*/ 0 h 1308100"/>
              <a:gd name="connsiteX1" fmla="*/ 265316 w 1662316"/>
              <a:gd name="connsiteY1" fmla="*/ 596900 h 1308100"/>
              <a:gd name="connsiteX2" fmla="*/ 112916 w 1662316"/>
              <a:gd name="connsiteY2" fmla="*/ 1244600 h 1308100"/>
              <a:gd name="connsiteX3" fmla="*/ 747916 w 1662316"/>
              <a:gd name="connsiteY3" fmla="*/ 1308100 h 1308100"/>
              <a:gd name="connsiteX0" fmla="*/ 1606705 w 1606705"/>
              <a:gd name="connsiteY0" fmla="*/ 0 h 2044700"/>
              <a:gd name="connsiteX1" fmla="*/ 209705 w 1606705"/>
              <a:gd name="connsiteY1" fmla="*/ 596900 h 2044700"/>
              <a:gd name="connsiteX2" fmla="*/ 57305 w 1606705"/>
              <a:gd name="connsiteY2" fmla="*/ 1244600 h 2044700"/>
              <a:gd name="connsiteX3" fmla="*/ 717705 w 1606705"/>
              <a:gd name="connsiteY3" fmla="*/ 2044700 h 2044700"/>
              <a:gd name="connsiteX0" fmla="*/ 1634599 w 1634599"/>
              <a:gd name="connsiteY0" fmla="*/ 0 h 2044700"/>
              <a:gd name="connsiteX1" fmla="*/ 237599 w 1634599"/>
              <a:gd name="connsiteY1" fmla="*/ 596900 h 2044700"/>
              <a:gd name="connsiteX2" fmla="*/ 47099 w 1634599"/>
              <a:gd name="connsiteY2" fmla="*/ 1854200 h 2044700"/>
              <a:gd name="connsiteX3" fmla="*/ 745599 w 1634599"/>
              <a:gd name="connsiteY3" fmla="*/ 2044700 h 2044700"/>
              <a:gd name="connsiteX0" fmla="*/ 1634599 w 1634599"/>
              <a:gd name="connsiteY0" fmla="*/ 0 h 2066001"/>
              <a:gd name="connsiteX1" fmla="*/ 237599 w 1634599"/>
              <a:gd name="connsiteY1" fmla="*/ 596900 h 2066001"/>
              <a:gd name="connsiteX2" fmla="*/ 47099 w 1634599"/>
              <a:gd name="connsiteY2" fmla="*/ 1854200 h 2066001"/>
              <a:gd name="connsiteX3" fmla="*/ 745599 w 1634599"/>
              <a:gd name="connsiteY3" fmla="*/ 2044700 h 2066001"/>
              <a:gd name="connsiteX0" fmla="*/ 1597471 w 1597471"/>
              <a:gd name="connsiteY0" fmla="*/ 0 h 2053417"/>
              <a:gd name="connsiteX1" fmla="*/ 1152971 w 1597471"/>
              <a:gd name="connsiteY1" fmla="*/ 1219200 h 2053417"/>
              <a:gd name="connsiteX2" fmla="*/ 9971 w 1597471"/>
              <a:gd name="connsiteY2" fmla="*/ 1854200 h 2053417"/>
              <a:gd name="connsiteX3" fmla="*/ 708471 w 1597471"/>
              <a:gd name="connsiteY3" fmla="*/ 2044700 h 205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471" h="2053417">
                <a:moveTo>
                  <a:pt x="1597471" y="0"/>
                </a:moveTo>
                <a:cubicBezTo>
                  <a:pt x="1131804" y="198967"/>
                  <a:pt x="1417554" y="910167"/>
                  <a:pt x="1152971" y="1219200"/>
                </a:cubicBezTo>
                <a:cubicBezTo>
                  <a:pt x="888388" y="1528233"/>
                  <a:pt x="84054" y="1716617"/>
                  <a:pt x="9971" y="1854200"/>
                </a:cubicBezTo>
                <a:cubicBezTo>
                  <a:pt x="-64112" y="1991783"/>
                  <a:pt x="285138" y="2082800"/>
                  <a:pt x="708471" y="204470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18CF6-DB68-45A0-A4E6-5BA6F4CF8D63}"/>
              </a:ext>
            </a:extLst>
          </p:cNvPr>
          <p:cNvSpPr txBox="1"/>
          <p:nvPr/>
        </p:nvSpPr>
        <p:spPr>
          <a:xfrm>
            <a:off x="2108200" y="200677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0957B1-9232-435B-8FAC-08B19919C3C5}"/>
              </a:ext>
            </a:extLst>
          </p:cNvPr>
          <p:cNvSpPr txBox="1"/>
          <p:nvPr/>
        </p:nvSpPr>
        <p:spPr>
          <a:xfrm>
            <a:off x="3592829" y="200677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[1]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86D6BA-08AF-4044-8B26-C5228FB9E5E4}"/>
              </a:ext>
            </a:extLst>
          </p:cNvPr>
          <p:cNvSpPr txBox="1"/>
          <p:nvPr/>
        </p:nvSpPr>
        <p:spPr>
          <a:xfrm>
            <a:off x="5867929" y="200677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BB0D1-C1B7-47F5-89E1-AD338F50C3F3}"/>
              </a:ext>
            </a:extLst>
          </p:cNvPr>
          <p:cNvSpPr txBox="1"/>
          <p:nvPr/>
        </p:nvSpPr>
        <p:spPr>
          <a:xfrm>
            <a:off x="7291400" y="200677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BD1B0E-7EC2-44CC-967F-A7B4592A09EA}"/>
              </a:ext>
            </a:extLst>
          </p:cNvPr>
          <p:cNvSpPr txBox="1"/>
          <p:nvPr/>
        </p:nvSpPr>
        <p:spPr>
          <a:xfrm>
            <a:off x="5156394" y="268085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[0][0]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268DA8-DCD1-4772-B730-AFFAC6E511A1}"/>
              </a:ext>
            </a:extLst>
          </p:cNvPr>
          <p:cNvSpPr txBox="1"/>
          <p:nvPr/>
        </p:nvSpPr>
        <p:spPr>
          <a:xfrm>
            <a:off x="7153537" y="268085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[0][1]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4016B8-29A7-4250-BB63-EBE297339F67}"/>
              </a:ext>
            </a:extLst>
          </p:cNvPr>
          <p:cNvSpPr txBox="1"/>
          <p:nvPr/>
        </p:nvSpPr>
        <p:spPr>
          <a:xfrm>
            <a:off x="8578403" y="268085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[0][2]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EAEC29-EEFE-4405-A3E0-77CB170328C6}"/>
              </a:ext>
            </a:extLst>
          </p:cNvPr>
          <p:cNvSpPr txBox="1"/>
          <p:nvPr/>
        </p:nvSpPr>
        <p:spPr>
          <a:xfrm>
            <a:off x="3605924" y="339213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[1][0]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E16AE8-A341-44B8-B45E-36D741BCFC33}"/>
              </a:ext>
            </a:extLst>
          </p:cNvPr>
          <p:cNvSpPr txBox="1"/>
          <p:nvPr/>
        </p:nvSpPr>
        <p:spPr>
          <a:xfrm>
            <a:off x="5133304" y="339213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[1][1]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BCF28A-FFAE-4C8B-8884-5C9BA051ACE1}"/>
              </a:ext>
            </a:extLst>
          </p:cNvPr>
          <p:cNvSpPr txBox="1"/>
          <p:nvPr/>
        </p:nvSpPr>
        <p:spPr>
          <a:xfrm>
            <a:off x="2123636" y="474563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[2][0]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88F8CC-5A58-4AFD-B80D-6CD1B4DB32F7}"/>
              </a:ext>
            </a:extLst>
          </p:cNvPr>
          <p:cNvSpPr txBox="1"/>
          <p:nvPr/>
        </p:nvSpPr>
        <p:spPr>
          <a:xfrm>
            <a:off x="3651016" y="474563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[2][1]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05712F-5418-4505-A9C8-1D8D18C07B38}"/>
              </a:ext>
            </a:extLst>
          </p:cNvPr>
          <p:cNvSpPr txBox="1"/>
          <p:nvPr/>
        </p:nvSpPr>
        <p:spPr>
          <a:xfrm>
            <a:off x="6673282" y="404286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[3][0]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855532-26E5-4180-81B9-3F2F4CA067EA}"/>
              </a:ext>
            </a:extLst>
          </p:cNvPr>
          <p:cNvSpPr txBox="1"/>
          <p:nvPr/>
        </p:nvSpPr>
        <p:spPr>
          <a:xfrm>
            <a:off x="8200662" y="404286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[3][1]</a:t>
            </a:r>
          </a:p>
        </p:txBody>
      </p:sp>
    </p:spTree>
    <p:extLst>
      <p:ext uri="{BB962C8B-B14F-4D97-AF65-F5344CB8AC3E}">
        <p14:creationId xmlns:p14="http://schemas.microsoft.com/office/powerpoint/2010/main" val="29590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14" grpId="0" animBg="1"/>
      <p:bldP spid="3" grpId="0" animBg="1"/>
      <p:bldP spid="27" grpId="0" animBg="1"/>
      <p:bldP spid="28" grpId="0" animBg="1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E7CD972-A5C8-4BB9-B548-4EC4843C3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061" y="1434294"/>
            <a:ext cx="45485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 * read and save grades....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 */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//free memory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numOfStudents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free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Dynamic 2D arrays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4B4BD7-B2FE-4F96-BC14-6E87BA9A8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4" y="1603572"/>
            <a:ext cx="7131248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numOfStudents</a:t>
            </a: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 =</a:t>
            </a:r>
            <a:r>
              <a:rPr lang="en-US" altLang="en-US" sz="2400" dirty="0">
                <a:solidFill>
                  <a:srgbClr val="0086B3"/>
                </a:solidFill>
                <a:latin typeface="JetBrains Mono"/>
              </a:rPr>
              <a:t> 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numOfCourses</a:t>
            </a:r>
            <a:r>
              <a:rPr lang="en-US" altLang="en-US" sz="2400" dirty="0">
                <a:solidFill>
                  <a:srgbClr val="A71D5D"/>
                </a:solidFill>
                <a:latin typeface="JetBrains Mono"/>
              </a:rPr>
              <a:t> =</a:t>
            </a:r>
            <a:r>
              <a:rPr lang="en-US" altLang="en-US" sz="2400" dirty="0">
                <a:solidFill>
                  <a:srgbClr val="0086B3"/>
                </a:solidFill>
                <a:latin typeface="JetBrains Mono"/>
              </a:rPr>
              <a:t> 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buffer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//enough space for MAX_INT and \0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fgets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buffer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stdin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sscanf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buffer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numOfStudents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fgets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buffer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stdin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sscanf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buffer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numOfCourses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**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**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malloc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numOfStudents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numOfStudents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malloc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numOfCourses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Dynamic 2D arrays – graphical representation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0A42F8B-802E-400D-9221-FA624B3710CC}"/>
              </a:ext>
            </a:extLst>
          </p:cNvPr>
          <p:cNvGraphicFramePr>
            <a:graphicFrameLocks noGrp="1"/>
          </p:cNvGraphicFramePr>
          <p:nvPr/>
        </p:nvGraphicFramePr>
        <p:xfrm>
          <a:off x="2108201" y="2044183"/>
          <a:ext cx="7626725" cy="41583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95575960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911276260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3799809553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1645357435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543244387"/>
                    </a:ext>
                  </a:extLst>
                </a:gridCol>
              </a:tblGrid>
              <a:tr h="693055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23529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64182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85369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76917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26934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368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09E9AB-831E-4A40-BB46-2AE13525467F}"/>
              </a:ext>
            </a:extLst>
          </p:cNvPr>
          <p:cNvSpPr txBox="1"/>
          <p:nvPr/>
        </p:nvSpPr>
        <p:spPr>
          <a:xfrm>
            <a:off x="5664825" y="6178378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A0D60D-BB25-42DC-B61F-A73CC7842F4E}"/>
              </a:ext>
            </a:extLst>
          </p:cNvPr>
          <p:cNvSpPr/>
          <p:nvPr/>
        </p:nvSpPr>
        <p:spPr>
          <a:xfrm>
            <a:off x="2123636" y="2056474"/>
            <a:ext cx="6106711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089A8-D202-4D69-B5C7-A30470853518}"/>
              </a:ext>
            </a:extLst>
          </p:cNvPr>
          <p:cNvSpPr/>
          <p:nvPr/>
        </p:nvSpPr>
        <p:spPr>
          <a:xfrm>
            <a:off x="3600835" y="3425621"/>
            <a:ext cx="3071173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CB1ACD-E5AB-492A-A58F-04AEB29C1154}"/>
              </a:ext>
            </a:extLst>
          </p:cNvPr>
          <p:cNvSpPr/>
          <p:nvPr/>
        </p:nvSpPr>
        <p:spPr>
          <a:xfrm>
            <a:off x="5133304" y="2767698"/>
            <a:ext cx="4586701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2BB876-32A6-4683-AF4D-129E3B576259}"/>
              </a:ext>
            </a:extLst>
          </p:cNvPr>
          <p:cNvSpPr/>
          <p:nvPr/>
        </p:nvSpPr>
        <p:spPr>
          <a:xfrm>
            <a:off x="2108200" y="4818024"/>
            <a:ext cx="3071173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2DC13E-54C6-4B31-B72A-909023297E3F}"/>
              </a:ext>
            </a:extLst>
          </p:cNvPr>
          <p:cNvSpPr/>
          <p:nvPr/>
        </p:nvSpPr>
        <p:spPr>
          <a:xfrm>
            <a:off x="6671901" y="4130337"/>
            <a:ext cx="3063025" cy="66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BE36A-E0EF-48D5-B804-13BDA1FD9979}"/>
              </a:ext>
            </a:extLst>
          </p:cNvPr>
          <p:cNvSpPr/>
          <p:nvPr/>
        </p:nvSpPr>
        <p:spPr>
          <a:xfrm>
            <a:off x="2845339" y="2334265"/>
            <a:ext cx="2142236" cy="810654"/>
          </a:xfrm>
          <a:custGeom>
            <a:avLst/>
            <a:gdLst>
              <a:gd name="connsiteX0" fmla="*/ 0 w 3795059"/>
              <a:gd name="connsiteY0" fmla="*/ 394447 h 394447"/>
              <a:gd name="connsiteX1" fmla="*/ 0 w 3795059"/>
              <a:gd name="connsiteY1" fmla="*/ 394447 h 394447"/>
              <a:gd name="connsiteX2" fmla="*/ 1954306 w 3795059"/>
              <a:gd name="connsiteY2" fmla="*/ 0 h 394447"/>
              <a:gd name="connsiteX3" fmla="*/ 3795059 w 3795059"/>
              <a:gd name="connsiteY3" fmla="*/ 304800 h 394447"/>
              <a:gd name="connsiteX0" fmla="*/ 0 w 3795059"/>
              <a:gd name="connsiteY0" fmla="*/ 395177 h 395177"/>
              <a:gd name="connsiteX1" fmla="*/ 0 w 3795059"/>
              <a:gd name="connsiteY1" fmla="*/ 395177 h 395177"/>
              <a:gd name="connsiteX2" fmla="*/ 1954306 w 3795059"/>
              <a:gd name="connsiteY2" fmla="*/ 730 h 395177"/>
              <a:gd name="connsiteX3" fmla="*/ 3795059 w 3795059"/>
              <a:gd name="connsiteY3" fmla="*/ 305530 h 395177"/>
              <a:gd name="connsiteX0" fmla="*/ 0 w 1982908"/>
              <a:gd name="connsiteY0" fmla="*/ 418516 h 1219363"/>
              <a:gd name="connsiteX1" fmla="*/ 0 w 1982908"/>
              <a:gd name="connsiteY1" fmla="*/ 418516 h 1219363"/>
              <a:gd name="connsiteX2" fmla="*/ 1954306 w 1982908"/>
              <a:gd name="connsiteY2" fmla="*/ 24069 h 1219363"/>
              <a:gd name="connsiteX3" fmla="*/ 1440329 w 1982908"/>
              <a:gd name="connsiteY3" fmla="*/ 1219363 h 1219363"/>
              <a:gd name="connsiteX0" fmla="*/ 0 w 1440329"/>
              <a:gd name="connsiteY0" fmla="*/ 5399 h 806246"/>
              <a:gd name="connsiteX1" fmla="*/ 0 w 1440329"/>
              <a:gd name="connsiteY1" fmla="*/ 5399 h 806246"/>
              <a:gd name="connsiteX2" fmla="*/ 233082 w 1440329"/>
              <a:gd name="connsiteY2" fmla="*/ 626952 h 806246"/>
              <a:gd name="connsiteX3" fmla="*/ 1440329 w 1440329"/>
              <a:gd name="connsiteY3" fmla="*/ 806246 h 80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329" h="806246">
                <a:moveTo>
                  <a:pt x="0" y="5399"/>
                </a:moveTo>
                <a:lnTo>
                  <a:pt x="0" y="5399"/>
                </a:lnTo>
                <a:cubicBezTo>
                  <a:pt x="325718" y="-60342"/>
                  <a:pt x="-6973" y="493477"/>
                  <a:pt x="233082" y="626952"/>
                </a:cubicBezTo>
                <a:cubicBezTo>
                  <a:pt x="473137" y="760427"/>
                  <a:pt x="826745" y="704646"/>
                  <a:pt x="1440329" y="80624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BDF3E21-A455-4F37-A8DE-B7961F584F95}"/>
              </a:ext>
            </a:extLst>
          </p:cNvPr>
          <p:cNvSpPr/>
          <p:nvPr/>
        </p:nvSpPr>
        <p:spPr>
          <a:xfrm>
            <a:off x="2761671" y="2490869"/>
            <a:ext cx="1662316" cy="1308100"/>
          </a:xfrm>
          <a:custGeom>
            <a:avLst/>
            <a:gdLst>
              <a:gd name="connsiteX0" fmla="*/ 1549400 w 1549400"/>
              <a:gd name="connsiteY0" fmla="*/ 0 h 1308100"/>
              <a:gd name="connsiteX1" fmla="*/ 152400 w 1549400"/>
              <a:gd name="connsiteY1" fmla="*/ 596900 h 1308100"/>
              <a:gd name="connsiteX2" fmla="*/ 0 w 1549400"/>
              <a:gd name="connsiteY2" fmla="*/ 1244600 h 1308100"/>
              <a:gd name="connsiteX3" fmla="*/ 635000 w 1549400"/>
              <a:gd name="connsiteY3" fmla="*/ 1308100 h 1308100"/>
              <a:gd name="connsiteX0" fmla="*/ 1604873 w 1604873"/>
              <a:gd name="connsiteY0" fmla="*/ 0 h 1308100"/>
              <a:gd name="connsiteX1" fmla="*/ 207873 w 1604873"/>
              <a:gd name="connsiteY1" fmla="*/ 596900 h 1308100"/>
              <a:gd name="connsiteX2" fmla="*/ 55473 w 1604873"/>
              <a:gd name="connsiteY2" fmla="*/ 1244600 h 1308100"/>
              <a:gd name="connsiteX3" fmla="*/ 690473 w 1604873"/>
              <a:gd name="connsiteY3" fmla="*/ 1308100 h 1308100"/>
              <a:gd name="connsiteX0" fmla="*/ 1662316 w 1662316"/>
              <a:gd name="connsiteY0" fmla="*/ 0 h 1308100"/>
              <a:gd name="connsiteX1" fmla="*/ 265316 w 1662316"/>
              <a:gd name="connsiteY1" fmla="*/ 596900 h 1308100"/>
              <a:gd name="connsiteX2" fmla="*/ 112916 w 1662316"/>
              <a:gd name="connsiteY2" fmla="*/ 1244600 h 1308100"/>
              <a:gd name="connsiteX3" fmla="*/ 747916 w 1662316"/>
              <a:gd name="connsiteY3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2316" h="1308100">
                <a:moveTo>
                  <a:pt x="1662316" y="0"/>
                </a:moveTo>
                <a:cubicBezTo>
                  <a:pt x="1196649" y="198967"/>
                  <a:pt x="523549" y="389467"/>
                  <a:pt x="265316" y="596900"/>
                </a:cubicBezTo>
                <a:cubicBezTo>
                  <a:pt x="7083" y="804333"/>
                  <a:pt x="-98751" y="1223433"/>
                  <a:pt x="112916" y="1244600"/>
                </a:cubicBezTo>
                <a:lnTo>
                  <a:pt x="747916" y="130810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E76C88-C3A9-41FF-AFD4-05540AB1863D}"/>
              </a:ext>
            </a:extLst>
          </p:cNvPr>
          <p:cNvSpPr/>
          <p:nvPr/>
        </p:nvSpPr>
        <p:spPr>
          <a:xfrm>
            <a:off x="1143225" y="1694949"/>
            <a:ext cx="5007023" cy="3572894"/>
          </a:xfrm>
          <a:custGeom>
            <a:avLst/>
            <a:gdLst>
              <a:gd name="connsiteX0" fmla="*/ 1549400 w 1549400"/>
              <a:gd name="connsiteY0" fmla="*/ 0 h 1308100"/>
              <a:gd name="connsiteX1" fmla="*/ 152400 w 1549400"/>
              <a:gd name="connsiteY1" fmla="*/ 596900 h 1308100"/>
              <a:gd name="connsiteX2" fmla="*/ 0 w 1549400"/>
              <a:gd name="connsiteY2" fmla="*/ 1244600 h 1308100"/>
              <a:gd name="connsiteX3" fmla="*/ 635000 w 1549400"/>
              <a:gd name="connsiteY3" fmla="*/ 1308100 h 1308100"/>
              <a:gd name="connsiteX0" fmla="*/ 1604873 w 1604873"/>
              <a:gd name="connsiteY0" fmla="*/ 0 h 1308100"/>
              <a:gd name="connsiteX1" fmla="*/ 207873 w 1604873"/>
              <a:gd name="connsiteY1" fmla="*/ 596900 h 1308100"/>
              <a:gd name="connsiteX2" fmla="*/ 55473 w 1604873"/>
              <a:gd name="connsiteY2" fmla="*/ 1244600 h 1308100"/>
              <a:gd name="connsiteX3" fmla="*/ 690473 w 1604873"/>
              <a:gd name="connsiteY3" fmla="*/ 1308100 h 1308100"/>
              <a:gd name="connsiteX0" fmla="*/ 1662316 w 1662316"/>
              <a:gd name="connsiteY0" fmla="*/ 0 h 1308100"/>
              <a:gd name="connsiteX1" fmla="*/ 265316 w 1662316"/>
              <a:gd name="connsiteY1" fmla="*/ 596900 h 1308100"/>
              <a:gd name="connsiteX2" fmla="*/ 112916 w 1662316"/>
              <a:gd name="connsiteY2" fmla="*/ 1244600 h 1308100"/>
              <a:gd name="connsiteX3" fmla="*/ 747916 w 1662316"/>
              <a:gd name="connsiteY3" fmla="*/ 1308100 h 1308100"/>
              <a:gd name="connsiteX0" fmla="*/ 4203700 w 4203700"/>
              <a:gd name="connsiteY0" fmla="*/ 0 h 2832100"/>
              <a:gd name="connsiteX1" fmla="*/ 2806700 w 4203700"/>
              <a:gd name="connsiteY1" fmla="*/ 596900 h 2832100"/>
              <a:gd name="connsiteX2" fmla="*/ 2654300 w 4203700"/>
              <a:gd name="connsiteY2" fmla="*/ 1244600 h 2832100"/>
              <a:gd name="connsiteX3" fmla="*/ 0 w 4203700"/>
              <a:gd name="connsiteY3" fmla="*/ 2832100 h 2832100"/>
              <a:gd name="connsiteX0" fmla="*/ 4492158 w 4492158"/>
              <a:gd name="connsiteY0" fmla="*/ 0 h 2832100"/>
              <a:gd name="connsiteX1" fmla="*/ 3095158 w 4492158"/>
              <a:gd name="connsiteY1" fmla="*/ 596900 h 2832100"/>
              <a:gd name="connsiteX2" fmla="*/ 2942758 w 4492158"/>
              <a:gd name="connsiteY2" fmla="*/ 1244600 h 2832100"/>
              <a:gd name="connsiteX3" fmla="*/ 288458 w 4492158"/>
              <a:gd name="connsiteY3" fmla="*/ 2832100 h 2832100"/>
              <a:gd name="connsiteX0" fmla="*/ 5021445 w 5021445"/>
              <a:gd name="connsiteY0" fmla="*/ 0 h 2832100"/>
              <a:gd name="connsiteX1" fmla="*/ 3624445 w 5021445"/>
              <a:gd name="connsiteY1" fmla="*/ 596900 h 2832100"/>
              <a:gd name="connsiteX2" fmla="*/ 512945 w 5021445"/>
              <a:gd name="connsiteY2" fmla="*/ 1181100 h 2832100"/>
              <a:gd name="connsiteX3" fmla="*/ 817745 w 5021445"/>
              <a:gd name="connsiteY3" fmla="*/ 2832100 h 2832100"/>
              <a:gd name="connsiteX0" fmla="*/ 4865949 w 4865949"/>
              <a:gd name="connsiteY0" fmla="*/ 672547 h 3504647"/>
              <a:gd name="connsiteX1" fmla="*/ 522549 w 4865949"/>
              <a:gd name="connsiteY1" fmla="*/ 24847 h 3504647"/>
              <a:gd name="connsiteX2" fmla="*/ 357449 w 4865949"/>
              <a:gd name="connsiteY2" fmla="*/ 1853647 h 3504647"/>
              <a:gd name="connsiteX3" fmla="*/ 662249 w 4865949"/>
              <a:gd name="connsiteY3" fmla="*/ 3504647 h 3504647"/>
              <a:gd name="connsiteX0" fmla="*/ 5045466 w 5045466"/>
              <a:gd name="connsiteY0" fmla="*/ 677294 h 3509394"/>
              <a:gd name="connsiteX1" fmla="*/ 702066 w 5045466"/>
              <a:gd name="connsiteY1" fmla="*/ 29594 h 3509394"/>
              <a:gd name="connsiteX2" fmla="*/ 117866 w 5045466"/>
              <a:gd name="connsiteY2" fmla="*/ 1985394 h 3509394"/>
              <a:gd name="connsiteX3" fmla="*/ 841766 w 5045466"/>
              <a:gd name="connsiteY3" fmla="*/ 3509394 h 3509394"/>
              <a:gd name="connsiteX0" fmla="*/ 5007023 w 5007023"/>
              <a:gd name="connsiteY0" fmla="*/ 677294 h 3572894"/>
              <a:gd name="connsiteX1" fmla="*/ 663623 w 5007023"/>
              <a:gd name="connsiteY1" fmla="*/ 29594 h 3572894"/>
              <a:gd name="connsiteX2" fmla="*/ 79423 w 5007023"/>
              <a:gd name="connsiteY2" fmla="*/ 1985394 h 3572894"/>
              <a:gd name="connsiteX3" fmla="*/ 879523 w 5007023"/>
              <a:gd name="connsiteY3" fmla="*/ 3572894 h 357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7023" h="3572894">
                <a:moveTo>
                  <a:pt x="5007023" y="677294"/>
                </a:moveTo>
                <a:cubicBezTo>
                  <a:pt x="4541356" y="876261"/>
                  <a:pt x="1484890" y="-188423"/>
                  <a:pt x="663623" y="29594"/>
                </a:cubicBezTo>
                <a:cubicBezTo>
                  <a:pt x="-157644" y="247611"/>
                  <a:pt x="43440" y="1394844"/>
                  <a:pt x="79423" y="1985394"/>
                </a:cubicBezTo>
                <a:cubicBezTo>
                  <a:pt x="115406" y="2575944"/>
                  <a:pt x="-420110" y="3119927"/>
                  <a:pt x="879523" y="35728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58987D-9565-483B-B0AB-9958EEDC2DEE}"/>
              </a:ext>
            </a:extLst>
          </p:cNvPr>
          <p:cNvSpPr/>
          <p:nvPr/>
        </p:nvSpPr>
        <p:spPr>
          <a:xfrm>
            <a:off x="5870957" y="2451109"/>
            <a:ext cx="1597471" cy="2053417"/>
          </a:xfrm>
          <a:custGeom>
            <a:avLst/>
            <a:gdLst>
              <a:gd name="connsiteX0" fmla="*/ 1549400 w 1549400"/>
              <a:gd name="connsiteY0" fmla="*/ 0 h 1308100"/>
              <a:gd name="connsiteX1" fmla="*/ 152400 w 1549400"/>
              <a:gd name="connsiteY1" fmla="*/ 596900 h 1308100"/>
              <a:gd name="connsiteX2" fmla="*/ 0 w 1549400"/>
              <a:gd name="connsiteY2" fmla="*/ 1244600 h 1308100"/>
              <a:gd name="connsiteX3" fmla="*/ 635000 w 1549400"/>
              <a:gd name="connsiteY3" fmla="*/ 1308100 h 1308100"/>
              <a:gd name="connsiteX0" fmla="*/ 1604873 w 1604873"/>
              <a:gd name="connsiteY0" fmla="*/ 0 h 1308100"/>
              <a:gd name="connsiteX1" fmla="*/ 207873 w 1604873"/>
              <a:gd name="connsiteY1" fmla="*/ 596900 h 1308100"/>
              <a:gd name="connsiteX2" fmla="*/ 55473 w 1604873"/>
              <a:gd name="connsiteY2" fmla="*/ 1244600 h 1308100"/>
              <a:gd name="connsiteX3" fmla="*/ 690473 w 1604873"/>
              <a:gd name="connsiteY3" fmla="*/ 1308100 h 1308100"/>
              <a:gd name="connsiteX0" fmla="*/ 1662316 w 1662316"/>
              <a:gd name="connsiteY0" fmla="*/ 0 h 1308100"/>
              <a:gd name="connsiteX1" fmla="*/ 265316 w 1662316"/>
              <a:gd name="connsiteY1" fmla="*/ 596900 h 1308100"/>
              <a:gd name="connsiteX2" fmla="*/ 112916 w 1662316"/>
              <a:gd name="connsiteY2" fmla="*/ 1244600 h 1308100"/>
              <a:gd name="connsiteX3" fmla="*/ 747916 w 1662316"/>
              <a:gd name="connsiteY3" fmla="*/ 1308100 h 1308100"/>
              <a:gd name="connsiteX0" fmla="*/ 1606705 w 1606705"/>
              <a:gd name="connsiteY0" fmla="*/ 0 h 2044700"/>
              <a:gd name="connsiteX1" fmla="*/ 209705 w 1606705"/>
              <a:gd name="connsiteY1" fmla="*/ 596900 h 2044700"/>
              <a:gd name="connsiteX2" fmla="*/ 57305 w 1606705"/>
              <a:gd name="connsiteY2" fmla="*/ 1244600 h 2044700"/>
              <a:gd name="connsiteX3" fmla="*/ 717705 w 1606705"/>
              <a:gd name="connsiteY3" fmla="*/ 2044700 h 2044700"/>
              <a:gd name="connsiteX0" fmla="*/ 1634599 w 1634599"/>
              <a:gd name="connsiteY0" fmla="*/ 0 h 2044700"/>
              <a:gd name="connsiteX1" fmla="*/ 237599 w 1634599"/>
              <a:gd name="connsiteY1" fmla="*/ 596900 h 2044700"/>
              <a:gd name="connsiteX2" fmla="*/ 47099 w 1634599"/>
              <a:gd name="connsiteY2" fmla="*/ 1854200 h 2044700"/>
              <a:gd name="connsiteX3" fmla="*/ 745599 w 1634599"/>
              <a:gd name="connsiteY3" fmla="*/ 2044700 h 2044700"/>
              <a:gd name="connsiteX0" fmla="*/ 1634599 w 1634599"/>
              <a:gd name="connsiteY0" fmla="*/ 0 h 2066001"/>
              <a:gd name="connsiteX1" fmla="*/ 237599 w 1634599"/>
              <a:gd name="connsiteY1" fmla="*/ 596900 h 2066001"/>
              <a:gd name="connsiteX2" fmla="*/ 47099 w 1634599"/>
              <a:gd name="connsiteY2" fmla="*/ 1854200 h 2066001"/>
              <a:gd name="connsiteX3" fmla="*/ 745599 w 1634599"/>
              <a:gd name="connsiteY3" fmla="*/ 2044700 h 2066001"/>
              <a:gd name="connsiteX0" fmla="*/ 1597471 w 1597471"/>
              <a:gd name="connsiteY0" fmla="*/ 0 h 2053417"/>
              <a:gd name="connsiteX1" fmla="*/ 1152971 w 1597471"/>
              <a:gd name="connsiteY1" fmla="*/ 1219200 h 2053417"/>
              <a:gd name="connsiteX2" fmla="*/ 9971 w 1597471"/>
              <a:gd name="connsiteY2" fmla="*/ 1854200 h 2053417"/>
              <a:gd name="connsiteX3" fmla="*/ 708471 w 1597471"/>
              <a:gd name="connsiteY3" fmla="*/ 2044700 h 205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471" h="2053417">
                <a:moveTo>
                  <a:pt x="1597471" y="0"/>
                </a:moveTo>
                <a:cubicBezTo>
                  <a:pt x="1131804" y="198967"/>
                  <a:pt x="1417554" y="910167"/>
                  <a:pt x="1152971" y="1219200"/>
                </a:cubicBezTo>
                <a:cubicBezTo>
                  <a:pt x="888388" y="1528233"/>
                  <a:pt x="84054" y="1716617"/>
                  <a:pt x="9971" y="1854200"/>
                </a:cubicBezTo>
                <a:cubicBezTo>
                  <a:pt x="-64112" y="1991783"/>
                  <a:pt x="285138" y="2082800"/>
                  <a:pt x="708471" y="204470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18CF6-DB68-45A0-A4E6-5BA6F4CF8D63}"/>
              </a:ext>
            </a:extLst>
          </p:cNvPr>
          <p:cNvSpPr txBox="1"/>
          <p:nvPr/>
        </p:nvSpPr>
        <p:spPr>
          <a:xfrm>
            <a:off x="2108200" y="200677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0957B1-9232-435B-8FAC-08B19919C3C5}"/>
              </a:ext>
            </a:extLst>
          </p:cNvPr>
          <p:cNvSpPr txBox="1"/>
          <p:nvPr/>
        </p:nvSpPr>
        <p:spPr>
          <a:xfrm>
            <a:off x="3592829" y="200677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[1]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86D6BA-08AF-4044-8B26-C5228FB9E5E4}"/>
              </a:ext>
            </a:extLst>
          </p:cNvPr>
          <p:cNvSpPr txBox="1"/>
          <p:nvPr/>
        </p:nvSpPr>
        <p:spPr>
          <a:xfrm>
            <a:off x="5867929" y="200677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BB0D1-C1B7-47F5-89E1-AD338F50C3F3}"/>
              </a:ext>
            </a:extLst>
          </p:cNvPr>
          <p:cNvSpPr txBox="1"/>
          <p:nvPr/>
        </p:nvSpPr>
        <p:spPr>
          <a:xfrm>
            <a:off x="7291400" y="200677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BD1B0E-7EC2-44CC-967F-A7B4592A09EA}"/>
              </a:ext>
            </a:extLst>
          </p:cNvPr>
          <p:cNvSpPr txBox="1"/>
          <p:nvPr/>
        </p:nvSpPr>
        <p:spPr>
          <a:xfrm>
            <a:off x="5156394" y="2680851"/>
            <a:ext cx="1574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[0][0]</a:t>
            </a:r>
          </a:p>
          <a:p>
            <a:r>
              <a:rPr lang="en-US" sz="2400" dirty="0"/>
              <a:t>	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268DA8-DCD1-4772-B730-AFFAC6E511A1}"/>
              </a:ext>
            </a:extLst>
          </p:cNvPr>
          <p:cNvSpPr txBox="1"/>
          <p:nvPr/>
        </p:nvSpPr>
        <p:spPr>
          <a:xfrm>
            <a:off x="7153537" y="2680851"/>
            <a:ext cx="123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[0][1]</a:t>
            </a:r>
          </a:p>
          <a:p>
            <a:r>
              <a:rPr lang="en-US" sz="2400" dirty="0"/>
              <a:t>98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4016B8-29A7-4250-BB63-EBE297339F67}"/>
              </a:ext>
            </a:extLst>
          </p:cNvPr>
          <p:cNvSpPr txBox="1"/>
          <p:nvPr/>
        </p:nvSpPr>
        <p:spPr>
          <a:xfrm>
            <a:off x="8578403" y="2680851"/>
            <a:ext cx="123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[0][2]</a:t>
            </a:r>
          </a:p>
          <a:p>
            <a:r>
              <a:rPr lang="en-US" sz="2400" dirty="0"/>
              <a:t>95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EAEC29-EEFE-4405-A3E0-77CB170328C6}"/>
              </a:ext>
            </a:extLst>
          </p:cNvPr>
          <p:cNvSpPr txBox="1"/>
          <p:nvPr/>
        </p:nvSpPr>
        <p:spPr>
          <a:xfrm>
            <a:off x="3605924" y="339213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[1][0]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E16AE8-A341-44B8-B45E-36D741BCFC33}"/>
              </a:ext>
            </a:extLst>
          </p:cNvPr>
          <p:cNvSpPr txBox="1"/>
          <p:nvPr/>
        </p:nvSpPr>
        <p:spPr>
          <a:xfrm>
            <a:off x="5133304" y="339213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[1][1]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BCF28A-FFAE-4C8B-8884-5C9BA051ACE1}"/>
              </a:ext>
            </a:extLst>
          </p:cNvPr>
          <p:cNvSpPr txBox="1"/>
          <p:nvPr/>
        </p:nvSpPr>
        <p:spPr>
          <a:xfrm>
            <a:off x="2123636" y="474563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[2][0]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88F8CC-5A58-4AFD-B80D-6CD1B4DB32F7}"/>
              </a:ext>
            </a:extLst>
          </p:cNvPr>
          <p:cNvSpPr txBox="1"/>
          <p:nvPr/>
        </p:nvSpPr>
        <p:spPr>
          <a:xfrm>
            <a:off x="3651016" y="474563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[2][1]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05712F-5418-4505-A9C8-1D8D18C07B38}"/>
              </a:ext>
            </a:extLst>
          </p:cNvPr>
          <p:cNvSpPr txBox="1"/>
          <p:nvPr/>
        </p:nvSpPr>
        <p:spPr>
          <a:xfrm>
            <a:off x="6673282" y="404286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[3][0]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855532-26E5-4180-81B9-3F2F4CA067EA}"/>
              </a:ext>
            </a:extLst>
          </p:cNvPr>
          <p:cNvSpPr txBox="1"/>
          <p:nvPr/>
        </p:nvSpPr>
        <p:spPr>
          <a:xfrm>
            <a:off x="8200662" y="404286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arr</a:t>
            </a:r>
            <a:r>
              <a:rPr lang="en-US" sz="2400" dirty="0"/>
              <a:t>[3][1]</a:t>
            </a: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ED5BF2E6-4C66-4F05-B79F-CCCF6AAC4D86}"/>
              </a:ext>
            </a:extLst>
          </p:cNvPr>
          <p:cNvSpPr txBox="1"/>
          <p:nvPr/>
        </p:nvSpPr>
        <p:spPr>
          <a:xfrm>
            <a:off x="533953" y="1266991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</a:t>
            </a:r>
          </a:p>
        </p:txBody>
      </p:sp>
      <p:sp>
        <p:nvSpPr>
          <p:cNvPr id="42" name="Freeform: Shape 13">
            <a:extLst>
              <a:ext uri="{FF2B5EF4-FFF2-40B4-BE49-F238E27FC236}">
                <a16:creationId xmlns:a16="http://schemas.microsoft.com/office/drawing/2014/main" id="{2DD076E0-62BE-47E6-B1BD-1CBA603E7B19}"/>
              </a:ext>
            </a:extLst>
          </p:cNvPr>
          <p:cNvSpPr/>
          <p:nvPr/>
        </p:nvSpPr>
        <p:spPr>
          <a:xfrm>
            <a:off x="1507118" y="1590158"/>
            <a:ext cx="470789" cy="878278"/>
          </a:xfrm>
          <a:custGeom>
            <a:avLst/>
            <a:gdLst>
              <a:gd name="connsiteX0" fmla="*/ 0 w 3795059"/>
              <a:gd name="connsiteY0" fmla="*/ 394447 h 394447"/>
              <a:gd name="connsiteX1" fmla="*/ 0 w 3795059"/>
              <a:gd name="connsiteY1" fmla="*/ 394447 h 394447"/>
              <a:gd name="connsiteX2" fmla="*/ 1954306 w 3795059"/>
              <a:gd name="connsiteY2" fmla="*/ 0 h 394447"/>
              <a:gd name="connsiteX3" fmla="*/ 3795059 w 3795059"/>
              <a:gd name="connsiteY3" fmla="*/ 304800 h 394447"/>
              <a:gd name="connsiteX0" fmla="*/ 0 w 3795059"/>
              <a:gd name="connsiteY0" fmla="*/ 395177 h 395177"/>
              <a:gd name="connsiteX1" fmla="*/ 0 w 3795059"/>
              <a:gd name="connsiteY1" fmla="*/ 395177 h 395177"/>
              <a:gd name="connsiteX2" fmla="*/ 1954306 w 3795059"/>
              <a:gd name="connsiteY2" fmla="*/ 730 h 395177"/>
              <a:gd name="connsiteX3" fmla="*/ 3795059 w 3795059"/>
              <a:gd name="connsiteY3" fmla="*/ 305530 h 395177"/>
              <a:gd name="connsiteX0" fmla="*/ 0 w 1982908"/>
              <a:gd name="connsiteY0" fmla="*/ 418516 h 1219363"/>
              <a:gd name="connsiteX1" fmla="*/ 0 w 1982908"/>
              <a:gd name="connsiteY1" fmla="*/ 418516 h 1219363"/>
              <a:gd name="connsiteX2" fmla="*/ 1954306 w 1982908"/>
              <a:gd name="connsiteY2" fmla="*/ 24069 h 1219363"/>
              <a:gd name="connsiteX3" fmla="*/ 1440329 w 1982908"/>
              <a:gd name="connsiteY3" fmla="*/ 1219363 h 1219363"/>
              <a:gd name="connsiteX0" fmla="*/ 0 w 1440329"/>
              <a:gd name="connsiteY0" fmla="*/ 5399 h 806246"/>
              <a:gd name="connsiteX1" fmla="*/ 0 w 1440329"/>
              <a:gd name="connsiteY1" fmla="*/ 5399 h 806246"/>
              <a:gd name="connsiteX2" fmla="*/ 233082 w 1440329"/>
              <a:gd name="connsiteY2" fmla="*/ 626952 h 806246"/>
              <a:gd name="connsiteX3" fmla="*/ 1440329 w 1440329"/>
              <a:gd name="connsiteY3" fmla="*/ 806246 h 80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329" h="806246">
                <a:moveTo>
                  <a:pt x="0" y="5399"/>
                </a:moveTo>
                <a:lnTo>
                  <a:pt x="0" y="5399"/>
                </a:lnTo>
                <a:cubicBezTo>
                  <a:pt x="325718" y="-60342"/>
                  <a:pt x="-6973" y="493477"/>
                  <a:pt x="233082" y="626952"/>
                </a:cubicBezTo>
                <a:cubicBezTo>
                  <a:pt x="473137" y="760427"/>
                  <a:pt x="826745" y="704646"/>
                  <a:pt x="1440329" y="80624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2D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the next slide we’ll have several function definitions, each receiving a 2D array in a different manner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We’ll go through the different cases. The important thing to look at is which array (outer/inner) is a pointer and which is an array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way to look at it is to look at the </a:t>
            </a:r>
            <a:r>
              <a:rPr lang="en-US" sz="2400" dirty="0" err="1"/>
              <a:t>sizeof</a:t>
            </a:r>
            <a:r>
              <a:rPr lang="en-US" sz="2400" dirty="0"/>
              <a:t> of the outer and inner arrays</a:t>
            </a:r>
          </a:p>
        </p:txBody>
      </p:sp>
    </p:spTree>
    <p:extLst>
      <p:ext uri="{BB962C8B-B14F-4D97-AF65-F5344CB8AC3E}">
        <p14:creationId xmlns:p14="http://schemas.microsoft.com/office/powerpoint/2010/main" val="26280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2D static arrays and functions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F3B9D6-6757-4FEF-9087-808C51F6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" y="1431798"/>
            <a:ext cx="47359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'\0'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"main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"main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foo1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foo2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foo4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foo5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2823AFD-62D4-4B0A-B9E2-97635A24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836" y="782501"/>
            <a:ext cx="418633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foo1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[][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"foo1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"foo1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(*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537EEFA-23DC-4AF0-892B-70F5D0F6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835" y="2467866"/>
            <a:ext cx="418633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foo2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"foo2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"foo2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(*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77C8B6F-029D-4C81-B915-26CD17FE5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834" y="4097046"/>
            <a:ext cx="418633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foo3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lang="en-US" altLang="en-US" sz="1600" dirty="0">
                <a:solidFill>
                  <a:srgbClr val="0086B3"/>
                </a:solidFill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"foo3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"foo3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*(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6FF610-0B77-43F2-8609-1F65B1BDB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306" y="5440342"/>
            <a:ext cx="418633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foo4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**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"foo4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"foo4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(*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) = %u\n"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A179F-776E-49DD-B2E1-64CB17E8B6A2}"/>
              </a:ext>
            </a:extLst>
          </p:cNvPr>
          <p:cNvSpPr/>
          <p:nvPr/>
        </p:nvSpPr>
        <p:spPr>
          <a:xfrm>
            <a:off x="3251200" y="307234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main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) = 400</a:t>
            </a:r>
          </a:p>
          <a:p>
            <a:r>
              <a:rPr lang="en-US" sz="2400" dirty="0"/>
              <a:t>main </a:t>
            </a:r>
            <a:r>
              <a:rPr lang="en-US" sz="2400" dirty="0" err="1"/>
              <a:t>sizeof</a:t>
            </a:r>
            <a:r>
              <a:rPr lang="en-US" sz="2400" dirty="0"/>
              <a:t>(*</a:t>
            </a:r>
            <a:r>
              <a:rPr lang="en-US" sz="2400" dirty="0" err="1"/>
              <a:t>arr</a:t>
            </a:r>
            <a:r>
              <a:rPr lang="en-US" sz="2400" dirty="0"/>
              <a:t>) = 20</a:t>
            </a:r>
          </a:p>
          <a:p>
            <a:r>
              <a:rPr lang="en-US" sz="2400" dirty="0"/>
              <a:t>foo1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) = 8</a:t>
            </a:r>
          </a:p>
          <a:p>
            <a:r>
              <a:rPr lang="en-US" sz="2400" dirty="0"/>
              <a:t>foo1 </a:t>
            </a:r>
            <a:r>
              <a:rPr lang="en-US" sz="2400" dirty="0" err="1"/>
              <a:t>sizeof</a:t>
            </a:r>
            <a:r>
              <a:rPr lang="en-US" sz="2400" dirty="0"/>
              <a:t>(*</a:t>
            </a:r>
            <a:r>
              <a:rPr lang="en-US" sz="2400" dirty="0" err="1"/>
              <a:t>arr</a:t>
            </a:r>
            <a:r>
              <a:rPr lang="en-US" sz="2400" dirty="0"/>
              <a:t>) = 20</a:t>
            </a:r>
          </a:p>
          <a:p>
            <a:r>
              <a:rPr lang="en-US" sz="2400" dirty="0"/>
              <a:t>foo2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) = 8</a:t>
            </a:r>
          </a:p>
          <a:p>
            <a:r>
              <a:rPr lang="en-US" sz="2400" dirty="0"/>
              <a:t>foo2 </a:t>
            </a:r>
            <a:r>
              <a:rPr lang="en-US" sz="2400" dirty="0" err="1"/>
              <a:t>sizeof</a:t>
            </a:r>
            <a:r>
              <a:rPr lang="en-US" sz="2400" dirty="0"/>
              <a:t>(*</a:t>
            </a:r>
            <a:r>
              <a:rPr lang="en-US" sz="2400" dirty="0" err="1"/>
              <a:t>arr</a:t>
            </a:r>
            <a:r>
              <a:rPr lang="en-US" sz="2400" dirty="0"/>
              <a:t>) = 20</a:t>
            </a:r>
          </a:p>
          <a:p>
            <a:r>
              <a:rPr lang="en-US" sz="2400" dirty="0"/>
              <a:t>foo3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) = 8</a:t>
            </a:r>
          </a:p>
          <a:p>
            <a:r>
              <a:rPr lang="en-US" sz="2400" dirty="0"/>
              <a:t>foo3 </a:t>
            </a:r>
            <a:r>
              <a:rPr lang="en-US" sz="2400" dirty="0" err="1"/>
              <a:t>sizeof</a:t>
            </a:r>
            <a:r>
              <a:rPr lang="en-US" sz="2400" dirty="0"/>
              <a:t>(*</a:t>
            </a:r>
            <a:r>
              <a:rPr lang="en-US" sz="2400" dirty="0" err="1"/>
              <a:t>arr</a:t>
            </a:r>
            <a:r>
              <a:rPr lang="en-US" sz="2400" dirty="0"/>
              <a:t>) = 8</a:t>
            </a:r>
          </a:p>
          <a:p>
            <a:r>
              <a:rPr lang="en-US" sz="2400" dirty="0"/>
              <a:t>foo4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) = 8</a:t>
            </a:r>
          </a:p>
          <a:p>
            <a:r>
              <a:rPr lang="en-US" sz="2400" dirty="0"/>
              <a:t>foo4 </a:t>
            </a:r>
            <a:r>
              <a:rPr lang="en-US" sz="2400" dirty="0" err="1"/>
              <a:t>sizeof</a:t>
            </a:r>
            <a:r>
              <a:rPr lang="en-US" sz="2400" dirty="0"/>
              <a:t>(*</a:t>
            </a:r>
            <a:r>
              <a:rPr lang="en-US" sz="2400" dirty="0" err="1"/>
              <a:t>arr</a:t>
            </a:r>
            <a:r>
              <a:rPr lang="en-US" sz="2400" dirty="0"/>
              <a:t>) = 8</a:t>
            </a:r>
          </a:p>
        </p:txBody>
      </p:sp>
    </p:spTree>
    <p:extLst>
      <p:ext uri="{BB962C8B-B14F-4D97-AF65-F5344CB8AC3E}">
        <p14:creationId xmlns:p14="http://schemas.microsoft.com/office/powerpoint/2010/main" val="388661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to Pointer</a:t>
            </a:r>
          </a:p>
        </p:txBody>
      </p:sp>
    </p:spTree>
    <p:extLst>
      <p:ext uri="{BB962C8B-B14F-4D97-AF65-F5344CB8AC3E}">
        <p14:creationId xmlns:p14="http://schemas.microsoft.com/office/powerpoint/2010/main" val="15885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2D Arrays –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Now we can understand the arc, </a:t>
            </a:r>
            <a:r>
              <a:rPr lang="en-US" sz="2400" dirty="0" err="1"/>
              <a:t>argv</a:t>
            </a:r>
            <a:r>
              <a:rPr lang="en-US" sz="2400" dirty="0"/>
              <a:t> arguments we use for CLI input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int </a:t>
            </a:r>
            <a:r>
              <a:rPr lang="en-US" sz="2400" dirty="0" err="1"/>
              <a:t>argc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Stands for “argument count”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Contains the number of </a:t>
            </a:r>
            <a:r>
              <a:rPr lang="en-US" sz="2200" dirty="0" err="1"/>
              <a:t>argumetns</a:t>
            </a:r>
            <a:r>
              <a:rPr lang="en-US" sz="2200" dirty="0"/>
              <a:t> passed </a:t>
            </a:r>
            <a:r>
              <a:rPr lang="en-US" sz="2200" dirty="0" err="1"/>
              <a:t>ot</a:t>
            </a:r>
            <a:r>
              <a:rPr lang="en-US" sz="2200" dirty="0"/>
              <a:t> the program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char* </a:t>
            </a:r>
            <a:r>
              <a:rPr lang="en-US" sz="2400" dirty="0" err="1"/>
              <a:t>argv</a:t>
            </a:r>
            <a:r>
              <a:rPr lang="en-US" sz="2400" dirty="0"/>
              <a:t>[]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Stands for “argument vector”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Array of strings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this case, </a:t>
            </a:r>
            <a:r>
              <a:rPr lang="en-US" sz="2400" dirty="0" err="1"/>
              <a:t>argc</a:t>
            </a:r>
            <a:r>
              <a:rPr lang="en-US" sz="2400" dirty="0"/>
              <a:t> = 4, with 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argv</a:t>
            </a:r>
            <a:r>
              <a:rPr lang="en-US" sz="2200" dirty="0"/>
              <a:t>[0] = “</a:t>
            </a:r>
            <a:r>
              <a:rPr lang="en-US" sz="2200" dirty="0" err="1"/>
              <a:t>myprog</a:t>
            </a:r>
            <a:r>
              <a:rPr lang="en-US" sz="2200" dirty="0"/>
              <a:t>”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argv</a:t>
            </a:r>
            <a:r>
              <a:rPr lang="en-US" sz="2200" dirty="0"/>
              <a:t>[1] = “1”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argv</a:t>
            </a:r>
            <a:r>
              <a:rPr lang="en-US" sz="2200" dirty="0"/>
              <a:t>[2] = “2”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argv</a:t>
            </a:r>
            <a:r>
              <a:rPr lang="en-US" sz="2200" dirty="0"/>
              <a:t>[3] = “3”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BB2F7-38E9-4A13-A20A-83B2B0864122}"/>
              </a:ext>
            </a:extLst>
          </p:cNvPr>
          <p:cNvSpPr txBox="1"/>
          <p:nvPr/>
        </p:nvSpPr>
        <p:spPr>
          <a:xfrm>
            <a:off x="4298708" y="4430176"/>
            <a:ext cx="4752528" cy="451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1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/>
                <a:sym typeface="Arial"/>
              </a:rPr>
              <a:t>&gt; </a:t>
            </a:r>
            <a:r>
              <a:rPr lang="en-US" sz="2000" dirty="0" err="1">
                <a:solidFill>
                  <a:schemeClr val="bg1"/>
                </a:solidFill>
                <a:latin typeface="Consolas"/>
                <a:sym typeface="Arial"/>
              </a:rPr>
              <a:t>myprog</a:t>
            </a:r>
            <a:r>
              <a:rPr lang="en-US" sz="2000" dirty="0">
                <a:solidFill>
                  <a:schemeClr val="bg1"/>
                </a:solidFill>
                <a:latin typeface="Consolas"/>
                <a:sym typeface="Arial"/>
              </a:rPr>
              <a:t> 1 2 3</a:t>
            </a:r>
          </a:p>
        </p:txBody>
      </p:sp>
    </p:spTree>
    <p:extLst>
      <p:ext uri="{BB962C8B-B14F-4D97-AF65-F5344CB8AC3E}">
        <p14:creationId xmlns:p14="http://schemas.microsoft.com/office/powerpoint/2010/main" val="18313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2D Arrays –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996A5E-2FB9-40FC-8C80-80F68130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447" y="1930926"/>
            <a:ext cx="691785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*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argv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[])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"%s 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argv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prints the first character of program name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"%c"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argv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 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Wait…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Yes, we can create a pointer to a pointer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is because </a:t>
            </a:r>
            <a:r>
              <a:rPr lang="en-US" sz="2400" b="1" dirty="0"/>
              <a:t>a pointer is a variable</a:t>
            </a:r>
            <a:r>
              <a:rPr lang="en-US" sz="2400" dirty="0"/>
              <a:t>, and like any variable – it has an address in the memory that we can point to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We’ll look into a simple, yet not so easy to understand example and follow what happens in the memory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9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Maximum element in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following program finds the maximum element in an array, and returns it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 it also does another thing – it saves a pointer to the maximum element.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 how can we do that? Return 2 values from a function?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can’t! To get around this, we’ll use pointer to pointer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1C47E06-B352-4FC1-9E66-710B3763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85" y="743010"/>
            <a:ext cx="8588826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getMax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maxPointer2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maxPointer2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maxPointer2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maxPointer2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maxPointer2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maxPointer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maxRes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getMax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maxPointer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"Max element: %d, max element index: 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maxRes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maxPointer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FCDC4D-E0B6-4BF4-8355-6DD5996B25C2}"/>
              </a:ext>
            </a:extLst>
          </p:cNvPr>
          <p:cNvSpPr/>
          <p:nvPr/>
        </p:nvSpPr>
        <p:spPr>
          <a:xfrm>
            <a:off x="537882" y="4840943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B4CFB85-5B4E-41DB-97A9-5F889ACCC3CD}"/>
              </a:ext>
            </a:extLst>
          </p:cNvPr>
          <p:cNvSpPr/>
          <p:nvPr/>
        </p:nvSpPr>
        <p:spPr>
          <a:xfrm>
            <a:off x="537882" y="5125446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253E130-01DA-4AF4-99AA-81EFA5A86478}"/>
              </a:ext>
            </a:extLst>
          </p:cNvPr>
          <p:cNvSpPr/>
          <p:nvPr/>
        </p:nvSpPr>
        <p:spPr>
          <a:xfrm>
            <a:off x="537882" y="5423650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04E8552-F869-4D97-8113-96A8DD192C88}"/>
              </a:ext>
            </a:extLst>
          </p:cNvPr>
          <p:cNvSpPr/>
          <p:nvPr/>
        </p:nvSpPr>
        <p:spPr>
          <a:xfrm>
            <a:off x="537882" y="872954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6BF7C5-98D3-4A0A-A2B1-15A1B2710DC8}"/>
              </a:ext>
            </a:extLst>
          </p:cNvPr>
          <p:cNvSpPr/>
          <p:nvPr/>
        </p:nvSpPr>
        <p:spPr>
          <a:xfrm>
            <a:off x="5252507" y="2433451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D84B8-B2BA-4B32-8EA2-E61C45DF1DE8}"/>
              </a:ext>
            </a:extLst>
          </p:cNvPr>
          <p:cNvSpPr/>
          <p:nvPr/>
        </p:nvSpPr>
        <p:spPr>
          <a:xfrm>
            <a:off x="6353620" y="2433451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17AA9-ED3F-47AC-989C-1FDB1EE7B3D5}"/>
              </a:ext>
            </a:extLst>
          </p:cNvPr>
          <p:cNvSpPr/>
          <p:nvPr/>
        </p:nvSpPr>
        <p:spPr>
          <a:xfrm>
            <a:off x="7454733" y="2433451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772AF-FCCD-4EEE-AE81-35E759672882}"/>
              </a:ext>
            </a:extLst>
          </p:cNvPr>
          <p:cNvSpPr/>
          <p:nvPr/>
        </p:nvSpPr>
        <p:spPr>
          <a:xfrm>
            <a:off x="8555846" y="2433451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52F8C-CA94-42D9-8BA4-34E6C5EFB327}"/>
              </a:ext>
            </a:extLst>
          </p:cNvPr>
          <p:cNvSpPr/>
          <p:nvPr/>
        </p:nvSpPr>
        <p:spPr>
          <a:xfrm>
            <a:off x="9656957" y="2433451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4B424-45C6-40D8-A3CA-F4DD62E4D2CD}"/>
              </a:ext>
            </a:extLst>
          </p:cNvPr>
          <p:cNvSpPr/>
          <p:nvPr/>
        </p:nvSpPr>
        <p:spPr>
          <a:xfrm>
            <a:off x="5252507" y="3239623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00D88-CC8A-47A0-806B-3E574BEAE829}"/>
              </a:ext>
            </a:extLst>
          </p:cNvPr>
          <p:cNvSpPr/>
          <p:nvPr/>
        </p:nvSpPr>
        <p:spPr>
          <a:xfrm>
            <a:off x="6353620" y="3239623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0x00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AAAAB-83FD-4FA3-92B2-C92DF8A76A26}"/>
              </a:ext>
            </a:extLst>
          </p:cNvPr>
          <p:cNvSpPr/>
          <p:nvPr/>
        </p:nvSpPr>
        <p:spPr>
          <a:xfrm>
            <a:off x="7454733" y="3239623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pointer2pointer rec 1">
            <a:extLst>
              <a:ext uri="{FF2B5EF4-FFF2-40B4-BE49-F238E27FC236}">
                <a16:creationId xmlns:a16="http://schemas.microsoft.com/office/drawing/2014/main" id="{2C6D0A14-86F6-468F-B22D-C728519AB96A}"/>
              </a:ext>
            </a:extLst>
          </p:cNvPr>
          <p:cNvSpPr/>
          <p:nvPr/>
        </p:nvSpPr>
        <p:spPr>
          <a:xfrm>
            <a:off x="8555846" y="3239623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0x20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E5993A-0E42-4F18-A3C2-6DCF3E63E9AE}"/>
              </a:ext>
            </a:extLst>
          </p:cNvPr>
          <p:cNvSpPr/>
          <p:nvPr/>
        </p:nvSpPr>
        <p:spPr>
          <a:xfrm>
            <a:off x="9656957" y="3239623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5FC92C-DA95-4DAD-89F7-D57A296D9803}"/>
              </a:ext>
            </a:extLst>
          </p:cNvPr>
          <p:cNvSpPr/>
          <p:nvPr/>
        </p:nvSpPr>
        <p:spPr>
          <a:xfrm>
            <a:off x="10758070" y="3239623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8B31B0-13BB-42F7-A155-0488C1DB1524}"/>
              </a:ext>
            </a:extLst>
          </p:cNvPr>
          <p:cNvSpPr txBox="1"/>
          <p:nvPr/>
        </p:nvSpPr>
        <p:spPr>
          <a:xfrm>
            <a:off x="5462467" y="2339569"/>
            <a:ext cx="6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1" name="NULL rec">
            <a:extLst>
              <a:ext uri="{FF2B5EF4-FFF2-40B4-BE49-F238E27FC236}">
                <a16:creationId xmlns:a16="http://schemas.microsoft.com/office/drawing/2014/main" id="{7F2A156D-F509-4586-BC75-66F7864F1E55}"/>
              </a:ext>
            </a:extLst>
          </p:cNvPr>
          <p:cNvSpPr/>
          <p:nvPr/>
        </p:nvSpPr>
        <p:spPr>
          <a:xfrm>
            <a:off x="10758070" y="2433451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NULL</a:t>
            </a:r>
          </a:p>
        </p:txBody>
      </p:sp>
      <p:sp>
        <p:nvSpPr>
          <p:cNvPr id="56" name="arr start rec">
            <a:extLst>
              <a:ext uri="{FF2B5EF4-FFF2-40B4-BE49-F238E27FC236}">
                <a16:creationId xmlns:a16="http://schemas.microsoft.com/office/drawing/2014/main" id="{5C2B24ED-08E6-4C1F-8764-B03B8FC9BA92}"/>
              </a:ext>
            </a:extLst>
          </p:cNvPr>
          <p:cNvSpPr/>
          <p:nvPr/>
        </p:nvSpPr>
        <p:spPr>
          <a:xfrm>
            <a:off x="10758070" y="2435911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0x00</a:t>
            </a:r>
          </a:p>
        </p:txBody>
      </p:sp>
      <p:sp>
        <p:nvSpPr>
          <p:cNvPr id="78" name="arr 4 rec">
            <a:extLst>
              <a:ext uri="{FF2B5EF4-FFF2-40B4-BE49-F238E27FC236}">
                <a16:creationId xmlns:a16="http://schemas.microsoft.com/office/drawing/2014/main" id="{762DF99A-8796-4140-A10A-AA51AC8F2099}"/>
              </a:ext>
            </a:extLst>
          </p:cNvPr>
          <p:cNvSpPr/>
          <p:nvPr/>
        </p:nvSpPr>
        <p:spPr>
          <a:xfrm>
            <a:off x="10754557" y="2430991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0x04</a:t>
            </a:r>
          </a:p>
        </p:txBody>
      </p:sp>
      <p:sp>
        <p:nvSpPr>
          <p:cNvPr id="79" name="arr 7 rec">
            <a:extLst>
              <a:ext uri="{FF2B5EF4-FFF2-40B4-BE49-F238E27FC236}">
                <a16:creationId xmlns:a16="http://schemas.microsoft.com/office/drawing/2014/main" id="{56C4837D-ED3A-4C00-9B8F-2D4CD362F28D}"/>
              </a:ext>
            </a:extLst>
          </p:cNvPr>
          <p:cNvSpPr/>
          <p:nvPr/>
        </p:nvSpPr>
        <p:spPr>
          <a:xfrm>
            <a:off x="10748776" y="2427052"/>
            <a:ext cx="1101113" cy="806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0x12</a:t>
            </a:r>
          </a:p>
        </p:txBody>
      </p:sp>
      <p:sp>
        <p:nvSpPr>
          <p:cNvPr id="33" name="NULL red">
            <a:extLst>
              <a:ext uri="{FF2B5EF4-FFF2-40B4-BE49-F238E27FC236}">
                <a16:creationId xmlns:a16="http://schemas.microsoft.com/office/drawing/2014/main" id="{D13225D4-9CA3-41AC-B537-02DACA719B0F}"/>
              </a:ext>
            </a:extLst>
          </p:cNvPr>
          <p:cNvSpPr/>
          <p:nvPr/>
        </p:nvSpPr>
        <p:spPr>
          <a:xfrm>
            <a:off x="10775171" y="2428534"/>
            <a:ext cx="1051947" cy="80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14776-0BF6-4313-A53C-C30B9FE7FC84}"/>
              </a:ext>
            </a:extLst>
          </p:cNvPr>
          <p:cNvSpPr txBox="1"/>
          <p:nvPr/>
        </p:nvSpPr>
        <p:spPr>
          <a:xfrm>
            <a:off x="10719474" y="1925295"/>
            <a:ext cx="1869288" cy="556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maxPointer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78B734-EB59-4C82-A8B4-C13D2CC9034E}"/>
              </a:ext>
            </a:extLst>
          </p:cNvPr>
          <p:cNvSpPr/>
          <p:nvPr/>
        </p:nvSpPr>
        <p:spPr>
          <a:xfrm>
            <a:off x="5235405" y="3259288"/>
            <a:ext cx="1110947" cy="80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3C936B-68A5-49BF-8CFE-3D36133CC5F3}"/>
              </a:ext>
            </a:extLst>
          </p:cNvPr>
          <p:cNvSpPr txBox="1"/>
          <p:nvPr/>
        </p:nvSpPr>
        <p:spPr>
          <a:xfrm>
            <a:off x="5383352" y="3160802"/>
            <a:ext cx="8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err="1"/>
              <a:t>maxRes</a:t>
            </a:r>
            <a:endParaRPr lang="en-US" dirty="0"/>
          </a:p>
        </p:txBody>
      </p:sp>
      <p:sp>
        <p:nvSpPr>
          <p:cNvPr id="58" name="pointer arrow start arr">
            <a:extLst>
              <a:ext uri="{FF2B5EF4-FFF2-40B4-BE49-F238E27FC236}">
                <a16:creationId xmlns:a16="http://schemas.microsoft.com/office/drawing/2014/main" id="{3C59E19C-099F-4283-AA0A-47DBB90C47F3}"/>
              </a:ext>
            </a:extLst>
          </p:cNvPr>
          <p:cNvSpPr/>
          <p:nvPr/>
        </p:nvSpPr>
        <p:spPr>
          <a:xfrm>
            <a:off x="5800376" y="1593610"/>
            <a:ext cx="5313393" cy="982077"/>
          </a:xfrm>
          <a:custGeom>
            <a:avLst/>
            <a:gdLst>
              <a:gd name="connsiteX0" fmla="*/ 3230003 w 3230003"/>
              <a:gd name="connsiteY0" fmla="*/ 592057 h 592057"/>
              <a:gd name="connsiteX1" fmla="*/ 2276133 w 3230003"/>
              <a:gd name="connsiteY1" fmla="*/ 0 h 592057"/>
              <a:gd name="connsiteX2" fmla="*/ 677577 w 3230003"/>
              <a:gd name="connsiteY2" fmla="*/ 52627 h 592057"/>
              <a:gd name="connsiteX3" fmla="*/ 0 w 3230003"/>
              <a:gd name="connsiteY3" fmla="*/ 493381 h 592057"/>
              <a:gd name="connsiteX4" fmla="*/ 0 w 3230003"/>
              <a:gd name="connsiteY4" fmla="*/ 493381 h 592057"/>
              <a:gd name="connsiteX0" fmla="*/ 3230003 w 3230003"/>
              <a:gd name="connsiteY0" fmla="*/ 636757 h 636757"/>
              <a:gd name="connsiteX1" fmla="*/ 2276133 w 3230003"/>
              <a:gd name="connsiteY1" fmla="*/ 44700 h 636757"/>
              <a:gd name="connsiteX2" fmla="*/ 677577 w 3230003"/>
              <a:gd name="connsiteY2" fmla="*/ 97327 h 636757"/>
              <a:gd name="connsiteX3" fmla="*/ 0 w 3230003"/>
              <a:gd name="connsiteY3" fmla="*/ 538081 h 636757"/>
              <a:gd name="connsiteX4" fmla="*/ 0 w 3230003"/>
              <a:gd name="connsiteY4" fmla="*/ 538081 h 636757"/>
              <a:gd name="connsiteX0" fmla="*/ 3230003 w 3230003"/>
              <a:gd name="connsiteY0" fmla="*/ 636757 h 636757"/>
              <a:gd name="connsiteX1" fmla="*/ 2276133 w 3230003"/>
              <a:gd name="connsiteY1" fmla="*/ 44700 h 636757"/>
              <a:gd name="connsiteX2" fmla="*/ 677577 w 3230003"/>
              <a:gd name="connsiteY2" fmla="*/ 97327 h 636757"/>
              <a:gd name="connsiteX3" fmla="*/ 0 w 3230003"/>
              <a:gd name="connsiteY3" fmla="*/ 538081 h 636757"/>
              <a:gd name="connsiteX4" fmla="*/ 0 w 3230003"/>
              <a:gd name="connsiteY4" fmla="*/ 538081 h 636757"/>
              <a:gd name="connsiteX0" fmla="*/ 3230003 w 3230003"/>
              <a:gd name="connsiteY0" fmla="*/ 597003 h 597003"/>
              <a:gd name="connsiteX1" fmla="*/ 2315603 w 3230003"/>
              <a:gd name="connsiteY1" fmla="*/ 64151 h 597003"/>
              <a:gd name="connsiteX2" fmla="*/ 677577 w 3230003"/>
              <a:gd name="connsiteY2" fmla="*/ 57573 h 597003"/>
              <a:gd name="connsiteX3" fmla="*/ 0 w 3230003"/>
              <a:gd name="connsiteY3" fmla="*/ 498327 h 597003"/>
              <a:gd name="connsiteX4" fmla="*/ 0 w 3230003"/>
              <a:gd name="connsiteY4" fmla="*/ 498327 h 597003"/>
              <a:gd name="connsiteX0" fmla="*/ 3230003 w 3230003"/>
              <a:gd name="connsiteY0" fmla="*/ 597003 h 597003"/>
              <a:gd name="connsiteX1" fmla="*/ 2315603 w 3230003"/>
              <a:gd name="connsiteY1" fmla="*/ 64151 h 597003"/>
              <a:gd name="connsiteX2" fmla="*/ 776253 w 3230003"/>
              <a:gd name="connsiteY2" fmla="*/ 57573 h 597003"/>
              <a:gd name="connsiteX3" fmla="*/ 0 w 3230003"/>
              <a:gd name="connsiteY3" fmla="*/ 498327 h 597003"/>
              <a:gd name="connsiteX4" fmla="*/ 0 w 3230003"/>
              <a:gd name="connsiteY4" fmla="*/ 498327 h 59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003" h="597003">
                <a:moveTo>
                  <a:pt x="3230003" y="597003"/>
                </a:moveTo>
                <a:cubicBezTo>
                  <a:pt x="2912046" y="399651"/>
                  <a:pt x="2724561" y="154056"/>
                  <a:pt x="2315603" y="64151"/>
                </a:cubicBezTo>
                <a:cubicBezTo>
                  <a:pt x="1906645" y="-25754"/>
                  <a:pt x="1162187" y="-14790"/>
                  <a:pt x="776253" y="57573"/>
                </a:cubicBezTo>
                <a:cubicBezTo>
                  <a:pt x="390319" y="129936"/>
                  <a:pt x="112930" y="424868"/>
                  <a:pt x="0" y="498327"/>
                </a:cubicBezTo>
                <a:lnTo>
                  <a:pt x="0" y="498327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144F34-ACCB-4646-BBF3-73A1009F18C1}"/>
              </a:ext>
            </a:extLst>
          </p:cNvPr>
          <p:cNvSpPr/>
          <p:nvPr/>
        </p:nvSpPr>
        <p:spPr>
          <a:xfrm>
            <a:off x="6360888" y="3259288"/>
            <a:ext cx="1110947" cy="80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80728F-BEE1-4947-B711-0D818BA1B9BC}"/>
              </a:ext>
            </a:extLst>
          </p:cNvPr>
          <p:cNvSpPr txBox="1"/>
          <p:nvPr/>
        </p:nvSpPr>
        <p:spPr>
          <a:xfrm>
            <a:off x="6631429" y="3135186"/>
            <a:ext cx="749424" cy="607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84D497-5214-482B-9052-ACEC1F56FB28}"/>
              </a:ext>
            </a:extLst>
          </p:cNvPr>
          <p:cNvCxnSpPr>
            <a:cxnSpLocks/>
          </p:cNvCxnSpPr>
          <p:nvPr/>
        </p:nvCxnSpPr>
        <p:spPr>
          <a:xfrm flipH="1" flipV="1">
            <a:off x="5974745" y="2945678"/>
            <a:ext cx="569706" cy="41651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15C3C3-774A-49BD-A10A-912685012082}"/>
              </a:ext>
            </a:extLst>
          </p:cNvPr>
          <p:cNvSpPr txBox="1"/>
          <p:nvPr/>
        </p:nvSpPr>
        <p:spPr>
          <a:xfrm>
            <a:off x="7712546" y="3135186"/>
            <a:ext cx="672776" cy="469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C3534E-5C1A-4C7C-B7F7-AA01C20EF048}"/>
              </a:ext>
            </a:extLst>
          </p:cNvPr>
          <p:cNvSpPr/>
          <p:nvPr/>
        </p:nvSpPr>
        <p:spPr>
          <a:xfrm>
            <a:off x="7458367" y="3259288"/>
            <a:ext cx="1110947" cy="80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576859-A115-4ED4-80A9-9365B89AAAD0}"/>
              </a:ext>
            </a:extLst>
          </p:cNvPr>
          <p:cNvSpPr txBox="1"/>
          <p:nvPr/>
        </p:nvSpPr>
        <p:spPr>
          <a:xfrm>
            <a:off x="8511224" y="3182747"/>
            <a:ext cx="1577911" cy="43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maxPointer2</a:t>
            </a:r>
          </a:p>
        </p:txBody>
      </p:sp>
      <p:sp>
        <p:nvSpPr>
          <p:cNvPr id="72" name="pointer2pointer red">
            <a:extLst>
              <a:ext uri="{FF2B5EF4-FFF2-40B4-BE49-F238E27FC236}">
                <a16:creationId xmlns:a16="http://schemas.microsoft.com/office/drawing/2014/main" id="{36618B1B-F68A-4449-BCBE-FE55E8CD0E1B}"/>
              </a:ext>
            </a:extLst>
          </p:cNvPr>
          <p:cNvSpPr/>
          <p:nvPr/>
        </p:nvSpPr>
        <p:spPr>
          <a:xfrm>
            <a:off x="8550928" y="3259288"/>
            <a:ext cx="1110947" cy="80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A39376E3-84DF-4BBD-AD88-9C56DE9B5182}"/>
              </a:ext>
            </a:extLst>
          </p:cNvPr>
          <p:cNvSpPr/>
          <p:nvPr/>
        </p:nvSpPr>
        <p:spPr>
          <a:xfrm>
            <a:off x="537882" y="1502678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73A64F8-CA36-4B84-8E48-BB7F3CA474CB}"/>
              </a:ext>
            </a:extLst>
          </p:cNvPr>
          <p:cNvSpPr/>
          <p:nvPr/>
        </p:nvSpPr>
        <p:spPr>
          <a:xfrm>
            <a:off x="537882" y="1772022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3F5EC80C-80CF-4AA3-8B33-8894D934CE1A}"/>
              </a:ext>
            </a:extLst>
          </p:cNvPr>
          <p:cNvSpPr/>
          <p:nvPr/>
        </p:nvSpPr>
        <p:spPr>
          <a:xfrm>
            <a:off x="537882" y="2094534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308B794-EE17-4C5C-883E-6F5F3CAD4D83}"/>
              </a:ext>
            </a:extLst>
          </p:cNvPr>
          <p:cNvSpPr/>
          <p:nvPr/>
        </p:nvSpPr>
        <p:spPr>
          <a:xfrm>
            <a:off x="537882" y="2372426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E0E56FBE-E5A4-43DE-9FF2-94A0908C3B13}"/>
              </a:ext>
            </a:extLst>
          </p:cNvPr>
          <p:cNvSpPr/>
          <p:nvPr/>
        </p:nvSpPr>
        <p:spPr>
          <a:xfrm>
            <a:off x="537882" y="3285099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pointer arrow arr 4">
            <a:extLst>
              <a:ext uri="{FF2B5EF4-FFF2-40B4-BE49-F238E27FC236}">
                <a16:creationId xmlns:a16="http://schemas.microsoft.com/office/drawing/2014/main" id="{CEFBCCB1-6CF4-4285-9083-6A47A7DFBFF9}"/>
              </a:ext>
            </a:extLst>
          </p:cNvPr>
          <p:cNvSpPr/>
          <p:nvPr/>
        </p:nvSpPr>
        <p:spPr>
          <a:xfrm>
            <a:off x="6946809" y="1598527"/>
            <a:ext cx="4179240" cy="996824"/>
          </a:xfrm>
          <a:custGeom>
            <a:avLst/>
            <a:gdLst>
              <a:gd name="connsiteX0" fmla="*/ 3230003 w 3230003"/>
              <a:gd name="connsiteY0" fmla="*/ 592057 h 592057"/>
              <a:gd name="connsiteX1" fmla="*/ 2276133 w 3230003"/>
              <a:gd name="connsiteY1" fmla="*/ 0 h 592057"/>
              <a:gd name="connsiteX2" fmla="*/ 677577 w 3230003"/>
              <a:gd name="connsiteY2" fmla="*/ 52627 h 592057"/>
              <a:gd name="connsiteX3" fmla="*/ 0 w 3230003"/>
              <a:gd name="connsiteY3" fmla="*/ 493381 h 592057"/>
              <a:gd name="connsiteX4" fmla="*/ 0 w 3230003"/>
              <a:gd name="connsiteY4" fmla="*/ 493381 h 592057"/>
              <a:gd name="connsiteX0" fmla="*/ 3230003 w 3230003"/>
              <a:gd name="connsiteY0" fmla="*/ 636757 h 636757"/>
              <a:gd name="connsiteX1" fmla="*/ 2276133 w 3230003"/>
              <a:gd name="connsiteY1" fmla="*/ 44700 h 636757"/>
              <a:gd name="connsiteX2" fmla="*/ 677577 w 3230003"/>
              <a:gd name="connsiteY2" fmla="*/ 97327 h 636757"/>
              <a:gd name="connsiteX3" fmla="*/ 0 w 3230003"/>
              <a:gd name="connsiteY3" fmla="*/ 538081 h 636757"/>
              <a:gd name="connsiteX4" fmla="*/ 0 w 3230003"/>
              <a:gd name="connsiteY4" fmla="*/ 538081 h 636757"/>
              <a:gd name="connsiteX0" fmla="*/ 3230003 w 3230003"/>
              <a:gd name="connsiteY0" fmla="*/ 636757 h 636757"/>
              <a:gd name="connsiteX1" fmla="*/ 2276133 w 3230003"/>
              <a:gd name="connsiteY1" fmla="*/ 44700 h 636757"/>
              <a:gd name="connsiteX2" fmla="*/ 677577 w 3230003"/>
              <a:gd name="connsiteY2" fmla="*/ 97327 h 636757"/>
              <a:gd name="connsiteX3" fmla="*/ 0 w 3230003"/>
              <a:gd name="connsiteY3" fmla="*/ 538081 h 636757"/>
              <a:gd name="connsiteX4" fmla="*/ 0 w 3230003"/>
              <a:gd name="connsiteY4" fmla="*/ 538081 h 636757"/>
              <a:gd name="connsiteX0" fmla="*/ 3230003 w 3230003"/>
              <a:gd name="connsiteY0" fmla="*/ 597003 h 597003"/>
              <a:gd name="connsiteX1" fmla="*/ 2315603 w 3230003"/>
              <a:gd name="connsiteY1" fmla="*/ 64151 h 597003"/>
              <a:gd name="connsiteX2" fmla="*/ 677577 w 3230003"/>
              <a:gd name="connsiteY2" fmla="*/ 57573 h 597003"/>
              <a:gd name="connsiteX3" fmla="*/ 0 w 3230003"/>
              <a:gd name="connsiteY3" fmla="*/ 498327 h 597003"/>
              <a:gd name="connsiteX4" fmla="*/ 0 w 3230003"/>
              <a:gd name="connsiteY4" fmla="*/ 498327 h 597003"/>
              <a:gd name="connsiteX0" fmla="*/ 3230003 w 3230003"/>
              <a:gd name="connsiteY0" fmla="*/ 597003 h 597003"/>
              <a:gd name="connsiteX1" fmla="*/ 2315603 w 3230003"/>
              <a:gd name="connsiteY1" fmla="*/ 64151 h 597003"/>
              <a:gd name="connsiteX2" fmla="*/ 776253 w 3230003"/>
              <a:gd name="connsiteY2" fmla="*/ 57573 h 597003"/>
              <a:gd name="connsiteX3" fmla="*/ 0 w 3230003"/>
              <a:gd name="connsiteY3" fmla="*/ 498327 h 597003"/>
              <a:gd name="connsiteX4" fmla="*/ 0 w 3230003"/>
              <a:gd name="connsiteY4" fmla="*/ 498327 h 59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003" h="597003">
                <a:moveTo>
                  <a:pt x="3230003" y="597003"/>
                </a:moveTo>
                <a:cubicBezTo>
                  <a:pt x="2912046" y="399651"/>
                  <a:pt x="2724561" y="154056"/>
                  <a:pt x="2315603" y="64151"/>
                </a:cubicBezTo>
                <a:cubicBezTo>
                  <a:pt x="1906645" y="-25754"/>
                  <a:pt x="1162187" y="-14790"/>
                  <a:pt x="776253" y="57573"/>
                </a:cubicBezTo>
                <a:cubicBezTo>
                  <a:pt x="390319" y="129936"/>
                  <a:pt x="112930" y="424868"/>
                  <a:pt x="0" y="498327"/>
                </a:cubicBezTo>
                <a:lnTo>
                  <a:pt x="0" y="498327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ointer arrow arr 7">
            <a:extLst>
              <a:ext uri="{FF2B5EF4-FFF2-40B4-BE49-F238E27FC236}">
                <a16:creationId xmlns:a16="http://schemas.microsoft.com/office/drawing/2014/main" id="{2B3EA305-1904-4A41-A16D-6E1AA5470143}"/>
              </a:ext>
            </a:extLst>
          </p:cNvPr>
          <p:cNvSpPr/>
          <p:nvPr/>
        </p:nvSpPr>
        <p:spPr>
          <a:xfrm>
            <a:off x="9063769" y="2017057"/>
            <a:ext cx="2062279" cy="551256"/>
          </a:xfrm>
          <a:custGeom>
            <a:avLst/>
            <a:gdLst>
              <a:gd name="connsiteX0" fmla="*/ 3230003 w 3230003"/>
              <a:gd name="connsiteY0" fmla="*/ 592057 h 592057"/>
              <a:gd name="connsiteX1" fmla="*/ 2276133 w 3230003"/>
              <a:gd name="connsiteY1" fmla="*/ 0 h 592057"/>
              <a:gd name="connsiteX2" fmla="*/ 677577 w 3230003"/>
              <a:gd name="connsiteY2" fmla="*/ 52627 h 592057"/>
              <a:gd name="connsiteX3" fmla="*/ 0 w 3230003"/>
              <a:gd name="connsiteY3" fmla="*/ 493381 h 592057"/>
              <a:gd name="connsiteX4" fmla="*/ 0 w 3230003"/>
              <a:gd name="connsiteY4" fmla="*/ 493381 h 592057"/>
              <a:gd name="connsiteX0" fmla="*/ 3230003 w 3230003"/>
              <a:gd name="connsiteY0" fmla="*/ 636757 h 636757"/>
              <a:gd name="connsiteX1" fmla="*/ 2276133 w 3230003"/>
              <a:gd name="connsiteY1" fmla="*/ 44700 h 636757"/>
              <a:gd name="connsiteX2" fmla="*/ 677577 w 3230003"/>
              <a:gd name="connsiteY2" fmla="*/ 97327 h 636757"/>
              <a:gd name="connsiteX3" fmla="*/ 0 w 3230003"/>
              <a:gd name="connsiteY3" fmla="*/ 538081 h 636757"/>
              <a:gd name="connsiteX4" fmla="*/ 0 w 3230003"/>
              <a:gd name="connsiteY4" fmla="*/ 538081 h 636757"/>
              <a:gd name="connsiteX0" fmla="*/ 3230003 w 3230003"/>
              <a:gd name="connsiteY0" fmla="*/ 636757 h 636757"/>
              <a:gd name="connsiteX1" fmla="*/ 2276133 w 3230003"/>
              <a:gd name="connsiteY1" fmla="*/ 44700 h 636757"/>
              <a:gd name="connsiteX2" fmla="*/ 677577 w 3230003"/>
              <a:gd name="connsiteY2" fmla="*/ 97327 h 636757"/>
              <a:gd name="connsiteX3" fmla="*/ 0 w 3230003"/>
              <a:gd name="connsiteY3" fmla="*/ 538081 h 636757"/>
              <a:gd name="connsiteX4" fmla="*/ 0 w 3230003"/>
              <a:gd name="connsiteY4" fmla="*/ 538081 h 636757"/>
              <a:gd name="connsiteX0" fmla="*/ 3230003 w 3230003"/>
              <a:gd name="connsiteY0" fmla="*/ 597003 h 597003"/>
              <a:gd name="connsiteX1" fmla="*/ 2315603 w 3230003"/>
              <a:gd name="connsiteY1" fmla="*/ 64151 h 597003"/>
              <a:gd name="connsiteX2" fmla="*/ 677577 w 3230003"/>
              <a:gd name="connsiteY2" fmla="*/ 57573 h 597003"/>
              <a:gd name="connsiteX3" fmla="*/ 0 w 3230003"/>
              <a:gd name="connsiteY3" fmla="*/ 498327 h 597003"/>
              <a:gd name="connsiteX4" fmla="*/ 0 w 3230003"/>
              <a:gd name="connsiteY4" fmla="*/ 498327 h 597003"/>
              <a:gd name="connsiteX0" fmla="*/ 3230003 w 3230003"/>
              <a:gd name="connsiteY0" fmla="*/ 597003 h 597003"/>
              <a:gd name="connsiteX1" fmla="*/ 2315603 w 3230003"/>
              <a:gd name="connsiteY1" fmla="*/ 64151 h 597003"/>
              <a:gd name="connsiteX2" fmla="*/ 776253 w 3230003"/>
              <a:gd name="connsiteY2" fmla="*/ 57573 h 597003"/>
              <a:gd name="connsiteX3" fmla="*/ 0 w 3230003"/>
              <a:gd name="connsiteY3" fmla="*/ 498327 h 597003"/>
              <a:gd name="connsiteX4" fmla="*/ 0 w 3230003"/>
              <a:gd name="connsiteY4" fmla="*/ 498327 h 59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003" h="597003">
                <a:moveTo>
                  <a:pt x="3230003" y="597003"/>
                </a:moveTo>
                <a:cubicBezTo>
                  <a:pt x="2912046" y="399651"/>
                  <a:pt x="2724561" y="154056"/>
                  <a:pt x="2315603" y="64151"/>
                </a:cubicBezTo>
                <a:cubicBezTo>
                  <a:pt x="1906645" y="-25754"/>
                  <a:pt x="1162187" y="-14790"/>
                  <a:pt x="776253" y="57573"/>
                </a:cubicBezTo>
                <a:cubicBezTo>
                  <a:pt x="390319" y="129936"/>
                  <a:pt x="112930" y="424868"/>
                  <a:pt x="0" y="498327"/>
                </a:cubicBezTo>
                <a:lnTo>
                  <a:pt x="0" y="498327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5FECF68-541D-458C-873D-26CBFB86A0CB}"/>
              </a:ext>
            </a:extLst>
          </p:cNvPr>
          <p:cNvCxnSpPr>
            <a:cxnSpLocks/>
          </p:cNvCxnSpPr>
          <p:nvPr/>
        </p:nvCxnSpPr>
        <p:spPr>
          <a:xfrm flipV="1">
            <a:off x="9484770" y="3073848"/>
            <a:ext cx="1597857" cy="45628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C0182AB9-B5F6-47B1-8F6C-63E02C9E31FB}"/>
              </a:ext>
            </a:extLst>
          </p:cNvPr>
          <p:cNvSpPr/>
          <p:nvPr/>
        </p:nvSpPr>
        <p:spPr>
          <a:xfrm>
            <a:off x="537882" y="6061597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3CCEBF73-F5A1-4E47-B166-3FA399B467B1}"/>
              </a:ext>
            </a:extLst>
          </p:cNvPr>
          <p:cNvSpPr/>
          <p:nvPr/>
        </p:nvSpPr>
        <p:spPr>
          <a:xfrm>
            <a:off x="537882" y="5742623"/>
            <a:ext cx="776302" cy="24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6B85F-2C59-445B-AE62-839D08CF15ED}"/>
              </a:ext>
            </a:extLst>
          </p:cNvPr>
          <p:cNvSpPr/>
          <p:nvPr/>
        </p:nvSpPr>
        <p:spPr>
          <a:xfrm>
            <a:off x="5235405" y="2428534"/>
            <a:ext cx="5522664" cy="80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7CE92D-592B-4300-B957-E92475C17DF2}"/>
              </a:ext>
            </a:extLst>
          </p:cNvPr>
          <p:cNvSpPr/>
          <p:nvPr/>
        </p:nvSpPr>
        <p:spPr>
          <a:xfrm>
            <a:off x="5369023" y="2088634"/>
            <a:ext cx="9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array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[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]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A2AB02-2A34-44E1-9909-1B4C27DBCD5B}"/>
              </a:ext>
            </a:extLst>
          </p:cNvPr>
          <p:cNvSpPr/>
          <p:nvPr/>
        </p:nvSpPr>
        <p:spPr>
          <a:xfrm>
            <a:off x="6480659" y="2088634"/>
            <a:ext cx="9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array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[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] 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C08F10-73FD-4A4B-9EAB-5577CD3FDBCB}"/>
              </a:ext>
            </a:extLst>
          </p:cNvPr>
          <p:cNvSpPr/>
          <p:nvPr/>
        </p:nvSpPr>
        <p:spPr>
          <a:xfrm>
            <a:off x="7585286" y="2088634"/>
            <a:ext cx="9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array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[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2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] 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BA5AFA-581A-42DB-9247-9B255AF1D392}"/>
              </a:ext>
            </a:extLst>
          </p:cNvPr>
          <p:cNvSpPr/>
          <p:nvPr/>
        </p:nvSpPr>
        <p:spPr>
          <a:xfrm>
            <a:off x="8741130" y="2088634"/>
            <a:ext cx="9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array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[3] 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540785-EDF1-49B9-89B6-9DA1E657CAED}"/>
              </a:ext>
            </a:extLst>
          </p:cNvPr>
          <p:cNvSpPr/>
          <p:nvPr/>
        </p:nvSpPr>
        <p:spPr>
          <a:xfrm>
            <a:off x="9754934" y="2088634"/>
            <a:ext cx="9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array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[4]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3" grpId="0" animBg="1"/>
      <p:bldP spid="43" grpId="1" animBg="1"/>
      <p:bldP spid="44" grpId="0" animBg="1"/>
      <p:bldP spid="44" grpId="1" animBg="1"/>
      <p:bldP spid="55" grpId="0" animBg="1"/>
      <p:bldP spid="55" grpId="1" animBg="1"/>
      <p:bldP spid="30" grpId="0"/>
      <p:bldP spid="56" grpId="0" animBg="1"/>
      <p:bldP spid="78" grpId="0" animBg="1"/>
      <p:bldP spid="79" grpId="0" animBg="1"/>
      <p:bldP spid="33" grpId="0" animBg="1"/>
      <p:bldP spid="34" grpId="0"/>
      <p:bldP spid="48" grpId="0" animBg="1"/>
      <p:bldP spid="50" grpId="0"/>
      <p:bldP spid="58" grpId="0" animBg="1"/>
      <p:bldP spid="58" grpId="1" animBg="1"/>
      <p:bldP spid="61" grpId="0" animBg="1"/>
      <p:bldP spid="61" grpId="1" animBg="1"/>
      <p:bldP spid="63" grpId="0"/>
      <p:bldP spid="63" grpId="1"/>
      <p:bldP spid="68" grpId="0"/>
      <p:bldP spid="68" grpId="1"/>
      <p:bldP spid="69" grpId="0" animBg="1"/>
      <p:bldP spid="69" grpId="1" animBg="1"/>
      <p:bldP spid="70" grpId="0"/>
      <p:bldP spid="70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4" grpId="2" animBg="1"/>
      <p:bldP spid="74" grpId="3" animBg="1"/>
      <p:bldP spid="74" grpId="4" animBg="1"/>
      <p:bldP spid="74" grpId="5" animBg="1"/>
      <p:bldP spid="74" grpId="6" animBg="1"/>
      <p:bldP spid="74" grpId="7" animBg="1"/>
      <p:bldP spid="74" grpId="8" animBg="1"/>
      <p:bldP spid="74" grpId="9" animBg="1"/>
      <p:bldP spid="74" grpId="10" animBg="1"/>
      <p:bldP spid="74" grpId="11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5" grpId="6" animBg="1"/>
      <p:bldP spid="75" grpId="7" animBg="1"/>
      <p:bldP spid="75" grpId="8" animBg="1"/>
      <p:bldP spid="75" grpId="9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80" grpId="0" animBg="1"/>
      <p:bldP spid="80" grpId="1" animBg="1"/>
      <p:bldP spid="81" grpId="0" animBg="1"/>
      <p:bldP spid="85" grpId="0" animBg="1"/>
      <p:bldP spid="86" grpId="0" animBg="1"/>
      <p:bldP spid="86" grpId="1" animBg="1"/>
      <p:bldP spid="31" grpId="0" animBg="1"/>
      <p:bldP spid="8" grpId="0"/>
      <p:bldP spid="47" grpId="0"/>
      <p:bldP spid="49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And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When we want to change a variable of one scope within a function – we need to send a pointer to that variable!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If the variable is an int, we send an int*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if the variable is of type char, we send char*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if the variable is int*, we send int**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if that variable is int**, we send int***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And so for </a:t>
            </a:r>
            <a:r>
              <a:rPr lang="en-US" sz="3200" b="1" dirty="0"/>
              <a:t>every type of variable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 marL="109728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85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arrays – static, half dynamic, dynamic</a:t>
            </a:r>
          </a:p>
        </p:txBody>
      </p:sp>
    </p:spTree>
    <p:extLst>
      <p:ext uri="{BB962C8B-B14F-4D97-AF65-F5344CB8AC3E}">
        <p14:creationId xmlns:p14="http://schemas.microsoft.com/office/powerpoint/2010/main" val="20970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Static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You all know by know how to declare static arrays, such as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can also declare a 2D static array – a matrix. Think of it as a 1D array, where each cell contains a 1D array.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example, the following code declares a 2D array </a:t>
            </a:r>
            <a:br>
              <a:rPr lang="en-US" sz="2400" dirty="0"/>
            </a:br>
            <a:r>
              <a:rPr lang="en-US" sz="2400" dirty="0"/>
              <a:t>with 5 rows and 3 columns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Indexing a 2D array is done by using [][] – where the first indicates row and the second the column. For example,  this assigns 33 to the cell on the 3’rd row, second column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whole array is allocated sequentially in the memory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BE0729-6599-4FDF-84C5-674D5A7B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129" y="1311699"/>
            <a:ext cx="189532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array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];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1D3618-1D09-4FE3-B1B3-D5F7869B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118" y="3558179"/>
            <a:ext cx="229928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5D4045-6866-476C-B9B2-790153B1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435" y="5322803"/>
            <a:ext cx="219566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33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0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Static 2D arrays – graphical representation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0A42F8B-802E-400D-9221-FA624B371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72418"/>
              </p:ext>
            </p:extLst>
          </p:nvPr>
        </p:nvGraphicFramePr>
        <p:xfrm>
          <a:off x="5070437" y="1934881"/>
          <a:ext cx="1025563" cy="41357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5563">
                  <a:extLst>
                    <a:ext uri="{9D8B030D-6E8A-4147-A177-3AD203B41FA5}">
                      <a16:colId xmlns:a16="http://schemas.microsoft.com/office/drawing/2014/main" val="955759601"/>
                    </a:ext>
                  </a:extLst>
                </a:gridCol>
              </a:tblGrid>
              <a:tr h="689287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23529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64182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85369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76917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26934"/>
                  </a:ext>
                </a:extLst>
              </a:tr>
              <a:tr h="689287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368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09E9AB-831E-4A40-BB46-2AE13525467F}"/>
              </a:ext>
            </a:extLst>
          </p:cNvPr>
          <p:cNvSpPr txBox="1"/>
          <p:nvPr/>
        </p:nvSpPr>
        <p:spPr>
          <a:xfrm>
            <a:off x="4173969" y="3417050"/>
            <a:ext cx="817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A0D60D-BB25-42DC-B61F-A73CC7842F4E}"/>
              </a:ext>
            </a:extLst>
          </p:cNvPr>
          <p:cNvSpPr/>
          <p:nvPr/>
        </p:nvSpPr>
        <p:spPr>
          <a:xfrm>
            <a:off x="5070438" y="1958784"/>
            <a:ext cx="1027208" cy="3400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032C32FD-F4F9-447A-854C-63ECD672C735}"/>
              </a:ext>
            </a:extLst>
          </p:cNvPr>
          <p:cNvGrpSpPr/>
          <p:nvPr/>
        </p:nvGrpSpPr>
        <p:grpSpPr>
          <a:xfrm>
            <a:off x="5070437" y="1990635"/>
            <a:ext cx="1025563" cy="613668"/>
            <a:chOff x="5070437" y="1990635"/>
            <a:chExt cx="1025563" cy="613668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8D7C98FB-A6B4-41DE-BD25-A4419E57E42C}"/>
                </a:ext>
              </a:extLst>
            </p:cNvPr>
            <p:cNvSpPr/>
            <p:nvPr/>
          </p:nvSpPr>
          <p:spPr>
            <a:xfrm>
              <a:off x="5070437" y="2407534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E2A5527-0BD5-4F30-96EF-6A6A3B29666B}"/>
                </a:ext>
              </a:extLst>
            </p:cNvPr>
            <p:cNvSpPr/>
            <p:nvPr/>
          </p:nvSpPr>
          <p:spPr>
            <a:xfrm>
              <a:off x="5070437" y="2198979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AF2B67F9-7CE7-43EC-B915-6C4D9832EC78}"/>
                </a:ext>
              </a:extLst>
            </p:cNvPr>
            <p:cNvSpPr/>
            <p:nvPr/>
          </p:nvSpPr>
          <p:spPr>
            <a:xfrm>
              <a:off x="5070437" y="1990635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45D63A6-29DC-4D94-9A01-C29A585D22F6}"/>
              </a:ext>
            </a:extLst>
          </p:cNvPr>
          <p:cNvGrpSpPr/>
          <p:nvPr/>
        </p:nvGrpSpPr>
        <p:grpSpPr>
          <a:xfrm>
            <a:off x="5070437" y="2672760"/>
            <a:ext cx="1025563" cy="613668"/>
            <a:chOff x="5070437" y="2672760"/>
            <a:chExt cx="1025563" cy="613668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CD7A851A-ED46-4012-AF0D-EDA5FF023CDB}"/>
                </a:ext>
              </a:extLst>
            </p:cNvPr>
            <p:cNvSpPr/>
            <p:nvPr/>
          </p:nvSpPr>
          <p:spPr>
            <a:xfrm>
              <a:off x="5070437" y="3089659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2C558AEB-9AC3-4C7E-B4A5-B2FE63A6BC71}"/>
                </a:ext>
              </a:extLst>
            </p:cNvPr>
            <p:cNvSpPr/>
            <p:nvPr/>
          </p:nvSpPr>
          <p:spPr>
            <a:xfrm>
              <a:off x="5070437" y="2881104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0BA586B7-2248-469F-ABB1-B0F25571B3AB}"/>
                </a:ext>
              </a:extLst>
            </p:cNvPr>
            <p:cNvSpPr/>
            <p:nvPr/>
          </p:nvSpPr>
          <p:spPr>
            <a:xfrm>
              <a:off x="5070437" y="2672760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F71C5F75-C513-4C1F-95CD-555DDFB8A1FA}"/>
              </a:ext>
            </a:extLst>
          </p:cNvPr>
          <p:cNvGrpSpPr/>
          <p:nvPr/>
        </p:nvGrpSpPr>
        <p:grpSpPr>
          <a:xfrm>
            <a:off x="5070437" y="3349462"/>
            <a:ext cx="1025563" cy="613668"/>
            <a:chOff x="5070437" y="2672760"/>
            <a:chExt cx="1025563" cy="613668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55647F2C-8F62-45AE-9388-CF1A570E3DFD}"/>
                </a:ext>
              </a:extLst>
            </p:cNvPr>
            <p:cNvSpPr/>
            <p:nvPr/>
          </p:nvSpPr>
          <p:spPr>
            <a:xfrm>
              <a:off x="5070437" y="3089659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E4AB07DC-CF24-4656-9915-B8B1C5818283}"/>
                </a:ext>
              </a:extLst>
            </p:cNvPr>
            <p:cNvSpPr/>
            <p:nvPr/>
          </p:nvSpPr>
          <p:spPr>
            <a:xfrm>
              <a:off x="5070437" y="2881104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27B80778-6EB8-419A-BC41-8462B784D69B}"/>
                </a:ext>
              </a:extLst>
            </p:cNvPr>
            <p:cNvSpPr/>
            <p:nvPr/>
          </p:nvSpPr>
          <p:spPr>
            <a:xfrm>
              <a:off x="5070437" y="2672760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BB96D6E6-7415-4B5F-B3AA-0879EAEA56F2}"/>
              </a:ext>
            </a:extLst>
          </p:cNvPr>
          <p:cNvGrpSpPr/>
          <p:nvPr/>
        </p:nvGrpSpPr>
        <p:grpSpPr>
          <a:xfrm>
            <a:off x="5070437" y="4024895"/>
            <a:ext cx="1025563" cy="613668"/>
            <a:chOff x="5070437" y="2672760"/>
            <a:chExt cx="1025563" cy="613668"/>
          </a:xfrm>
        </p:grpSpPr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E5B9C7A1-748A-47D5-A6B1-0F10C2F0EB2C}"/>
                </a:ext>
              </a:extLst>
            </p:cNvPr>
            <p:cNvSpPr/>
            <p:nvPr/>
          </p:nvSpPr>
          <p:spPr>
            <a:xfrm>
              <a:off x="5070437" y="3089659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EE1B14A8-B380-4F6F-A6BE-7DA85EF2E1E3}"/>
                </a:ext>
              </a:extLst>
            </p:cNvPr>
            <p:cNvSpPr/>
            <p:nvPr/>
          </p:nvSpPr>
          <p:spPr>
            <a:xfrm>
              <a:off x="5070437" y="2881104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8CB06D01-2F0D-46CA-9037-9EC4D1C4B1FB}"/>
                </a:ext>
              </a:extLst>
            </p:cNvPr>
            <p:cNvSpPr/>
            <p:nvPr/>
          </p:nvSpPr>
          <p:spPr>
            <a:xfrm>
              <a:off x="5070437" y="2672760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0302CFB1-D0AA-4586-9B79-4B91C3CAEA7A}"/>
              </a:ext>
            </a:extLst>
          </p:cNvPr>
          <p:cNvGrpSpPr/>
          <p:nvPr/>
        </p:nvGrpSpPr>
        <p:grpSpPr>
          <a:xfrm>
            <a:off x="5070437" y="4706050"/>
            <a:ext cx="1025563" cy="613668"/>
            <a:chOff x="5070437" y="2672760"/>
            <a:chExt cx="1025563" cy="613668"/>
          </a:xfrm>
        </p:grpSpPr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55BD6920-1E59-4617-A1F2-9285AD4D0B2D}"/>
                </a:ext>
              </a:extLst>
            </p:cNvPr>
            <p:cNvSpPr/>
            <p:nvPr/>
          </p:nvSpPr>
          <p:spPr>
            <a:xfrm>
              <a:off x="5070437" y="3089659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84D409B5-E046-4B4B-A5D4-8A226B5421A1}"/>
                </a:ext>
              </a:extLst>
            </p:cNvPr>
            <p:cNvSpPr/>
            <p:nvPr/>
          </p:nvSpPr>
          <p:spPr>
            <a:xfrm>
              <a:off x="5070437" y="2881104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2E7C5304-0335-4B30-8144-13602498A287}"/>
                </a:ext>
              </a:extLst>
            </p:cNvPr>
            <p:cNvSpPr/>
            <p:nvPr/>
          </p:nvSpPr>
          <p:spPr>
            <a:xfrm>
              <a:off x="5070437" y="2672760"/>
              <a:ext cx="1025563" cy="1967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0402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2225</Words>
  <Application>Microsoft Office PowerPoint</Application>
  <PresentationFormat>מסך רחב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Georgia</vt:lpstr>
      <vt:lpstr>JetBrains Mono</vt:lpstr>
      <vt:lpstr>Wingdings 2</vt:lpstr>
      <vt:lpstr>Training presentation</vt:lpstr>
      <vt:lpstr>TA 5</vt:lpstr>
      <vt:lpstr>Pointer to Pointer</vt:lpstr>
      <vt:lpstr>Wait… what?</vt:lpstr>
      <vt:lpstr>Maximum element in array</vt:lpstr>
      <vt:lpstr>מצגת של PowerPoint‏</vt:lpstr>
      <vt:lpstr>And in general</vt:lpstr>
      <vt:lpstr>2D arrays – static, half dynamic, dynamic</vt:lpstr>
      <vt:lpstr>Static arrays</vt:lpstr>
      <vt:lpstr>Static 2D arrays – graphical representation</vt:lpstr>
      <vt:lpstr>Static arrays – example</vt:lpstr>
      <vt:lpstr>Half dynamic 2D arrays</vt:lpstr>
      <vt:lpstr>Half dynamic 2D arrays – graphical representation</vt:lpstr>
      <vt:lpstr>Half dynamic 2D arrays</vt:lpstr>
      <vt:lpstr>Dynamic 2D arrays</vt:lpstr>
      <vt:lpstr>Dynamic 2D arrays – graphical representation</vt:lpstr>
      <vt:lpstr>Dynamic 2D arrays</vt:lpstr>
      <vt:lpstr>Dynamic 2D arrays – graphical representation</vt:lpstr>
      <vt:lpstr>2D Arrays and functions</vt:lpstr>
      <vt:lpstr>2D static arrays and functions</vt:lpstr>
      <vt:lpstr>2D Arrays – argc, argv</vt:lpstr>
      <vt:lpstr>2D Arrays – argc, argv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2</dc:title>
  <dc:creator>Oded Wertheimer</dc:creator>
  <cp:lastModifiedBy>Pnina Berko</cp:lastModifiedBy>
  <cp:revision>93</cp:revision>
  <dcterms:created xsi:type="dcterms:W3CDTF">2020-03-21T15:52:13Z</dcterms:created>
  <dcterms:modified xsi:type="dcterms:W3CDTF">2020-08-14T18:09:06Z</dcterms:modified>
</cp:coreProperties>
</file>