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handoutMasterIdLst>
    <p:handoutMasterId r:id="rId27"/>
  </p:handoutMasterIdLst>
  <p:sldIdLst>
    <p:sldId id="257" r:id="rId2"/>
    <p:sldId id="927" r:id="rId3"/>
    <p:sldId id="455" r:id="rId4"/>
    <p:sldId id="936" r:id="rId5"/>
    <p:sldId id="456" r:id="rId6"/>
    <p:sldId id="457" r:id="rId7"/>
    <p:sldId id="937" r:id="rId8"/>
    <p:sldId id="944" r:id="rId9"/>
    <p:sldId id="940" r:id="rId10"/>
    <p:sldId id="942" r:id="rId11"/>
    <p:sldId id="336" r:id="rId12"/>
    <p:sldId id="335" r:id="rId13"/>
    <p:sldId id="346" r:id="rId14"/>
    <p:sldId id="938" r:id="rId15"/>
    <p:sldId id="939" r:id="rId16"/>
    <p:sldId id="460" r:id="rId17"/>
    <p:sldId id="461" r:id="rId18"/>
    <p:sldId id="462" r:id="rId19"/>
    <p:sldId id="463" r:id="rId20"/>
    <p:sldId id="464" r:id="rId21"/>
    <p:sldId id="465" r:id="rId22"/>
    <p:sldId id="466" r:id="rId23"/>
    <p:sldId id="467" r:id="rId24"/>
    <p:sldId id="9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D5D"/>
    <a:srgbClr val="D4BC08"/>
    <a:srgbClr val="63A537"/>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673" autoAdjust="0"/>
  </p:normalViewPr>
  <p:slideViewPr>
    <p:cSldViewPr snapToGrid="0">
      <p:cViewPr varScale="1">
        <p:scale>
          <a:sx n="75" d="100"/>
          <a:sy n="75" d="100"/>
        </p:scale>
        <p:origin x="965"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8/19/2020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8/19/2020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10</a:t>
            </a:fld>
            <a:endParaRPr lang="he-IL"/>
          </a:p>
        </p:txBody>
      </p:sp>
    </p:spTree>
    <p:extLst>
      <p:ext uri="{BB962C8B-B14F-4D97-AF65-F5344CB8AC3E}">
        <p14:creationId xmlns:p14="http://schemas.microsoft.com/office/powerpoint/2010/main" val="291116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3573296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8579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99920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14</a:t>
            </a:fld>
            <a:endParaRPr lang="he-IL"/>
          </a:p>
        </p:txBody>
      </p:sp>
    </p:spTree>
    <p:extLst>
      <p:ext uri="{BB962C8B-B14F-4D97-AF65-F5344CB8AC3E}">
        <p14:creationId xmlns:p14="http://schemas.microsoft.com/office/powerpoint/2010/main" val="117750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884258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a:t>1. דוגמא – איך היינו מריצים ללא </a:t>
            </a:r>
            <a:r>
              <a:rPr lang="he-IL" dirty="0" err="1"/>
              <a:t>מייקפייל</a:t>
            </a:r>
            <a:r>
              <a:rPr lang="he-IL" dirty="0"/>
              <a:t>.</a:t>
            </a:r>
            <a:endParaRPr lang="en-US" dirty="0"/>
          </a:p>
          <a:p>
            <a:pPr algn="r"/>
            <a:r>
              <a:rPr lang="he-IL" dirty="0"/>
              <a:t>2. אבל מה קורה אם עוברים למחשב אחר או סוגרים את הטרמינל?</a:t>
            </a:r>
          </a:p>
        </p:txBody>
      </p:sp>
      <p:sp>
        <p:nvSpPr>
          <p:cNvPr id="4" name="Slide Number Placeholder 3"/>
          <p:cNvSpPr>
            <a:spLocks noGrp="1"/>
          </p:cNvSpPr>
          <p:nvPr>
            <p:ph type="sldNum" sz="quarter" idx="10"/>
          </p:nvPr>
        </p:nvSpPr>
        <p:spPr/>
        <p:txBody>
          <a:bodyPr/>
          <a:lstStyle/>
          <a:p>
            <a:fld id="{397BF753-267B-44A5-8C6E-65E4E0CD9170}" type="slidenum">
              <a:rPr lang="he-IL" smtClean="0"/>
              <a:pPr/>
              <a:t>16</a:t>
            </a:fld>
            <a:endParaRPr lang="he-IL"/>
          </a:p>
        </p:txBody>
      </p:sp>
    </p:spTree>
    <p:extLst>
      <p:ext uri="{BB962C8B-B14F-4D97-AF65-F5344CB8AC3E}">
        <p14:creationId xmlns:p14="http://schemas.microsoft.com/office/powerpoint/2010/main" val="266886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a:t>1. איך נעשה את זה </a:t>
            </a:r>
            <a:r>
              <a:rPr lang="he-IL" dirty="0" err="1"/>
              <a:t>במייקפייל</a:t>
            </a:r>
            <a:r>
              <a:rPr lang="he-IL" dirty="0"/>
              <a:t>?</a:t>
            </a:r>
          </a:p>
        </p:txBody>
      </p:sp>
      <p:sp>
        <p:nvSpPr>
          <p:cNvPr id="4" name="Slide Number Placeholder 3"/>
          <p:cNvSpPr>
            <a:spLocks noGrp="1"/>
          </p:cNvSpPr>
          <p:nvPr>
            <p:ph type="sldNum" sz="quarter" idx="10"/>
          </p:nvPr>
        </p:nvSpPr>
        <p:spPr/>
        <p:txBody>
          <a:bodyPr/>
          <a:lstStyle/>
          <a:p>
            <a:fld id="{397BF753-267B-44A5-8C6E-65E4E0CD9170}" type="slidenum">
              <a:rPr lang="he-IL" smtClean="0"/>
              <a:pPr/>
              <a:t>17</a:t>
            </a:fld>
            <a:endParaRPr lang="he-IL"/>
          </a:p>
        </p:txBody>
      </p:sp>
    </p:spTree>
    <p:extLst>
      <p:ext uri="{BB962C8B-B14F-4D97-AF65-F5344CB8AC3E}">
        <p14:creationId xmlns:p14="http://schemas.microsoft.com/office/powerpoint/2010/main" val="1303114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a:t>1. למייק יש יתרון גדול – הוא לא מקמפל קובץ שלא שונה מאז הקומפילציה האחרונה.</a:t>
            </a:r>
          </a:p>
          <a:p>
            <a:pPr algn="r"/>
            <a:r>
              <a:rPr lang="he-IL" dirty="0"/>
              <a:t>2. למה זה טוב? </a:t>
            </a:r>
            <a:r>
              <a:rPr lang="he-IL" dirty="0" err="1"/>
              <a:t>בפרוייקט</a:t>
            </a:r>
            <a:r>
              <a:rPr lang="he-IL" dirty="0"/>
              <a:t> גדול אנחנו לא נרצה לקמפל </a:t>
            </a:r>
            <a:r>
              <a:rPr lang="he-IL" dirty="0" err="1"/>
              <a:t>הכל</a:t>
            </a:r>
            <a:r>
              <a:rPr lang="he-IL" dirty="0"/>
              <a:t>, רק קבצים שתלויים בקובץ ששונה.</a:t>
            </a:r>
          </a:p>
          <a:p>
            <a:pPr algn="r"/>
            <a:r>
              <a:rPr lang="he-IL" dirty="0"/>
              <a:t>3. כאן מובן למה צריך תלויות, אנחנו כותבים לכל פקודה מה הקבצים שתלויים בה.   </a:t>
            </a:r>
          </a:p>
        </p:txBody>
      </p:sp>
      <p:sp>
        <p:nvSpPr>
          <p:cNvPr id="4" name="Slide Number Placeholder 3"/>
          <p:cNvSpPr>
            <a:spLocks noGrp="1"/>
          </p:cNvSpPr>
          <p:nvPr>
            <p:ph type="sldNum" sz="quarter" idx="10"/>
          </p:nvPr>
        </p:nvSpPr>
        <p:spPr/>
        <p:txBody>
          <a:bodyPr/>
          <a:lstStyle/>
          <a:p>
            <a:fld id="{397BF753-267B-44A5-8C6E-65E4E0CD9170}" type="slidenum">
              <a:rPr lang="he-IL" smtClean="0"/>
              <a:pPr/>
              <a:t>18</a:t>
            </a:fld>
            <a:endParaRPr lang="he-IL"/>
          </a:p>
        </p:txBody>
      </p:sp>
    </p:spTree>
    <p:extLst>
      <p:ext uri="{BB962C8B-B14F-4D97-AF65-F5344CB8AC3E}">
        <p14:creationId xmlns:p14="http://schemas.microsoft.com/office/powerpoint/2010/main" val="354633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19</a:t>
            </a:fld>
            <a:endParaRPr lang="he-IL"/>
          </a:p>
        </p:txBody>
      </p:sp>
    </p:spTree>
    <p:extLst>
      <p:ext uri="{BB962C8B-B14F-4D97-AF65-F5344CB8AC3E}">
        <p14:creationId xmlns:p14="http://schemas.microsoft.com/office/powerpoint/2010/main" val="1341152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dirty="0"/>
          </a:p>
        </p:txBody>
      </p:sp>
    </p:spTree>
    <p:extLst>
      <p:ext uri="{BB962C8B-B14F-4D97-AF65-F5344CB8AC3E}">
        <p14:creationId xmlns:p14="http://schemas.microsoft.com/office/powerpoint/2010/main" val="783331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20</a:t>
            </a:fld>
            <a:endParaRPr lang="he-IL"/>
          </a:p>
        </p:txBody>
      </p:sp>
    </p:spTree>
    <p:extLst>
      <p:ext uri="{BB962C8B-B14F-4D97-AF65-F5344CB8AC3E}">
        <p14:creationId xmlns:p14="http://schemas.microsoft.com/office/powerpoint/2010/main" val="4066371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21</a:t>
            </a:fld>
            <a:endParaRPr lang="he-IL"/>
          </a:p>
        </p:txBody>
      </p:sp>
    </p:spTree>
    <p:extLst>
      <p:ext uri="{BB962C8B-B14F-4D97-AF65-F5344CB8AC3E}">
        <p14:creationId xmlns:p14="http://schemas.microsoft.com/office/powerpoint/2010/main" val="19440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22</a:t>
            </a:fld>
            <a:endParaRPr lang="he-IL"/>
          </a:p>
        </p:txBody>
      </p:sp>
    </p:spTree>
    <p:extLst>
      <p:ext uri="{BB962C8B-B14F-4D97-AF65-F5344CB8AC3E}">
        <p14:creationId xmlns:p14="http://schemas.microsoft.com/office/powerpoint/2010/main" val="4217220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23</a:t>
            </a:fld>
            <a:endParaRPr lang="he-IL"/>
          </a:p>
        </p:txBody>
      </p:sp>
    </p:spTree>
    <p:extLst>
      <p:ext uri="{BB962C8B-B14F-4D97-AF65-F5344CB8AC3E}">
        <p14:creationId xmlns:p14="http://schemas.microsoft.com/office/powerpoint/2010/main" val="767013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181652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a:t>1. כשבאים להפוך קובץ לביצועי קורים שלושה דברים: פרה-פרוססור, שפת מכונה, </a:t>
            </a:r>
            <a:r>
              <a:rPr lang="he-IL" dirty="0" err="1"/>
              <a:t>ולינקר</a:t>
            </a:r>
            <a:r>
              <a:rPr lang="he-IL" dirty="0"/>
              <a:t>.</a:t>
            </a:r>
            <a:endParaRPr lang="en-US" dirty="0"/>
          </a:p>
          <a:p>
            <a:pPr algn="r"/>
            <a:r>
              <a:rPr lang="he-IL" dirty="0"/>
              <a:t>2. פחות נדבר על הפרה-</a:t>
            </a:r>
            <a:r>
              <a:rPr lang="he-IL" dirty="0" err="1"/>
              <a:t>פרוסס</a:t>
            </a:r>
            <a:r>
              <a:rPr lang="he-IL" dirty="0"/>
              <a:t>. נניח עכשיו שהוא קורה ביחד עם שלב </a:t>
            </a:r>
            <a:r>
              <a:rPr lang="he-IL" dirty="0" err="1"/>
              <a:t>הקימפול</a:t>
            </a:r>
            <a:r>
              <a:rPr lang="he-IL" dirty="0"/>
              <a:t>.</a:t>
            </a:r>
          </a:p>
          <a:p>
            <a:pPr algn="r"/>
            <a:r>
              <a:rPr lang="he-IL" dirty="0"/>
              <a:t>3. שלב </a:t>
            </a:r>
            <a:r>
              <a:rPr lang="he-IL" dirty="0" err="1"/>
              <a:t>הקימפול</a:t>
            </a:r>
            <a:r>
              <a:rPr lang="he-IL" dirty="0"/>
              <a:t> – הקובץ עובר להיות בקוד מכונה.</a:t>
            </a:r>
          </a:p>
          <a:p>
            <a:pPr algn="r"/>
            <a:r>
              <a:rPr lang="he-IL" dirty="0"/>
              <a:t>4. שלב הלינק – כל הקבצים המקומפלים מאוחדים והופכים לקובץ ביצועי אחד.</a:t>
            </a:r>
          </a:p>
        </p:txBody>
      </p:sp>
      <p:sp>
        <p:nvSpPr>
          <p:cNvPr id="4" name="Slide Number Placeholder 3"/>
          <p:cNvSpPr>
            <a:spLocks noGrp="1"/>
          </p:cNvSpPr>
          <p:nvPr>
            <p:ph type="sldNum" sz="quarter" idx="10"/>
          </p:nvPr>
        </p:nvSpPr>
        <p:spPr/>
        <p:txBody>
          <a:bodyPr/>
          <a:lstStyle/>
          <a:p>
            <a:fld id="{397BF753-267B-44A5-8C6E-65E4E0CD9170}" type="slidenum">
              <a:rPr lang="he-IL" smtClean="0"/>
              <a:pPr/>
              <a:t>3</a:t>
            </a:fld>
            <a:endParaRPr lang="he-IL"/>
          </a:p>
        </p:txBody>
      </p:sp>
    </p:spTree>
    <p:extLst>
      <p:ext uri="{BB962C8B-B14F-4D97-AF65-F5344CB8AC3E}">
        <p14:creationId xmlns:p14="http://schemas.microsoft.com/office/powerpoint/2010/main" val="470136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4</a:t>
            </a:fld>
            <a:endParaRPr lang="he-IL"/>
          </a:p>
        </p:txBody>
      </p:sp>
    </p:spTree>
    <p:extLst>
      <p:ext uri="{BB962C8B-B14F-4D97-AF65-F5344CB8AC3E}">
        <p14:creationId xmlns:p14="http://schemas.microsoft.com/office/powerpoint/2010/main" val="220750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a:t>1. ראינו מה השלבים. איך עושים את זה עם פקודות?</a:t>
            </a:r>
          </a:p>
          <a:p>
            <a:pPr algn="r"/>
            <a:r>
              <a:rPr lang="he-IL" dirty="0"/>
              <a:t>2. באמצעות </a:t>
            </a:r>
            <a:r>
              <a:rPr lang="he-IL" dirty="0" err="1"/>
              <a:t>גי</a:t>
            </a:r>
            <a:r>
              <a:rPr lang="he-IL" dirty="0"/>
              <a:t> סי </a:t>
            </a:r>
            <a:r>
              <a:rPr lang="he-IL" dirty="0" err="1"/>
              <a:t>סי</a:t>
            </a:r>
            <a:r>
              <a:rPr lang="he-IL" dirty="0"/>
              <a:t>, תוכנה שיש בה גם קומפיילר וגם </a:t>
            </a:r>
            <a:r>
              <a:rPr lang="he-IL" dirty="0" err="1"/>
              <a:t>לינקר</a:t>
            </a:r>
            <a:r>
              <a:rPr lang="he-IL" dirty="0"/>
              <a:t> והיא עושה כל מיני פעולות על הקבצים.</a:t>
            </a:r>
          </a:p>
          <a:p>
            <a:pPr algn="r"/>
            <a:r>
              <a:rPr lang="he-IL" dirty="0"/>
              <a:t>3. שלב ראשון- קומפילציה.</a:t>
            </a:r>
          </a:p>
        </p:txBody>
      </p:sp>
      <p:sp>
        <p:nvSpPr>
          <p:cNvPr id="4" name="Slide Number Placeholder 3"/>
          <p:cNvSpPr>
            <a:spLocks noGrp="1"/>
          </p:cNvSpPr>
          <p:nvPr>
            <p:ph type="sldNum" sz="quarter" idx="10"/>
          </p:nvPr>
        </p:nvSpPr>
        <p:spPr/>
        <p:txBody>
          <a:bodyPr/>
          <a:lstStyle/>
          <a:p>
            <a:fld id="{397BF753-267B-44A5-8C6E-65E4E0CD9170}" type="slidenum">
              <a:rPr lang="he-IL" smtClean="0"/>
              <a:pPr/>
              <a:t>5</a:t>
            </a:fld>
            <a:endParaRPr lang="he-IL"/>
          </a:p>
        </p:txBody>
      </p:sp>
    </p:spTree>
    <p:extLst>
      <p:ext uri="{BB962C8B-B14F-4D97-AF65-F5344CB8AC3E}">
        <p14:creationId xmlns:p14="http://schemas.microsoft.com/office/powerpoint/2010/main" val="267773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r>
              <a:rPr lang="he-IL" dirty="0"/>
              <a:t>1. שלב שני- </a:t>
            </a:r>
            <a:r>
              <a:rPr lang="he-IL" dirty="0" err="1"/>
              <a:t>לינקג</a:t>
            </a:r>
            <a:r>
              <a:rPr lang="he-IL" dirty="0"/>
              <a:t>'.</a:t>
            </a:r>
          </a:p>
        </p:txBody>
      </p:sp>
      <p:sp>
        <p:nvSpPr>
          <p:cNvPr id="4" name="Slide Number Placeholder 3"/>
          <p:cNvSpPr>
            <a:spLocks noGrp="1"/>
          </p:cNvSpPr>
          <p:nvPr>
            <p:ph type="sldNum" sz="quarter" idx="10"/>
          </p:nvPr>
        </p:nvSpPr>
        <p:spPr/>
        <p:txBody>
          <a:bodyPr/>
          <a:lstStyle/>
          <a:p>
            <a:fld id="{397BF753-267B-44A5-8C6E-65E4E0CD9170}" type="slidenum">
              <a:rPr lang="he-IL" smtClean="0"/>
              <a:pPr/>
              <a:t>6</a:t>
            </a:fld>
            <a:endParaRPr lang="he-IL"/>
          </a:p>
        </p:txBody>
      </p:sp>
    </p:spTree>
    <p:extLst>
      <p:ext uri="{BB962C8B-B14F-4D97-AF65-F5344CB8AC3E}">
        <p14:creationId xmlns:p14="http://schemas.microsoft.com/office/powerpoint/2010/main" val="95486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7</a:t>
            </a:fld>
            <a:endParaRPr lang="he-IL"/>
          </a:p>
        </p:txBody>
      </p:sp>
    </p:spTree>
    <p:extLst>
      <p:ext uri="{BB962C8B-B14F-4D97-AF65-F5344CB8AC3E}">
        <p14:creationId xmlns:p14="http://schemas.microsoft.com/office/powerpoint/2010/main" val="117750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8</a:t>
            </a:fld>
            <a:endParaRPr lang="he-IL"/>
          </a:p>
        </p:txBody>
      </p:sp>
    </p:spTree>
    <p:extLst>
      <p:ext uri="{BB962C8B-B14F-4D97-AF65-F5344CB8AC3E}">
        <p14:creationId xmlns:p14="http://schemas.microsoft.com/office/powerpoint/2010/main" val="875882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a:endParaRPr lang="he-IL" dirty="0"/>
          </a:p>
        </p:txBody>
      </p:sp>
      <p:sp>
        <p:nvSpPr>
          <p:cNvPr id="4" name="Slide Number Placeholder 3"/>
          <p:cNvSpPr>
            <a:spLocks noGrp="1"/>
          </p:cNvSpPr>
          <p:nvPr>
            <p:ph type="sldNum" sz="quarter" idx="10"/>
          </p:nvPr>
        </p:nvSpPr>
        <p:spPr/>
        <p:txBody>
          <a:bodyPr/>
          <a:lstStyle/>
          <a:p>
            <a:fld id="{397BF753-267B-44A5-8C6E-65E4E0CD9170}" type="slidenum">
              <a:rPr lang="he-IL" smtClean="0"/>
              <a:pPr/>
              <a:t>9</a:t>
            </a:fld>
            <a:endParaRPr lang="he-IL"/>
          </a:p>
        </p:txBody>
      </p:sp>
    </p:spTree>
    <p:extLst>
      <p:ext uri="{BB962C8B-B14F-4D97-AF65-F5344CB8AC3E}">
        <p14:creationId xmlns:p14="http://schemas.microsoft.com/office/powerpoint/2010/main" val="259251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8/19/2020</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8/19/2020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8/19/2020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8/19/2020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8/19/2020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8/19/2020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8/19/2020</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8/19/2020</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8/19/2020</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8/19/2020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8/19/2020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8/19/2020</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 6</a:t>
            </a:r>
          </a:p>
        </p:txBody>
      </p:sp>
      <p:sp>
        <p:nvSpPr>
          <p:cNvPr id="3" name="Subtitle 2"/>
          <p:cNvSpPr>
            <a:spLocks noGrp="1"/>
          </p:cNvSpPr>
          <p:nvPr>
            <p:ph type="subTitle" idx="1"/>
          </p:nvPr>
        </p:nvSpPr>
        <p:spPr/>
        <p:txBody>
          <a:bodyPr/>
          <a:lstStyle/>
          <a:p>
            <a:r>
              <a:rPr lang="en-US" dirty="0"/>
              <a:t>compilation and linkage, </a:t>
            </a:r>
            <a:r>
              <a:rPr lang="en-US" dirty="0" err="1"/>
              <a:t>makefile</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490662"/>
            <a:ext cx="7772400" cy="706090"/>
          </a:xfrm>
        </p:spPr>
        <p:txBody>
          <a:bodyPr>
            <a:noAutofit/>
          </a:bodyPr>
          <a:lstStyle/>
          <a:p>
            <a:r>
              <a:rPr lang="en-US" sz="4400" dirty="0"/>
              <a:t>Only-once header</a:t>
            </a:r>
            <a:endParaRPr lang="he-IL" sz="4400" dirty="0"/>
          </a:p>
        </p:txBody>
      </p:sp>
      <p:sp>
        <p:nvSpPr>
          <p:cNvPr id="3" name="Content Placeholder 2"/>
          <p:cNvSpPr>
            <a:spLocks noGrp="1"/>
          </p:cNvSpPr>
          <p:nvPr>
            <p:ph sz="quarter" idx="1"/>
          </p:nvPr>
        </p:nvSpPr>
        <p:spPr>
          <a:xfrm>
            <a:off x="374904" y="1185964"/>
            <a:ext cx="11442192" cy="3822916"/>
          </a:xfrm>
        </p:spPr>
        <p:txBody>
          <a:bodyPr>
            <a:noAutofit/>
          </a:bodyPr>
          <a:lstStyle/>
          <a:p>
            <a:pPr marL="342900" indent="-342900">
              <a:lnSpc>
                <a:spcPct val="150000"/>
              </a:lnSpc>
            </a:pPr>
            <a:r>
              <a:rPr lang="en-US" sz="2000" dirty="0"/>
              <a:t>One common use of </a:t>
            </a:r>
            <a:r>
              <a:rPr lang="en-US" altLang="en-US" sz="2000" dirty="0">
                <a:solidFill>
                  <a:srgbClr val="A71D5D"/>
                </a:solidFill>
                <a:latin typeface="Consolas" panose="020B0609020204030204" pitchFamily="49" charset="0"/>
              </a:rPr>
              <a:t>#ifndef </a:t>
            </a:r>
            <a:r>
              <a:rPr lang="en-US" sz="2000" dirty="0"/>
              <a:t>is to include code only the first time a header file is included. </a:t>
            </a:r>
          </a:p>
          <a:p>
            <a:pPr marL="342900" indent="-342900">
              <a:lnSpc>
                <a:spcPct val="150000"/>
              </a:lnSpc>
            </a:pPr>
            <a:r>
              <a:rPr lang="en-US" sz="2000" dirty="0"/>
              <a:t>If a header file happens to be included twice, the compiler will process its contents twice. This is very likely to cause an error, e.g. when the compiler sees the same structure definition twice.</a:t>
            </a:r>
          </a:p>
          <a:p>
            <a:pPr marL="342900" indent="-342900">
              <a:lnSpc>
                <a:spcPct val="150000"/>
              </a:lnSpc>
            </a:pPr>
            <a:r>
              <a:rPr lang="en-US" sz="2000" dirty="0"/>
              <a:t>The standard way to prevent this is to enclose the entire real contents of the file in a conditional.</a:t>
            </a:r>
          </a:p>
          <a:p>
            <a:pPr marL="342900" indent="-342900">
              <a:lnSpc>
                <a:spcPct val="150000"/>
              </a:lnSpc>
            </a:pPr>
            <a:r>
              <a:rPr lang="en-US" sz="2000" dirty="0"/>
              <a:t>define a macro in your header file and include only the contents of the header file if the macro hasn’t already been defined.</a:t>
            </a:r>
          </a:p>
          <a:p>
            <a:pPr marL="342900" indent="-342900">
              <a:lnSpc>
                <a:spcPct val="150000"/>
              </a:lnSpc>
            </a:pPr>
            <a:endParaRPr lang="en-US" sz="2000" dirty="0"/>
          </a:p>
        </p:txBody>
      </p:sp>
      <p:sp>
        <p:nvSpPr>
          <p:cNvPr id="5" name="Rectangle 2">
            <a:extLst>
              <a:ext uri="{FF2B5EF4-FFF2-40B4-BE49-F238E27FC236}">
                <a16:creationId xmlns:a16="http://schemas.microsoft.com/office/drawing/2014/main" id="{4AC143EB-CC98-4D6F-ACAF-486F2A10F48D}"/>
              </a:ext>
            </a:extLst>
          </p:cNvPr>
          <p:cNvSpPr>
            <a:spLocks noChangeArrowheads="1"/>
          </p:cNvSpPr>
          <p:nvPr/>
        </p:nvSpPr>
        <p:spPr bwMode="auto">
          <a:xfrm>
            <a:off x="4175760" y="4389492"/>
            <a:ext cx="29706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71D5D"/>
                </a:solidFill>
                <a:effectLst/>
                <a:latin typeface="Consolas" panose="020B0609020204030204" pitchFamily="49" charset="0"/>
              </a:rPr>
              <a:t>#ifndef </a:t>
            </a:r>
            <a:r>
              <a:rPr kumimoji="0" lang="en-US" altLang="en-US" b="1" i="0" u="none" strike="noStrike" cap="none" normalizeH="0" baseline="0" dirty="0">
                <a:ln>
                  <a:noFill/>
                </a:ln>
                <a:solidFill>
                  <a:srgbClr val="1F542E"/>
                </a:solidFill>
                <a:effectLst/>
                <a:latin typeface="Consolas" panose="020B0609020204030204" pitchFamily="49" charset="0"/>
              </a:rPr>
              <a:t>FILE_SEEN</a:t>
            </a:r>
            <a:br>
              <a:rPr kumimoji="0" lang="en-US" altLang="en-US" b="1" i="0" u="none" strike="noStrike" cap="none" normalizeH="0" baseline="0" dirty="0">
                <a:ln>
                  <a:noFill/>
                </a:ln>
                <a:solidFill>
                  <a:srgbClr val="1F542E"/>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#define </a:t>
            </a:r>
            <a:r>
              <a:rPr kumimoji="0" lang="en-US" altLang="en-US" b="1" i="0" u="none" strike="noStrike" cap="none" normalizeH="0" baseline="0" dirty="0">
                <a:ln>
                  <a:noFill/>
                </a:ln>
                <a:solidFill>
                  <a:srgbClr val="1F542E"/>
                </a:solidFill>
                <a:effectLst/>
                <a:latin typeface="Consolas" panose="020B0609020204030204" pitchFamily="49" charset="0"/>
              </a:rPr>
              <a:t>FILE_SEEN</a:t>
            </a:r>
            <a:br>
              <a:rPr kumimoji="0" lang="en-US" altLang="en-US" b="1" i="0" u="none" strike="noStrike" cap="none" normalizeH="0" baseline="0" dirty="0">
                <a:ln>
                  <a:noFill/>
                </a:ln>
                <a:solidFill>
                  <a:srgbClr val="1F542E"/>
                </a:solidFill>
                <a:effectLst/>
                <a:latin typeface="Consolas" panose="020B0609020204030204" pitchFamily="49" charset="0"/>
              </a:rPr>
            </a:br>
            <a:br>
              <a:rPr kumimoji="0" lang="en-US" altLang="en-US" b="1" i="0" u="none" strike="noStrike" cap="none" normalizeH="0" baseline="0" dirty="0">
                <a:ln>
                  <a:noFill/>
                </a:ln>
                <a:solidFill>
                  <a:srgbClr val="1F542E"/>
                </a:solidFill>
                <a:effectLst/>
                <a:latin typeface="Consolas" panose="020B0609020204030204" pitchFamily="49" charset="0"/>
              </a:rPr>
            </a:br>
            <a:r>
              <a:rPr kumimoji="0" lang="en-US" altLang="en-US" b="1" i="0" u="none" strike="noStrike" cap="none" normalizeH="0" baseline="0" dirty="0">
                <a:ln>
                  <a:noFill/>
                </a:ln>
                <a:solidFill>
                  <a:srgbClr val="1F542E"/>
                </a:solidFill>
                <a:effectLst/>
                <a:latin typeface="Consolas" panose="020B0609020204030204" pitchFamily="49" charset="0"/>
              </a:rPr>
              <a:t>    </a:t>
            </a:r>
            <a:r>
              <a:rPr kumimoji="0" lang="en-US" altLang="en-US" b="0" i="0" u="none" strike="noStrike" cap="none" normalizeH="0" baseline="0" dirty="0">
                <a:ln>
                  <a:noFill/>
                </a:ln>
                <a:solidFill>
                  <a:srgbClr val="969896"/>
                </a:solidFill>
                <a:effectLst/>
                <a:latin typeface="Consolas" panose="020B0609020204030204" pitchFamily="49" charset="0"/>
              </a:rPr>
              <a:t>// the entire file</a:t>
            </a:r>
            <a:br>
              <a:rPr kumimoji="0" lang="en-US" altLang="en-US" b="0" i="0" u="none" strike="noStrike" cap="none" normalizeH="0" baseline="0" dirty="0">
                <a:ln>
                  <a:noFill/>
                </a:ln>
                <a:solidFill>
                  <a:srgbClr val="969896"/>
                </a:solidFill>
                <a:effectLst/>
                <a:latin typeface="Consolas" panose="020B0609020204030204" pitchFamily="49" charset="0"/>
              </a:rPr>
            </a:br>
            <a:br>
              <a:rPr kumimoji="0" lang="en-US" altLang="en-US" b="0" i="0" u="none" strike="noStrike" cap="none" normalizeH="0" baseline="0" dirty="0">
                <a:ln>
                  <a:noFill/>
                </a:ln>
                <a:solidFill>
                  <a:srgbClr val="969896"/>
                </a:solidFill>
                <a:effectLst/>
                <a:latin typeface="Consolas" panose="020B0609020204030204" pitchFamily="49" charset="0"/>
              </a:rPr>
            </a:br>
            <a:r>
              <a:rPr kumimoji="0" lang="en-US" altLang="en-US" b="0" i="0" u="none" strike="noStrike" cap="none" normalizeH="0" baseline="0" dirty="0">
                <a:ln>
                  <a:noFill/>
                </a:ln>
                <a:solidFill>
                  <a:srgbClr val="A71D5D"/>
                </a:solidFill>
                <a:effectLst/>
                <a:latin typeface="Consolas" panose="020B0609020204030204" pitchFamily="49" charset="0"/>
              </a:rPr>
              <a:t>#endif</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854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Makefile</a:t>
            </a:r>
            <a:endParaRPr lang="en-US" dirty="0"/>
          </a:p>
        </p:txBody>
      </p:sp>
    </p:spTree>
    <p:extLst>
      <p:ext uri="{BB962C8B-B14F-4D97-AF65-F5344CB8AC3E}">
        <p14:creationId xmlns:p14="http://schemas.microsoft.com/office/powerpoint/2010/main" val="2282303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What is a </a:t>
            </a:r>
            <a:r>
              <a:rPr lang="en-US" dirty="0" err="1"/>
              <a:t>makefile</a:t>
            </a:r>
            <a:r>
              <a:rPr lang="en-US" dirty="0"/>
              <a:t>?</a:t>
            </a:r>
          </a:p>
        </p:txBody>
      </p:sp>
      <p:sp>
        <p:nvSpPr>
          <p:cNvPr id="3" name="Content Placeholder 2"/>
          <p:cNvSpPr>
            <a:spLocks noGrp="1"/>
          </p:cNvSpPr>
          <p:nvPr>
            <p:ph idx="1"/>
          </p:nvPr>
        </p:nvSpPr>
        <p:spPr>
          <a:xfrm>
            <a:off x="609600" y="1229359"/>
            <a:ext cx="11145520" cy="4174979"/>
          </a:xfrm>
        </p:spPr>
        <p:txBody>
          <a:bodyPr>
            <a:normAutofit/>
          </a:bodyPr>
          <a:lstStyle/>
          <a:p>
            <a:pPr>
              <a:lnSpc>
                <a:spcPct val="150000"/>
              </a:lnSpc>
            </a:pPr>
            <a:r>
              <a:rPr lang="en-US" sz="2400" dirty="0"/>
              <a:t>A </a:t>
            </a:r>
            <a:r>
              <a:rPr lang="en-US" sz="2400" dirty="0" err="1"/>
              <a:t>Makefile</a:t>
            </a:r>
            <a:r>
              <a:rPr lang="en-US" sz="2400" dirty="0"/>
              <a:t> is essentially a file containing groupings of terminal (mostly for compilation and linkage) commands. For example, the </a:t>
            </a:r>
            <a:r>
              <a:rPr lang="en-US" sz="2400" dirty="0" err="1"/>
              <a:t>Makefile</a:t>
            </a:r>
            <a:r>
              <a:rPr lang="en-US" sz="2400" dirty="0"/>
              <a:t> can be used to compile our program in just one line written in the terminal:</a:t>
            </a:r>
          </a:p>
          <a:p>
            <a:pPr marL="0" indent="0" algn="ctr">
              <a:lnSpc>
                <a:spcPct val="150000"/>
              </a:lnSpc>
              <a:buNone/>
            </a:pPr>
            <a:r>
              <a:rPr lang="en-US" sz="2400" i="1" dirty="0"/>
              <a:t>make all</a:t>
            </a:r>
          </a:p>
          <a:p>
            <a:pPr marL="285750" indent="0">
              <a:lnSpc>
                <a:spcPct val="150000"/>
              </a:lnSpc>
              <a:buNone/>
            </a:pPr>
            <a:r>
              <a:rPr lang="en-US" sz="2400" dirty="0"/>
              <a:t>Or to create a tar from the project files:</a:t>
            </a:r>
          </a:p>
          <a:p>
            <a:pPr marL="0" indent="0" algn="ctr">
              <a:lnSpc>
                <a:spcPct val="150000"/>
              </a:lnSpc>
              <a:buNone/>
            </a:pPr>
            <a:r>
              <a:rPr lang="en-US" sz="2400" i="1" dirty="0"/>
              <a:t>Make tar</a:t>
            </a:r>
            <a:endParaRPr lang="en-US" sz="2400" dirty="0"/>
          </a:p>
        </p:txBody>
      </p:sp>
    </p:spTree>
    <p:extLst>
      <p:ext uri="{BB962C8B-B14F-4D97-AF65-F5344CB8AC3E}">
        <p14:creationId xmlns:p14="http://schemas.microsoft.com/office/powerpoint/2010/main" val="486514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What is a </a:t>
            </a:r>
            <a:r>
              <a:rPr lang="en-US" dirty="0" err="1"/>
              <a:t>makefile</a:t>
            </a:r>
            <a:r>
              <a:rPr lang="en-US" dirty="0"/>
              <a:t>?</a:t>
            </a:r>
          </a:p>
        </p:txBody>
      </p:sp>
      <p:sp>
        <p:nvSpPr>
          <p:cNvPr id="5" name="Content Placeholder 2">
            <a:extLst>
              <a:ext uri="{FF2B5EF4-FFF2-40B4-BE49-F238E27FC236}">
                <a16:creationId xmlns:a16="http://schemas.microsoft.com/office/drawing/2014/main" id="{3C131C84-1BF1-4865-8F72-433B1D630E15}"/>
              </a:ext>
            </a:extLst>
          </p:cNvPr>
          <p:cNvSpPr txBox="1">
            <a:spLocks/>
          </p:cNvSpPr>
          <p:nvPr/>
        </p:nvSpPr>
        <p:spPr>
          <a:xfrm>
            <a:off x="808892" y="1535052"/>
            <a:ext cx="10972799" cy="4326487"/>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nSpc>
                <a:spcPct val="150000"/>
              </a:lnSpc>
            </a:pPr>
            <a:r>
              <a:rPr lang="en-US" sz="2400" dirty="0"/>
              <a:t>The </a:t>
            </a:r>
            <a:r>
              <a:rPr lang="en-US" sz="2400" dirty="0" err="1"/>
              <a:t>Makefile</a:t>
            </a:r>
            <a:r>
              <a:rPr lang="en-US" sz="2400" dirty="0"/>
              <a:t> is basically a set of definitions for “Make” (remember it from the Cygwin installation?)</a:t>
            </a:r>
          </a:p>
          <a:p>
            <a:pPr>
              <a:lnSpc>
                <a:spcPct val="150000"/>
              </a:lnSpc>
            </a:pPr>
            <a:r>
              <a:rPr lang="en-US" sz="2400" dirty="0"/>
              <a:t>The main use of </a:t>
            </a:r>
            <a:r>
              <a:rPr lang="en-US" sz="2400" dirty="0" err="1"/>
              <a:t>Makefile</a:t>
            </a:r>
            <a:r>
              <a:rPr lang="en-US" sz="2400" dirty="0"/>
              <a:t> is to list out a set of directions to compile some C or C++ files, although it can solve other similar problems. The user gives Make some goal, say “generate the file hello”. The </a:t>
            </a:r>
            <a:r>
              <a:rPr lang="en-US" sz="2400" dirty="0" err="1"/>
              <a:t>Makefile</a:t>
            </a:r>
            <a:r>
              <a:rPr lang="en-US" sz="2400" dirty="0"/>
              <a:t> specifies how to make this file.</a:t>
            </a:r>
          </a:p>
          <a:p>
            <a:pPr>
              <a:lnSpc>
                <a:spcPct val="150000"/>
              </a:lnSpc>
            </a:pPr>
            <a:r>
              <a:rPr lang="en-US" sz="2400" dirty="0"/>
              <a:t>Keep in mind that it exists to make our lives easier – not to complicate them.</a:t>
            </a:r>
          </a:p>
          <a:p>
            <a:pPr>
              <a:lnSpc>
                <a:spcPct val="150000"/>
              </a:lnSpc>
            </a:pPr>
            <a:r>
              <a:rPr lang="en-US" sz="2400" dirty="0"/>
              <a:t>Before we dive into more concrete examples, we’ll start with a quick reminder</a:t>
            </a:r>
          </a:p>
        </p:txBody>
      </p:sp>
    </p:spTree>
    <p:extLst>
      <p:ext uri="{BB962C8B-B14F-4D97-AF65-F5344CB8AC3E}">
        <p14:creationId xmlns:p14="http://schemas.microsoft.com/office/powerpoint/2010/main" val="195432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599" y="1322040"/>
            <a:ext cx="11767457" cy="3662120"/>
          </a:xfrm>
        </p:spPr>
        <p:txBody>
          <a:bodyPr>
            <a:noAutofit/>
          </a:bodyPr>
          <a:lstStyle/>
          <a:p>
            <a:pPr>
              <a:lnSpc>
                <a:spcPct val="150000"/>
              </a:lnSpc>
            </a:pPr>
            <a:r>
              <a:rPr lang="en-US" sz="2200" dirty="0"/>
              <a:t>Remember the </a:t>
            </a:r>
            <a:r>
              <a:rPr lang="en-US" sz="2200" dirty="0" err="1"/>
              <a:t>car.c</a:t>
            </a:r>
            <a:r>
              <a:rPr lang="en-US" sz="2200" dirty="0"/>
              <a:t> and </a:t>
            </a:r>
            <a:r>
              <a:rPr lang="en-US" sz="2200" dirty="0" err="1"/>
              <a:t>driver.c</a:t>
            </a:r>
            <a:r>
              <a:rPr lang="en-US" sz="2200" dirty="0"/>
              <a:t> example. If we want to create an executable of our program from those 2 files, we need to compile each file and then link them or do this in one line by</a:t>
            </a:r>
          </a:p>
          <a:p>
            <a:pPr marL="0" indent="0" algn="ctr">
              <a:lnSpc>
                <a:spcPct val="150000"/>
              </a:lnSpc>
              <a:buNone/>
            </a:pPr>
            <a:r>
              <a:rPr lang="en-US" sz="2200" i="1" dirty="0" err="1"/>
              <a:t>gcc</a:t>
            </a:r>
            <a:r>
              <a:rPr lang="en-US" sz="2200" i="1" dirty="0"/>
              <a:t> </a:t>
            </a:r>
            <a:r>
              <a:rPr lang="en-US" sz="2200" i="1" dirty="0" err="1"/>
              <a:t>car.c</a:t>
            </a:r>
            <a:r>
              <a:rPr lang="en-US" sz="2200" i="1" dirty="0"/>
              <a:t> </a:t>
            </a:r>
            <a:r>
              <a:rPr lang="en-US" sz="2200" i="1" dirty="0" err="1"/>
              <a:t>driver.c</a:t>
            </a:r>
            <a:r>
              <a:rPr lang="en-US" sz="2200" i="1" dirty="0"/>
              <a:t> –o prog</a:t>
            </a:r>
          </a:p>
        </p:txBody>
      </p:sp>
      <p:sp>
        <p:nvSpPr>
          <p:cNvPr id="7" name="כותרת 1">
            <a:extLst>
              <a:ext uri="{FF2B5EF4-FFF2-40B4-BE49-F238E27FC236}">
                <a16:creationId xmlns:a16="http://schemas.microsoft.com/office/drawing/2014/main" id="{FDF703C7-9CBE-42B7-9399-25C8A0CB88A8}"/>
              </a:ext>
            </a:extLst>
          </p:cNvPr>
          <p:cNvSpPr txBox="1">
            <a:spLocks/>
          </p:cNvSpPr>
          <p:nvPr/>
        </p:nvSpPr>
        <p:spPr>
          <a:xfrm>
            <a:off x="0" y="453295"/>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 Basic Compilation</a:t>
            </a:r>
            <a:endParaRPr lang="he-IL" dirty="0"/>
          </a:p>
        </p:txBody>
      </p:sp>
      <p:sp>
        <p:nvSpPr>
          <p:cNvPr id="11" name="מלבן 10">
            <a:extLst>
              <a:ext uri="{FF2B5EF4-FFF2-40B4-BE49-F238E27FC236}">
                <a16:creationId xmlns:a16="http://schemas.microsoft.com/office/drawing/2014/main" id="{AA5D3A30-8DE1-4618-9580-5021250CAA60}"/>
              </a:ext>
            </a:extLst>
          </p:cNvPr>
          <p:cNvSpPr/>
          <p:nvPr/>
        </p:nvSpPr>
        <p:spPr>
          <a:xfrm>
            <a:off x="2573867" y="3447732"/>
            <a:ext cx="1095022" cy="12304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___________________________________</a:t>
            </a:r>
            <a:endParaRPr lang="he-IL" dirty="0"/>
          </a:p>
        </p:txBody>
      </p:sp>
      <p:cxnSp>
        <p:nvCxnSpPr>
          <p:cNvPr id="12" name="מחבר חץ ישר 11">
            <a:extLst>
              <a:ext uri="{FF2B5EF4-FFF2-40B4-BE49-F238E27FC236}">
                <a16:creationId xmlns:a16="http://schemas.microsoft.com/office/drawing/2014/main" id="{0911B262-51CB-43CC-A823-3BEA00225E53}"/>
              </a:ext>
            </a:extLst>
          </p:cNvPr>
          <p:cNvCxnSpPr/>
          <p:nvPr/>
        </p:nvCxnSpPr>
        <p:spPr>
          <a:xfrm>
            <a:off x="3894667" y="4062977"/>
            <a:ext cx="193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מלבן 12">
            <a:extLst>
              <a:ext uri="{FF2B5EF4-FFF2-40B4-BE49-F238E27FC236}">
                <a16:creationId xmlns:a16="http://schemas.microsoft.com/office/drawing/2014/main" id="{57E0722E-67CB-4C66-8AD7-0575FCCD6C1D}"/>
              </a:ext>
            </a:extLst>
          </p:cNvPr>
          <p:cNvSpPr/>
          <p:nvPr/>
        </p:nvSpPr>
        <p:spPr>
          <a:xfrm>
            <a:off x="6107290" y="3447731"/>
            <a:ext cx="1095022" cy="12304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1010101100001100101011001010</a:t>
            </a:r>
            <a:endParaRPr lang="he-IL" dirty="0"/>
          </a:p>
        </p:txBody>
      </p:sp>
      <p:sp>
        <p:nvSpPr>
          <p:cNvPr id="14" name="מציין מיקום תוכן 2">
            <a:extLst>
              <a:ext uri="{FF2B5EF4-FFF2-40B4-BE49-F238E27FC236}">
                <a16:creationId xmlns:a16="http://schemas.microsoft.com/office/drawing/2014/main" id="{23616957-EA19-43A0-BC5B-9D2644A696D8}"/>
              </a:ext>
            </a:extLst>
          </p:cNvPr>
          <p:cNvSpPr txBox="1">
            <a:spLocks/>
          </p:cNvSpPr>
          <p:nvPr/>
        </p:nvSpPr>
        <p:spPr>
          <a:xfrm>
            <a:off x="2657741" y="3153100"/>
            <a:ext cx="683770"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car.c</a:t>
            </a:r>
            <a:endParaRPr lang="he-IL" sz="1800" dirty="0">
              <a:solidFill>
                <a:schemeClr val="accent5"/>
              </a:solidFill>
            </a:endParaRPr>
          </a:p>
        </p:txBody>
      </p:sp>
      <p:sp>
        <p:nvSpPr>
          <p:cNvPr id="15" name="מציין מיקום תוכן 2">
            <a:extLst>
              <a:ext uri="{FF2B5EF4-FFF2-40B4-BE49-F238E27FC236}">
                <a16:creationId xmlns:a16="http://schemas.microsoft.com/office/drawing/2014/main" id="{0A05654F-0714-4892-9A57-5F99031DECCC}"/>
              </a:ext>
            </a:extLst>
          </p:cNvPr>
          <p:cNvSpPr txBox="1">
            <a:spLocks/>
          </p:cNvSpPr>
          <p:nvPr/>
        </p:nvSpPr>
        <p:spPr>
          <a:xfrm>
            <a:off x="6312916" y="3153100"/>
            <a:ext cx="683770"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car.o</a:t>
            </a:r>
            <a:endParaRPr lang="he-IL" sz="1800" dirty="0">
              <a:solidFill>
                <a:schemeClr val="accent5"/>
              </a:solidFill>
            </a:endParaRPr>
          </a:p>
        </p:txBody>
      </p:sp>
      <p:sp>
        <p:nvSpPr>
          <p:cNvPr id="16" name="מלבן 15">
            <a:extLst>
              <a:ext uri="{FF2B5EF4-FFF2-40B4-BE49-F238E27FC236}">
                <a16:creationId xmlns:a16="http://schemas.microsoft.com/office/drawing/2014/main" id="{B129AB72-9CC6-494D-BFA3-E3B8EA4D8483}"/>
              </a:ext>
            </a:extLst>
          </p:cNvPr>
          <p:cNvSpPr/>
          <p:nvPr/>
        </p:nvSpPr>
        <p:spPr>
          <a:xfrm>
            <a:off x="2573867" y="5095911"/>
            <a:ext cx="1095022" cy="12304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___________________________________</a:t>
            </a:r>
            <a:endParaRPr lang="he-IL" dirty="0"/>
          </a:p>
        </p:txBody>
      </p:sp>
      <p:cxnSp>
        <p:nvCxnSpPr>
          <p:cNvPr id="17" name="מחבר חץ ישר 16">
            <a:extLst>
              <a:ext uri="{FF2B5EF4-FFF2-40B4-BE49-F238E27FC236}">
                <a16:creationId xmlns:a16="http://schemas.microsoft.com/office/drawing/2014/main" id="{1010D197-1324-4B6E-9FD5-946DC0804D01}"/>
              </a:ext>
            </a:extLst>
          </p:cNvPr>
          <p:cNvCxnSpPr/>
          <p:nvPr/>
        </p:nvCxnSpPr>
        <p:spPr>
          <a:xfrm>
            <a:off x="3894667" y="5711156"/>
            <a:ext cx="193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מלבן 17">
            <a:extLst>
              <a:ext uri="{FF2B5EF4-FFF2-40B4-BE49-F238E27FC236}">
                <a16:creationId xmlns:a16="http://schemas.microsoft.com/office/drawing/2014/main" id="{A9889ABB-0920-4057-A4EA-8E7ED2868BC3}"/>
              </a:ext>
            </a:extLst>
          </p:cNvPr>
          <p:cNvSpPr/>
          <p:nvPr/>
        </p:nvSpPr>
        <p:spPr>
          <a:xfrm>
            <a:off x="6107290" y="5095910"/>
            <a:ext cx="1095022" cy="12304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0100101111001010101000100101</a:t>
            </a:r>
            <a:endParaRPr lang="he-IL" dirty="0"/>
          </a:p>
        </p:txBody>
      </p:sp>
      <p:sp>
        <p:nvSpPr>
          <p:cNvPr id="19" name="מציין מיקום תוכן 2">
            <a:extLst>
              <a:ext uri="{FF2B5EF4-FFF2-40B4-BE49-F238E27FC236}">
                <a16:creationId xmlns:a16="http://schemas.microsoft.com/office/drawing/2014/main" id="{500B6DE3-0076-4194-852A-48896EBCBB64}"/>
              </a:ext>
            </a:extLst>
          </p:cNvPr>
          <p:cNvSpPr txBox="1">
            <a:spLocks/>
          </p:cNvSpPr>
          <p:nvPr/>
        </p:nvSpPr>
        <p:spPr>
          <a:xfrm>
            <a:off x="2657741" y="4801279"/>
            <a:ext cx="1011148"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driver.c</a:t>
            </a:r>
            <a:endParaRPr lang="he-IL" sz="1800" dirty="0">
              <a:solidFill>
                <a:schemeClr val="accent5"/>
              </a:solidFill>
            </a:endParaRPr>
          </a:p>
        </p:txBody>
      </p:sp>
      <p:sp>
        <p:nvSpPr>
          <p:cNvPr id="20" name="מציין מיקום תוכן 2">
            <a:extLst>
              <a:ext uri="{FF2B5EF4-FFF2-40B4-BE49-F238E27FC236}">
                <a16:creationId xmlns:a16="http://schemas.microsoft.com/office/drawing/2014/main" id="{FC503958-AA81-4066-8080-CC5294B229BD}"/>
              </a:ext>
            </a:extLst>
          </p:cNvPr>
          <p:cNvSpPr txBox="1">
            <a:spLocks/>
          </p:cNvSpPr>
          <p:nvPr/>
        </p:nvSpPr>
        <p:spPr>
          <a:xfrm>
            <a:off x="6191165" y="4801279"/>
            <a:ext cx="1011147"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driver.o</a:t>
            </a:r>
            <a:endParaRPr lang="he-IL" sz="1800" dirty="0">
              <a:solidFill>
                <a:schemeClr val="accent5"/>
              </a:solidFill>
            </a:endParaRPr>
          </a:p>
        </p:txBody>
      </p:sp>
      <p:cxnSp>
        <p:nvCxnSpPr>
          <p:cNvPr id="21" name="מחבר חץ ישר 20">
            <a:extLst>
              <a:ext uri="{FF2B5EF4-FFF2-40B4-BE49-F238E27FC236}">
                <a16:creationId xmlns:a16="http://schemas.microsoft.com/office/drawing/2014/main" id="{3C1C4D7B-DC38-4FBB-882D-3E32063B1469}"/>
              </a:ext>
            </a:extLst>
          </p:cNvPr>
          <p:cNvCxnSpPr>
            <a:cxnSpLocks/>
          </p:cNvCxnSpPr>
          <p:nvPr/>
        </p:nvCxnSpPr>
        <p:spPr>
          <a:xfrm>
            <a:off x="7377289" y="4022224"/>
            <a:ext cx="795867" cy="655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12885A2D-C2F2-4546-A8E5-08F0D34D0F94}"/>
              </a:ext>
            </a:extLst>
          </p:cNvPr>
          <p:cNvCxnSpPr>
            <a:cxnSpLocks/>
          </p:cNvCxnSpPr>
          <p:nvPr/>
        </p:nvCxnSpPr>
        <p:spPr>
          <a:xfrm flipV="1">
            <a:off x="7377288" y="4995953"/>
            <a:ext cx="812195" cy="640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מלבן 23">
            <a:extLst>
              <a:ext uri="{FF2B5EF4-FFF2-40B4-BE49-F238E27FC236}">
                <a16:creationId xmlns:a16="http://schemas.microsoft.com/office/drawing/2014/main" id="{BCFDDFA0-5B83-4D5D-85E2-947D46EED850}"/>
              </a:ext>
            </a:extLst>
          </p:cNvPr>
          <p:cNvSpPr/>
          <p:nvPr/>
        </p:nvSpPr>
        <p:spPr>
          <a:xfrm>
            <a:off x="8348133" y="4204766"/>
            <a:ext cx="1868312" cy="12304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dirty="0"/>
              <a:t>executable</a:t>
            </a:r>
            <a:endParaRPr lang="he-IL" dirty="0"/>
          </a:p>
        </p:txBody>
      </p:sp>
      <p:sp>
        <p:nvSpPr>
          <p:cNvPr id="23" name="מציין מיקום תוכן 2">
            <a:extLst>
              <a:ext uri="{FF2B5EF4-FFF2-40B4-BE49-F238E27FC236}">
                <a16:creationId xmlns:a16="http://schemas.microsoft.com/office/drawing/2014/main" id="{7D4843E9-A276-49B2-B3AA-DB85E04AC4CC}"/>
              </a:ext>
            </a:extLst>
          </p:cNvPr>
          <p:cNvSpPr txBox="1">
            <a:spLocks/>
          </p:cNvSpPr>
          <p:nvPr/>
        </p:nvSpPr>
        <p:spPr>
          <a:xfrm>
            <a:off x="8813403" y="3868301"/>
            <a:ext cx="1011147"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a:t>prog</a:t>
            </a:r>
            <a:endParaRPr lang="he-IL" sz="1800" dirty="0">
              <a:solidFill>
                <a:schemeClr val="accent5"/>
              </a:solidFill>
            </a:endParaRPr>
          </a:p>
        </p:txBody>
      </p:sp>
    </p:spTree>
    <p:extLst>
      <p:ext uri="{BB962C8B-B14F-4D97-AF65-F5344CB8AC3E}">
        <p14:creationId xmlns:p14="http://schemas.microsoft.com/office/powerpoint/2010/main" val="10886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0"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998"/>
            <a:ext cx="10972800" cy="1066800"/>
          </a:xfrm>
        </p:spPr>
        <p:txBody>
          <a:bodyPr/>
          <a:lstStyle/>
          <a:p>
            <a:r>
              <a:rPr lang="en-US" dirty="0"/>
              <a:t>So how does a </a:t>
            </a:r>
            <a:r>
              <a:rPr lang="en-US" dirty="0" err="1"/>
              <a:t>Makefile</a:t>
            </a:r>
            <a:r>
              <a:rPr lang="en-US" dirty="0"/>
              <a:t> look?</a:t>
            </a:r>
          </a:p>
        </p:txBody>
      </p:sp>
      <p:sp>
        <p:nvSpPr>
          <p:cNvPr id="4" name="Content Placeholder 2">
            <a:extLst>
              <a:ext uri="{FF2B5EF4-FFF2-40B4-BE49-F238E27FC236}">
                <a16:creationId xmlns:a16="http://schemas.microsoft.com/office/drawing/2014/main" id="{C90A3885-E68E-47BB-A03D-D66078356DE7}"/>
              </a:ext>
            </a:extLst>
          </p:cNvPr>
          <p:cNvSpPr>
            <a:spLocks noGrp="1"/>
          </p:cNvSpPr>
          <p:nvPr>
            <p:ph sz="quarter" idx="1"/>
          </p:nvPr>
        </p:nvSpPr>
        <p:spPr>
          <a:xfrm>
            <a:off x="1188542" y="1260230"/>
            <a:ext cx="9404604" cy="4572000"/>
          </a:xfrm>
        </p:spPr>
        <p:txBody>
          <a:bodyPr>
            <a:noAutofit/>
          </a:bodyPr>
          <a:lstStyle/>
          <a:p>
            <a:pPr>
              <a:lnSpc>
                <a:spcPct val="150000"/>
              </a:lnSpc>
            </a:pPr>
            <a:r>
              <a:rPr lang="en-US" sz="2400" dirty="0"/>
              <a:t>A Makefile is comprised of </a:t>
            </a:r>
            <a:r>
              <a:rPr lang="en-US" sz="2400" i="1" dirty="0"/>
              <a:t>targets (label names/files), dependencies (other targets) </a:t>
            </a:r>
            <a:r>
              <a:rPr lang="en-US" sz="2400" dirty="0"/>
              <a:t>and </a:t>
            </a:r>
            <a:r>
              <a:rPr lang="en-US" sz="2400" i="1" dirty="0"/>
              <a:t>commands (to execute on the terminal)</a:t>
            </a:r>
            <a:r>
              <a:rPr lang="en-US" sz="2400" dirty="0"/>
              <a:t>.</a:t>
            </a:r>
          </a:p>
          <a:p>
            <a:pPr>
              <a:lnSpc>
                <a:spcPct val="150000"/>
              </a:lnSpc>
            </a:pPr>
            <a:r>
              <a:rPr lang="en-US" sz="2400" dirty="0"/>
              <a:t>The structure of a Makefile is mostly of the following syntax:</a:t>
            </a:r>
          </a:p>
          <a:p>
            <a:pPr marL="285750" indent="0">
              <a:lnSpc>
                <a:spcPct val="150000"/>
              </a:lnSpc>
              <a:buNone/>
            </a:pPr>
            <a:r>
              <a:rPr lang="en-US" sz="2400" i="1" dirty="0"/>
              <a:t>target: dependencies</a:t>
            </a:r>
          </a:p>
          <a:p>
            <a:pPr marL="285750" indent="0">
              <a:lnSpc>
                <a:spcPct val="150000"/>
              </a:lnSpc>
              <a:buNone/>
            </a:pPr>
            <a:r>
              <a:rPr lang="en-US" sz="2400" i="1" dirty="0"/>
              <a:t>	command</a:t>
            </a:r>
          </a:p>
          <a:p>
            <a:pPr marL="285750" indent="0">
              <a:lnSpc>
                <a:spcPct val="150000"/>
              </a:lnSpc>
              <a:buNone/>
            </a:pPr>
            <a:r>
              <a:rPr lang="en-US" sz="2400" i="1" dirty="0"/>
              <a:t>	command</a:t>
            </a:r>
          </a:p>
          <a:p>
            <a:pPr marL="285750" indent="0">
              <a:lnSpc>
                <a:spcPct val="150000"/>
              </a:lnSpc>
              <a:buNone/>
            </a:pPr>
            <a:r>
              <a:rPr lang="en-US" sz="2400" i="1" dirty="0"/>
              <a:t>	….</a:t>
            </a:r>
          </a:p>
          <a:p>
            <a:pPr marL="285750" indent="0">
              <a:lnSpc>
                <a:spcPct val="150000"/>
              </a:lnSpc>
              <a:buNone/>
            </a:pPr>
            <a:r>
              <a:rPr lang="en-US" sz="2400" i="1" dirty="0"/>
              <a:t>target: dependencies</a:t>
            </a:r>
          </a:p>
          <a:p>
            <a:pPr marL="285750" indent="0">
              <a:lnSpc>
                <a:spcPct val="150000"/>
              </a:lnSpc>
              <a:buNone/>
            </a:pPr>
            <a:r>
              <a:rPr lang="en-US" sz="2400" i="1" dirty="0"/>
              <a:t>	command</a:t>
            </a:r>
          </a:p>
          <a:p>
            <a:pPr marL="285750" indent="0">
              <a:lnSpc>
                <a:spcPct val="150000"/>
              </a:lnSpc>
              <a:buNone/>
            </a:pPr>
            <a:r>
              <a:rPr lang="en-US" sz="2400" i="1" dirty="0"/>
              <a:t>	</a:t>
            </a:r>
          </a:p>
          <a:p>
            <a:pPr marL="285750" indent="0">
              <a:lnSpc>
                <a:spcPct val="150000"/>
              </a:lnSpc>
              <a:buNone/>
            </a:pPr>
            <a:r>
              <a:rPr lang="en-US" sz="2400" i="1" dirty="0"/>
              <a:t>	….</a:t>
            </a:r>
          </a:p>
          <a:p>
            <a:pPr marL="285750" indent="0">
              <a:lnSpc>
                <a:spcPct val="150000"/>
              </a:lnSpc>
              <a:buNone/>
            </a:pPr>
            <a:endParaRPr lang="en-US" sz="2400" i="1" dirty="0"/>
          </a:p>
        </p:txBody>
      </p:sp>
    </p:spTree>
    <p:extLst>
      <p:ext uri="{BB962C8B-B14F-4D97-AF65-F5344CB8AC3E}">
        <p14:creationId xmlns:p14="http://schemas.microsoft.com/office/powerpoint/2010/main" val="2543174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196752"/>
            <a:ext cx="11347938" cy="5532293"/>
          </a:xfrm>
        </p:spPr>
        <p:txBody>
          <a:bodyPr>
            <a:noAutofit/>
          </a:bodyPr>
          <a:lstStyle/>
          <a:p>
            <a:r>
              <a:rPr lang="en-US" sz="2000" dirty="0"/>
              <a:t>Let’s say we have the following files:</a:t>
            </a:r>
          </a:p>
          <a:p>
            <a:endParaRPr lang="en-US" sz="2000" dirty="0"/>
          </a:p>
          <a:p>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r>
              <a:rPr lang="en-US" sz="2000" dirty="0"/>
              <a:t>Normally, we would type the following command in the terminal to create a binary called “</a:t>
            </a:r>
            <a:r>
              <a:rPr lang="en-US" sz="2000" i="1" dirty="0" err="1"/>
              <a:t>hellomake</a:t>
            </a:r>
            <a:r>
              <a:rPr lang="en-US" sz="2000" dirty="0"/>
              <a:t>”:</a:t>
            </a:r>
          </a:p>
          <a:p>
            <a:pPr marL="0" indent="0" algn="ctr">
              <a:buNone/>
            </a:pPr>
            <a:r>
              <a:rPr lang="en-US" sz="2000" i="1" dirty="0" err="1"/>
              <a:t>gcc</a:t>
            </a:r>
            <a:r>
              <a:rPr lang="en-US" sz="2000" i="1" dirty="0"/>
              <a:t> -o </a:t>
            </a:r>
            <a:r>
              <a:rPr lang="en-US" sz="2000" i="1" dirty="0" err="1"/>
              <a:t>hellomake</a:t>
            </a:r>
            <a:r>
              <a:rPr lang="en-US" sz="2000" i="1" dirty="0"/>
              <a:t> </a:t>
            </a:r>
            <a:r>
              <a:rPr lang="en-US" sz="2000" i="1" dirty="0" err="1"/>
              <a:t>hellomake.c</a:t>
            </a:r>
            <a:r>
              <a:rPr lang="en-US" sz="2000" i="1" dirty="0"/>
              <a:t> </a:t>
            </a:r>
            <a:r>
              <a:rPr lang="en-US" sz="2000" i="1" dirty="0" err="1"/>
              <a:t>hellofunc.c</a:t>
            </a:r>
            <a:r>
              <a:rPr lang="en-US" sz="2000" i="1" dirty="0"/>
              <a:t> -I</a:t>
            </a:r>
          </a:p>
          <a:p>
            <a:r>
              <a:rPr lang="en-US" sz="2000" dirty="0"/>
              <a:t>The –I tells the compiler to look for include file “</a:t>
            </a:r>
            <a:r>
              <a:rPr lang="en-US" sz="2000" dirty="0" err="1"/>
              <a:t>hellomake.h</a:t>
            </a:r>
            <a:r>
              <a:rPr lang="en-US" sz="2000" dirty="0"/>
              <a:t>” in the path specified after the –I. When it is empty, it means the current directory.</a:t>
            </a:r>
            <a:endParaRPr lang="en-US" sz="2000" i="1" dirty="0"/>
          </a:p>
          <a:p>
            <a:r>
              <a:rPr lang="en-US" sz="2000" dirty="0"/>
              <a:t>For example, if </a:t>
            </a:r>
            <a:r>
              <a:rPr lang="en-US" sz="2000" i="1" dirty="0" err="1"/>
              <a:t>hellomake.h</a:t>
            </a:r>
            <a:r>
              <a:rPr lang="en-US" sz="2000" dirty="0"/>
              <a:t> was in the path “</a:t>
            </a:r>
            <a:r>
              <a:rPr lang="en-US" sz="2000" i="1" dirty="0" err="1"/>
              <a:t>makeExample</a:t>
            </a:r>
            <a:r>
              <a:rPr lang="en-US" sz="2000" i="1" dirty="0"/>
              <a:t>/</a:t>
            </a:r>
            <a:r>
              <a:rPr lang="en-US" sz="2000" i="1" dirty="0" err="1"/>
              <a:t>inc</a:t>
            </a:r>
            <a:r>
              <a:rPr lang="en-US" sz="2000" i="1" dirty="0"/>
              <a:t>”</a:t>
            </a:r>
            <a:r>
              <a:rPr lang="en-US" sz="2000" dirty="0"/>
              <a:t> our line would have been </a:t>
            </a:r>
            <a:r>
              <a:rPr lang="en-US" sz="2000" i="1" dirty="0" err="1"/>
              <a:t>gcc</a:t>
            </a:r>
            <a:r>
              <a:rPr lang="en-US" sz="2000" i="1" dirty="0"/>
              <a:t> -o </a:t>
            </a:r>
            <a:r>
              <a:rPr lang="en-US" sz="2000" i="1" dirty="0" err="1"/>
              <a:t>hellomake</a:t>
            </a:r>
            <a:r>
              <a:rPr lang="en-US" sz="2000" i="1" dirty="0"/>
              <a:t> </a:t>
            </a:r>
            <a:r>
              <a:rPr lang="en-US" sz="2000" i="1" dirty="0" err="1"/>
              <a:t>hellomake.c</a:t>
            </a:r>
            <a:r>
              <a:rPr lang="en-US" sz="2000" i="1" dirty="0"/>
              <a:t> </a:t>
            </a:r>
            <a:r>
              <a:rPr lang="en-US" sz="2000" i="1" dirty="0" err="1"/>
              <a:t>hellofunc.c</a:t>
            </a:r>
            <a:r>
              <a:rPr lang="en-US" sz="2000" i="1" dirty="0"/>
              <a:t> –I </a:t>
            </a:r>
            <a:r>
              <a:rPr lang="en-US" sz="2000" i="1" dirty="0" err="1"/>
              <a:t>makeExample</a:t>
            </a:r>
            <a:r>
              <a:rPr lang="en-US" sz="2000" i="1" dirty="0"/>
              <a:t>/</a:t>
            </a:r>
            <a:r>
              <a:rPr lang="en-US" sz="2000" i="1" dirty="0" err="1"/>
              <a:t>inc</a:t>
            </a:r>
            <a:endParaRPr lang="en-US" sz="2000" i="1" dirty="0"/>
          </a:p>
          <a:p>
            <a:r>
              <a:rPr lang="en-US" sz="2000" dirty="0"/>
              <a:t>But what if we change computers or close the terminal? We need to type it again! Instead, let’s create a </a:t>
            </a:r>
            <a:r>
              <a:rPr lang="en-US" sz="2000" dirty="0" err="1"/>
              <a:t>Makefile</a:t>
            </a:r>
            <a:r>
              <a:rPr lang="en-US" sz="2000" dirty="0"/>
              <a:t> that remembers the command for us</a:t>
            </a:r>
          </a:p>
        </p:txBody>
      </p:sp>
      <p:pic>
        <p:nvPicPr>
          <p:cNvPr id="5" name="תמונה 4">
            <a:extLst>
              <a:ext uri="{FF2B5EF4-FFF2-40B4-BE49-F238E27FC236}">
                <a16:creationId xmlns:a16="http://schemas.microsoft.com/office/drawing/2014/main" id="{67216ABB-16B9-4F41-B7C0-BC31C2C56C34}"/>
              </a:ext>
            </a:extLst>
          </p:cNvPr>
          <p:cNvPicPr>
            <a:picLocks noChangeAspect="1"/>
          </p:cNvPicPr>
          <p:nvPr/>
        </p:nvPicPr>
        <p:blipFill>
          <a:blip r:embed="rId3"/>
          <a:stretch>
            <a:fillRect/>
          </a:stretch>
        </p:blipFill>
        <p:spPr>
          <a:xfrm>
            <a:off x="1776772" y="1729373"/>
            <a:ext cx="8058891" cy="1990698"/>
          </a:xfrm>
          <a:prstGeom prst="rect">
            <a:avLst/>
          </a:prstGeom>
        </p:spPr>
      </p:pic>
      <p:sp>
        <p:nvSpPr>
          <p:cNvPr id="7" name="Title 1">
            <a:extLst>
              <a:ext uri="{FF2B5EF4-FFF2-40B4-BE49-F238E27FC236}">
                <a16:creationId xmlns:a16="http://schemas.microsoft.com/office/drawing/2014/main" id="{3135A841-D9FA-4D9B-8A86-E50989536928}"/>
              </a:ext>
            </a:extLst>
          </p:cNvPr>
          <p:cNvSpPr>
            <a:spLocks noGrp="1"/>
          </p:cNvSpPr>
          <p:nvPr>
            <p:ph type="title"/>
          </p:nvPr>
        </p:nvSpPr>
        <p:spPr>
          <a:xfrm>
            <a:off x="609600" y="364998"/>
            <a:ext cx="10972800" cy="1066800"/>
          </a:xfrm>
        </p:spPr>
        <p:txBody>
          <a:bodyPr/>
          <a:lstStyle/>
          <a:p>
            <a:r>
              <a:rPr lang="en-US" dirty="0"/>
              <a:t>Still a bit hazy? Let’s go over an example</a:t>
            </a:r>
          </a:p>
        </p:txBody>
      </p:sp>
    </p:spTree>
    <p:extLst>
      <p:ext uri="{BB962C8B-B14F-4D97-AF65-F5344CB8AC3E}">
        <p14:creationId xmlns:p14="http://schemas.microsoft.com/office/powerpoint/2010/main" val="3920559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3503" y="1052736"/>
            <a:ext cx="11471265" cy="4572000"/>
          </a:xfrm>
        </p:spPr>
        <p:txBody>
          <a:bodyPr>
            <a:noAutofit/>
          </a:bodyPr>
          <a:lstStyle/>
          <a:p>
            <a:r>
              <a:rPr lang="en-US" sz="2400" dirty="0"/>
              <a:t>The files:</a:t>
            </a:r>
          </a:p>
          <a:p>
            <a:pPr marL="0" indent="0">
              <a:buNone/>
            </a:pPr>
            <a:endParaRPr lang="en-US" sz="2400" dirty="0"/>
          </a:p>
          <a:p>
            <a:pPr marL="0" indent="0">
              <a:buNone/>
            </a:pPr>
            <a:endParaRPr lang="en-US" sz="2400" dirty="0"/>
          </a:p>
          <a:p>
            <a:endParaRPr lang="en-US" sz="2400" dirty="0"/>
          </a:p>
          <a:p>
            <a:endParaRPr lang="en-US" sz="2400" dirty="0"/>
          </a:p>
          <a:p>
            <a:endParaRPr lang="en-US" sz="2400" dirty="0"/>
          </a:p>
          <a:p>
            <a:r>
              <a:rPr lang="en-US" sz="2400" dirty="0"/>
              <a:t>Makefile:</a:t>
            </a:r>
          </a:p>
          <a:p>
            <a:pPr marL="0" indent="0">
              <a:buNone/>
            </a:pPr>
            <a:r>
              <a:rPr lang="en-US" sz="2400" i="1" dirty="0" err="1"/>
              <a:t>hellomake</a:t>
            </a:r>
            <a:r>
              <a:rPr lang="en-US" sz="2400" i="1" dirty="0"/>
              <a:t>:</a:t>
            </a:r>
          </a:p>
          <a:p>
            <a:pPr marL="0" indent="0">
              <a:buNone/>
            </a:pPr>
            <a:r>
              <a:rPr lang="en-US" sz="2400" i="1" dirty="0"/>
              <a:t>	</a:t>
            </a:r>
            <a:r>
              <a:rPr lang="en-US" sz="2400" i="1" dirty="0" err="1"/>
              <a:t>gcc</a:t>
            </a:r>
            <a:r>
              <a:rPr lang="en-US" sz="2400" i="1" dirty="0"/>
              <a:t> –o </a:t>
            </a:r>
            <a:r>
              <a:rPr lang="en-US" sz="2400" i="1" dirty="0" err="1"/>
              <a:t>hellomake</a:t>
            </a:r>
            <a:r>
              <a:rPr lang="en-US" sz="2400" i="1" dirty="0"/>
              <a:t> </a:t>
            </a:r>
            <a:r>
              <a:rPr lang="en-US" sz="2400" i="1" dirty="0" err="1"/>
              <a:t>hellomake.c</a:t>
            </a:r>
            <a:r>
              <a:rPr lang="en-US" sz="2400" i="1" dirty="0"/>
              <a:t> </a:t>
            </a:r>
            <a:r>
              <a:rPr lang="en-US" sz="2400" i="1" dirty="0" err="1"/>
              <a:t>hellofunc.c</a:t>
            </a:r>
            <a:r>
              <a:rPr lang="en-US" sz="2400" i="1" dirty="0"/>
              <a:t> –I</a:t>
            </a:r>
          </a:p>
          <a:p>
            <a:pPr>
              <a:lnSpc>
                <a:spcPct val="150000"/>
              </a:lnSpc>
            </a:pPr>
            <a:r>
              <a:rPr lang="en-US" sz="2400" dirty="0"/>
              <a:t>Note – the </a:t>
            </a:r>
            <a:r>
              <a:rPr lang="en-US" sz="2400" i="1" dirty="0"/>
              <a:t>target</a:t>
            </a:r>
            <a:r>
              <a:rPr lang="en-US" sz="2400" dirty="0"/>
              <a:t> is </a:t>
            </a:r>
            <a:r>
              <a:rPr lang="en-US" sz="2400" i="1" dirty="0"/>
              <a:t>“</a:t>
            </a:r>
            <a:r>
              <a:rPr lang="en-US" sz="2400" i="1" dirty="0" err="1"/>
              <a:t>hellomake</a:t>
            </a:r>
            <a:r>
              <a:rPr lang="en-US" sz="2400" i="1" dirty="0"/>
              <a:t>”</a:t>
            </a:r>
            <a:r>
              <a:rPr lang="en-US" sz="2400" dirty="0"/>
              <a:t> and the command is “</a:t>
            </a:r>
            <a:r>
              <a:rPr lang="en-US" sz="2400" i="1" dirty="0" err="1"/>
              <a:t>gcc</a:t>
            </a:r>
            <a:r>
              <a:rPr lang="en-US" sz="2400" i="1" dirty="0"/>
              <a:t> –o </a:t>
            </a:r>
            <a:r>
              <a:rPr lang="en-US" sz="2400" i="1" dirty="0" err="1"/>
              <a:t>hellomake</a:t>
            </a:r>
            <a:r>
              <a:rPr lang="en-US" sz="2400" i="1" dirty="0"/>
              <a:t> </a:t>
            </a:r>
            <a:r>
              <a:rPr lang="en-US" sz="2400" i="1" dirty="0" err="1"/>
              <a:t>hellomake.c</a:t>
            </a:r>
            <a:r>
              <a:rPr lang="en-US" sz="2400" i="1" dirty="0"/>
              <a:t> </a:t>
            </a:r>
            <a:r>
              <a:rPr lang="en-US" sz="2400" i="1" dirty="0" err="1"/>
              <a:t>hellofunc.c</a:t>
            </a:r>
            <a:r>
              <a:rPr lang="en-US" sz="2400" i="1" dirty="0"/>
              <a:t> –I”</a:t>
            </a:r>
          </a:p>
          <a:p>
            <a:r>
              <a:rPr lang="en-US" sz="2400" dirty="0"/>
              <a:t>Running </a:t>
            </a:r>
            <a:r>
              <a:rPr lang="en-US" sz="2400" i="1" dirty="0"/>
              <a:t>“make </a:t>
            </a:r>
            <a:r>
              <a:rPr lang="en-US" sz="2400" i="1" dirty="0" err="1"/>
              <a:t>hellomake</a:t>
            </a:r>
            <a:r>
              <a:rPr lang="en-US" sz="2400" i="1" dirty="0"/>
              <a:t>”</a:t>
            </a:r>
            <a:r>
              <a:rPr lang="en-US" sz="2400" dirty="0"/>
              <a:t> in the terminal will run the commands of the target </a:t>
            </a:r>
            <a:r>
              <a:rPr lang="en-US" sz="2400" i="1" dirty="0"/>
              <a:t>“</a:t>
            </a:r>
            <a:r>
              <a:rPr lang="en-US" sz="2400" i="1" dirty="0" err="1"/>
              <a:t>hellomake</a:t>
            </a:r>
            <a:r>
              <a:rPr lang="en-US" sz="2400" i="1" dirty="0"/>
              <a:t>”.</a:t>
            </a:r>
          </a:p>
          <a:p>
            <a:pPr marL="285750" indent="0">
              <a:buNone/>
            </a:pPr>
            <a:endParaRPr lang="en-US" sz="2400" i="1" dirty="0"/>
          </a:p>
        </p:txBody>
      </p:sp>
      <p:pic>
        <p:nvPicPr>
          <p:cNvPr id="5" name="תמונה 4">
            <a:extLst>
              <a:ext uri="{FF2B5EF4-FFF2-40B4-BE49-F238E27FC236}">
                <a16:creationId xmlns:a16="http://schemas.microsoft.com/office/drawing/2014/main" id="{67216ABB-16B9-4F41-B7C0-BC31C2C56C34}"/>
              </a:ext>
            </a:extLst>
          </p:cNvPr>
          <p:cNvPicPr>
            <a:picLocks noChangeAspect="1"/>
          </p:cNvPicPr>
          <p:nvPr/>
        </p:nvPicPr>
        <p:blipFill>
          <a:blip r:embed="rId3"/>
          <a:stretch>
            <a:fillRect/>
          </a:stretch>
        </p:blipFill>
        <p:spPr>
          <a:xfrm>
            <a:off x="2389983" y="1132860"/>
            <a:ext cx="9295406" cy="2296140"/>
          </a:xfrm>
          <a:prstGeom prst="rect">
            <a:avLst/>
          </a:prstGeom>
        </p:spPr>
      </p:pic>
      <p:sp>
        <p:nvSpPr>
          <p:cNvPr id="8" name="Title 1">
            <a:extLst>
              <a:ext uri="{FF2B5EF4-FFF2-40B4-BE49-F238E27FC236}">
                <a16:creationId xmlns:a16="http://schemas.microsoft.com/office/drawing/2014/main" id="{7F1C4D90-E72F-4495-A349-0F8F2BA878C6}"/>
              </a:ext>
            </a:extLst>
          </p:cNvPr>
          <p:cNvSpPr>
            <a:spLocks noGrp="1"/>
          </p:cNvSpPr>
          <p:nvPr>
            <p:ph type="title"/>
          </p:nvPr>
        </p:nvSpPr>
        <p:spPr>
          <a:xfrm>
            <a:off x="609600" y="364998"/>
            <a:ext cx="10972800" cy="1066800"/>
          </a:xfrm>
        </p:spPr>
        <p:txBody>
          <a:bodyPr/>
          <a:lstStyle/>
          <a:p>
            <a:r>
              <a:rPr lang="en-US" dirty="0" err="1"/>
              <a:t>Makefile</a:t>
            </a:r>
            <a:r>
              <a:rPr lang="en-US" dirty="0"/>
              <a:t> - example</a:t>
            </a:r>
          </a:p>
        </p:txBody>
      </p:sp>
    </p:spTree>
    <p:extLst>
      <p:ext uri="{BB962C8B-B14F-4D97-AF65-F5344CB8AC3E}">
        <p14:creationId xmlns:p14="http://schemas.microsoft.com/office/powerpoint/2010/main" val="52345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490662"/>
            <a:ext cx="7772400" cy="706090"/>
          </a:xfrm>
        </p:spPr>
        <p:txBody>
          <a:bodyPr>
            <a:noAutofit/>
          </a:bodyPr>
          <a:lstStyle/>
          <a:p>
            <a:r>
              <a:rPr lang="en-US" sz="4400" dirty="0"/>
              <a:t>Makefile – Dependencies</a:t>
            </a:r>
            <a:endParaRPr lang="he-IL" sz="4400" dirty="0"/>
          </a:p>
        </p:txBody>
      </p:sp>
      <p:sp>
        <p:nvSpPr>
          <p:cNvPr id="3" name="Content Placeholder 2"/>
          <p:cNvSpPr>
            <a:spLocks noGrp="1"/>
          </p:cNvSpPr>
          <p:nvPr>
            <p:ph sz="quarter" idx="1"/>
          </p:nvPr>
        </p:nvSpPr>
        <p:spPr>
          <a:xfrm>
            <a:off x="374904" y="995464"/>
            <a:ext cx="11670792" cy="5672036"/>
          </a:xfrm>
        </p:spPr>
        <p:txBody>
          <a:bodyPr>
            <a:noAutofit/>
          </a:bodyPr>
          <a:lstStyle/>
          <a:p>
            <a:pPr marL="342900" indent="-342900">
              <a:lnSpc>
                <a:spcPct val="150000"/>
              </a:lnSpc>
            </a:pPr>
            <a:r>
              <a:rPr lang="en-US" sz="2400" dirty="0"/>
              <a:t>OK, so now we know what is a </a:t>
            </a:r>
            <a:r>
              <a:rPr lang="en-US" sz="2400" i="1" dirty="0"/>
              <a:t>target</a:t>
            </a:r>
            <a:r>
              <a:rPr lang="en-US" sz="2400" dirty="0"/>
              <a:t> and what the </a:t>
            </a:r>
            <a:r>
              <a:rPr lang="en-US" sz="2400" i="1" dirty="0"/>
              <a:t>commands</a:t>
            </a:r>
            <a:r>
              <a:rPr lang="en-US" sz="2400" dirty="0"/>
              <a:t> are. How do we know what the dependencies are for each target?</a:t>
            </a:r>
          </a:p>
          <a:p>
            <a:pPr marL="342900" indent="-342900">
              <a:lnSpc>
                <a:spcPct val="150000"/>
              </a:lnSpc>
            </a:pPr>
            <a:r>
              <a:rPr lang="en-US" sz="2400" dirty="0"/>
              <a:t>First – there is an important feature of Make – </a:t>
            </a:r>
            <a:r>
              <a:rPr lang="en-US" sz="2400" b="1" dirty="0"/>
              <a:t>it does not compile files that haven’t changed since the last compilation</a:t>
            </a:r>
            <a:r>
              <a:rPr lang="en-US" sz="2400" dirty="0"/>
              <a:t>!</a:t>
            </a:r>
          </a:p>
          <a:p>
            <a:pPr marL="342900" indent="-342900">
              <a:lnSpc>
                <a:spcPct val="150000"/>
              </a:lnSpc>
            </a:pPr>
            <a:r>
              <a:rPr lang="en-US" sz="2400" dirty="0"/>
              <a:t>What does it mean? For a large project, compiling can take a LONG TIME. So, we don’t want to recompile all our project files if we made a change in just one of the files – we want to recompile just the files that </a:t>
            </a:r>
            <a:r>
              <a:rPr lang="en-US" sz="2400" b="1" dirty="0"/>
              <a:t>depend</a:t>
            </a:r>
            <a:r>
              <a:rPr lang="en-US" sz="2400" dirty="0"/>
              <a:t> on the changed file.</a:t>
            </a:r>
          </a:p>
          <a:p>
            <a:pPr marL="342900" indent="-342900">
              <a:lnSpc>
                <a:spcPct val="150000"/>
              </a:lnSpc>
            </a:pPr>
            <a:r>
              <a:rPr lang="en-US" sz="2400" dirty="0"/>
              <a:t>That’s where the Makefile comes in – in it, we define what are the </a:t>
            </a:r>
            <a:r>
              <a:rPr lang="en-US" sz="2400" i="1" dirty="0"/>
              <a:t>dependencies</a:t>
            </a:r>
            <a:r>
              <a:rPr lang="en-US" sz="2400" dirty="0"/>
              <a:t> of each </a:t>
            </a:r>
            <a:r>
              <a:rPr lang="en-US" sz="2400" i="1" dirty="0"/>
              <a:t>target – </a:t>
            </a:r>
            <a:r>
              <a:rPr lang="en-US" sz="2400" dirty="0"/>
              <a:t>which means, the files or targets (of the </a:t>
            </a:r>
            <a:r>
              <a:rPr lang="en-US" sz="2400" dirty="0" err="1"/>
              <a:t>makefile</a:t>
            </a:r>
            <a:r>
              <a:rPr lang="en-US" sz="2400" dirty="0"/>
              <a:t>) the current target commands depend on.</a:t>
            </a:r>
          </a:p>
        </p:txBody>
      </p:sp>
    </p:spTree>
    <p:extLst>
      <p:ext uri="{BB962C8B-B14F-4D97-AF65-F5344CB8AC3E}">
        <p14:creationId xmlns:p14="http://schemas.microsoft.com/office/powerpoint/2010/main" val="238450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73723" y="1089248"/>
            <a:ext cx="11254154" cy="4572000"/>
          </a:xfrm>
        </p:spPr>
        <p:txBody>
          <a:bodyPr>
            <a:noAutofit/>
          </a:bodyPr>
          <a:lstStyle/>
          <a:p>
            <a:pPr marL="342900" indent="-342900">
              <a:lnSpc>
                <a:spcPct val="150000"/>
              </a:lnSpc>
            </a:pPr>
            <a:r>
              <a:rPr lang="en-US" sz="2400" dirty="0"/>
              <a:t>Consider last week’s example – we had </a:t>
            </a:r>
            <a:r>
              <a:rPr lang="en-US" sz="2400" i="1" dirty="0" err="1"/>
              <a:t>car.c</a:t>
            </a:r>
            <a:r>
              <a:rPr lang="en-US" sz="2400" i="1" dirty="0"/>
              <a:t>, </a:t>
            </a:r>
            <a:r>
              <a:rPr lang="en-US" sz="2400" i="1" dirty="0" err="1"/>
              <a:t>driver.c</a:t>
            </a:r>
            <a:r>
              <a:rPr lang="en-US" sz="2400" i="1" dirty="0"/>
              <a:t>. </a:t>
            </a:r>
            <a:br>
              <a:rPr lang="en-US" sz="2400" i="1" dirty="0"/>
            </a:br>
            <a:r>
              <a:rPr lang="en-US" sz="2400" i="1" dirty="0" err="1"/>
              <a:t>driver.c</a:t>
            </a:r>
            <a:r>
              <a:rPr lang="en-US" sz="2400" dirty="0"/>
              <a:t> uses functions implemented in </a:t>
            </a:r>
            <a:r>
              <a:rPr lang="en-US" sz="2400" i="1" dirty="0" err="1"/>
              <a:t>car.c</a:t>
            </a:r>
            <a:r>
              <a:rPr lang="en-US" sz="2400" i="1" dirty="0"/>
              <a:t>, </a:t>
            </a:r>
            <a:r>
              <a:rPr lang="en-US" sz="2400" dirty="0"/>
              <a:t>which means </a:t>
            </a:r>
            <a:r>
              <a:rPr lang="en-US" sz="2400" i="1" dirty="0" err="1"/>
              <a:t>driver.c</a:t>
            </a:r>
            <a:r>
              <a:rPr lang="en-US" sz="2400" dirty="0"/>
              <a:t> </a:t>
            </a:r>
            <a:r>
              <a:rPr lang="en-US" sz="2400" b="1" dirty="0"/>
              <a:t>depends</a:t>
            </a:r>
            <a:r>
              <a:rPr lang="en-US" sz="2400" dirty="0"/>
              <a:t> on </a:t>
            </a:r>
            <a:r>
              <a:rPr lang="en-US" sz="2400" i="1" dirty="0" err="1"/>
              <a:t>car.c</a:t>
            </a:r>
            <a:r>
              <a:rPr lang="en-US" sz="2400" dirty="0"/>
              <a:t>. </a:t>
            </a:r>
          </a:p>
          <a:p>
            <a:pPr marL="342900" indent="-342900">
              <a:lnSpc>
                <a:spcPct val="150000"/>
              </a:lnSpc>
            </a:pPr>
            <a:r>
              <a:rPr lang="en-US" sz="2400" dirty="0"/>
              <a:t>So, our Makefile might look like this:</a:t>
            </a:r>
          </a:p>
          <a:p>
            <a:pPr marL="0" indent="0">
              <a:lnSpc>
                <a:spcPct val="150000"/>
              </a:lnSpc>
              <a:buNone/>
            </a:pPr>
            <a:r>
              <a:rPr lang="en-US" sz="2400" i="1" dirty="0"/>
              <a:t>all: </a:t>
            </a:r>
            <a:r>
              <a:rPr lang="en-US" sz="2400" i="1" dirty="0" err="1"/>
              <a:t>driver.o</a:t>
            </a:r>
            <a:r>
              <a:rPr lang="en-US" sz="2400" i="1" dirty="0"/>
              <a:t> </a:t>
            </a:r>
            <a:r>
              <a:rPr lang="en-US" sz="2400" i="1" dirty="0" err="1"/>
              <a:t>car.o</a:t>
            </a:r>
            <a:br>
              <a:rPr lang="en-US" sz="2400" i="1" dirty="0"/>
            </a:br>
            <a:r>
              <a:rPr lang="en-US" sz="2400" i="1" dirty="0"/>
              <a:t>	</a:t>
            </a:r>
            <a:r>
              <a:rPr lang="en-US" sz="2400" i="1" dirty="0" err="1"/>
              <a:t>gcc</a:t>
            </a:r>
            <a:r>
              <a:rPr lang="en-US" sz="2400" i="1" dirty="0"/>
              <a:t> –o driver </a:t>
            </a:r>
            <a:r>
              <a:rPr lang="en-US" sz="2400" i="1" dirty="0" err="1"/>
              <a:t>driver.o</a:t>
            </a:r>
            <a:r>
              <a:rPr lang="en-US" sz="2400" i="1" dirty="0"/>
              <a:t> </a:t>
            </a:r>
            <a:r>
              <a:rPr lang="en-US" sz="2400" i="1" dirty="0" err="1"/>
              <a:t>car.o</a:t>
            </a:r>
            <a:endParaRPr lang="en-US" sz="2400" i="1" dirty="0"/>
          </a:p>
          <a:p>
            <a:pPr marL="0" indent="0">
              <a:lnSpc>
                <a:spcPct val="150000"/>
              </a:lnSpc>
              <a:buNone/>
            </a:pPr>
            <a:r>
              <a:rPr lang="en-US" sz="2400" i="1" dirty="0" err="1"/>
              <a:t>driver.o</a:t>
            </a:r>
            <a:r>
              <a:rPr lang="en-US" sz="2400" i="1" dirty="0"/>
              <a:t>: </a:t>
            </a:r>
            <a:r>
              <a:rPr lang="en-US" sz="2400" i="1" dirty="0" err="1"/>
              <a:t>driver.c</a:t>
            </a:r>
            <a:endParaRPr lang="en-US" sz="2400" i="1" dirty="0"/>
          </a:p>
          <a:p>
            <a:pPr marL="0" indent="0">
              <a:lnSpc>
                <a:spcPct val="150000"/>
              </a:lnSpc>
              <a:buNone/>
            </a:pPr>
            <a:r>
              <a:rPr lang="en-US" sz="2400" i="1" dirty="0"/>
              <a:t>	</a:t>
            </a:r>
            <a:r>
              <a:rPr lang="en-US" sz="2400" i="1" dirty="0" err="1"/>
              <a:t>gcc</a:t>
            </a:r>
            <a:r>
              <a:rPr lang="en-US" sz="2400" i="1" dirty="0"/>
              <a:t> –c </a:t>
            </a:r>
            <a:r>
              <a:rPr lang="en-US" sz="2400" i="1" dirty="0" err="1"/>
              <a:t>driver.c</a:t>
            </a:r>
            <a:endParaRPr lang="en-US" sz="2400" i="1" dirty="0"/>
          </a:p>
          <a:p>
            <a:pPr marL="0" indent="0">
              <a:lnSpc>
                <a:spcPct val="150000"/>
              </a:lnSpc>
              <a:buNone/>
            </a:pPr>
            <a:r>
              <a:rPr lang="en-US" sz="2400" i="1" dirty="0" err="1"/>
              <a:t>car.o</a:t>
            </a:r>
            <a:r>
              <a:rPr lang="en-US" sz="2400" i="1" dirty="0"/>
              <a:t>: </a:t>
            </a:r>
            <a:r>
              <a:rPr lang="en-US" sz="2400" i="1" dirty="0" err="1"/>
              <a:t>car.c</a:t>
            </a:r>
            <a:endParaRPr lang="en-US" sz="2400" i="1" dirty="0"/>
          </a:p>
          <a:p>
            <a:pPr marL="0" indent="0">
              <a:lnSpc>
                <a:spcPct val="150000"/>
              </a:lnSpc>
              <a:buNone/>
            </a:pPr>
            <a:r>
              <a:rPr lang="en-US" sz="2400" i="1" dirty="0"/>
              <a:t>	</a:t>
            </a:r>
            <a:r>
              <a:rPr lang="en-US" sz="2400" i="1" dirty="0" err="1"/>
              <a:t>gcc</a:t>
            </a:r>
            <a:r>
              <a:rPr lang="en-US" sz="2400" i="1" dirty="0"/>
              <a:t> –c </a:t>
            </a:r>
            <a:r>
              <a:rPr lang="en-US" sz="2400" i="1" dirty="0" err="1"/>
              <a:t>car.c</a:t>
            </a:r>
            <a:endParaRPr lang="en-US" sz="2400" i="1" dirty="0"/>
          </a:p>
        </p:txBody>
      </p:sp>
      <p:sp>
        <p:nvSpPr>
          <p:cNvPr id="7" name="Title 1">
            <a:extLst>
              <a:ext uri="{FF2B5EF4-FFF2-40B4-BE49-F238E27FC236}">
                <a16:creationId xmlns:a16="http://schemas.microsoft.com/office/drawing/2014/main" id="{3ECB82CA-4A9F-42D4-A984-04471C3A55A4}"/>
              </a:ext>
            </a:extLst>
          </p:cNvPr>
          <p:cNvSpPr>
            <a:spLocks noGrp="1"/>
          </p:cNvSpPr>
          <p:nvPr>
            <p:ph type="title"/>
          </p:nvPr>
        </p:nvSpPr>
        <p:spPr>
          <a:xfrm>
            <a:off x="374904" y="490662"/>
            <a:ext cx="7772400" cy="706090"/>
          </a:xfrm>
        </p:spPr>
        <p:txBody>
          <a:bodyPr>
            <a:noAutofit/>
          </a:bodyPr>
          <a:lstStyle/>
          <a:p>
            <a:r>
              <a:rPr lang="en-US" sz="4400" dirty="0"/>
              <a:t>Makefile – Dependencies</a:t>
            </a:r>
            <a:endParaRPr lang="he-IL" sz="4400" dirty="0"/>
          </a:p>
        </p:txBody>
      </p:sp>
    </p:spTree>
    <p:extLst>
      <p:ext uri="{BB962C8B-B14F-4D97-AF65-F5344CB8AC3E}">
        <p14:creationId xmlns:p14="http://schemas.microsoft.com/office/powerpoint/2010/main" val="2349108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234" y="2389009"/>
            <a:ext cx="11574966" cy="1470025"/>
          </a:xfrm>
        </p:spPr>
        <p:txBody>
          <a:bodyPr/>
          <a:lstStyle/>
          <a:p>
            <a:r>
              <a:rPr lang="en-US" dirty="0"/>
              <a:t>Compilation and Linkage</a:t>
            </a:r>
          </a:p>
        </p:txBody>
      </p:sp>
    </p:spTree>
    <p:extLst>
      <p:ext uri="{BB962C8B-B14F-4D97-AF65-F5344CB8AC3E}">
        <p14:creationId xmlns:p14="http://schemas.microsoft.com/office/powerpoint/2010/main" val="191488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399" y="1377280"/>
            <a:ext cx="10937631" cy="4572000"/>
          </a:xfrm>
        </p:spPr>
        <p:txBody>
          <a:bodyPr>
            <a:noAutofit/>
          </a:bodyPr>
          <a:lstStyle/>
          <a:p>
            <a:pPr marL="342900" indent="-342900">
              <a:lnSpc>
                <a:spcPct val="150000"/>
              </a:lnSpc>
            </a:pPr>
            <a:r>
              <a:rPr lang="en-US" dirty="0"/>
              <a:t>Let’s break it down:</a:t>
            </a:r>
          </a:p>
          <a:p>
            <a:pPr marL="0" indent="0">
              <a:lnSpc>
                <a:spcPct val="150000"/>
              </a:lnSpc>
              <a:buNone/>
            </a:pPr>
            <a:r>
              <a:rPr lang="en-US" i="1" dirty="0"/>
              <a:t>all: </a:t>
            </a:r>
            <a:r>
              <a:rPr lang="en-US" i="1" dirty="0" err="1"/>
              <a:t>driver.o</a:t>
            </a:r>
            <a:r>
              <a:rPr lang="en-US" i="1" dirty="0"/>
              <a:t> </a:t>
            </a:r>
            <a:r>
              <a:rPr lang="en-US" i="1" dirty="0" err="1"/>
              <a:t>car.o</a:t>
            </a:r>
            <a:br>
              <a:rPr lang="en-US" i="1" dirty="0"/>
            </a:br>
            <a:r>
              <a:rPr lang="en-US" i="1" dirty="0"/>
              <a:t>	</a:t>
            </a:r>
            <a:r>
              <a:rPr lang="en-US" i="1" dirty="0" err="1"/>
              <a:t>gcc</a:t>
            </a:r>
            <a:r>
              <a:rPr lang="en-US" i="1" dirty="0"/>
              <a:t> –o driver </a:t>
            </a:r>
            <a:r>
              <a:rPr lang="en-US" i="1" dirty="0" err="1"/>
              <a:t>driver.o</a:t>
            </a:r>
            <a:r>
              <a:rPr lang="en-US" i="1" dirty="0"/>
              <a:t> </a:t>
            </a:r>
            <a:r>
              <a:rPr lang="en-US" i="1" dirty="0" err="1"/>
              <a:t>car.o</a:t>
            </a:r>
            <a:endParaRPr lang="en-US" i="1" dirty="0"/>
          </a:p>
          <a:p>
            <a:pPr>
              <a:lnSpc>
                <a:spcPct val="150000"/>
              </a:lnSpc>
            </a:pPr>
            <a:r>
              <a:rPr lang="en-US" dirty="0"/>
              <a:t>This line defines a </a:t>
            </a:r>
            <a:r>
              <a:rPr lang="en-US" i="1" dirty="0"/>
              <a:t>target</a:t>
            </a:r>
            <a:r>
              <a:rPr lang="en-US" dirty="0"/>
              <a:t> named “all” that depends on two other </a:t>
            </a:r>
            <a:br>
              <a:rPr lang="en-US" dirty="0"/>
            </a:br>
            <a:r>
              <a:rPr lang="en-US" dirty="0"/>
              <a:t>targets – </a:t>
            </a:r>
            <a:r>
              <a:rPr lang="en-US" i="1" dirty="0" err="1"/>
              <a:t>driver.o</a:t>
            </a:r>
            <a:r>
              <a:rPr lang="en-US" i="1" dirty="0"/>
              <a:t>, </a:t>
            </a:r>
            <a:r>
              <a:rPr lang="en-US" i="1" dirty="0" err="1"/>
              <a:t>car.o</a:t>
            </a:r>
            <a:r>
              <a:rPr lang="en-US" dirty="0"/>
              <a:t>. Make first runs the dependent targets and only then the current target.</a:t>
            </a:r>
          </a:p>
        </p:txBody>
      </p:sp>
      <p:sp>
        <p:nvSpPr>
          <p:cNvPr id="7" name="Title 1">
            <a:extLst>
              <a:ext uri="{FF2B5EF4-FFF2-40B4-BE49-F238E27FC236}">
                <a16:creationId xmlns:a16="http://schemas.microsoft.com/office/drawing/2014/main" id="{7D6CF89E-9EE1-4B39-8059-2A3C0761CACD}"/>
              </a:ext>
            </a:extLst>
          </p:cNvPr>
          <p:cNvSpPr txBox="1">
            <a:spLocks/>
          </p:cNvSpPr>
          <p:nvPr/>
        </p:nvSpPr>
        <p:spPr>
          <a:xfrm>
            <a:off x="374904" y="490662"/>
            <a:ext cx="7772400" cy="70609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dirty="0" err="1"/>
              <a:t>Makefile</a:t>
            </a:r>
            <a:r>
              <a:rPr lang="en-US" sz="4400" dirty="0"/>
              <a:t> – Dependencies</a:t>
            </a:r>
            <a:endParaRPr lang="he-IL" sz="4400" dirty="0"/>
          </a:p>
        </p:txBody>
      </p:sp>
    </p:spTree>
    <p:extLst>
      <p:ext uri="{BB962C8B-B14F-4D97-AF65-F5344CB8AC3E}">
        <p14:creationId xmlns:p14="http://schemas.microsoft.com/office/powerpoint/2010/main" val="42614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3504" y="1089248"/>
            <a:ext cx="11213592" cy="5578252"/>
          </a:xfrm>
        </p:spPr>
        <p:txBody>
          <a:bodyPr>
            <a:noAutofit/>
          </a:bodyPr>
          <a:lstStyle/>
          <a:p>
            <a:pPr marL="342900" indent="-342900">
              <a:lnSpc>
                <a:spcPct val="150000"/>
              </a:lnSpc>
            </a:pPr>
            <a:r>
              <a:rPr lang="en-US" sz="2400" dirty="0"/>
              <a:t>Next, we have</a:t>
            </a:r>
            <a:endParaRPr lang="en-US" sz="2400" i="1" dirty="0"/>
          </a:p>
          <a:p>
            <a:pPr marL="0" indent="0">
              <a:lnSpc>
                <a:spcPct val="150000"/>
              </a:lnSpc>
              <a:buNone/>
            </a:pPr>
            <a:r>
              <a:rPr lang="en-US" sz="2400" i="1" dirty="0" err="1"/>
              <a:t>driver.o</a:t>
            </a:r>
            <a:r>
              <a:rPr lang="en-US" sz="2400" i="1" dirty="0"/>
              <a:t>: </a:t>
            </a:r>
            <a:r>
              <a:rPr lang="en-US" sz="2400" i="1" dirty="0" err="1"/>
              <a:t>driver.c</a:t>
            </a:r>
            <a:r>
              <a:rPr lang="en-US" sz="2400" i="1" dirty="0"/>
              <a:t> </a:t>
            </a:r>
          </a:p>
          <a:p>
            <a:pPr marL="0" indent="0">
              <a:lnSpc>
                <a:spcPct val="150000"/>
              </a:lnSpc>
              <a:buNone/>
            </a:pPr>
            <a:r>
              <a:rPr lang="en-US" sz="2400" i="1" dirty="0"/>
              <a:t>	</a:t>
            </a:r>
            <a:r>
              <a:rPr lang="en-US" sz="2400" i="1" dirty="0" err="1"/>
              <a:t>gcc</a:t>
            </a:r>
            <a:r>
              <a:rPr lang="en-US" sz="2400" i="1" dirty="0"/>
              <a:t> –c </a:t>
            </a:r>
            <a:r>
              <a:rPr lang="en-US" sz="2400" i="1" dirty="0" err="1"/>
              <a:t>driver.c</a:t>
            </a:r>
            <a:endParaRPr lang="en-US" sz="2400" i="1" dirty="0"/>
          </a:p>
          <a:p>
            <a:pPr marL="0" indent="0">
              <a:lnSpc>
                <a:spcPct val="150000"/>
              </a:lnSpc>
              <a:buNone/>
            </a:pPr>
            <a:r>
              <a:rPr lang="en-US" sz="2400" i="1" dirty="0" err="1"/>
              <a:t>car.o</a:t>
            </a:r>
            <a:r>
              <a:rPr lang="en-US" sz="2400" i="1" dirty="0"/>
              <a:t>: </a:t>
            </a:r>
            <a:r>
              <a:rPr lang="en-US" sz="2400" i="1" dirty="0" err="1"/>
              <a:t>car.c</a:t>
            </a:r>
            <a:endParaRPr lang="en-US" sz="2400" i="1" dirty="0"/>
          </a:p>
          <a:p>
            <a:pPr marL="0" indent="0">
              <a:lnSpc>
                <a:spcPct val="150000"/>
              </a:lnSpc>
              <a:buNone/>
            </a:pPr>
            <a:r>
              <a:rPr lang="en-US" sz="2400" i="1" dirty="0"/>
              <a:t>	</a:t>
            </a:r>
            <a:r>
              <a:rPr lang="en-US" sz="2400" i="1" dirty="0" err="1"/>
              <a:t>gcc</a:t>
            </a:r>
            <a:r>
              <a:rPr lang="en-US" sz="2400" i="1" dirty="0"/>
              <a:t> –c </a:t>
            </a:r>
            <a:r>
              <a:rPr lang="en-US" sz="2400" i="1" dirty="0" err="1"/>
              <a:t>car.c</a:t>
            </a:r>
            <a:endParaRPr lang="en-US" sz="2400" i="1" dirty="0"/>
          </a:p>
          <a:p>
            <a:pPr>
              <a:lnSpc>
                <a:spcPct val="150000"/>
              </a:lnSpc>
            </a:pPr>
            <a:r>
              <a:rPr lang="en-US" sz="2400" dirty="0"/>
              <a:t>The way Make works when dependencies are </a:t>
            </a:r>
            <a:r>
              <a:rPr lang="en-US" sz="2400" b="1" dirty="0"/>
              <a:t>files</a:t>
            </a:r>
            <a:r>
              <a:rPr lang="en-US" sz="2400" dirty="0"/>
              <a:t> – if the output of the </a:t>
            </a:r>
            <a:r>
              <a:rPr lang="en-US" sz="2400" b="1" dirty="0"/>
              <a:t>target</a:t>
            </a:r>
            <a:r>
              <a:rPr lang="en-US" sz="2400" dirty="0"/>
              <a:t> does not exist in the directory, it will run the commands associated with the target. If they exist – Make checks whether the dependent </a:t>
            </a:r>
            <a:r>
              <a:rPr lang="en-US" sz="2400" b="1" dirty="0"/>
              <a:t>files</a:t>
            </a:r>
            <a:r>
              <a:rPr lang="en-US" sz="2400" dirty="0"/>
              <a:t> were changed since the last time the targets were run and runs the target only if the files were changed.</a:t>
            </a:r>
          </a:p>
        </p:txBody>
      </p:sp>
      <p:sp>
        <p:nvSpPr>
          <p:cNvPr id="7" name="Title 1">
            <a:extLst>
              <a:ext uri="{FF2B5EF4-FFF2-40B4-BE49-F238E27FC236}">
                <a16:creationId xmlns:a16="http://schemas.microsoft.com/office/drawing/2014/main" id="{685D9E0C-DAB4-46BD-BA95-238AA7A8C156}"/>
              </a:ext>
            </a:extLst>
          </p:cNvPr>
          <p:cNvSpPr txBox="1">
            <a:spLocks/>
          </p:cNvSpPr>
          <p:nvPr/>
        </p:nvSpPr>
        <p:spPr>
          <a:xfrm>
            <a:off x="374904" y="490662"/>
            <a:ext cx="7772400" cy="70609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dirty="0" err="1"/>
              <a:t>Makefile</a:t>
            </a:r>
            <a:r>
              <a:rPr lang="en-US" sz="4400" dirty="0"/>
              <a:t> – Dependencies</a:t>
            </a:r>
            <a:endParaRPr lang="he-IL" sz="4400" dirty="0"/>
          </a:p>
        </p:txBody>
      </p:sp>
    </p:spTree>
    <p:extLst>
      <p:ext uri="{BB962C8B-B14F-4D97-AF65-F5344CB8AC3E}">
        <p14:creationId xmlns:p14="http://schemas.microsoft.com/office/powerpoint/2010/main" val="3318699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33046" y="1089248"/>
            <a:ext cx="11184050" cy="4572000"/>
          </a:xfrm>
        </p:spPr>
        <p:txBody>
          <a:bodyPr>
            <a:noAutofit/>
          </a:bodyPr>
          <a:lstStyle/>
          <a:p>
            <a:pPr marL="342900" indent="-342900">
              <a:lnSpc>
                <a:spcPct val="150000"/>
              </a:lnSpc>
            </a:pPr>
            <a:r>
              <a:rPr lang="en-US" sz="2200" dirty="0"/>
              <a:t>Running </a:t>
            </a:r>
            <a:r>
              <a:rPr lang="en-US" sz="2200" i="1" dirty="0"/>
              <a:t>“make”</a:t>
            </a:r>
            <a:r>
              <a:rPr lang="en-US" sz="2200" dirty="0"/>
              <a:t> </a:t>
            </a:r>
            <a:r>
              <a:rPr lang="en-US" sz="2200" i="1" dirty="0"/>
              <a:t> </a:t>
            </a:r>
            <a:r>
              <a:rPr lang="en-US" sz="2200" dirty="0"/>
              <a:t>in the terminal without a target name will run the first target in the Makefile.</a:t>
            </a:r>
          </a:p>
          <a:p>
            <a:pPr marL="342900" indent="-342900">
              <a:lnSpc>
                <a:spcPct val="150000"/>
              </a:lnSpc>
            </a:pPr>
            <a:r>
              <a:rPr lang="en-US" sz="2200" dirty="0"/>
              <a:t>Commands </a:t>
            </a:r>
            <a:r>
              <a:rPr lang="en-US" sz="2200" b="1" dirty="0"/>
              <a:t>MUST</a:t>
            </a:r>
            <a:r>
              <a:rPr lang="en-US" sz="2200" dirty="0"/>
              <a:t> be tabbed in:</a:t>
            </a:r>
            <a:br>
              <a:rPr lang="en-US" sz="2200" dirty="0"/>
            </a:br>
            <a:r>
              <a:rPr lang="en-US" sz="2200" i="1" dirty="0"/>
              <a:t>target: dependencies</a:t>
            </a:r>
            <a:br>
              <a:rPr lang="en-US" sz="2200" i="1" dirty="0"/>
            </a:br>
            <a:r>
              <a:rPr lang="en-US" sz="2200" i="1" dirty="0"/>
              <a:t>command</a:t>
            </a:r>
            <a:br>
              <a:rPr lang="en-US" sz="2200" i="1" dirty="0"/>
            </a:br>
            <a:r>
              <a:rPr lang="en-US" sz="2200" dirty="0"/>
              <a:t>will not work, while</a:t>
            </a:r>
            <a:br>
              <a:rPr lang="en-US" sz="2200" dirty="0"/>
            </a:br>
            <a:r>
              <a:rPr lang="en-US" sz="2200" i="1" dirty="0"/>
              <a:t>target: dependencies</a:t>
            </a:r>
            <a:br>
              <a:rPr lang="en-US" sz="2200" i="1" dirty="0"/>
            </a:br>
            <a:r>
              <a:rPr lang="en-US" sz="2200" i="1" dirty="0"/>
              <a:t>	command</a:t>
            </a:r>
            <a:br>
              <a:rPr lang="en-US" sz="2200" i="1" dirty="0"/>
            </a:br>
            <a:r>
              <a:rPr lang="en-US" sz="2200" dirty="0"/>
              <a:t>will.</a:t>
            </a:r>
          </a:p>
          <a:p>
            <a:pPr marL="342900" indent="-342900">
              <a:lnSpc>
                <a:spcPct val="150000"/>
              </a:lnSpc>
            </a:pPr>
            <a:r>
              <a:rPr lang="en-US" sz="2200" dirty="0"/>
              <a:t>Makefile isn’t just for the compilation and linkage – it’s for any terminal command you want! You can use it to tar your project for submission, remove files from directory and much more.</a:t>
            </a:r>
          </a:p>
        </p:txBody>
      </p:sp>
      <p:sp>
        <p:nvSpPr>
          <p:cNvPr id="7" name="Title 1">
            <a:extLst>
              <a:ext uri="{FF2B5EF4-FFF2-40B4-BE49-F238E27FC236}">
                <a16:creationId xmlns:a16="http://schemas.microsoft.com/office/drawing/2014/main" id="{D4E79A72-BD44-4CF8-8F4D-0E85AAC18633}"/>
              </a:ext>
            </a:extLst>
          </p:cNvPr>
          <p:cNvSpPr txBox="1">
            <a:spLocks/>
          </p:cNvSpPr>
          <p:nvPr/>
        </p:nvSpPr>
        <p:spPr>
          <a:xfrm>
            <a:off x="374904" y="490662"/>
            <a:ext cx="7772400" cy="70609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dirty="0" err="1"/>
              <a:t>Makefile</a:t>
            </a:r>
            <a:r>
              <a:rPr lang="en-US" sz="4400" dirty="0"/>
              <a:t> – Dependencies</a:t>
            </a:r>
            <a:endParaRPr lang="he-IL" sz="4400" dirty="0"/>
          </a:p>
        </p:txBody>
      </p:sp>
    </p:spTree>
    <p:extLst>
      <p:ext uri="{BB962C8B-B14F-4D97-AF65-F5344CB8AC3E}">
        <p14:creationId xmlns:p14="http://schemas.microsoft.com/office/powerpoint/2010/main" val="2328444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089248"/>
            <a:ext cx="11101754" cy="4572000"/>
          </a:xfrm>
        </p:spPr>
        <p:txBody>
          <a:bodyPr>
            <a:noAutofit/>
          </a:bodyPr>
          <a:lstStyle/>
          <a:p>
            <a:pPr marL="342900" indent="-342900">
              <a:lnSpc>
                <a:spcPct val="150000"/>
              </a:lnSpc>
            </a:pPr>
            <a:r>
              <a:rPr lang="en-US" dirty="0"/>
              <a:t>This was a very basic Makefile tutorial, there is much more to learn:</a:t>
            </a:r>
          </a:p>
          <a:p>
            <a:pPr marL="617220" lvl="1" indent="-342900">
              <a:lnSpc>
                <a:spcPct val="150000"/>
              </a:lnSpc>
            </a:pPr>
            <a:r>
              <a:rPr lang="en-US" sz="2400" dirty="0"/>
              <a:t>Defining variables (CC,CFLAGS, etc.)</a:t>
            </a:r>
          </a:p>
          <a:p>
            <a:pPr marL="617220" lvl="1" indent="-342900">
              <a:lnSpc>
                <a:spcPct val="150000"/>
              </a:lnSpc>
            </a:pPr>
            <a:r>
              <a:rPr lang="en-US" sz="2400" dirty="0"/>
              <a:t>Wildcards (*,?)</a:t>
            </a:r>
          </a:p>
          <a:p>
            <a:pPr marL="617220" lvl="1" indent="-342900">
              <a:lnSpc>
                <a:spcPct val="150000"/>
              </a:lnSpc>
            </a:pPr>
            <a:r>
              <a:rPr lang="en-US" sz="2400" dirty="0"/>
              <a:t>Implicit targets</a:t>
            </a:r>
          </a:p>
          <a:p>
            <a:pPr marL="617220" lvl="1" indent="-342900">
              <a:lnSpc>
                <a:spcPct val="150000"/>
              </a:lnSpc>
            </a:pPr>
            <a:r>
              <a:rPr lang="en-US" sz="2400" dirty="0"/>
              <a:t>Automatic variables ($@, $&lt;)</a:t>
            </a:r>
          </a:p>
          <a:p>
            <a:pPr marL="617220" lvl="1" indent="-342900">
              <a:lnSpc>
                <a:spcPct val="150000"/>
              </a:lnSpc>
            </a:pPr>
            <a:r>
              <a:rPr lang="en-US" sz="2400" dirty="0"/>
              <a:t>And more….</a:t>
            </a:r>
          </a:p>
          <a:p>
            <a:pPr marL="342900" indent="-342900">
              <a:lnSpc>
                <a:spcPct val="150000"/>
              </a:lnSpc>
            </a:pPr>
            <a:r>
              <a:rPr lang="en-US" dirty="0"/>
              <a:t>There are many tutorials available online, expand your knowledge!</a:t>
            </a:r>
          </a:p>
        </p:txBody>
      </p:sp>
      <p:sp>
        <p:nvSpPr>
          <p:cNvPr id="5" name="Title 1">
            <a:extLst>
              <a:ext uri="{FF2B5EF4-FFF2-40B4-BE49-F238E27FC236}">
                <a16:creationId xmlns:a16="http://schemas.microsoft.com/office/drawing/2014/main" id="{AC5E4F31-311D-4C83-8868-34C60D1FBA39}"/>
              </a:ext>
            </a:extLst>
          </p:cNvPr>
          <p:cNvSpPr txBox="1">
            <a:spLocks/>
          </p:cNvSpPr>
          <p:nvPr/>
        </p:nvSpPr>
        <p:spPr>
          <a:xfrm>
            <a:off x="374904" y="490662"/>
            <a:ext cx="7772400" cy="70609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dirty="0" err="1"/>
              <a:t>Makefile</a:t>
            </a:r>
            <a:r>
              <a:rPr lang="en-US" sz="4400" dirty="0"/>
              <a:t> – Extra’s</a:t>
            </a:r>
            <a:endParaRPr lang="he-IL" sz="4400" dirty="0"/>
          </a:p>
        </p:txBody>
      </p:sp>
    </p:spTree>
    <p:extLst>
      <p:ext uri="{BB962C8B-B14F-4D97-AF65-F5344CB8AC3E}">
        <p14:creationId xmlns:p14="http://schemas.microsoft.com/office/powerpoint/2010/main" val="251972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Only-once header</a:t>
            </a:r>
          </a:p>
        </p:txBody>
      </p:sp>
    </p:spTree>
    <p:extLst>
      <p:ext uri="{BB962C8B-B14F-4D97-AF65-F5344CB8AC3E}">
        <p14:creationId xmlns:p14="http://schemas.microsoft.com/office/powerpoint/2010/main" val="426815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6303" y="1370587"/>
            <a:ext cx="11468753" cy="4572000"/>
          </a:xfrm>
        </p:spPr>
        <p:txBody>
          <a:bodyPr>
            <a:noAutofit/>
          </a:bodyPr>
          <a:lstStyle/>
          <a:p>
            <a:pPr>
              <a:lnSpc>
                <a:spcPct val="150000"/>
              </a:lnSpc>
            </a:pPr>
            <a:r>
              <a:rPr lang="en-US" sz="2200" dirty="0"/>
              <a:t>There are 2 main stages for a .c file to turn into an executable – compilation and linkage</a:t>
            </a:r>
          </a:p>
          <a:p>
            <a:pPr>
              <a:lnSpc>
                <a:spcPct val="150000"/>
              </a:lnSpc>
            </a:pPr>
            <a:r>
              <a:rPr lang="en-US" sz="2200" dirty="0"/>
              <a:t>Basically, these are their purposes:</a:t>
            </a:r>
          </a:p>
          <a:p>
            <a:pPr marL="547688" lvl="1">
              <a:lnSpc>
                <a:spcPct val="150000"/>
              </a:lnSpc>
            </a:pPr>
            <a:r>
              <a:rPr lang="en-US" sz="2000" b="1" dirty="0"/>
              <a:t>Compilation</a:t>
            </a:r>
            <a:r>
              <a:rPr lang="en-US" sz="2000" dirty="0"/>
              <a:t> -  turns the content of the .c file into machine code, something the computer can understand.</a:t>
            </a:r>
          </a:p>
          <a:p>
            <a:pPr marL="547688" lvl="1">
              <a:lnSpc>
                <a:spcPct val="150000"/>
              </a:lnSpc>
            </a:pPr>
            <a:r>
              <a:rPr lang="en-US" sz="2000" b="1" dirty="0"/>
              <a:t>Linkage</a:t>
            </a:r>
            <a:r>
              <a:rPr lang="en-US" sz="2000" dirty="0"/>
              <a:t> - connects different files. For example, if we had 2 files – </a:t>
            </a:r>
            <a:r>
              <a:rPr lang="en-US" sz="2000" i="1" dirty="0" err="1"/>
              <a:t>driver.c</a:t>
            </a:r>
            <a:r>
              <a:rPr lang="en-US" sz="2000" i="1" dirty="0"/>
              <a:t>, </a:t>
            </a:r>
            <a:r>
              <a:rPr lang="en-US" sz="2000" i="1" dirty="0" err="1"/>
              <a:t>car.c</a:t>
            </a:r>
            <a:r>
              <a:rPr lang="en-US" sz="2000" i="1" dirty="0"/>
              <a:t> </a:t>
            </a:r>
            <a:r>
              <a:rPr lang="en-US" sz="2000" dirty="0"/>
              <a:t>– in which </a:t>
            </a:r>
            <a:r>
              <a:rPr lang="en-US" sz="2000" i="1" dirty="0" err="1"/>
              <a:t>driver.c</a:t>
            </a:r>
            <a:r>
              <a:rPr lang="en-US" sz="2000" i="1" dirty="0"/>
              <a:t> </a:t>
            </a:r>
            <a:r>
              <a:rPr lang="en-US" sz="2000" dirty="0"/>
              <a:t>uses functions from </a:t>
            </a:r>
            <a:r>
              <a:rPr lang="en-US" sz="2000" i="1" dirty="0" err="1"/>
              <a:t>car.c</a:t>
            </a:r>
            <a:r>
              <a:rPr lang="en-US" sz="2000" dirty="0"/>
              <a:t>, the linker “connects” the reference to those functions (in </a:t>
            </a:r>
            <a:r>
              <a:rPr lang="en-US" sz="2000" i="1" dirty="0" err="1"/>
              <a:t>driver.c</a:t>
            </a:r>
            <a:r>
              <a:rPr lang="en-US" sz="2000" dirty="0"/>
              <a:t>) to their implementation (in </a:t>
            </a:r>
            <a:r>
              <a:rPr lang="en-US" sz="2000" i="1" dirty="0" err="1"/>
              <a:t>car.c</a:t>
            </a:r>
            <a:r>
              <a:rPr lang="en-US" sz="2000" i="1" dirty="0"/>
              <a:t>)</a:t>
            </a:r>
          </a:p>
          <a:p>
            <a:pPr marL="300800" lvl="1" indent="0">
              <a:lnSpc>
                <a:spcPct val="150000"/>
              </a:lnSpc>
              <a:buNone/>
            </a:pPr>
            <a:r>
              <a:rPr lang="en-US" sz="2000" dirty="0"/>
              <a:t>even if a program "compiles fine" it might not actually work because of errors during the linking phase.</a:t>
            </a:r>
            <a:endParaRPr lang="en-US" sz="1600" i="1" dirty="0"/>
          </a:p>
        </p:txBody>
      </p:sp>
      <p:sp>
        <p:nvSpPr>
          <p:cNvPr id="7" name="כותרת 1">
            <a:extLst>
              <a:ext uri="{FF2B5EF4-FFF2-40B4-BE49-F238E27FC236}">
                <a16:creationId xmlns:a16="http://schemas.microsoft.com/office/drawing/2014/main" id="{42B32FA9-BEAA-41FD-8915-8C3F391151A2}"/>
              </a:ext>
            </a:extLst>
          </p:cNvPr>
          <p:cNvSpPr txBox="1">
            <a:spLocks/>
          </p:cNvSpPr>
          <p:nvPr/>
        </p:nvSpPr>
        <p:spPr>
          <a:xfrm>
            <a:off x="0" y="453295"/>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 Overview</a:t>
            </a:r>
            <a:endParaRPr lang="he-IL" dirty="0"/>
          </a:p>
        </p:txBody>
      </p:sp>
    </p:spTree>
    <p:extLst>
      <p:ext uri="{BB962C8B-B14F-4D97-AF65-F5344CB8AC3E}">
        <p14:creationId xmlns:p14="http://schemas.microsoft.com/office/powerpoint/2010/main" val="3937867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599" y="1322040"/>
            <a:ext cx="11767457" cy="4572000"/>
          </a:xfrm>
        </p:spPr>
        <p:txBody>
          <a:bodyPr>
            <a:noAutofit/>
          </a:bodyPr>
          <a:lstStyle/>
          <a:p>
            <a:pPr>
              <a:lnSpc>
                <a:spcPct val="150000"/>
              </a:lnSpc>
            </a:pPr>
            <a:r>
              <a:rPr lang="en-US" sz="2000" b="1" dirty="0"/>
              <a:t>Linking</a:t>
            </a:r>
            <a:r>
              <a:rPr lang="en-US" sz="2000" dirty="0"/>
              <a:t> refers to the creation of a single executable file from multiple object files. </a:t>
            </a:r>
          </a:p>
          <a:p>
            <a:pPr>
              <a:lnSpc>
                <a:spcPct val="150000"/>
              </a:lnSpc>
            </a:pPr>
            <a:r>
              <a:rPr lang="en-US" sz="2000" dirty="0"/>
              <a:t>During compilation, if the compiler could not find the definition for a function, it would just assume that the function was defined in another file. If this isn't the case, there's no way the compiler would know - it doesn't look at the contents of more than one file at a time. </a:t>
            </a:r>
          </a:p>
          <a:p>
            <a:pPr>
              <a:lnSpc>
                <a:spcPct val="150000"/>
              </a:lnSpc>
            </a:pPr>
            <a:r>
              <a:rPr lang="en-US" sz="2000" dirty="0"/>
              <a:t>The linker, on the other hand, may look at multiple files and try to find references for the functions that weren't mentioned.</a:t>
            </a:r>
          </a:p>
          <a:p>
            <a:pPr>
              <a:lnSpc>
                <a:spcPct val="150000"/>
              </a:lnSpc>
            </a:pPr>
            <a:r>
              <a:rPr lang="en-US" sz="2000" dirty="0"/>
              <a:t>Linking errors usually have to do with missing or multiple definitions. If you get an error that a function or variable is defined multiple times from the linker, that's a good indication that the error is that two of your source code files have the same function or variable.</a:t>
            </a:r>
            <a:endParaRPr lang="en-US" sz="1600" dirty="0"/>
          </a:p>
          <a:p>
            <a:pPr marL="109728" indent="0">
              <a:lnSpc>
                <a:spcPct val="150000"/>
              </a:lnSpc>
              <a:buNone/>
            </a:pPr>
            <a:endParaRPr lang="en-US" sz="2000" i="1" dirty="0">
              <a:solidFill>
                <a:schemeClr val="accent2"/>
              </a:solidFill>
            </a:endParaRPr>
          </a:p>
        </p:txBody>
      </p:sp>
      <p:sp>
        <p:nvSpPr>
          <p:cNvPr id="7" name="כותרת 1">
            <a:extLst>
              <a:ext uri="{FF2B5EF4-FFF2-40B4-BE49-F238E27FC236}">
                <a16:creationId xmlns:a16="http://schemas.microsoft.com/office/drawing/2014/main" id="{FDF703C7-9CBE-42B7-9399-25C8A0CB88A8}"/>
              </a:ext>
            </a:extLst>
          </p:cNvPr>
          <p:cNvSpPr txBox="1">
            <a:spLocks/>
          </p:cNvSpPr>
          <p:nvPr/>
        </p:nvSpPr>
        <p:spPr>
          <a:xfrm>
            <a:off x="0" y="453295"/>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Linking</a:t>
            </a:r>
            <a:endParaRPr lang="he-IL" dirty="0"/>
          </a:p>
        </p:txBody>
      </p:sp>
    </p:spTree>
    <p:extLst>
      <p:ext uri="{BB962C8B-B14F-4D97-AF65-F5344CB8AC3E}">
        <p14:creationId xmlns:p14="http://schemas.microsoft.com/office/powerpoint/2010/main" val="88688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 y="1143000"/>
            <a:ext cx="12779829" cy="4572000"/>
          </a:xfrm>
        </p:spPr>
        <p:txBody>
          <a:bodyPr>
            <a:noAutofit/>
          </a:bodyPr>
          <a:lstStyle/>
          <a:p>
            <a:pPr>
              <a:lnSpc>
                <a:spcPct val="150000"/>
              </a:lnSpc>
            </a:pPr>
            <a:r>
              <a:rPr lang="en-US" sz="2200" dirty="0"/>
              <a:t>Consider we want to compile the file </a:t>
            </a:r>
            <a:r>
              <a:rPr lang="en-US" sz="2200" i="1" dirty="0" err="1"/>
              <a:t>car.c</a:t>
            </a:r>
            <a:r>
              <a:rPr lang="en-US" sz="2200" dirty="0"/>
              <a:t> to an executable.</a:t>
            </a:r>
            <a:br>
              <a:rPr lang="en-US" sz="2200" dirty="0"/>
            </a:br>
            <a:r>
              <a:rPr lang="en-US" sz="2200" dirty="0"/>
              <a:t>In order to do that, we need to tell the compiler (</a:t>
            </a:r>
            <a:r>
              <a:rPr lang="en-US" sz="2200" i="1" dirty="0" err="1"/>
              <a:t>gcc</a:t>
            </a:r>
            <a:r>
              <a:rPr lang="en-US" sz="2200" dirty="0"/>
              <a:t>) to compile (</a:t>
            </a:r>
            <a:r>
              <a:rPr lang="en-US" sz="2200" i="1" dirty="0"/>
              <a:t>-c</a:t>
            </a:r>
            <a:r>
              <a:rPr lang="en-US" sz="2200" dirty="0"/>
              <a:t>) the file (</a:t>
            </a:r>
            <a:r>
              <a:rPr lang="en-US" sz="2200" i="1" dirty="0" err="1"/>
              <a:t>car.c</a:t>
            </a:r>
            <a:r>
              <a:rPr lang="en-US" sz="2200" dirty="0"/>
              <a:t>). So, our terminal command is</a:t>
            </a:r>
          </a:p>
          <a:p>
            <a:pPr marL="0" indent="0" algn="ctr">
              <a:lnSpc>
                <a:spcPct val="150000"/>
              </a:lnSpc>
              <a:buNone/>
            </a:pPr>
            <a:r>
              <a:rPr lang="en-US" sz="2200" i="1" dirty="0" err="1"/>
              <a:t>gcc</a:t>
            </a:r>
            <a:r>
              <a:rPr lang="en-US" sz="2200" i="1" dirty="0"/>
              <a:t> –c </a:t>
            </a:r>
            <a:r>
              <a:rPr lang="en-US" sz="2200" i="1" dirty="0" err="1"/>
              <a:t>car.c</a:t>
            </a:r>
            <a:endParaRPr lang="en-US" sz="2200" i="1" dirty="0"/>
          </a:p>
          <a:p>
            <a:pPr>
              <a:lnSpc>
                <a:spcPct val="150000"/>
              </a:lnSpc>
            </a:pPr>
            <a:r>
              <a:rPr lang="en-US" sz="2000" dirty="0"/>
              <a:t>This will produce an object file – </a:t>
            </a:r>
            <a:r>
              <a:rPr lang="en-US" sz="2000" i="1" dirty="0" err="1"/>
              <a:t>car.o</a:t>
            </a:r>
            <a:endParaRPr lang="en-US" sz="2000" i="1" dirty="0"/>
          </a:p>
          <a:p>
            <a:pPr>
              <a:lnSpc>
                <a:spcPct val="150000"/>
              </a:lnSpc>
            </a:pPr>
            <a:r>
              <a:rPr lang="en-US" sz="2000" dirty="0"/>
              <a:t>Usually, we add more </a:t>
            </a:r>
            <a:r>
              <a:rPr lang="en-US" sz="2000" b="1" dirty="0"/>
              <a:t>compilation flags</a:t>
            </a:r>
            <a:r>
              <a:rPr lang="en-US" sz="2000" dirty="0"/>
              <a:t> to the command, like</a:t>
            </a:r>
          </a:p>
          <a:p>
            <a:pPr lvl="1">
              <a:lnSpc>
                <a:spcPct val="150000"/>
              </a:lnSpc>
            </a:pPr>
            <a:r>
              <a:rPr lang="en-US" sz="1600" i="1" dirty="0">
                <a:solidFill>
                  <a:schemeClr val="accent2"/>
                </a:solidFill>
              </a:rPr>
              <a:t>-Wall </a:t>
            </a:r>
            <a:r>
              <a:rPr lang="en-US" sz="1600" dirty="0"/>
              <a:t>: turns on several warnings that are usually not prompted </a:t>
            </a:r>
            <a:endParaRPr lang="en-US" sz="1600" i="1" dirty="0"/>
          </a:p>
          <a:p>
            <a:pPr lvl="1">
              <a:lnSpc>
                <a:spcPct val="150000"/>
              </a:lnSpc>
            </a:pPr>
            <a:r>
              <a:rPr lang="en-US" sz="1600" i="1" dirty="0">
                <a:solidFill>
                  <a:schemeClr val="accent2"/>
                </a:solidFill>
              </a:rPr>
              <a:t>-</a:t>
            </a:r>
            <a:r>
              <a:rPr lang="en-US" sz="1600" i="1" dirty="0" err="1">
                <a:solidFill>
                  <a:schemeClr val="accent2"/>
                </a:solidFill>
              </a:rPr>
              <a:t>Wextra</a:t>
            </a:r>
            <a:r>
              <a:rPr lang="en-US" sz="1600" i="1" dirty="0">
                <a:solidFill>
                  <a:schemeClr val="accent2"/>
                </a:solidFill>
              </a:rPr>
              <a:t> </a:t>
            </a:r>
            <a:r>
              <a:rPr lang="en-US" sz="1600" i="1" dirty="0"/>
              <a:t>: </a:t>
            </a:r>
            <a:r>
              <a:rPr lang="en-US" sz="1600" dirty="0"/>
              <a:t>turns on more warnings</a:t>
            </a:r>
            <a:r>
              <a:rPr lang="en-US" sz="1600" i="1" dirty="0"/>
              <a:t> –Wall</a:t>
            </a:r>
            <a:r>
              <a:rPr lang="en-US" sz="1600" dirty="0"/>
              <a:t> doesn’t turn on</a:t>
            </a:r>
          </a:p>
          <a:p>
            <a:pPr lvl="1">
              <a:lnSpc>
                <a:spcPct val="150000"/>
              </a:lnSpc>
            </a:pPr>
            <a:r>
              <a:rPr lang="en-US" sz="1600" i="1" dirty="0">
                <a:solidFill>
                  <a:schemeClr val="accent2"/>
                </a:solidFill>
              </a:rPr>
              <a:t>-</a:t>
            </a:r>
            <a:r>
              <a:rPr lang="en-US" sz="1600" i="1" dirty="0" err="1">
                <a:solidFill>
                  <a:schemeClr val="accent2"/>
                </a:solidFill>
              </a:rPr>
              <a:t>Werror</a:t>
            </a:r>
            <a:r>
              <a:rPr lang="en-US" sz="1600" i="1" dirty="0">
                <a:solidFill>
                  <a:schemeClr val="accent2"/>
                </a:solidFill>
              </a:rPr>
              <a:t> </a:t>
            </a:r>
            <a:r>
              <a:rPr lang="en-US" sz="1600" dirty="0"/>
              <a:t>: turns all compilation warnings into compilation errors</a:t>
            </a:r>
          </a:p>
          <a:p>
            <a:pPr lvl="1">
              <a:lnSpc>
                <a:spcPct val="150000"/>
              </a:lnSpc>
            </a:pPr>
            <a:r>
              <a:rPr lang="en-US" sz="1600" i="1" dirty="0">
                <a:solidFill>
                  <a:schemeClr val="accent2"/>
                </a:solidFill>
              </a:rPr>
              <a:t>-</a:t>
            </a:r>
            <a:r>
              <a:rPr lang="en-US" sz="1600" i="1" dirty="0" err="1">
                <a:solidFill>
                  <a:schemeClr val="accent2"/>
                </a:solidFill>
              </a:rPr>
              <a:t>Wvla</a:t>
            </a:r>
            <a:r>
              <a:rPr lang="en-US" sz="1600" i="1" dirty="0">
                <a:solidFill>
                  <a:schemeClr val="accent2"/>
                </a:solidFill>
              </a:rPr>
              <a:t> </a:t>
            </a:r>
            <a:r>
              <a:rPr lang="en-US" sz="1600" i="1" dirty="0"/>
              <a:t>: </a:t>
            </a:r>
            <a:r>
              <a:rPr lang="en-US" sz="1600" dirty="0"/>
              <a:t>turns on warnings for use of VLA in the files</a:t>
            </a:r>
            <a:endParaRPr lang="en-US" sz="1600" i="1" dirty="0"/>
          </a:p>
          <a:p>
            <a:pPr lvl="1">
              <a:lnSpc>
                <a:spcPct val="150000"/>
              </a:lnSpc>
            </a:pPr>
            <a:r>
              <a:rPr lang="en-US" sz="1600" i="1" dirty="0">
                <a:solidFill>
                  <a:schemeClr val="accent2"/>
                </a:solidFill>
              </a:rPr>
              <a:t>-g</a:t>
            </a:r>
            <a:r>
              <a:rPr lang="en-US" sz="1600" i="1" dirty="0"/>
              <a:t> </a:t>
            </a:r>
            <a:r>
              <a:rPr lang="en-US" sz="1600" dirty="0"/>
              <a:t>: produce debugging information in the operating system’s native format</a:t>
            </a:r>
          </a:p>
          <a:p>
            <a:pPr>
              <a:lnSpc>
                <a:spcPct val="150000"/>
              </a:lnSpc>
            </a:pPr>
            <a:endParaRPr lang="en-US" sz="2200" dirty="0"/>
          </a:p>
        </p:txBody>
      </p:sp>
      <p:sp>
        <p:nvSpPr>
          <p:cNvPr id="7" name="כותרת 1">
            <a:extLst>
              <a:ext uri="{FF2B5EF4-FFF2-40B4-BE49-F238E27FC236}">
                <a16:creationId xmlns:a16="http://schemas.microsoft.com/office/drawing/2014/main" id="{C4A5797F-7214-463B-A258-33A321DEFA97}"/>
              </a:ext>
            </a:extLst>
          </p:cNvPr>
          <p:cNvSpPr txBox="1">
            <a:spLocks/>
          </p:cNvSpPr>
          <p:nvPr/>
        </p:nvSpPr>
        <p:spPr>
          <a:xfrm>
            <a:off x="0" y="453295"/>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 Basic Compilation</a:t>
            </a:r>
            <a:endParaRPr lang="he-IL" dirty="0"/>
          </a:p>
        </p:txBody>
      </p:sp>
      <p:sp>
        <p:nvSpPr>
          <p:cNvPr id="4" name="מלבן 3">
            <a:extLst>
              <a:ext uri="{FF2B5EF4-FFF2-40B4-BE49-F238E27FC236}">
                <a16:creationId xmlns:a16="http://schemas.microsoft.com/office/drawing/2014/main" id="{50015F00-6A11-4170-9C4B-F3669F611289}"/>
              </a:ext>
            </a:extLst>
          </p:cNvPr>
          <p:cNvSpPr/>
          <p:nvPr/>
        </p:nvSpPr>
        <p:spPr>
          <a:xfrm>
            <a:off x="7303911" y="4125064"/>
            <a:ext cx="1095022" cy="12304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___________________________________</a:t>
            </a:r>
            <a:endParaRPr lang="he-IL" dirty="0"/>
          </a:p>
        </p:txBody>
      </p:sp>
      <p:cxnSp>
        <p:nvCxnSpPr>
          <p:cNvPr id="5" name="מחבר חץ ישר 4">
            <a:extLst>
              <a:ext uri="{FF2B5EF4-FFF2-40B4-BE49-F238E27FC236}">
                <a16:creationId xmlns:a16="http://schemas.microsoft.com/office/drawing/2014/main" id="{5E6C3B75-2759-4F87-AFD1-BF70EBA8FCF2}"/>
              </a:ext>
            </a:extLst>
          </p:cNvPr>
          <p:cNvCxnSpPr/>
          <p:nvPr/>
        </p:nvCxnSpPr>
        <p:spPr>
          <a:xfrm>
            <a:off x="8624711" y="4740309"/>
            <a:ext cx="193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מלבן 5">
            <a:extLst>
              <a:ext uri="{FF2B5EF4-FFF2-40B4-BE49-F238E27FC236}">
                <a16:creationId xmlns:a16="http://schemas.microsoft.com/office/drawing/2014/main" id="{7FF92640-F9D1-4BD8-89EB-C7AFA3F43737}"/>
              </a:ext>
            </a:extLst>
          </p:cNvPr>
          <p:cNvSpPr/>
          <p:nvPr/>
        </p:nvSpPr>
        <p:spPr>
          <a:xfrm>
            <a:off x="10837334" y="4125063"/>
            <a:ext cx="1095022" cy="12304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1010101100001100101011001010</a:t>
            </a:r>
            <a:endParaRPr lang="he-IL" dirty="0"/>
          </a:p>
        </p:txBody>
      </p:sp>
      <p:sp>
        <p:nvSpPr>
          <p:cNvPr id="8" name="מציין מיקום תוכן 2">
            <a:extLst>
              <a:ext uri="{FF2B5EF4-FFF2-40B4-BE49-F238E27FC236}">
                <a16:creationId xmlns:a16="http://schemas.microsoft.com/office/drawing/2014/main" id="{8CE1234A-BD6D-4C56-B849-1B99B063D689}"/>
              </a:ext>
            </a:extLst>
          </p:cNvPr>
          <p:cNvSpPr txBox="1">
            <a:spLocks/>
          </p:cNvSpPr>
          <p:nvPr/>
        </p:nvSpPr>
        <p:spPr>
          <a:xfrm>
            <a:off x="7387785" y="3830432"/>
            <a:ext cx="683770"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car.c</a:t>
            </a:r>
            <a:endParaRPr lang="he-IL" sz="1800" dirty="0">
              <a:solidFill>
                <a:schemeClr val="accent5"/>
              </a:solidFill>
            </a:endParaRPr>
          </a:p>
        </p:txBody>
      </p:sp>
      <p:sp>
        <p:nvSpPr>
          <p:cNvPr id="9" name="מציין מיקום תוכן 2">
            <a:extLst>
              <a:ext uri="{FF2B5EF4-FFF2-40B4-BE49-F238E27FC236}">
                <a16:creationId xmlns:a16="http://schemas.microsoft.com/office/drawing/2014/main" id="{74EFA83C-823E-4C05-818A-9352EDB1AC2D}"/>
              </a:ext>
            </a:extLst>
          </p:cNvPr>
          <p:cNvSpPr txBox="1">
            <a:spLocks/>
          </p:cNvSpPr>
          <p:nvPr/>
        </p:nvSpPr>
        <p:spPr>
          <a:xfrm>
            <a:off x="11042960" y="3830432"/>
            <a:ext cx="683770"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car.o</a:t>
            </a:r>
            <a:endParaRPr lang="he-IL" sz="1800" dirty="0">
              <a:solidFill>
                <a:schemeClr val="accent5"/>
              </a:solidFill>
            </a:endParaRPr>
          </a:p>
        </p:txBody>
      </p:sp>
    </p:spTree>
    <p:extLst>
      <p:ext uri="{BB962C8B-B14F-4D97-AF65-F5344CB8AC3E}">
        <p14:creationId xmlns:p14="http://schemas.microsoft.com/office/powerpoint/2010/main" val="3770706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599" y="1322040"/>
            <a:ext cx="11767457" cy="4572000"/>
          </a:xfrm>
        </p:spPr>
        <p:txBody>
          <a:bodyPr>
            <a:noAutofit/>
          </a:bodyPr>
          <a:lstStyle/>
          <a:p>
            <a:pPr>
              <a:lnSpc>
                <a:spcPct val="150000"/>
              </a:lnSpc>
            </a:pPr>
            <a:r>
              <a:rPr lang="en-US" sz="2200" dirty="0"/>
              <a:t>Next, we want to perform linkage for </a:t>
            </a:r>
            <a:r>
              <a:rPr lang="en-US" sz="2200" i="1" dirty="0" err="1"/>
              <a:t>car.o</a:t>
            </a:r>
            <a:r>
              <a:rPr lang="en-US" sz="2200" dirty="0"/>
              <a:t> to create the executable. In order to do that, we need to tell the compiler (</a:t>
            </a:r>
            <a:r>
              <a:rPr lang="en-US" sz="2200" i="1" dirty="0" err="1"/>
              <a:t>gcc</a:t>
            </a:r>
            <a:r>
              <a:rPr lang="en-US" sz="2200" dirty="0"/>
              <a:t>) to produce an executable (</a:t>
            </a:r>
            <a:r>
              <a:rPr lang="en-US" sz="2200" i="1" dirty="0"/>
              <a:t>-o</a:t>
            </a:r>
            <a:r>
              <a:rPr lang="en-US" sz="2200" dirty="0"/>
              <a:t>) from the file (</a:t>
            </a:r>
            <a:r>
              <a:rPr lang="en-US" sz="2200" i="1" dirty="0" err="1"/>
              <a:t>car.o</a:t>
            </a:r>
            <a:r>
              <a:rPr lang="en-US" sz="2200" dirty="0"/>
              <a:t>). So, our terminal command will be</a:t>
            </a:r>
          </a:p>
          <a:p>
            <a:pPr marL="0" indent="0" algn="ctr">
              <a:lnSpc>
                <a:spcPct val="150000"/>
              </a:lnSpc>
              <a:buNone/>
            </a:pPr>
            <a:r>
              <a:rPr lang="en-US" sz="2200" i="1" dirty="0" err="1"/>
              <a:t>gcc</a:t>
            </a:r>
            <a:r>
              <a:rPr lang="en-US" sz="2200" i="1" dirty="0"/>
              <a:t> –o </a:t>
            </a:r>
            <a:r>
              <a:rPr lang="en-US" sz="2200" i="1" dirty="0" err="1"/>
              <a:t>car.o</a:t>
            </a:r>
            <a:endParaRPr lang="en-US" sz="2200" i="1" dirty="0"/>
          </a:p>
          <a:p>
            <a:pPr>
              <a:lnSpc>
                <a:spcPct val="150000"/>
              </a:lnSpc>
            </a:pPr>
            <a:r>
              <a:rPr lang="en-US" sz="2200" dirty="0"/>
              <a:t>This will produce the file </a:t>
            </a:r>
            <a:r>
              <a:rPr lang="en-US" sz="2200" i="1" dirty="0"/>
              <a:t>car</a:t>
            </a:r>
            <a:r>
              <a:rPr lang="en-US" sz="2200" dirty="0"/>
              <a:t> (</a:t>
            </a:r>
            <a:r>
              <a:rPr lang="en-US" sz="2200" i="1" dirty="0"/>
              <a:t>car.exe</a:t>
            </a:r>
            <a:r>
              <a:rPr lang="en-US" sz="2200" dirty="0"/>
              <a:t> on windows) which we can run.</a:t>
            </a:r>
          </a:p>
          <a:p>
            <a:pPr>
              <a:lnSpc>
                <a:spcPct val="150000"/>
              </a:lnSpc>
            </a:pPr>
            <a:r>
              <a:rPr lang="en-US" sz="2200" dirty="0"/>
              <a:t>We can also achieve this in one line:</a:t>
            </a:r>
          </a:p>
          <a:p>
            <a:pPr marL="0" indent="0" algn="ctr">
              <a:lnSpc>
                <a:spcPct val="150000"/>
              </a:lnSpc>
              <a:buNone/>
            </a:pPr>
            <a:r>
              <a:rPr lang="en-US" sz="2200" i="1" dirty="0" err="1"/>
              <a:t>gcc</a:t>
            </a:r>
            <a:r>
              <a:rPr lang="en-US" sz="2200" i="1" dirty="0"/>
              <a:t> </a:t>
            </a:r>
            <a:r>
              <a:rPr lang="en-US" sz="2200" i="1" dirty="0" err="1"/>
              <a:t>car.c</a:t>
            </a:r>
            <a:r>
              <a:rPr lang="en-US" sz="2200" i="1" dirty="0"/>
              <a:t> –o car</a:t>
            </a:r>
          </a:p>
        </p:txBody>
      </p:sp>
      <p:sp>
        <p:nvSpPr>
          <p:cNvPr id="7" name="כותרת 1">
            <a:extLst>
              <a:ext uri="{FF2B5EF4-FFF2-40B4-BE49-F238E27FC236}">
                <a16:creationId xmlns:a16="http://schemas.microsoft.com/office/drawing/2014/main" id="{FDF703C7-9CBE-42B7-9399-25C8A0CB88A8}"/>
              </a:ext>
            </a:extLst>
          </p:cNvPr>
          <p:cNvSpPr txBox="1">
            <a:spLocks/>
          </p:cNvSpPr>
          <p:nvPr/>
        </p:nvSpPr>
        <p:spPr>
          <a:xfrm>
            <a:off x="0" y="453295"/>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 Basic Compilation</a:t>
            </a:r>
            <a:endParaRPr lang="he-IL" dirty="0"/>
          </a:p>
        </p:txBody>
      </p:sp>
    </p:spTree>
    <p:extLst>
      <p:ext uri="{BB962C8B-B14F-4D97-AF65-F5344CB8AC3E}">
        <p14:creationId xmlns:p14="http://schemas.microsoft.com/office/powerpoint/2010/main" val="329766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599" y="1322040"/>
            <a:ext cx="11767457" cy="3662120"/>
          </a:xfrm>
        </p:spPr>
        <p:txBody>
          <a:bodyPr>
            <a:noAutofit/>
          </a:bodyPr>
          <a:lstStyle/>
          <a:p>
            <a:pPr>
              <a:lnSpc>
                <a:spcPct val="150000"/>
              </a:lnSpc>
            </a:pPr>
            <a:r>
              <a:rPr lang="en-US" sz="2200" dirty="0"/>
              <a:t>Now, we have a program with two files: </a:t>
            </a:r>
            <a:r>
              <a:rPr lang="en-US" sz="2200" dirty="0" err="1"/>
              <a:t>car.c</a:t>
            </a:r>
            <a:r>
              <a:rPr lang="en-US" sz="2200" dirty="0"/>
              <a:t> and </a:t>
            </a:r>
            <a:r>
              <a:rPr lang="en-US" sz="2200" dirty="0" err="1"/>
              <a:t>driver.c</a:t>
            </a:r>
            <a:r>
              <a:rPr lang="en-US" sz="2200" dirty="0"/>
              <a:t>. We want to create an executable of our program and include those files. Our terminal command for that is</a:t>
            </a:r>
          </a:p>
          <a:p>
            <a:pPr marL="0" indent="0" algn="ctr">
              <a:lnSpc>
                <a:spcPct val="150000"/>
              </a:lnSpc>
              <a:buNone/>
            </a:pPr>
            <a:r>
              <a:rPr lang="en-US" sz="2200" i="1" dirty="0" err="1"/>
              <a:t>gcc</a:t>
            </a:r>
            <a:r>
              <a:rPr lang="en-US" sz="2200" i="1" dirty="0"/>
              <a:t> </a:t>
            </a:r>
            <a:r>
              <a:rPr lang="en-US" sz="2200" i="1" dirty="0" err="1"/>
              <a:t>car.c</a:t>
            </a:r>
            <a:r>
              <a:rPr lang="en-US" sz="2200" i="1" dirty="0"/>
              <a:t> </a:t>
            </a:r>
            <a:r>
              <a:rPr lang="en-US" sz="2200" i="1" dirty="0" err="1"/>
              <a:t>driver.c</a:t>
            </a:r>
            <a:r>
              <a:rPr lang="en-US" sz="2200" i="1" dirty="0"/>
              <a:t> –o prog</a:t>
            </a:r>
          </a:p>
        </p:txBody>
      </p:sp>
      <p:sp>
        <p:nvSpPr>
          <p:cNvPr id="7" name="כותרת 1">
            <a:extLst>
              <a:ext uri="{FF2B5EF4-FFF2-40B4-BE49-F238E27FC236}">
                <a16:creationId xmlns:a16="http://schemas.microsoft.com/office/drawing/2014/main" id="{FDF703C7-9CBE-42B7-9399-25C8A0CB88A8}"/>
              </a:ext>
            </a:extLst>
          </p:cNvPr>
          <p:cNvSpPr txBox="1">
            <a:spLocks/>
          </p:cNvSpPr>
          <p:nvPr/>
        </p:nvSpPr>
        <p:spPr>
          <a:xfrm>
            <a:off x="0" y="453295"/>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 Basic Compilation</a:t>
            </a:r>
            <a:endParaRPr lang="he-IL" dirty="0"/>
          </a:p>
        </p:txBody>
      </p:sp>
      <p:sp>
        <p:nvSpPr>
          <p:cNvPr id="11" name="מלבן 10">
            <a:extLst>
              <a:ext uri="{FF2B5EF4-FFF2-40B4-BE49-F238E27FC236}">
                <a16:creationId xmlns:a16="http://schemas.microsoft.com/office/drawing/2014/main" id="{AA5D3A30-8DE1-4618-9580-5021250CAA60}"/>
              </a:ext>
            </a:extLst>
          </p:cNvPr>
          <p:cNvSpPr/>
          <p:nvPr/>
        </p:nvSpPr>
        <p:spPr>
          <a:xfrm>
            <a:off x="2573867" y="3447732"/>
            <a:ext cx="1095022" cy="12304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___________________________________</a:t>
            </a:r>
            <a:endParaRPr lang="he-IL" dirty="0"/>
          </a:p>
        </p:txBody>
      </p:sp>
      <p:cxnSp>
        <p:nvCxnSpPr>
          <p:cNvPr id="12" name="מחבר חץ ישר 11">
            <a:extLst>
              <a:ext uri="{FF2B5EF4-FFF2-40B4-BE49-F238E27FC236}">
                <a16:creationId xmlns:a16="http://schemas.microsoft.com/office/drawing/2014/main" id="{0911B262-51CB-43CC-A823-3BEA00225E53}"/>
              </a:ext>
            </a:extLst>
          </p:cNvPr>
          <p:cNvCxnSpPr/>
          <p:nvPr/>
        </p:nvCxnSpPr>
        <p:spPr>
          <a:xfrm>
            <a:off x="3894667" y="4062977"/>
            <a:ext cx="193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מלבן 12">
            <a:extLst>
              <a:ext uri="{FF2B5EF4-FFF2-40B4-BE49-F238E27FC236}">
                <a16:creationId xmlns:a16="http://schemas.microsoft.com/office/drawing/2014/main" id="{57E0722E-67CB-4C66-8AD7-0575FCCD6C1D}"/>
              </a:ext>
            </a:extLst>
          </p:cNvPr>
          <p:cNvSpPr/>
          <p:nvPr/>
        </p:nvSpPr>
        <p:spPr>
          <a:xfrm>
            <a:off x="6107290" y="3447731"/>
            <a:ext cx="1095022" cy="12304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1010101100001100101011001010</a:t>
            </a:r>
            <a:endParaRPr lang="he-IL" dirty="0"/>
          </a:p>
        </p:txBody>
      </p:sp>
      <p:sp>
        <p:nvSpPr>
          <p:cNvPr id="14" name="מציין מיקום תוכן 2">
            <a:extLst>
              <a:ext uri="{FF2B5EF4-FFF2-40B4-BE49-F238E27FC236}">
                <a16:creationId xmlns:a16="http://schemas.microsoft.com/office/drawing/2014/main" id="{23616957-EA19-43A0-BC5B-9D2644A696D8}"/>
              </a:ext>
            </a:extLst>
          </p:cNvPr>
          <p:cNvSpPr txBox="1">
            <a:spLocks/>
          </p:cNvSpPr>
          <p:nvPr/>
        </p:nvSpPr>
        <p:spPr>
          <a:xfrm>
            <a:off x="2657741" y="3153100"/>
            <a:ext cx="683770"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car.c</a:t>
            </a:r>
            <a:endParaRPr lang="he-IL" sz="1800" dirty="0">
              <a:solidFill>
                <a:schemeClr val="accent5"/>
              </a:solidFill>
            </a:endParaRPr>
          </a:p>
        </p:txBody>
      </p:sp>
      <p:sp>
        <p:nvSpPr>
          <p:cNvPr id="15" name="מציין מיקום תוכן 2">
            <a:extLst>
              <a:ext uri="{FF2B5EF4-FFF2-40B4-BE49-F238E27FC236}">
                <a16:creationId xmlns:a16="http://schemas.microsoft.com/office/drawing/2014/main" id="{0A05654F-0714-4892-9A57-5F99031DECCC}"/>
              </a:ext>
            </a:extLst>
          </p:cNvPr>
          <p:cNvSpPr txBox="1">
            <a:spLocks/>
          </p:cNvSpPr>
          <p:nvPr/>
        </p:nvSpPr>
        <p:spPr>
          <a:xfrm>
            <a:off x="6312916" y="3153100"/>
            <a:ext cx="683770"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car.o</a:t>
            </a:r>
            <a:endParaRPr lang="he-IL" sz="1800" dirty="0">
              <a:solidFill>
                <a:schemeClr val="accent5"/>
              </a:solidFill>
            </a:endParaRPr>
          </a:p>
        </p:txBody>
      </p:sp>
      <p:sp>
        <p:nvSpPr>
          <p:cNvPr id="16" name="מלבן 15">
            <a:extLst>
              <a:ext uri="{FF2B5EF4-FFF2-40B4-BE49-F238E27FC236}">
                <a16:creationId xmlns:a16="http://schemas.microsoft.com/office/drawing/2014/main" id="{B129AB72-9CC6-494D-BFA3-E3B8EA4D8483}"/>
              </a:ext>
            </a:extLst>
          </p:cNvPr>
          <p:cNvSpPr/>
          <p:nvPr/>
        </p:nvSpPr>
        <p:spPr>
          <a:xfrm>
            <a:off x="2573867" y="5095911"/>
            <a:ext cx="1095022" cy="12304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___________________________________</a:t>
            </a:r>
            <a:endParaRPr lang="he-IL" dirty="0"/>
          </a:p>
        </p:txBody>
      </p:sp>
      <p:cxnSp>
        <p:nvCxnSpPr>
          <p:cNvPr id="17" name="מחבר חץ ישר 16">
            <a:extLst>
              <a:ext uri="{FF2B5EF4-FFF2-40B4-BE49-F238E27FC236}">
                <a16:creationId xmlns:a16="http://schemas.microsoft.com/office/drawing/2014/main" id="{1010D197-1324-4B6E-9FD5-946DC0804D01}"/>
              </a:ext>
            </a:extLst>
          </p:cNvPr>
          <p:cNvCxnSpPr/>
          <p:nvPr/>
        </p:nvCxnSpPr>
        <p:spPr>
          <a:xfrm>
            <a:off x="3894667" y="5711156"/>
            <a:ext cx="193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מלבן 17">
            <a:extLst>
              <a:ext uri="{FF2B5EF4-FFF2-40B4-BE49-F238E27FC236}">
                <a16:creationId xmlns:a16="http://schemas.microsoft.com/office/drawing/2014/main" id="{A9889ABB-0920-4057-A4EA-8E7ED2868BC3}"/>
              </a:ext>
            </a:extLst>
          </p:cNvPr>
          <p:cNvSpPr/>
          <p:nvPr/>
        </p:nvSpPr>
        <p:spPr>
          <a:xfrm>
            <a:off x="6107290" y="5095910"/>
            <a:ext cx="1095022" cy="12304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0100101111001010101000100101</a:t>
            </a:r>
            <a:endParaRPr lang="he-IL" dirty="0"/>
          </a:p>
        </p:txBody>
      </p:sp>
      <p:sp>
        <p:nvSpPr>
          <p:cNvPr id="19" name="מציין מיקום תוכן 2">
            <a:extLst>
              <a:ext uri="{FF2B5EF4-FFF2-40B4-BE49-F238E27FC236}">
                <a16:creationId xmlns:a16="http://schemas.microsoft.com/office/drawing/2014/main" id="{500B6DE3-0076-4194-852A-48896EBCBB64}"/>
              </a:ext>
            </a:extLst>
          </p:cNvPr>
          <p:cNvSpPr txBox="1">
            <a:spLocks/>
          </p:cNvSpPr>
          <p:nvPr/>
        </p:nvSpPr>
        <p:spPr>
          <a:xfrm>
            <a:off x="2657741" y="4801279"/>
            <a:ext cx="1011148"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driver.c</a:t>
            </a:r>
            <a:endParaRPr lang="he-IL" sz="1800" dirty="0">
              <a:solidFill>
                <a:schemeClr val="accent5"/>
              </a:solidFill>
            </a:endParaRPr>
          </a:p>
        </p:txBody>
      </p:sp>
      <p:sp>
        <p:nvSpPr>
          <p:cNvPr id="20" name="מציין מיקום תוכן 2">
            <a:extLst>
              <a:ext uri="{FF2B5EF4-FFF2-40B4-BE49-F238E27FC236}">
                <a16:creationId xmlns:a16="http://schemas.microsoft.com/office/drawing/2014/main" id="{FC503958-AA81-4066-8080-CC5294B229BD}"/>
              </a:ext>
            </a:extLst>
          </p:cNvPr>
          <p:cNvSpPr txBox="1">
            <a:spLocks/>
          </p:cNvSpPr>
          <p:nvPr/>
        </p:nvSpPr>
        <p:spPr>
          <a:xfrm>
            <a:off x="6191165" y="4801279"/>
            <a:ext cx="1011147"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err="1"/>
              <a:t>driver.o</a:t>
            </a:r>
            <a:endParaRPr lang="he-IL" sz="1800" dirty="0">
              <a:solidFill>
                <a:schemeClr val="accent5"/>
              </a:solidFill>
            </a:endParaRPr>
          </a:p>
        </p:txBody>
      </p:sp>
      <p:cxnSp>
        <p:nvCxnSpPr>
          <p:cNvPr id="21" name="מחבר חץ ישר 20">
            <a:extLst>
              <a:ext uri="{FF2B5EF4-FFF2-40B4-BE49-F238E27FC236}">
                <a16:creationId xmlns:a16="http://schemas.microsoft.com/office/drawing/2014/main" id="{3C1C4D7B-DC38-4FBB-882D-3E32063B1469}"/>
              </a:ext>
            </a:extLst>
          </p:cNvPr>
          <p:cNvCxnSpPr>
            <a:cxnSpLocks/>
          </p:cNvCxnSpPr>
          <p:nvPr/>
        </p:nvCxnSpPr>
        <p:spPr>
          <a:xfrm>
            <a:off x="7377289" y="4022224"/>
            <a:ext cx="795867" cy="655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12885A2D-C2F2-4546-A8E5-08F0D34D0F94}"/>
              </a:ext>
            </a:extLst>
          </p:cNvPr>
          <p:cNvCxnSpPr>
            <a:cxnSpLocks/>
          </p:cNvCxnSpPr>
          <p:nvPr/>
        </p:nvCxnSpPr>
        <p:spPr>
          <a:xfrm flipV="1">
            <a:off x="7377288" y="4995953"/>
            <a:ext cx="812195" cy="640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מלבן 23">
            <a:extLst>
              <a:ext uri="{FF2B5EF4-FFF2-40B4-BE49-F238E27FC236}">
                <a16:creationId xmlns:a16="http://schemas.microsoft.com/office/drawing/2014/main" id="{BCFDDFA0-5B83-4D5D-85E2-947D46EED850}"/>
              </a:ext>
            </a:extLst>
          </p:cNvPr>
          <p:cNvSpPr/>
          <p:nvPr/>
        </p:nvSpPr>
        <p:spPr>
          <a:xfrm>
            <a:off x="8348133" y="4204766"/>
            <a:ext cx="1868312" cy="12304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dirty="0"/>
              <a:t>executable</a:t>
            </a:r>
            <a:endParaRPr lang="he-IL" dirty="0"/>
          </a:p>
        </p:txBody>
      </p:sp>
      <p:sp>
        <p:nvSpPr>
          <p:cNvPr id="23" name="מציין מיקום תוכן 2">
            <a:extLst>
              <a:ext uri="{FF2B5EF4-FFF2-40B4-BE49-F238E27FC236}">
                <a16:creationId xmlns:a16="http://schemas.microsoft.com/office/drawing/2014/main" id="{7D4843E9-A276-49B2-B3AA-DB85E04AC4CC}"/>
              </a:ext>
            </a:extLst>
          </p:cNvPr>
          <p:cNvSpPr txBox="1">
            <a:spLocks/>
          </p:cNvSpPr>
          <p:nvPr/>
        </p:nvSpPr>
        <p:spPr>
          <a:xfrm>
            <a:off x="8813403" y="3868301"/>
            <a:ext cx="1011147" cy="38934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US" sz="1200" dirty="0"/>
              <a:t>prog</a:t>
            </a:r>
            <a:endParaRPr lang="he-IL" sz="1800" dirty="0">
              <a:solidFill>
                <a:schemeClr val="accent5"/>
              </a:solidFill>
            </a:endParaRPr>
          </a:p>
        </p:txBody>
      </p:sp>
    </p:spTree>
    <p:extLst>
      <p:ext uri="{BB962C8B-B14F-4D97-AF65-F5344CB8AC3E}">
        <p14:creationId xmlns:p14="http://schemas.microsoft.com/office/powerpoint/2010/main" val="3813915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490662"/>
            <a:ext cx="7772400" cy="706090"/>
          </a:xfrm>
        </p:spPr>
        <p:txBody>
          <a:bodyPr>
            <a:noAutofit/>
          </a:bodyPr>
          <a:lstStyle/>
          <a:p>
            <a:r>
              <a:rPr lang="en-US" sz="4400" dirty="0"/>
              <a:t>Conditional directives</a:t>
            </a:r>
            <a:endParaRPr lang="he-IL" sz="4400" dirty="0"/>
          </a:p>
        </p:txBody>
      </p:sp>
      <p:sp>
        <p:nvSpPr>
          <p:cNvPr id="3" name="Content Placeholder 2"/>
          <p:cNvSpPr>
            <a:spLocks noGrp="1"/>
          </p:cNvSpPr>
          <p:nvPr>
            <p:ph sz="quarter" idx="1"/>
          </p:nvPr>
        </p:nvSpPr>
        <p:spPr>
          <a:xfrm>
            <a:off x="374904" y="1185964"/>
            <a:ext cx="11442192" cy="3822916"/>
          </a:xfrm>
        </p:spPr>
        <p:txBody>
          <a:bodyPr>
            <a:noAutofit/>
          </a:bodyPr>
          <a:lstStyle/>
          <a:p>
            <a:pPr marL="342900" indent="-342900">
              <a:lnSpc>
                <a:spcPct val="150000"/>
              </a:lnSpc>
            </a:pPr>
            <a:r>
              <a:rPr lang="en-US" sz="2400" dirty="0"/>
              <a:t>A conditional is a directive that instructs the preprocessor to select whether or not to include a chunk of code in the final token stream passed to the compiler.</a:t>
            </a:r>
          </a:p>
          <a:p>
            <a:pPr marL="342900" indent="-342900">
              <a:lnSpc>
                <a:spcPct val="150000"/>
              </a:lnSpc>
            </a:pPr>
            <a:r>
              <a:rPr lang="en-US" sz="2400" dirty="0"/>
              <a:t>They delimit blocks of program text that are compiled only if a specified condition is true. </a:t>
            </a:r>
          </a:p>
          <a:p>
            <a:pPr marL="342900" indent="-342900">
              <a:lnSpc>
                <a:spcPct val="150000"/>
              </a:lnSpc>
            </a:pPr>
            <a:r>
              <a:rPr lang="en-US" sz="2400" dirty="0"/>
              <a:t>The condition in a preprocessing conditional directive is tested when your program is compiled. Its purpose is to allow different code to be included in the program depending on the situation at the time of compilation.</a:t>
            </a:r>
          </a:p>
          <a:p>
            <a:pPr marL="0" indent="0">
              <a:lnSpc>
                <a:spcPct val="150000"/>
              </a:lnSpc>
              <a:buNone/>
            </a:pPr>
            <a:endParaRPr lang="en-US" sz="2400" dirty="0"/>
          </a:p>
          <a:p>
            <a:pPr marL="342900" indent="-342900">
              <a:lnSpc>
                <a:spcPct val="150000"/>
              </a:lnSpc>
            </a:pPr>
            <a:endParaRPr lang="en-US" sz="2400" dirty="0"/>
          </a:p>
        </p:txBody>
      </p:sp>
    </p:spTree>
    <p:extLst>
      <p:ext uri="{BB962C8B-B14F-4D97-AF65-F5344CB8AC3E}">
        <p14:creationId xmlns:p14="http://schemas.microsoft.com/office/powerpoint/2010/main" val="480389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490662"/>
            <a:ext cx="7772400" cy="706090"/>
          </a:xfrm>
        </p:spPr>
        <p:txBody>
          <a:bodyPr>
            <a:noAutofit/>
          </a:bodyPr>
          <a:lstStyle/>
          <a:p>
            <a:r>
              <a:rPr lang="en-US" sz="4400" dirty="0"/>
              <a:t>#ifndef directive</a:t>
            </a:r>
            <a:endParaRPr lang="he-IL" sz="4400" dirty="0"/>
          </a:p>
        </p:txBody>
      </p:sp>
      <p:sp>
        <p:nvSpPr>
          <p:cNvPr id="3" name="Content Placeholder 2"/>
          <p:cNvSpPr>
            <a:spLocks noGrp="1"/>
          </p:cNvSpPr>
          <p:nvPr>
            <p:ph sz="quarter" idx="1"/>
          </p:nvPr>
        </p:nvSpPr>
        <p:spPr>
          <a:xfrm>
            <a:off x="374904" y="1185964"/>
            <a:ext cx="11442192" cy="3822916"/>
          </a:xfrm>
        </p:spPr>
        <p:txBody>
          <a:bodyPr>
            <a:noAutofit/>
          </a:bodyPr>
          <a:lstStyle/>
          <a:p>
            <a:pPr marL="342900" indent="-342900">
              <a:lnSpc>
                <a:spcPct val="150000"/>
              </a:lnSpc>
            </a:pPr>
            <a:r>
              <a:rPr lang="en-US" sz="2400" dirty="0"/>
              <a:t>In the C Programming Language, the #ifndef and #ifdef directive allows for conditional compilation. </a:t>
            </a:r>
          </a:p>
          <a:p>
            <a:pPr marL="0" indent="0">
              <a:lnSpc>
                <a:spcPct val="150000"/>
              </a:lnSpc>
              <a:buNone/>
            </a:pPr>
            <a:endParaRPr lang="en-US" sz="2400" dirty="0"/>
          </a:p>
          <a:p>
            <a:pPr marL="342900" indent="-342900">
              <a:lnSpc>
                <a:spcPct val="150000"/>
              </a:lnSpc>
            </a:pPr>
            <a:endParaRPr lang="en-US" sz="2400" dirty="0"/>
          </a:p>
          <a:p>
            <a:pPr marL="342900" indent="-342900">
              <a:lnSpc>
                <a:spcPct val="150000"/>
              </a:lnSpc>
            </a:pPr>
            <a:r>
              <a:rPr lang="en-US" sz="2400" dirty="0"/>
              <a:t>If the identifier has not been defined, or if its definition has been removed with #undef, the condition is true and the text will be included in the file by the preprocessor. </a:t>
            </a:r>
          </a:p>
          <a:p>
            <a:pPr marL="342900" indent="-342900">
              <a:lnSpc>
                <a:spcPct val="150000"/>
              </a:lnSpc>
            </a:pPr>
            <a:r>
              <a:rPr lang="en-US" sz="2400" dirty="0"/>
              <a:t>We can also use </a:t>
            </a:r>
            <a:r>
              <a:rPr lang="en-US" altLang="en-US" sz="2400" dirty="0">
                <a:solidFill>
                  <a:srgbClr val="A71D5D"/>
                </a:solidFill>
                <a:latin typeface="Consolas" panose="020B0609020204030204" pitchFamily="49" charset="0"/>
              </a:rPr>
              <a:t>#ifdef </a:t>
            </a:r>
            <a:r>
              <a:rPr lang="en-US" sz="2400" dirty="0"/>
              <a:t>directive which will be true if the identifier is defined.</a:t>
            </a:r>
          </a:p>
        </p:txBody>
      </p:sp>
      <p:sp>
        <p:nvSpPr>
          <p:cNvPr id="6" name="Rectangle 3">
            <a:extLst>
              <a:ext uri="{FF2B5EF4-FFF2-40B4-BE49-F238E27FC236}">
                <a16:creationId xmlns:a16="http://schemas.microsoft.com/office/drawing/2014/main" id="{34318FB5-1A48-4654-BD5B-676D5E49D8ED}"/>
              </a:ext>
            </a:extLst>
          </p:cNvPr>
          <p:cNvSpPr>
            <a:spLocks noChangeArrowheads="1"/>
          </p:cNvSpPr>
          <p:nvPr/>
        </p:nvSpPr>
        <p:spPr bwMode="auto">
          <a:xfrm>
            <a:off x="3413760" y="2170290"/>
            <a:ext cx="308864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4418946-B528-4C68-9C00-D772B9F19D90}"/>
              </a:ext>
            </a:extLst>
          </p:cNvPr>
          <p:cNvSpPr>
            <a:spLocks noChangeArrowheads="1"/>
          </p:cNvSpPr>
          <p:nvPr/>
        </p:nvSpPr>
        <p:spPr bwMode="auto">
          <a:xfrm>
            <a:off x="4778033" y="2170290"/>
            <a:ext cx="2635934"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#ifndef </a:t>
            </a:r>
            <a:r>
              <a:rPr kumimoji="0" lang="en-US" altLang="en-US" sz="1600" b="1" i="0" u="none" strike="noStrike" cap="none" normalizeH="0" baseline="0" dirty="0">
                <a:ln>
                  <a:noFill/>
                </a:ln>
                <a:solidFill>
                  <a:srgbClr val="1F542E"/>
                </a:solidFill>
                <a:effectLst/>
                <a:latin typeface="Consolas" panose="020B0609020204030204" pitchFamily="49" charset="0"/>
              </a:rPr>
              <a:t>macro</a:t>
            </a:r>
            <a:br>
              <a:rPr kumimoji="0" lang="en-US" altLang="en-US" sz="1600" b="1" i="0" u="none" strike="noStrike" cap="none" normalizeH="0" baseline="0" dirty="0">
                <a:ln>
                  <a:noFill/>
                </a:ln>
                <a:solidFill>
                  <a:srgbClr val="1F542E"/>
                </a:solidFill>
                <a:effectLst/>
                <a:latin typeface="Consolas" panose="020B0609020204030204" pitchFamily="49" charset="0"/>
              </a:rPr>
            </a:br>
            <a:br>
              <a:rPr kumimoji="0" lang="en-US" altLang="en-US" sz="1600" b="1" i="0" u="none" strike="noStrike" cap="none" normalizeH="0" baseline="0" dirty="0">
                <a:ln>
                  <a:noFill/>
                </a:ln>
                <a:solidFill>
                  <a:srgbClr val="1F542E"/>
                </a:solidFill>
                <a:effectLst/>
                <a:latin typeface="Consolas" panose="020B0609020204030204" pitchFamily="49" charset="0"/>
              </a:rPr>
            </a:br>
            <a:r>
              <a:rPr kumimoji="0" lang="en-US" altLang="en-US" sz="1600" b="1" i="0" u="none" strike="noStrike" cap="none" normalizeH="0" baseline="0" dirty="0">
                <a:ln>
                  <a:noFill/>
                </a:ln>
                <a:solidFill>
                  <a:srgbClr val="1F542E"/>
                </a:solidFill>
                <a:effectLst/>
                <a:latin typeface="Consolas" panose="020B0609020204030204" pitchFamily="49" charset="0"/>
              </a:rPr>
              <a:t>    </a:t>
            </a:r>
            <a:r>
              <a:rPr kumimoji="0" lang="en-US" altLang="en-US" sz="1600" b="0" i="0" u="none" strike="noStrike" cap="none" normalizeH="0" baseline="0" dirty="0">
                <a:ln>
                  <a:noFill/>
                </a:ln>
                <a:solidFill>
                  <a:srgbClr val="969896"/>
                </a:solidFill>
                <a:effectLst/>
                <a:latin typeface="Consolas" panose="020B0609020204030204" pitchFamily="49" charset="0"/>
              </a:rPr>
              <a:t>// some text</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969896"/>
                </a:solidFill>
                <a:effectLst/>
                <a:latin typeface="Consolas" panose="020B0609020204030204" pitchFamily="49" charset="0"/>
              </a:rPr>
              <a:t>    </a:t>
            </a:r>
            <a:br>
              <a:rPr kumimoji="0" lang="en-US" altLang="en-US" sz="1600" b="0" i="0" u="none" strike="noStrike" cap="none" normalizeH="0" baseline="0" dirty="0">
                <a:ln>
                  <a:noFill/>
                </a:ln>
                <a:solidFill>
                  <a:srgbClr val="969896"/>
                </a:solidFill>
                <a:effectLst/>
                <a:latin typeface="Consolas" panose="020B0609020204030204" pitchFamily="49" charset="0"/>
              </a:rPr>
            </a:br>
            <a:r>
              <a:rPr kumimoji="0" lang="en-US" altLang="en-US" sz="1600" b="0" i="0" u="none" strike="noStrike" cap="none" normalizeH="0" baseline="0" dirty="0">
                <a:ln>
                  <a:noFill/>
                </a:ln>
                <a:solidFill>
                  <a:srgbClr val="A71D5D"/>
                </a:solidFill>
                <a:effectLst/>
                <a:latin typeface="Consolas" panose="020B0609020204030204" pitchFamily="49" charset="0"/>
              </a:rPr>
              <a:t>#endif</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1306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4864</TotalTime>
  <Words>2189</Words>
  <Application>Microsoft Office PowerPoint</Application>
  <PresentationFormat>מסך רחב</PresentationFormat>
  <Paragraphs>200</Paragraphs>
  <Slides>24</Slides>
  <Notes>24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24</vt:i4>
      </vt:variant>
    </vt:vector>
  </HeadingPairs>
  <TitlesOfParts>
    <vt:vector size="30" baseType="lpstr">
      <vt:lpstr>Arial</vt:lpstr>
      <vt:lpstr>Calibri</vt:lpstr>
      <vt:lpstr>Consolas</vt:lpstr>
      <vt:lpstr>Georgia</vt:lpstr>
      <vt:lpstr>Wingdings 2</vt:lpstr>
      <vt:lpstr>Training presentation</vt:lpstr>
      <vt:lpstr>TA 6</vt:lpstr>
      <vt:lpstr>Compilation and Linkage</vt:lpstr>
      <vt:lpstr>מצגת של PowerPoint‏</vt:lpstr>
      <vt:lpstr>מצגת של PowerPoint‏</vt:lpstr>
      <vt:lpstr>מצגת של PowerPoint‏</vt:lpstr>
      <vt:lpstr>מצגת של PowerPoint‏</vt:lpstr>
      <vt:lpstr>מצגת של PowerPoint‏</vt:lpstr>
      <vt:lpstr>Conditional directives</vt:lpstr>
      <vt:lpstr>#ifndef directive</vt:lpstr>
      <vt:lpstr>Only-once header</vt:lpstr>
      <vt:lpstr>Makefile</vt:lpstr>
      <vt:lpstr>What is a makefile?</vt:lpstr>
      <vt:lpstr>What is a makefile?</vt:lpstr>
      <vt:lpstr>מצגת של PowerPoint‏</vt:lpstr>
      <vt:lpstr>So how does a Makefile look?</vt:lpstr>
      <vt:lpstr>Still a bit hazy? Let’s go over an example</vt:lpstr>
      <vt:lpstr>Makefile - example</vt:lpstr>
      <vt:lpstr>Makefile – Dependencies</vt:lpstr>
      <vt:lpstr>Makefile – Dependencies</vt:lpstr>
      <vt:lpstr>מצגת של PowerPoint‏</vt:lpstr>
      <vt:lpstr>מצגת של PowerPoint‏</vt:lpstr>
      <vt:lpstr>מצגת של PowerPoint‏</vt:lpstr>
      <vt:lpstr>מצגת של PowerPoint‏</vt:lpstr>
      <vt:lpstr>Only-once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dc:title>
  <dc:creator>Oded Wertheimer</dc:creator>
  <cp:lastModifiedBy>Pnina Berko</cp:lastModifiedBy>
  <cp:revision>237</cp:revision>
  <dcterms:created xsi:type="dcterms:W3CDTF">2020-03-21T15:52:13Z</dcterms:created>
  <dcterms:modified xsi:type="dcterms:W3CDTF">2020-08-19T10:50:50Z</dcterms:modified>
</cp:coreProperties>
</file>