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336" r:id="rId3"/>
    <p:sldId id="269" r:id="rId4"/>
    <p:sldId id="330" r:id="rId5"/>
    <p:sldId id="350" r:id="rId6"/>
    <p:sldId id="331" r:id="rId7"/>
    <p:sldId id="349" r:id="rId8"/>
    <p:sldId id="334" r:id="rId9"/>
    <p:sldId id="351" r:id="rId10"/>
    <p:sldId id="338" r:id="rId11"/>
    <p:sldId id="353" r:id="rId12"/>
    <p:sldId id="355" r:id="rId13"/>
    <p:sldId id="293" r:id="rId14"/>
    <p:sldId id="924" r:id="rId15"/>
    <p:sldId id="923" r:id="rId16"/>
    <p:sldId id="348" r:id="rId17"/>
    <p:sldId id="932" r:id="rId18"/>
    <p:sldId id="933" r:id="rId19"/>
    <p:sldId id="925" r:id="rId20"/>
    <p:sldId id="926" r:id="rId21"/>
    <p:sldId id="929" r:id="rId22"/>
    <p:sldId id="930" r:id="rId23"/>
    <p:sldId id="928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3"/>
    <a:srgbClr val="969896"/>
    <a:srgbClr val="A71D5D"/>
    <a:srgbClr val="63A35C"/>
    <a:srgbClr val="D4BC08"/>
    <a:srgbClr val="63A537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1006" autoAdjust="0"/>
  </p:normalViewPr>
  <p:slideViewPr>
    <p:cSldViewPr snapToGrid="0">
      <p:cViewPr varScale="1">
        <p:scale>
          <a:sx n="69" d="100"/>
          <a:sy n="69" d="100"/>
        </p:scale>
        <p:origin x="1344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7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77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4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Code runner</a:t>
            </a:r>
          </a:p>
          <a:p>
            <a:r>
              <a:rPr lang="en-US" dirty="0"/>
              <a:t>- If necessary, emphasize that the comparison should not be implemented with a square root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7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6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13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0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פוינטר שאין לו טייפ שמקושר אליו ויכול להחזיק כל סוג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GCC allows void* arithmetic, but it is not OK according to the C standard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/>
              <a:t>אם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GCC allows void* arithmetic, but it is not OK according to the C standard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/>
              <a:t>אם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79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3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9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9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8/24/2020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Generic programming – void* and pointer to function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Pointers to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840406-BD6E-4107-B3F3-8FFCDAC9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56" y="1529575"/>
            <a:ext cx="10972800" cy="5172307"/>
          </a:xfrm>
        </p:spPr>
        <p:txBody>
          <a:bodyPr>
            <a:normAutofit/>
          </a:bodyPr>
          <a:lstStyle/>
          <a:p>
            <a:r>
              <a:rPr lang="en-US" sz="2000" dirty="0"/>
              <a:t>The function code is written in code segment, unlike other variables which</a:t>
            </a:r>
          </a:p>
          <a:p>
            <a:pPr marL="109728" indent="0">
              <a:buNone/>
            </a:pPr>
            <a:r>
              <a:rPr lang="en-US" sz="2000" dirty="0"/>
              <a:t>     stored in the data segment.</a:t>
            </a:r>
          </a:p>
          <a:p>
            <a:r>
              <a:rPr lang="en-US" sz="2000" dirty="0"/>
              <a:t>The address of a functions is where the function code begins.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8DB444D-74FE-4CB3-B3E0-D005837A1084}"/>
              </a:ext>
            </a:extLst>
          </p:cNvPr>
          <p:cNvSpPr/>
          <p:nvPr/>
        </p:nvSpPr>
        <p:spPr>
          <a:xfrm>
            <a:off x="10627112" y="2995849"/>
            <a:ext cx="947854" cy="1003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26385EC-334E-44DA-A6DC-78034E11B85B}"/>
              </a:ext>
            </a:extLst>
          </p:cNvPr>
          <p:cNvSpPr/>
          <p:nvPr/>
        </p:nvSpPr>
        <p:spPr>
          <a:xfrm>
            <a:off x="9701507" y="1022083"/>
            <a:ext cx="2115015" cy="30410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50C6A30-DBDB-49A2-A189-37C43ACC2D00}"/>
              </a:ext>
            </a:extLst>
          </p:cNvPr>
          <p:cNvSpPr/>
          <p:nvPr/>
        </p:nvSpPr>
        <p:spPr>
          <a:xfrm>
            <a:off x="9702671" y="4493817"/>
            <a:ext cx="2115015" cy="227485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09FB566-FFF5-47F1-9C8E-5A41E22EF624}"/>
              </a:ext>
            </a:extLst>
          </p:cNvPr>
          <p:cNvSpPr/>
          <p:nvPr/>
        </p:nvSpPr>
        <p:spPr>
          <a:xfrm>
            <a:off x="9775801" y="1124425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stack</a:t>
            </a:r>
            <a:endParaRPr lang="he-IL" sz="1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FCBDEB2-664A-4574-B7D3-2AAB87AB58F8}"/>
              </a:ext>
            </a:extLst>
          </p:cNvPr>
          <p:cNvSpPr/>
          <p:nvPr/>
        </p:nvSpPr>
        <p:spPr>
          <a:xfrm>
            <a:off x="9767938" y="4585831"/>
            <a:ext cx="1957337" cy="2099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CE79C9F-1C9B-4851-A466-41910E227268}"/>
              </a:ext>
            </a:extLst>
          </p:cNvPr>
          <p:cNvSpPr/>
          <p:nvPr/>
        </p:nvSpPr>
        <p:spPr>
          <a:xfrm>
            <a:off x="9783665" y="1850077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heap</a:t>
            </a:r>
            <a:endParaRPr lang="he-IL" sz="1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08F8104F-289D-4EC7-99D1-F63D451AE102}"/>
              </a:ext>
            </a:extLst>
          </p:cNvPr>
          <p:cNvSpPr/>
          <p:nvPr/>
        </p:nvSpPr>
        <p:spPr>
          <a:xfrm>
            <a:off x="9783664" y="2585235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static</a:t>
            </a:r>
            <a:endParaRPr lang="he-IL" sz="1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8C00BA2-DF54-4039-9880-24F2651994E8}"/>
              </a:ext>
            </a:extLst>
          </p:cNvPr>
          <p:cNvSpPr/>
          <p:nvPr/>
        </p:nvSpPr>
        <p:spPr>
          <a:xfrm>
            <a:off x="9783665" y="3320393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global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8FD5D74-BEE8-456C-9456-3F12FFDCD0D0}"/>
              </a:ext>
            </a:extLst>
          </p:cNvPr>
          <p:cNvSpPr/>
          <p:nvPr/>
        </p:nvSpPr>
        <p:spPr>
          <a:xfrm>
            <a:off x="9767939" y="4581642"/>
            <a:ext cx="1955272" cy="460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B3828AD-CB47-428C-88B3-DD411D42567D}"/>
              </a:ext>
            </a:extLst>
          </p:cNvPr>
          <p:cNvSpPr/>
          <p:nvPr/>
        </p:nvSpPr>
        <p:spPr>
          <a:xfrm>
            <a:off x="9767939" y="5035429"/>
            <a:ext cx="1955272" cy="4600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foo</a:t>
            </a:r>
            <a:endParaRPr lang="he-IL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6E2536B-1F9A-45CC-B9E8-3C91B8B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940" y="4093799"/>
            <a:ext cx="7132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CODE</a:t>
            </a:r>
            <a:endParaRPr lang="en-US" altLang="en-US" sz="1600" dirty="0">
              <a:latin typeface="JetBrains Mono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389989-7EAF-460C-90AB-3131FD72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391" y="646471"/>
            <a:ext cx="6128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JetBrains Mono"/>
              </a:rPr>
              <a:t>DATA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8F6B0F-9089-4717-AB78-C648B434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4" y="2558048"/>
            <a:ext cx="395973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//....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//……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Pointers to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840406-BD6E-4107-B3F3-8FFCDAC9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56" y="1529575"/>
            <a:ext cx="10972800" cy="517230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 C, we can have pointers to function - pointers which stores the address of a function.</a:t>
            </a:r>
          </a:p>
          <a:p>
            <a:pPr marL="109728" indent="0">
              <a:buNone/>
            </a:pPr>
            <a:r>
              <a:rPr lang="en-US" sz="2200" dirty="0"/>
              <a:t>    Meaning, points to the start of the function code.</a:t>
            </a:r>
          </a:p>
          <a:p>
            <a:r>
              <a:rPr lang="en-US" sz="2200" dirty="0"/>
              <a:t>A function pointer always points to a function with a specific signature! Thus all functions, you want to use with the same function pointer, must have the </a:t>
            </a:r>
            <a:r>
              <a:rPr lang="en-US" sz="2200" b="1" dirty="0"/>
              <a:t>same parameters and return-type!</a:t>
            </a:r>
            <a:endParaRPr lang="en-US" sz="2200" dirty="0"/>
          </a:p>
          <a:p>
            <a:r>
              <a:rPr lang="en-US" sz="2200" dirty="0"/>
              <a:t>We declare a function pointer as follows:</a:t>
            </a:r>
          </a:p>
          <a:p>
            <a:pPr marL="109728" indent="0" algn="ctr">
              <a:buNone/>
            </a:pPr>
            <a:endParaRPr lang="en-US" sz="20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                       							</a:t>
            </a:r>
          </a:p>
          <a:p>
            <a:pPr marL="109728" indent="0" algn="ctr">
              <a:buNone/>
            </a:pPr>
            <a:endParaRPr lang="en-US" sz="20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</a:t>
            </a:r>
          </a:p>
          <a:p>
            <a:pPr marL="109728" indent="0">
              <a:buNone/>
            </a:pPr>
            <a:endParaRPr lang="en-US" sz="20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</a:t>
            </a:r>
            <a:r>
              <a:rPr lang="en-US" sz="2000" dirty="0" err="1">
                <a:latin typeface="JetBrains Mono"/>
              </a:rPr>
              <a:t>func_ptr</a:t>
            </a:r>
            <a:r>
              <a:rPr lang="en-US" sz="2000" dirty="0">
                <a:latin typeface="JetBrains Mono"/>
              </a:rPr>
              <a:t> is</a:t>
            </a: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a pointer</a:t>
            </a: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to a function</a:t>
            </a:r>
            <a:endParaRPr lang="en-US" sz="2400" dirty="0"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that gets two integers</a:t>
            </a:r>
          </a:p>
          <a:p>
            <a:pPr marL="109728" indent="0">
              <a:buNone/>
            </a:pPr>
            <a:r>
              <a:rPr lang="en-US" sz="2000" dirty="0">
                <a:latin typeface="JetBrains Mono"/>
              </a:rPr>
              <a:t>						and returns an integer</a:t>
            </a:r>
            <a:endParaRPr lang="en-US" sz="2000" dirty="0"/>
          </a:p>
          <a:p>
            <a:pPr marL="109728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CA64ADD-727E-4954-9378-10C927896C58}"/>
              </a:ext>
            </a:extLst>
          </p:cNvPr>
          <p:cNvSpPr/>
          <p:nvPr/>
        </p:nvSpPr>
        <p:spPr>
          <a:xfrm>
            <a:off x="4570553" y="4406033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07A844F8-AA0A-4C3B-92C6-664BDEF896A6}"/>
              </a:ext>
            </a:extLst>
          </p:cNvPr>
          <p:cNvSpPr/>
          <p:nvPr/>
        </p:nvSpPr>
        <p:spPr>
          <a:xfrm>
            <a:off x="4570553" y="4406036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b="1" dirty="0" err="1">
                <a:solidFill>
                  <a:schemeClr val="accent1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71451D5-33A6-41F5-85D5-314969FB0644}"/>
              </a:ext>
            </a:extLst>
          </p:cNvPr>
          <p:cNvSpPr/>
          <p:nvPr/>
        </p:nvSpPr>
        <p:spPr>
          <a:xfrm>
            <a:off x="4570553" y="4406030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*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5311DAC-B6DC-4829-AF08-B7F21DA2F1CC}"/>
              </a:ext>
            </a:extLst>
          </p:cNvPr>
          <p:cNvSpPr/>
          <p:nvPr/>
        </p:nvSpPr>
        <p:spPr>
          <a:xfrm>
            <a:off x="4570553" y="4406030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int, int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)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;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98C82B69-6DCE-4931-8DC4-5FEBC86F14F9}"/>
              </a:ext>
            </a:extLst>
          </p:cNvPr>
          <p:cNvSpPr/>
          <p:nvPr/>
        </p:nvSpPr>
        <p:spPr>
          <a:xfrm>
            <a:off x="4586404" y="4406030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dirty="0">
                <a:solidFill>
                  <a:schemeClr val="tx2"/>
                </a:solidFill>
                <a:latin typeface="JetBrains Mono"/>
              </a:rPr>
              <a:t>int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</a:t>
            </a: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int, int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);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DA838BFD-E9AC-4BD9-9FF8-51E9F357F1CA}"/>
              </a:ext>
            </a:extLst>
          </p:cNvPr>
          <p:cNvSpPr/>
          <p:nvPr/>
        </p:nvSpPr>
        <p:spPr>
          <a:xfrm>
            <a:off x="4578478" y="4406695"/>
            <a:ext cx="383944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800" b="1" dirty="0">
                <a:solidFill>
                  <a:schemeClr val="accent1"/>
                </a:solidFill>
                <a:latin typeface="JetBrains Mono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 (* </a:t>
            </a:r>
            <a:r>
              <a:rPr lang="en-US" sz="2800" dirty="0" err="1">
                <a:solidFill>
                  <a:schemeClr val="tx2"/>
                </a:solidFill>
                <a:latin typeface="JetBrains Mono"/>
              </a:rPr>
              <a:t>func_ptr</a:t>
            </a:r>
            <a:r>
              <a:rPr lang="en-US" sz="2800" dirty="0">
                <a:solidFill>
                  <a:schemeClr val="tx2"/>
                </a:solidFill>
                <a:latin typeface="JetBrains Mono"/>
              </a:rPr>
              <a:t>) (int, int);</a:t>
            </a:r>
          </a:p>
        </p:txBody>
      </p:sp>
      <p:sp>
        <p:nvSpPr>
          <p:cNvPr id="5" name="סוגר מרובע ימני 4">
            <a:extLst>
              <a:ext uri="{FF2B5EF4-FFF2-40B4-BE49-F238E27FC236}">
                <a16:creationId xmlns:a16="http://schemas.microsoft.com/office/drawing/2014/main" id="{F7B7FD8C-E397-4F85-A175-67C488002D5F}"/>
              </a:ext>
            </a:extLst>
          </p:cNvPr>
          <p:cNvSpPr/>
          <p:nvPr/>
        </p:nvSpPr>
        <p:spPr>
          <a:xfrm rot="16200000">
            <a:off x="7565190" y="3775197"/>
            <a:ext cx="140257" cy="1239365"/>
          </a:xfrm>
          <a:prstGeom prst="rightBracket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סוגר מרובע ימני 11">
            <a:extLst>
              <a:ext uri="{FF2B5EF4-FFF2-40B4-BE49-F238E27FC236}">
                <a16:creationId xmlns:a16="http://schemas.microsoft.com/office/drawing/2014/main" id="{1526A983-2751-4075-9A27-A115D69D61E5}"/>
              </a:ext>
            </a:extLst>
          </p:cNvPr>
          <p:cNvSpPr/>
          <p:nvPr/>
        </p:nvSpPr>
        <p:spPr>
          <a:xfrm rot="16200000">
            <a:off x="4927321" y="4116518"/>
            <a:ext cx="140258" cy="571500"/>
          </a:xfrm>
          <a:prstGeom prst="rightBracket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244DAE0-75DB-4D19-874A-1B27157578B5}"/>
              </a:ext>
            </a:extLst>
          </p:cNvPr>
          <p:cNvSpPr/>
          <p:nvPr/>
        </p:nvSpPr>
        <p:spPr>
          <a:xfrm>
            <a:off x="6841602" y="3907369"/>
            <a:ext cx="141339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arguments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4BA154F-49AE-4B63-BD08-31E82752B620}"/>
              </a:ext>
            </a:extLst>
          </p:cNvPr>
          <p:cNvSpPr/>
          <p:nvPr/>
        </p:nvSpPr>
        <p:spPr>
          <a:xfrm>
            <a:off x="4457859" y="3648869"/>
            <a:ext cx="9544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return</a:t>
            </a:r>
          </a:p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 value</a:t>
            </a:r>
          </a:p>
        </p:txBody>
      </p:sp>
      <p:sp>
        <p:nvSpPr>
          <p:cNvPr id="15" name="סוגר מרובע ימני 14">
            <a:extLst>
              <a:ext uri="{FF2B5EF4-FFF2-40B4-BE49-F238E27FC236}">
                <a16:creationId xmlns:a16="http://schemas.microsoft.com/office/drawing/2014/main" id="{92BAE8F5-1115-4151-94E7-4E746D98BCDA}"/>
              </a:ext>
            </a:extLst>
          </p:cNvPr>
          <p:cNvSpPr/>
          <p:nvPr/>
        </p:nvSpPr>
        <p:spPr>
          <a:xfrm rot="16200000">
            <a:off x="6143865" y="3775197"/>
            <a:ext cx="140257" cy="1239365"/>
          </a:xfrm>
          <a:prstGeom prst="rightBracket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40370CF-5039-4A0A-B48D-E2CD890143AA}"/>
              </a:ext>
            </a:extLst>
          </p:cNvPr>
          <p:cNvSpPr/>
          <p:nvPr/>
        </p:nvSpPr>
        <p:spPr>
          <a:xfrm>
            <a:off x="5683424" y="3907369"/>
            <a:ext cx="887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09728" indent="0" algn="ctr">
              <a:buNone/>
            </a:pPr>
            <a:r>
              <a:rPr lang="en-US" sz="2000" dirty="0">
                <a:solidFill>
                  <a:schemeClr val="tx2"/>
                </a:solidFill>
                <a:latin typeface="JetBrains Mono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041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Pointers to Functions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26385EC-334E-44DA-A6DC-78034E11B85B}"/>
              </a:ext>
            </a:extLst>
          </p:cNvPr>
          <p:cNvSpPr/>
          <p:nvPr/>
        </p:nvSpPr>
        <p:spPr>
          <a:xfrm>
            <a:off x="9701507" y="1022083"/>
            <a:ext cx="2115015" cy="304103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50C6A30-DBDB-49A2-A189-37C43ACC2D00}"/>
              </a:ext>
            </a:extLst>
          </p:cNvPr>
          <p:cNvSpPr/>
          <p:nvPr/>
        </p:nvSpPr>
        <p:spPr>
          <a:xfrm>
            <a:off x="9702671" y="4493817"/>
            <a:ext cx="2115015" cy="227485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09FB566-FFF5-47F1-9C8E-5A41E22EF624}"/>
              </a:ext>
            </a:extLst>
          </p:cNvPr>
          <p:cNvSpPr/>
          <p:nvPr/>
        </p:nvSpPr>
        <p:spPr>
          <a:xfrm>
            <a:off x="9775801" y="1124425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Stack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FCBDEB2-664A-4574-B7D3-2AAB87AB58F8}"/>
              </a:ext>
            </a:extLst>
          </p:cNvPr>
          <p:cNvSpPr/>
          <p:nvPr/>
        </p:nvSpPr>
        <p:spPr>
          <a:xfrm>
            <a:off x="9767938" y="4585831"/>
            <a:ext cx="1957337" cy="20991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BCE79C9F-1C9B-4851-A466-41910E227268}"/>
              </a:ext>
            </a:extLst>
          </p:cNvPr>
          <p:cNvSpPr/>
          <p:nvPr/>
        </p:nvSpPr>
        <p:spPr>
          <a:xfrm>
            <a:off x="9775802" y="1847451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heap</a:t>
            </a:r>
            <a:endParaRPr lang="he-IL" sz="1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08F8104F-289D-4EC7-99D1-F63D451AE102}"/>
              </a:ext>
            </a:extLst>
          </p:cNvPr>
          <p:cNvSpPr/>
          <p:nvPr/>
        </p:nvSpPr>
        <p:spPr>
          <a:xfrm>
            <a:off x="9775801" y="2582609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static</a:t>
            </a:r>
            <a:endParaRPr lang="he-IL" sz="14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8C00BA2-DF54-4039-9880-24F2651994E8}"/>
              </a:ext>
            </a:extLst>
          </p:cNvPr>
          <p:cNvSpPr/>
          <p:nvPr/>
        </p:nvSpPr>
        <p:spPr>
          <a:xfrm>
            <a:off x="9775802" y="3317767"/>
            <a:ext cx="1928395" cy="6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/>
              <a:t>global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48FD5D74-BEE8-456C-9456-3F12FFDCD0D0}"/>
              </a:ext>
            </a:extLst>
          </p:cNvPr>
          <p:cNvSpPr/>
          <p:nvPr/>
        </p:nvSpPr>
        <p:spPr>
          <a:xfrm>
            <a:off x="9767939" y="4581642"/>
            <a:ext cx="1955272" cy="460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B3828AD-CB47-428C-88B3-DD411D42567D}"/>
              </a:ext>
            </a:extLst>
          </p:cNvPr>
          <p:cNvSpPr/>
          <p:nvPr/>
        </p:nvSpPr>
        <p:spPr>
          <a:xfrm>
            <a:off x="9767939" y="5035429"/>
            <a:ext cx="1955272" cy="4600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foo</a:t>
            </a:r>
            <a:endParaRPr lang="he-IL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6E2536B-1F9A-45CC-B9E8-3C91B8B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940" y="4093799"/>
            <a:ext cx="7132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CODE</a:t>
            </a:r>
            <a:endParaRPr lang="en-US" altLang="en-US" sz="1600" dirty="0">
              <a:latin typeface="JetBrains Mono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389989-7EAF-460C-90AB-3131FD72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391" y="646471"/>
            <a:ext cx="6128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JetBrains Mono"/>
              </a:rPr>
              <a:t>DATA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D5FEB45-807C-40D3-994B-483D5009C7A2}"/>
              </a:ext>
            </a:extLst>
          </p:cNvPr>
          <p:cNvSpPr/>
          <p:nvPr/>
        </p:nvSpPr>
        <p:spPr>
          <a:xfrm>
            <a:off x="9780785" y="1522796"/>
            <a:ext cx="1928395" cy="2531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400" dirty="0" err="1"/>
              <a:t>func_ptr</a:t>
            </a:r>
            <a:endParaRPr lang="en-US" sz="1400" dirty="0"/>
          </a:p>
        </p:txBody>
      </p:sp>
      <p:sp>
        <p:nvSpPr>
          <p:cNvPr id="5" name="קשת 4">
            <a:extLst>
              <a:ext uri="{FF2B5EF4-FFF2-40B4-BE49-F238E27FC236}">
                <a16:creationId xmlns:a16="http://schemas.microsoft.com/office/drawing/2014/main" id="{584A9AB5-0E6D-415F-97BA-0ADE829004EB}"/>
              </a:ext>
            </a:extLst>
          </p:cNvPr>
          <p:cNvSpPr/>
          <p:nvPr/>
        </p:nvSpPr>
        <p:spPr>
          <a:xfrm flipH="1">
            <a:off x="9094148" y="1719471"/>
            <a:ext cx="1138654" cy="3419058"/>
          </a:xfrm>
          <a:prstGeom prst="arc">
            <a:avLst>
              <a:gd name="adj1" fmla="val 16200000"/>
              <a:gd name="adj2" fmla="val 534381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9F9E9AF-B1A2-4FB7-953C-CE178C8C4C1B}"/>
              </a:ext>
            </a:extLst>
          </p:cNvPr>
          <p:cNvSpPr/>
          <p:nvPr/>
        </p:nvSpPr>
        <p:spPr>
          <a:xfrm>
            <a:off x="148359" y="1406659"/>
            <a:ext cx="589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 function’s name can also be used to get functions’ address.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DF5AE-7F38-4738-9894-A7E0E432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33" y="1834353"/>
            <a:ext cx="716644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argv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points to foo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the same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//……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calling foo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func_ptr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func_return2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func_ptr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the same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1E427B-9C69-4E8B-88EB-0C5848A0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873"/>
            <a:ext cx="10972800" cy="1066800"/>
          </a:xfrm>
        </p:spPr>
        <p:txBody>
          <a:bodyPr/>
          <a:lstStyle/>
          <a:p>
            <a:r>
              <a:rPr lang="en-US" dirty="0"/>
              <a:t>Pointers to Functions Declaration Example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3B5566-4EA7-4C85-B2FC-07760D857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0460"/>
            <a:ext cx="109728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What’s the meaning of following declaration in C language?</a:t>
            </a:r>
            <a:br>
              <a:rPr lang="en-US" dirty="0"/>
            </a:b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044ED18D-7D21-4E6E-8401-396C23990C18}"/>
              </a:ext>
            </a:extLst>
          </p:cNvPr>
          <p:cNvSpPr txBox="1">
            <a:spLocks/>
          </p:cNvSpPr>
          <p:nvPr/>
        </p:nvSpPr>
        <p:spPr>
          <a:xfrm>
            <a:off x="-7847" y="2521327"/>
            <a:ext cx="9174707" cy="43243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spcBef>
                <a:spcPts val="1200"/>
              </a:spcBef>
              <a:buFont typeface="Georgia"/>
              <a:buAutoNum type="alphaUcPeriod"/>
            </a:pPr>
            <a:r>
              <a:rPr lang="en-US" sz="2000" dirty="0"/>
              <a:t>f is pointer to a function which returns nothing and receives as its parameters an integer and a pointer to a function which receives nothing and returns a void pointer</a:t>
            </a:r>
          </a:p>
          <a:p>
            <a:pPr marL="566928" indent="-457200">
              <a:spcBef>
                <a:spcPts val="1200"/>
              </a:spcBef>
              <a:buFont typeface="Georgia"/>
              <a:buAutoNum type="alphaUcPeriod"/>
            </a:pPr>
            <a:r>
              <a:rPr lang="en-US" sz="2000" dirty="0"/>
              <a:t>f is a pointer to a function which returns a void pointer and receives as its parameters an integer and a pointer to a function which receives nothing and returns a void pointer</a:t>
            </a:r>
          </a:p>
          <a:p>
            <a:pPr marL="566928" indent="-457200">
              <a:spcBef>
                <a:spcPts val="1200"/>
              </a:spcBef>
              <a:buFont typeface="Georgia"/>
              <a:buAutoNum type="alphaUcPeriod"/>
            </a:pPr>
            <a:r>
              <a:rPr lang="en-US" sz="2000" dirty="0"/>
              <a:t>f is a function which returns a pointer to void pointer and receives as its parameters an integer and a pointer to a function which receives undefined num of parameters and returns a void pointer</a:t>
            </a:r>
          </a:p>
          <a:p>
            <a:pPr marL="566928" indent="-457200">
              <a:spcBef>
                <a:spcPts val="1200"/>
              </a:spcBef>
              <a:buFont typeface="Georgia"/>
              <a:buAutoNum type="alphaUcPeriod"/>
            </a:pPr>
            <a:r>
              <a:rPr lang="en-US" sz="2000" dirty="0"/>
              <a:t>f is a pointer to a function which returns void pointer and receives as its parameters an integer and a pointer to a function which receives undefined num of parameters and returns nothing</a:t>
            </a:r>
            <a:endParaRPr lang="he-IL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384805-91FC-417C-ABA0-81AF4BA1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595" y="1922485"/>
            <a:ext cx="419486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)());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לבן 4">
            <a:extLst>
              <a:ext uri="{FF2B5EF4-FFF2-40B4-BE49-F238E27FC236}">
                <a16:creationId xmlns:a16="http://schemas.microsoft.com/office/drawing/2014/main" id="{2F36FA56-FD4A-497D-95C5-0B6FD86C8BFE}"/>
              </a:ext>
            </a:extLst>
          </p:cNvPr>
          <p:cNvSpPr/>
          <p:nvPr/>
        </p:nvSpPr>
        <p:spPr>
          <a:xfrm>
            <a:off x="119487" y="5766509"/>
            <a:ext cx="8944503" cy="10056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pp_status">
            <a:extLst>
              <a:ext uri="{FF2B5EF4-FFF2-40B4-BE49-F238E27FC236}">
                <a16:creationId xmlns:a16="http://schemas.microsoft.com/office/drawing/2014/main" id="{B3DD5911-8DA6-4FDD-9034-1C88E7CC8BDA}"/>
              </a:ext>
            </a:extLst>
          </p:cNvPr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wrap="none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81A04A-054F-42CF-BF49-94F29B28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97" y="1857020"/>
            <a:ext cx="322998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drawCircle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diameter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drawSquare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796A4F-39AC-4D8B-8473-4A93A9AC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" y="1857020"/>
            <a:ext cx="282974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drawCircle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drawSquare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780F93DE-6806-4D5F-B31B-D77E69F6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8405"/>
            <a:ext cx="10972800" cy="518616"/>
          </a:xfrm>
        </p:spPr>
        <p:txBody>
          <a:bodyPr>
            <a:normAutofit/>
          </a:bodyPr>
          <a:lstStyle/>
          <a:p>
            <a:r>
              <a:rPr lang="en-US" sz="2200" dirty="0"/>
              <a:t>Like any other variables, we can return pointers to function from a function.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625"/>
            <a:ext cx="10972800" cy="1066800"/>
          </a:xfrm>
        </p:spPr>
        <p:txBody>
          <a:bodyPr/>
          <a:lstStyle/>
          <a:p>
            <a:r>
              <a:rPr lang="en-US" dirty="0"/>
              <a:t> Return Function Pointer</a:t>
            </a:r>
            <a:endParaRPr lang="he-IL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FEF769-1498-4757-890C-D584B224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96" y="1872993"/>
            <a:ext cx="2143172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draw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1F80"/>
                </a:solidFill>
                <a:latin typeface="JetBrains Mono"/>
              </a:rPr>
              <a:t>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that gets an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1F80"/>
                </a:solidFill>
                <a:latin typeface="JetBrains Mono"/>
              </a:rPr>
              <a:t>and returns a pointer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1F80"/>
                </a:solidFill>
                <a:latin typeface="JetBrains Mono"/>
              </a:rPr>
              <a:t>to 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1F80"/>
                </a:solidFill>
                <a:latin typeface="JetBrains Mono"/>
              </a:rPr>
              <a:t>that gets an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1F80"/>
                </a:solidFill>
                <a:latin typeface="JetBrains Mono"/>
              </a:rPr>
              <a:t>and returns 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1F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3A35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3A35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3A35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3A35C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JetBrains Mono"/>
            </a:endParaRPr>
          </a:p>
        </p:txBody>
      </p:sp>
      <p:pic>
        <p:nvPicPr>
          <p:cNvPr id="7170" name="Picture 2" descr="Confused Scared Emoji">
            <a:extLst>
              <a:ext uri="{FF2B5EF4-FFF2-40B4-BE49-F238E27FC236}">
                <a16:creationId xmlns:a16="http://schemas.microsoft.com/office/drawing/2014/main" id="{9FB3D0D5-77AE-4F08-87C0-27470A62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359" y="3799840"/>
            <a:ext cx="1076641" cy="10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AB6F5-0FF8-44E1-9973-344ECD99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735"/>
            <a:ext cx="10972800" cy="1066800"/>
          </a:xfrm>
        </p:spPr>
        <p:txBody>
          <a:bodyPr/>
          <a:lstStyle/>
          <a:p>
            <a:r>
              <a:rPr lang="en-US" dirty="0"/>
              <a:t> Return Function Pointer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8DB444D-74FE-4CB3-B3E0-D005837A1084}"/>
              </a:ext>
            </a:extLst>
          </p:cNvPr>
          <p:cNvSpPr/>
          <p:nvPr/>
        </p:nvSpPr>
        <p:spPr>
          <a:xfrm>
            <a:off x="10627112" y="3100039"/>
            <a:ext cx="947854" cy="1003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24AE5768-52BA-41B1-8077-4BC37C64E708}"/>
              </a:ext>
            </a:extLst>
          </p:cNvPr>
          <p:cNvSpPr txBox="1">
            <a:spLocks/>
          </p:cNvSpPr>
          <p:nvPr/>
        </p:nvSpPr>
        <p:spPr>
          <a:xfrm>
            <a:off x="4536211" y="1182686"/>
            <a:ext cx="2933700" cy="65745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A71D5D"/>
                </a:solidFill>
              </a:rPr>
              <a:t>Use typedef!</a:t>
            </a:r>
            <a:endParaRPr lang="he-IL" sz="2000" dirty="0">
              <a:solidFill>
                <a:srgbClr val="A71D5D"/>
              </a:solidFill>
            </a:endParaRP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4DD84F54-C76F-41C8-84EC-5B604593D1BE}"/>
              </a:ext>
            </a:extLst>
          </p:cNvPr>
          <p:cNvCxnSpPr>
            <a:cxnSpLocks/>
          </p:cNvCxnSpPr>
          <p:nvPr/>
        </p:nvCxnSpPr>
        <p:spPr>
          <a:xfrm flipH="1">
            <a:off x="3424395" y="1511414"/>
            <a:ext cx="96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C9B2F5CF-A0C4-4C0C-8F05-674E434DB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49" y="1313953"/>
            <a:ext cx="2871235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typedef void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dirty="0" err="1">
                <a:solidFill>
                  <a:srgbClr val="371F80"/>
                </a:solidFill>
                <a:latin typeface="JetBrains Mono"/>
              </a:rPr>
              <a:t>drawPtr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)(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int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drawCircle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drawSquare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20344B-C901-4660-AE34-2A0E9669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49" y="1823153"/>
            <a:ext cx="352171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drawPtr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drawCircle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shape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drawSquare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drawLine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63A35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int </a:t>
            </a:r>
            <a:r>
              <a:rPr lang="en-US" altLang="en-US" dirty="0">
                <a:solidFill>
                  <a:srgbClr val="795DA3"/>
                </a:solidFill>
                <a:latin typeface="JetBrains Mono"/>
              </a:rPr>
              <a:t>main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 err="1">
                <a:solidFill>
                  <a:srgbClr val="371F80"/>
                </a:solidFill>
                <a:latin typeface="JetBrains Mono"/>
              </a:rPr>
              <a:t>drawPtr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ptr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ptr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draw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2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ptr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4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FA0F3F-0586-4218-9385-523B2430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97" y="1857020"/>
            <a:ext cx="322998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drawCircle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diameter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drawSquare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drawLine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12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FBDE3B2-551A-47AA-8141-5710B68D32C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7487" y="1520825"/>
            <a:ext cx="11688373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400" dirty="0"/>
              <a:t>The standard library function </a:t>
            </a:r>
            <a:r>
              <a:rPr lang="en-US" sz="2400" b="1" dirty="0" err="1"/>
              <a:t>qsort</a:t>
            </a:r>
            <a:r>
              <a:rPr lang="en-US" sz="2400" dirty="0"/>
              <a:t> is a generic function to sort an array: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E3A3925-F85F-45D6-889E-BFF86E2BFC9B}"/>
              </a:ext>
            </a:extLst>
          </p:cNvPr>
          <p:cNvSpPr/>
          <p:nvPr/>
        </p:nvSpPr>
        <p:spPr>
          <a:xfrm>
            <a:off x="-719215" y="2218293"/>
            <a:ext cx="1291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(void* base,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num,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size, int(*comparator)(const void*, const void*))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2E775D8-D67A-4368-8EF9-5F915E505657}"/>
              </a:ext>
            </a:extLst>
          </p:cNvPr>
          <p:cNvSpPr/>
          <p:nvPr/>
        </p:nvSpPr>
        <p:spPr>
          <a:xfrm>
            <a:off x="-719215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num,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size, int(*comparator)(const void*, const void*))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C66BF2AC-5541-4FF0-BDDA-67D00F7E67E2}"/>
              </a:ext>
            </a:extLst>
          </p:cNvPr>
          <p:cNvSpPr txBox="1">
            <a:spLocks/>
          </p:cNvSpPr>
          <p:nvPr/>
        </p:nvSpPr>
        <p:spPr>
          <a:xfrm>
            <a:off x="403341" y="3033674"/>
            <a:ext cx="3912182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/>
              <a:t>start of the array to be sorted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575C968-D4EB-48CB-AC0C-D9C61DDEFB4A}"/>
              </a:ext>
            </a:extLst>
          </p:cNvPr>
          <p:cNvSpPr/>
          <p:nvPr/>
        </p:nvSpPr>
        <p:spPr>
          <a:xfrm>
            <a:off x="-719219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size_t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num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size, int(*comparator)(const void*, const void*))</a:t>
            </a:r>
          </a:p>
        </p:txBody>
      </p:sp>
      <p:sp>
        <p:nvSpPr>
          <p:cNvPr id="11" name="קשת 10">
            <a:extLst>
              <a:ext uri="{FF2B5EF4-FFF2-40B4-BE49-F238E27FC236}">
                <a16:creationId xmlns:a16="http://schemas.microsoft.com/office/drawing/2014/main" id="{36E32FE8-61C0-478A-A971-AD1A06D26287}"/>
              </a:ext>
            </a:extLst>
          </p:cNvPr>
          <p:cNvSpPr/>
          <p:nvPr/>
        </p:nvSpPr>
        <p:spPr>
          <a:xfrm flipV="1">
            <a:off x="3417852" y="2402959"/>
            <a:ext cx="897671" cy="2116306"/>
          </a:xfrm>
          <a:prstGeom prst="arc">
            <a:avLst>
              <a:gd name="adj1" fmla="val 17401752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4AA763B9-1989-4D5D-9F9F-5BEEE6FC844C}"/>
              </a:ext>
            </a:extLst>
          </p:cNvPr>
          <p:cNvSpPr txBox="1">
            <a:spLocks/>
          </p:cNvSpPr>
          <p:nvPr/>
        </p:nvSpPr>
        <p:spPr>
          <a:xfrm>
            <a:off x="1910596" y="4270376"/>
            <a:ext cx="3912182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/>
              <a:t>number of elements in the array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3" name="קשת 12">
            <a:extLst>
              <a:ext uri="{FF2B5EF4-FFF2-40B4-BE49-F238E27FC236}">
                <a16:creationId xmlns:a16="http://schemas.microsoft.com/office/drawing/2014/main" id="{AFDA7992-E265-4B01-8C74-7B15A43B5857}"/>
              </a:ext>
            </a:extLst>
          </p:cNvPr>
          <p:cNvSpPr/>
          <p:nvPr/>
        </p:nvSpPr>
        <p:spPr>
          <a:xfrm flipV="1">
            <a:off x="1563033" y="2430721"/>
            <a:ext cx="897671" cy="2116306"/>
          </a:xfrm>
          <a:prstGeom prst="arc">
            <a:avLst>
              <a:gd name="adj1" fmla="val 2778081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25BE316-619D-4146-97AB-83AC726C2F4C}"/>
              </a:ext>
            </a:extLst>
          </p:cNvPr>
          <p:cNvSpPr/>
          <p:nvPr/>
        </p:nvSpPr>
        <p:spPr>
          <a:xfrm>
            <a:off x="-719223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num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size_t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int(*comparator)(const void*, const void*))</a:t>
            </a:r>
          </a:p>
        </p:txBody>
      </p:sp>
      <p:sp>
        <p:nvSpPr>
          <p:cNvPr id="15" name="קשת 14">
            <a:extLst>
              <a:ext uri="{FF2B5EF4-FFF2-40B4-BE49-F238E27FC236}">
                <a16:creationId xmlns:a16="http://schemas.microsoft.com/office/drawing/2014/main" id="{DA5B7D64-FC3B-4FD1-B481-1479808A6BA4}"/>
              </a:ext>
            </a:extLst>
          </p:cNvPr>
          <p:cNvSpPr/>
          <p:nvPr/>
        </p:nvSpPr>
        <p:spPr>
          <a:xfrm flipH="1" flipV="1">
            <a:off x="5596996" y="2315634"/>
            <a:ext cx="573345" cy="2116306"/>
          </a:xfrm>
          <a:prstGeom prst="arc">
            <a:avLst>
              <a:gd name="adj1" fmla="val 21534704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3734757C-384B-4F9A-823E-FF2C0FD71CE4}"/>
              </a:ext>
            </a:extLst>
          </p:cNvPr>
          <p:cNvSpPr txBox="1">
            <a:spLocks/>
          </p:cNvSpPr>
          <p:nvPr/>
        </p:nvSpPr>
        <p:spPr>
          <a:xfrm>
            <a:off x="4458668" y="3474277"/>
            <a:ext cx="3581361" cy="553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/>
              <a:t>size of array element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7" name="קשת 16">
            <a:extLst>
              <a:ext uri="{FF2B5EF4-FFF2-40B4-BE49-F238E27FC236}">
                <a16:creationId xmlns:a16="http://schemas.microsoft.com/office/drawing/2014/main" id="{0214FFB8-83B2-4EEB-B804-27358BD95AB5}"/>
              </a:ext>
            </a:extLst>
          </p:cNvPr>
          <p:cNvSpPr/>
          <p:nvPr/>
        </p:nvSpPr>
        <p:spPr>
          <a:xfrm flipH="1" flipV="1">
            <a:off x="8601275" y="2651075"/>
            <a:ext cx="1680129" cy="2116306"/>
          </a:xfrm>
          <a:prstGeom prst="arc">
            <a:avLst>
              <a:gd name="adj1" fmla="val 18370330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6AE33B6A-CA62-4180-8165-826BDCC398E5}"/>
              </a:ext>
            </a:extLst>
          </p:cNvPr>
          <p:cNvSpPr txBox="1">
            <a:spLocks/>
          </p:cNvSpPr>
          <p:nvPr/>
        </p:nvSpPr>
        <p:spPr>
          <a:xfrm>
            <a:off x="7047571" y="4490729"/>
            <a:ext cx="4412165" cy="181721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Pointer to the comparison function:</a:t>
            </a:r>
          </a:p>
          <a:p>
            <a:pPr marL="109728" indent="0">
              <a:buNone/>
            </a:pPr>
            <a:r>
              <a:rPr lang="en-US" sz="2000" dirty="0"/>
              <a:t>Returns an integer less than, equal to, or greater than zero if the first argument is considered to be respectively </a:t>
            </a:r>
            <a:br>
              <a:rPr lang="en-US" sz="2000" dirty="0"/>
            </a:br>
            <a:r>
              <a:rPr lang="en-US" sz="2000" dirty="0"/>
              <a:t>less than, equal to, or greater than the second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B5B66A2-563D-4994-9790-CEEC3A6EA05C}"/>
              </a:ext>
            </a:extLst>
          </p:cNvPr>
          <p:cNvSpPr/>
          <p:nvPr/>
        </p:nvSpPr>
        <p:spPr>
          <a:xfrm>
            <a:off x="-719227" y="2218293"/>
            <a:ext cx="12911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void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qsort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void* base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num,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size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int(*comparator)(const void*, const void*)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AFA3D7-65B5-4978-A1B4-DD64FD06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3295"/>
            <a:ext cx="10972800" cy="1066800"/>
          </a:xfrm>
        </p:spPr>
        <p:txBody>
          <a:bodyPr/>
          <a:lstStyle/>
          <a:p>
            <a:r>
              <a:rPr lang="en-US" dirty="0"/>
              <a:t> Points Sorting</a:t>
            </a:r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7A35790E-6F9C-4090-B458-CACF9713C6A9}"/>
              </a:ext>
            </a:extLst>
          </p:cNvPr>
          <p:cNvSpPr txBox="1">
            <a:spLocks/>
          </p:cNvSpPr>
          <p:nvPr/>
        </p:nvSpPr>
        <p:spPr>
          <a:xfrm>
            <a:off x="6096000" y="2543899"/>
            <a:ext cx="6469692" cy="35255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he-IL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2">
                <a:extLst>
                  <a:ext uri="{FF2B5EF4-FFF2-40B4-BE49-F238E27FC236}">
                    <a16:creationId xmlns:a16="http://schemas.microsoft.com/office/drawing/2014/main" id="{E37EBB04-7667-459A-AA71-2AB9B0FA9D3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348357"/>
                <a:ext cx="11688373" cy="339841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9728" indent="0">
                  <a:buNone/>
                </a:pPr>
                <a:r>
                  <a:rPr lang="en-US" sz="2000" dirty="0"/>
                  <a:t>(Winter 2017 </a:t>
                </a:r>
                <a:r>
                  <a:rPr lang="en-US" sz="2000" dirty="0" err="1"/>
                  <a:t>moed</a:t>
                </a:r>
                <a:r>
                  <a:rPr lang="en-US" sz="2000" dirty="0"/>
                  <a:t> A) In this question, you will sort points based on their Euclidian distance from (0,0).</a:t>
                </a:r>
              </a:p>
              <a:p>
                <a:pPr marL="109728" indent="0">
                  <a:buNone/>
                </a:pPr>
                <a:r>
                  <a:rPr lang="en-US" sz="2000" dirty="0"/>
                  <a:t>The point is defined by the (x, y) coordinates and the distance is calculated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/>
                  <a:t>.</a:t>
                </a:r>
              </a:p>
              <a:p>
                <a:pPr marL="109728" indent="0">
                  <a:buNone/>
                </a:pPr>
                <a:r>
                  <a:rPr lang="en-US" sz="2000" dirty="0"/>
                  <a:t>For example, for a point (4, 3) the distance from (0,0) is 5.</a:t>
                </a:r>
              </a:p>
              <a:p>
                <a:pPr marL="109728" indent="0">
                  <a:buNone/>
                </a:pPr>
                <a:r>
                  <a:rPr lang="en-US" sz="2000" dirty="0"/>
                  <a:t>Write a function </a:t>
                </a:r>
                <a:r>
                  <a:rPr lang="en-US" sz="2000" b="1" dirty="0" err="1"/>
                  <a:t>pointSort</a:t>
                </a:r>
                <a:r>
                  <a:rPr lang="en-US" sz="2000" dirty="0"/>
                  <a:t> that sorts an array of points based on their distance from (0,0) from the smallest to the largest, using the library function </a:t>
                </a:r>
                <a:r>
                  <a:rPr lang="en-US" sz="2000" b="1" dirty="0" err="1"/>
                  <a:t>qsort</a:t>
                </a:r>
                <a:r>
                  <a:rPr lang="en-US" sz="2000" dirty="0"/>
                  <a:t>.</a:t>
                </a:r>
              </a:p>
              <a:p>
                <a:pPr marL="109728" indent="0">
                  <a:buNone/>
                </a:pPr>
                <a:endParaRPr lang="en-US" sz="2000" dirty="0"/>
              </a:p>
              <a:p>
                <a:pPr marL="109728" indent="0">
                  <a:buNone/>
                </a:pPr>
                <a:endParaRPr lang="en-US" sz="2000" dirty="0">
                  <a:solidFill>
                    <a:schemeClr val="accent5"/>
                  </a:solidFill>
                </a:endParaRPr>
              </a:p>
              <a:p>
                <a:pPr marL="109728" indent="0">
                  <a:buNone/>
                </a:pPr>
                <a:endParaRPr lang="he-IL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מציין מיקום תוכן 2">
                <a:extLst>
                  <a:ext uri="{FF2B5EF4-FFF2-40B4-BE49-F238E27FC236}">
                    <a16:creationId xmlns:a16="http://schemas.microsoft.com/office/drawing/2014/main" id="{E37EBB04-7667-459A-AA71-2AB9B0FA9D3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8357"/>
                <a:ext cx="11688373" cy="3398416"/>
              </a:xfrm>
              <a:prstGeom prst="rect">
                <a:avLst/>
              </a:prstGeom>
              <a:blipFill>
                <a:blip r:embed="rId3"/>
                <a:stretch>
                  <a:fillRect t="-896" r="-5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E21F759-6ADB-46E2-877B-C4214FF8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8" y="3472458"/>
            <a:ext cx="583102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typedef struct Point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   int x;</a:t>
            </a:r>
            <a:br>
              <a:rPr lang="en-US" altLang="en-US" sz="2000" dirty="0">
                <a:solidFill>
                  <a:schemeClr val="tx2"/>
                </a:solidFill>
                <a:latin typeface="JetBrains Mono"/>
              </a:rPr>
            </a:br>
            <a:r>
              <a:rPr lang="en-US" altLang="en-US" sz="2000" dirty="0">
                <a:solidFill>
                  <a:schemeClr val="tx2"/>
                </a:solidFill>
                <a:latin typeface="JetBrains Mono"/>
              </a:rPr>
              <a:t>   int y;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JetBrains Mono"/>
              </a:rPr>
              <a:t>} Point;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/>
              </a:solidFill>
              <a:latin typeface="JetBrains Mono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void </a:t>
            </a:r>
            <a:r>
              <a:rPr lang="en-US" sz="2000" dirty="0" err="1">
                <a:solidFill>
                  <a:schemeClr val="tx2"/>
                </a:solidFill>
              </a:rPr>
              <a:t>pointSort</a:t>
            </a:r>
            <a:r>
              <a:rPr lang="en-US" sz="2000" dirty="0">
                <a:solidFill>
                  <a:schemeClr val="tx2"/>
                </a:solidFill>
              </a:rPr>
              <a:t>(Point *</a:t>
            </a:r>
            <a:r>
              <a:rPr lang="en-US" sz="2000" dirty="0" err="1">
                <a:solidFill>
                  <a:schemeClr val="tx2"/>
                </a:solidFill>
              </a:rPr>
              <a:t>pointArray</a:t>
            </a:r>
            <a:r>
              <a:rPr lang="en-US" sz="2000" dirty="0">
                <a:solidFill>
                  <a:schemeClr val="tx2"/>
                </a:solidFill>
              </a:rPr>
              <a:t>, unsigned int </a:t>
            </a:r>
            <a:r>
              <a:rPr lang="en-US" sz="2000" dirty="0" err="1">
                <a:solidFill>
                  <a:schemeClr val="tx2"/>
                </a:solidFill>
              </a:rPr>
              <a:t>tSize</a:t>
            </a:r>
            <a:r>
              <a:rPr lang="en-US" sz="2000" dirty="0">
                <a:solidFill>
                  <a:schemeClr val="tx2"/>
                </a:solidFill>
              </a:rPr>
              <a:t>) {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DE80D43B-10A6-41F8-BCC0-E979A98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3295"/>
            <a:ext cx="10972800" cy="1066800"/>
          </a:xfrm>
        </p:spPr>
        <p:txBody>
          <a:bodyPr/>
          <a:lstStyle/>
          <a:p>
            <a:r>
              <a:rPr lang="en-US" dirty="0"/>
              <a:t> Points Sorting</a:t>
            </a:r>
            <a:endParaRPr lang="he-IL" dirty="0"/>
          </a:p>
        </p:txBody>
      </p:sp>
      <p:sp>
        <p:nvSpPr>
          <p:cNvPr id="6" name="קשת 5">
            <a:extLst>
              <a:ext uri="{FF2B5EF4-FFF2-40B4-BE49-F238E27FC236}">
                <a16:creationId xmlns:a16="http://schemas.microsoft.com/office/drawing/2014/main" id="{4DEE6C6F-873B-4036-B77E-C45337C198B0}"/>
              </a:ext>
            </a:extLst>
          </p:cNvPr>
          <p:cNvSpPr/>
          <p:nvPr/>
        </p:nvSpPr>
        <p:spPr>
          <a:xfrm rot="15213916" flipV="1">
            <a:off x="6580726" y="533918"/>
            <a:ext cx="897671" cy="2116306"/>
          </a:xfrm>
          <a:prstGeom prst="arc">
            <a:avLst>
              <a:gd name="adj1" fmla="val 17401752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8A8D268B-9EB0-4313-AA68-F805AA45CE69}"/>
              </a:ext>
            </a:extLst>
          </p:cNvPr>
          <p:cNvSpPr txBox="1">
            <a:spLocks/>
          </p:cNvSpPr>
          <p:nvPr/>
        </p:nvSpPr>
        <p:spPr>
          <a:xfrm>
            <a:off x="7616043" y="862197"/>
            <a:ext cx="3912182" cy="13802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2000" dirty="0" err="1"/>
              <a:t>qsort</a:t>
            </a:r>
            <a:r>
              <a:rPr lang="en-US" sz="2000" dirty="0"/>
              <a:t> accepts a pointer to a function that gets two const void*, so we must follow that signature when we implement our own compare function </a:t>
            </a:r>
          </a:p>
          <a:p>
            <a:pPr marL="109728" indent="0">
              <a:buFont typeface="Georgia"/>
              <a:buNone/>
            </a:pPr>
            <a:endParaRPr lang="en-US" sz="2400" dirty="0"/>
          </a:p>
          <a:p>
            <a:pPr marL="109728" indent="0">
              <a:buFont typeface="Georgia"/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400" dirty="0">
              <a:solidFill>
                <a:schemeClr val="accent5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BEFEA2B-D92E-4959-A110-7710A78F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75" y="1719415"/>
            <a:ext cx="687983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compareFunc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Point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pt1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Point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Point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pt2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Point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pointSort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Point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pointArray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unsigned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qsort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pointArray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tSize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compareFunc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2389009"/>
            <a:ext cx="11574966" cy="1470025"/>
          </a:xfrm>
        </p:spPr>
        <p:txBody>
          <a:bodyPr/>
          <a:lstStyle/>
          <a:p>
            <a:r>
              <a:rPr lang="en-US" dirty="0"/>
              <a:t>Generic BST</a:t>
            </a:r>
          </a:p>
        </p:txBody>
      </p:sp>
    </p:spTree>
    <p:extLst>
      <p:ext uri="{BB962C8B-B14F-4D97-AF65-F5344CB8AC3E}">
        <p14:creationId xmlns:p14="http://schemas.microsoft.com/office/powerpoint/2010/main" val="2371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programming with void*</a:t>
            </a:r>
          </a:p>
        </p:txBody>
      </p:sp>
    </p:spTree>
    <p:extLst>
      <p:ext uri="{BB962C8B-B14F-4D97-AF65-F5344CB8AC3E}">
        <p14:creationId xmlns:p14="http://schemas.microsoft.com/office/powerpoint/2010/main" val="228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Generic programming using void* -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Let’s say we want to implement a generic binary search tree. We can start with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704622-6636-45C7-8CA0-4A6C9F845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59" y="2749970"/>
            <a:ext cx="274632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Node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Node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left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Node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6B33D-41B5-4213-9169-C70FE8D5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665" y="2456685"/>
            <a:ext cx="66187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left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right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005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programming using </a:t>
            </a:r>
            <a:br>
              <a:rPr lang="en-US" dirty="0"/>
            </a:br>
            <a:r>
              <a:rPr lang="en-US" dirty="0"/>
              <a:t>void* -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2156"/>
            <a:ext cx="5354918" cy="50014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would like now to have a function that inserts new data to the BST.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But, for this we need to be able to compare between the data of the nodes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requires us to write such a function for every datatype we’ll use with our BST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83F09F-1F9B-4DF8-8F8E-9ED0E3F8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108" y="667541"/>
            <a:ext cx="435459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int_insert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Node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newNode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intData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curData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((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intData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intData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int_insert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left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int_insert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right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E74E96-F565-4B39-B73F-60F519622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987" y="896724"/>
            <a:ext cx="391312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intRes1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int_insert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intRes2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int_insert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charRes1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char_insert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charRes2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char_insert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F21EE-4F41-4F4C-9505-F0BEFCF9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690624"/>
            <a:ext cx="3778791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char_insert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charData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curData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((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charData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charData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char_insert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left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char_insert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right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E55090-7979-4522-A52D-5C65E33F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556947"/>
            <a:ext cx="3645550" cy="6324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int_insert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((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int_insert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left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int_insert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right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Generic programming using void*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we encounter such a problem, we usually choose to use pointers to function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example, in the case of BST, imagine you could “remember” what function you need for the type of data really in the Node* and apply it when necessary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you had a BST with int* data – the code will “remember” to use the int* version, if you had a BST with double* data – the code will “remember” to use the double* version etc.</a:t>
            </a:r>
          </a:p>
        </p:txBody>
      </p:sp>
    </p:spTree>
    <p:extLst>
      <p:ext uri="{BB962C8B-B14F-4D97-AF65-F5344CB8AC3E}">
        <p14:creationId xmlns:p14="http://schemas.microsoft.com/office/powerpoint/2010/main" val="2626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8E215-5354-4E8B-89B5-D6D4268BD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136"/>
            <a:ext cx="6867521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comparator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comparator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left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comparator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right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comparator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0949AEEB-1DFC-44A2-A68F-F89D23F92978}"/>
              </a:ext>
            </a:extLst>
          </p:cNvPr>
          <p:cNvSpPr/>
          <p:nvPr/>
        </p:nvSpPr>
        <p:spPr>
          <a:xfrm flipV="1">
            <a:off x="4216181" y="914872"/>
            <a:ext cx="1178333" cy="2116306"/>
          </a:xfrm>
          <a:prstGeom prst="arc">
            <a:avLst>
              <a:gd name="adj1" fmla="val 18370330"/>
              <a:gd name="adj2" fmla="val 440757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17D82C3B-2022-44D4-B896-35BA85727D26}"/>
              </a:ext>
            </a:extLst>
          </p:cNvPr>
          <p:cNvSpPr txBox="1">
            <a:spLocks/>
          </p:cNvSpPr>
          <p:nvPr/>
        </p:nvSpPr>
        <p:spPr>
          <a:xfrm>
            <a:off x="4134423" y="2669941"/>
            <a:ext cx="4415540" cy="18172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400" dirty="0"/>
              <a:t>Pointer to the comparison function:</a:t>
            </a:r>
          </a:p>
          <a:p>
            <a:pPr marL="109728" indent="0">
              <a:buNone/>
            </a:pPr>
            <a:r>
              <a:rPr lang="en-US" sz="1400" dirty="0"/>
              <a:t>Returns an integer less than, equal to, </a:t>
            </a:r>
          </a:p>
          <a:p>
            <a:pPr marL="109728" indent="0">
              <a:buNone/>
            </a:pPr>
            <a:r>
              <a:rPr lang="en-US" sz="1400" dirty="0"/>
              <a:t>or greater than zero if the first argument </a:t>
            </a:r>
          </a:p>
          <a:p>
            <a:pPr marL="109728" indent="0">
              <a:buNone/>
            </a:pPr>
            <a:r>
              <a:rPr lang="en-US" sz="1400" dirty="0"/>
              <a:t>is considered to be respectively </a:t>
            </a:r>
            <a:br>
              <a:rPr lang="en-US" sz="1400" dirty="0"/>
            </a:br>
            <a:r>
              <a:rPr lang="en-US" sz="1400" dirty="0"/>
              <a:t>less than, equal to, or greater </a:t>
            </a:r>
          </a:p>
          <a:p>
            <a:pPr marL="109728" indent="0">
              <a:buNone/>
            </a:pPr>
            <a:r>
              <a:rPr lang="en-US" sz="1400" dirty="0"/>
              <a:t>than the second</a:t>
            </a:r>
          </a:p>
          <a:p>
            <a:pPr marL="109728" indent="0">
              <a:buFont typeface="Georgia"/>
              <a:buNone/>
            </a:pPr>
            <a:endParaRPr lang="en-US" sz="2000" dirty="0"/>
          </a:p>
          <a:p>
            <a:pPr marL="109728" indent="0">
              <a:buFont typeface="Georgia"/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109728" indent="0">
              <a:buFont typeface="Georgia"/>
              <a:buNone/>
            </a:pPr>
            <a:endParaRPr lang="he-IL" sz="2000" dirty="0">
              <a:solidFill>
                <a:schemeClr val="accent5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943655-524D-47BE-A1E7-71A474D1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60" y="610136"/>
            <a:ext cx="4665316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compareInt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int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int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compareChar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void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char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char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intRes1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compareInt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intRes2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compareInt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charRes1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compareChar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charRes2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charRoot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compareChar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5779247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goal – write code that works for many data types, without code duplication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In C, can be achieved in 2 ways: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void* - pointer to any data type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pointer </a:t>
            </a:r>
            <a:r>
              <a:rPr lang="en-US" sz="2400"/>
              <a:t>to functions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109728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FAAAD-596E-41E7-BB21-9BE822B6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4229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Generic programming using void*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61" y="1310834"/>
            <a:ext cx="4531112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void* can point to any data type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pointer arithmetic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dereferencing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C365A5-3A96-4AEB-B35A-BC365F39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320" y="1310834"/>
            <a:ext cx="695991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float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5.3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compilation error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"%p"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compiles,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 not allowed by C standard - GCC extension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JetBrains Mono"/>
              </a:rPr>
              <a:t>"%d", </a:t>
            </a:r>
            <a:r>
              <a:rPr lang="en-US" altLang="en-US" sz="2800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800" dirty="0">
                <a:solidFill>
                  <a:schemeClr val="accent3"/>
                </a:solidFill>
                <a:latin typeface="JetBrains Mono"/>
              </a:rPr>
              <a:t>((</a:t>
            </a:r>
            <a:r>
              <a:rPr lang="en-US" altLang="en-US" sz="2800" dirty="0">
                <a:solidFill>
                  <a:srgbClr val="183691"/>
                </a:solidFill>
                <a:latin typeface="JetBrains Mono"/>
              </a:rPr>
              <a:t>int</a:t>
            </a:r>
            <a:r>
              <a:rPr lang="en-US" altLang="en-US" sz="2800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800" dirty="0">
                <a:solidFill>
                  <a:schemeClr val="accent3"/>
                </a:solidFill>
                <a:latin typeface="JetBrains Mono"/>
              </a:rPr>
              <a:t>)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dirty="0">
                <a:latin typeface="JetBrains Mono"/>
              </a:rPr>
              <a:t>p</a:t>
            </a:r>
            <a:r>
              <a:rPr lang="en-US" altLang="en-US" sz="2800" dirty="0">
                <a:solidFill>
                  <a:schemeClr val="accent3"/>
                </a:solidFill>
                <a:latin typeface="JetBrains Mono"/>
              </a:rPr>
              <a:t>)</a:t>
            </a:r>
            <a:r>
              <a:rPr lang="en-US" altLang="en-US" sz="2800" dirty="0">
                <a:solidFill>
                  <a:srgbClr val="63A35C"/>
                </a:solidFill>
                <a:latin typeface="JetBrains Mono"/>
              </a:rPr>
              <a:t>); </a:t>
            </a:r>
            <a:r>
              <a:rPr lang="en-US" altLang="en-US" sz="2800" dirty="0">
                <a:solidFill>
                  <a:srgbClr val="969896"/>
                </a:solidFill>
                <a:latin typeface="JetBrains Mono"/>
              </a:rPr>
              <a:t>// compiles and runs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Generic programming using void*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61" y="1310834"/>
            <a:ext cx="4531112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void* can point to any data type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pointer arithmetic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dereferencing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C365A5-3A96-4AEB-B35A-BC365F39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320" y="1310834"/>
            <a:ext cx="703269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float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5.3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compilation error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"%p"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compiles,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 not allowed by C standard - GCC extension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JetBrains Mono"/>
              </a:rPr>
              <a:t>"%d", </a:t>
            </a:r>
            <a:r>
              <a:rPr lang="en-US" altLang="en-US" sz="2800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800" dirty="0">
                <a:solidFill>
                  <a:schemeClr val="accent3"/>
                </a:solidFill>
                <a:latin typeface="JetBrains Mono"/>
              </a:rPr>
              <a:t>(</a:t>
            </a:r>
            <a:r>
              <a:rPr lang="en-US" altLang="en-US" sz="2800" b="1" dirty="0">
                <a:solidFill>
                  <a:schemeClr val="accent3"/>
                </a:solidFill>
                <a:latin typeface="JetBrains Mono"/>
              </a:rPr>
              <a:t>(</a:t>
            </a:r>
            <a:r>
              <a:rPr lang="en-US" altLang="en-US" sz="2800" b="1" dirty="0">
                <a:solidFill>
                  <a:srgbClr val="183691"/>
                </a:solidFill>
                <a:latin typeface="JetBrains Mono"/>
              </a:rPr>
              <a:t>int</a:t>
            </a:r>
            <a:r>
              <a:rPr lang="en-US" altLang="en-US" sz="2800" b="1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800" b="1" dirty="0">
                <a:solidFill>
                  <a:schemeClr val="accent3"/>
                </a:solidFill>
                <a:latin typeface="JetBrains Mono"/>
              </a:rPr>
              <a:t>)</a:t>
            </a:r>
            <a:r>
              <a:rPr lang="en-US" altLang="en-US" sz="2800" b="1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800" b="1" dirty="0">
                <a:latin typeface="JetBrains Mono"/>
              </a:rPr>
              <a:t>p</a:t>
            </a:r>
            <a:r>
              <a:rPr lang="en-US" altLang="en-US" sz="2800" dirty="0">
                <a:solidFill>
                  <a:schemeClr val="accent3"/>
                </a:solidFill>
                <a:latin typeface="JetBrains Mono"/>
              </a:rPr>
              <a:t>)</a:t>
            </a:r>
            <a:r>
              <a:rPr lang="en-US" altLang="en-US" sz="2800" dirty="0">
                <a:solidFill>
                  <a:srgbClr val="63A35C"/>
                </a:solidFill>
                <a:latin typeface="JetBrains Mono"/>
              </a:rPr>
              <a:t>); </a:t>
            </a:r>
            <a:r>
              <a:rPr lang="en-US" altLang="en-US" sz="2800" dirty="0">
                <a:solidFill>
                  <a:srgbClr val="969896"/>
                </a:solidFill>
                <a:latin typeface="JetBrains Mono"/>
              </a:rPr>
              <a:t>// compiles and runs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programming using void* -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will now implement part of a generic doubly linked list using void*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95C05A-0C08-4986-9430-49D2DD07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67" y="1796486"/>
            <a:ext cx="555408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000" dirty="0" err="1">
                <a:solidFill>
                  <a:srgbClr val="795DA3"/>
                </a:solidFill>
                <a:latin typeface="JetBrains Mono"/>
              </a:rPr>
              <a:t>newNode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void *</a:t>
            </a:r>
            <a:r>
              <a:rPr lang="en-US" altLang="en-US" sz="2000" dirty="0">
                <a:solidFill>
                  <a:srgbClr val="333333"/>
                </a:solidFill>
                <a:latin typeface="JetBrains Mono"/>
              </a:rPr>
              <a:t>data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2000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newNode</a:t>
            </a:r>
            <a:r>
              <a:rPr lang="en-US" altLang="en-US" sz="2000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) </a:t>
            </a:r>
            <a:r>
              <a:rPr lang="en-US" altLang="en-US" sz="2000" dirty="0">
                <a:solidFill>
                  <a:srgbClr val="0086B3"/>
                </a:solidFill>
                <a:latin typeface="JetBrains Mono"/>
              </a:rPr>
              <a:t>malloc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71D5D"/>
                </a:solidFill>
                <a:latin typeface="JetBrains Mono"/>
              </a:rPr>
              <a:t>sizeof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371F80"/>
                </a:solidFill>
                <a:latin typeface="JetBrains Mono"/>
              </a:rPr>
              <a:t>Node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));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newNode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-&gt;</a:t>
            </a:r>
            <a:r>
              <a:rPr lang="en-US" altLang="en-US" sz="2000" dirty="0">
                <a:solidFill>
                  <a:srgbClr val="990073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sz="2000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newNode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-&gt;</a:t>
            </a:r>
            <a:r>
              <a:rPr lang="en-US" altLang="en-US" sz="2000" dirty="0" err="1">
                <a:solidFill>
                  <a:srgbClr val="990073"/>
                </a:solidFill>
                <a:latin typeface="JetBrains Mono"/>
              </a:rPr>
              <a:t>prev</a:t>
            </a:r>
            <a:r>
              <a:rPr lang="en-US" altLang="en-US" sz="2000" dirty="0">
                <a:solidFill>
                  <a:srgbClr val="990073"/>
                </a:solidFill>
                <a:latin typeface="JetBrains Mono"/>
              </a:rPr>
              <a:t>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sz="2000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newNode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-&gt;</a:t>
            </a:r>
            <a:r>
              <a:rPr lang="en-US" altLang="en-US" sz="2000" dirty="0">
                <a:solidFill>
                  <a:srgbClr val="990073"/>
                </a:solidFill>
                <a:latin typeface="JetBrains Mono"/>
              </a:rPr>
              <a:t>data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333333"/>
                </a:solidFill>
                <a:latin typeface="JetBrains Mono"/>
              </a:rPr>
              <a:t>data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return </a:t>
            </a:r>
            <a:r>
              <a:rPr lang="en-US" altLang="en-US" sz="2000" dirty="0" err="1">
                <a:solidFill>
                  <a:srgbClr val="0086B3"/>
                </a:solidFill>
                <a:latin typeface="JetBrains Mono"/>
              </a:rPr>
              <a:t>newNode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20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}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92F6DF0-2A44-4483-8564-6ABC0EA9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4" y="1917465"/>
            <a:ext cx="441793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insertNode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head_arg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head_arg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Node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node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newNode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head_arg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head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(*(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node;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" descr="Doubly Linked List | Set 1 (Introduction and Insertion ...">
            <a:extLst>
              <a:ext uri="{FF2B5EF4-FFF2-40B4-BE49-F238E27FC236}">
                <a16:creationId xmlns:a16="http://schemas.microsoft.com/office/drawing/2014/main" id="{29A838F6-2074-4D59-AB62-815A966F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9" y="5744239"/>
            <a:ext cx="6492245" cy="13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B185B60-4AB2-4554-89E8-F3556BB5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67" y="4471485"/>
            <a:ext cx="214767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71F80"/>
                </a:solidFill>
                <a:latin typeface="JetBrains Mono"/>
              </a:rPr>
              <a:t>typedef struct </a:t>
            </a:r>
            <a:r>
              <a:rPr lang="en-US" altLang="en-US" sz="1400" dirty="0">
                <a:solidFill>
                  <a:srgbClr val="A71D5D"/>
                </a:solidFill>
                <a:latin typeface="JetBrains Mono"/>
              </a:rPr>
              <a:t>Node </a:t>
            </a: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1400" dirty="0">
                <a:solidFill>
                  <a:srgbClr val="0086B3"/>
                </a:solidFill>
                <a:latin typeface="JetBrains Mono"/>
              </a:rPr>
              <a:t>Node* </a:t>
            </a:r>
            <a:r>
              <a:rPr lang="en-US" altLang="en-US" sz="1400" dirty="0">
                <a:solidFill>
                  <a:srgbClr val="990073"/>
                </a:solidFill>
                <a:latin typeface="JetBrains Mono"/>
              </a:rPr>
              <a:t>next</a:t>
            </a: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1400" dirty="0">
                <a:solidFill>
                  <a:srgbClr val="0086B3"/>
                </a:solidFill>
                <a:latin typeface="JetBrains Mono"/>
              </a:rPr>
              <a:t>Node* </a:t>
            </a:r>
            <a:r>
              <a:rPr lang="en-US" altLang="en-US" sz="1400" dirty="0" err="1">
                <a:solidFill>
                  <a:srgbClr val="990073"/>
                </a:solidFill>
                <a:latin typeface="JetBrains Mono"/>
              </a:rPr>
              <a:t>prev</a:t>
            </a: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1400" dirty="0">
                <a:solidFill>
                  <a:srgbClr val="0086B3"/>
                </a:solidFill>
                <a:latin typeface="JetBrains Mono"/>
              </a:rPr>
              <a:t>void* </a:t>
            </a:r>
            <a:r>
              <a:rPr lang="en-US" altLang="en-US" sz="1400" dirty="0">
                <a:solidFill>
                  <a:srgbClr val="990073"/>
                </a:solidFill>
                <a:latin typeface="JetBrains Mono"/>
              </a:rPr>
              <a:t>data</a:t>
            </a: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63A35C"/>
                </a:solidFill>
                <a:latin typeface="JetBrains Mono"/>
              </a:rPr>
              <a:t>} Node;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programming using void* -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1083127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 deletion, we can get a Node* to delete, oblivious to the internals of the node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32EDA-E965-4297-9D6F-39F50B8A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64" y="2129740"/>
            <a:ext cx="446660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head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head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tail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686A6-1973-4233-A642-8ED26BEA9CD1}"/>
              </a:ext>
            </a:extLst>
          </p:cNvPr>
          <p:cNvSpPr/>
          <p:nvPr/>
        </p:nvSpPr>
        <p:spPr>
          <a:xfrm>
            <a:off x="159468" y="185473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int </a:t>
            </a:r>
            <a:r>
              <a:rPr lang="en-US" altLang="en-US" dirty="0" err="1">
                <a:solidFill>
                  <a:srgbClr val="795DA3"/>
                </a:solidFill>
                <a:latin typeface="JetBrains Mono"/>
              </a:rPr>
              <a:t>removeNode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if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|| 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|| 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 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while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!= 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&amp;&amp;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!=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  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if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 </a:t>
            </a:r>
            <a:r>
              <a:rPr lang="en-US" altLang="en-US" dirty="0">
                <a:solidFill>
                  <a:srgbClr val="969896"/>
                </a:solidFill>
                <a:latin typeface="JetBrains Mono"/>
              </a:rPr>
              <a:t>// not found</a:t>
            </a:r>
            <a:br>
              <a:rPr lang="en-US" altLang="en-US" dirty="0">
                <a:solidFill>
                  <a:srgbClr val="969896"/>
                </a:solidFill>
                <a:latin typeface="JetBrains Mono"/>
              </a:rPr>
            </a:br>
            <a:r>
              <a:rPr lang="en-US" altLang="en-US" dirty="0">
                <a:solidFill>
                  <a:srgbClr val="969896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}</a:t>
            </a:r>
          </a:p>
          <a:p>
            <a:endParaRPr lang="en-US" altLang="en-US" dirty="0">
              <a:solidFill>
                <a:srgbClr val="63A35C"/>
              </a:solidFill>
              <a:latin typeface="JetBrains Mono"/>
            </a:endParaRPr>
          </a:p>
        </p:txBody>
      </p:sp>
      <p:pic>
        <p:nvPicPr>
          <p:cNvPr id="2052" name="Picture 4" descr="Doubly Linked List | Set 1 (Introduction and Insertion ...">
            <a:extLst>
              <a:ext uri="{FF2B5EF4-FFF2-40B4-BE49-F238E27FC236}">
                <a16:creationId xmlns:a16="http://schemas.microsoft.com/office/drawing/2014/main" id="{AFA8D8A4-4BE3-47B2-80F6-D9178FF1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77" y="5620828"/>
            <a:ext cx="520208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4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programming using void* -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1083127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For deletion, we can get a Node* to delete, oblivious to the internals of the node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32EDA-E965-4297-9D6F-39F50B8A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64" y="1668076"/>
            <a:ext cx="4466607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head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head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      free(</a:t>
            </a:r>
            <a:r>
              <a:rPr lang="en-US" altLang="en-US" sz="2000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)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tail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      free(</a:t>
            </a:r>
            <a:r>
              <a:rPr lang="en-US" altLang="en-US" sz="2000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)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JetBrains Mono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free(</a:t>
            </a:r>
            <a:r>
              <a:rPr lang="en-US" altLang="en-US" sz="2000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sz="2000" dirty="0">
                <a:solidFill>
                  <a:srgbClr val="A71D5D"/>
                </a:solidFill>
                <a:latin typeface="JetBrains Mono"/>
              </a:rPr>
              <a:t>)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686A6-1973-4233-A642-8ED26BEA9CD1}"/>
              </a:ext>
            </a:extLst>
          </p:cNvPr>
          <p:cNvSpPr/>
          <p:nvPr/>
        </p:nvSpPr>
        <p:spPr>
          <a:xfrm>
            <a:off x="243614" y="17102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int </a:t>
            </a:r>
            <a:r>
              <a:rPr lang="en-US" altLang="en-US" dirty="0" err="1">
                <a:solidFill>
                  <a:srgbClr val="795DA3"/>
                </a:solidFill>
                <a:latin typeface="JetBrains Mono"/>
              </a:rPr>
              <a:t>removeNode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if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|| 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|| 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*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 *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head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while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!= </a:t>
            </a:r>
            <a:r>
              <a:rPr lang="en-US" altLang="en-US" dirty="0" err="1">
                <a:solidFill>
                  <a:srgbClr val="333333"/>
                </a:solidFill>
                <a:latin typeface="JetBrains Mono"/>
              </a:rPr>
              <a:t>toRemove</a:t>
            </a:r>
            <a:r>
              <a:rPr lang="en-US" altLang="en-US" dirty="0">
                <a:solidFill>
                  <a:srgbClr val="33333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&amp;&amp;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!=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  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-&gt;</a:t>
            </a:r>
            <a:r>
              <a:rPr lang="en-US" altLang="en-US" dirty="0">
                <a:solidFill>
                  <a:srgbClr val="990073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}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if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JetBrains Mono"/>
              </a:rPr>
              <a:t>curNode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== </a:t>
            </a:r>
            <a:r>
              <a:rPr lang="en-US" altLang="en-US" b="1" dirty="0">
                <a:solidFill>
                  <a:srgbClr val="1F542E"/>
                </a:solidFill>
                <a:latin typeface="JetBrains Mono"/>
              </a:rPr>
              <a:t>NULL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) </a:t>
            </a:r>
            <a:r>
              <a:rPr lang="en-US" altLang="en-US" dirty="0">
                <a:solidFill>
                  <a:srgbClr val="969896"/>
                </a:solidFill>
                <a:latin typeface="JetBrains Mono"/>
              </a:rPr>
              <a:t>// not found</a:t>
            </a:r>
            <a:br>
              <a:rPr lang="en-US" altLang="en-US" dirty="0">
                <a:solidFill>
                  <a:srgbClr val="969896"/>
                </a:solidFill>
                <a:latin typeface="JetBrains Mono"/>
              </a:rPr>
            </a:br>
            <a:r>
              <a:rPr lang="en-US" altLang="en-US" dirty="0">
                <a:solidFill>
                  <a:srgbClr val="969896"/>
                </a:solidFill>
                <a:latin typeface="JetBrains Mono"/>
              </a:rPr>
              <a:t>   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   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0086B3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63A35C"/>
                </a:solidFill>
                <a:latin typeface="JetBrains Mono"/>
              </a:rPr>
            </a:br>
            <a:r>
              <a:rPr lang="en-US" altLang="en-US" dirty="0">
                <a:solidFill>
                  <a:srgbClr val="63A35C"/>
                </a:solidFill>
                <a:latin typeface="JetBrains Mono"/>
              </a:rPr>
              <a:t>   }</a:t>
            </a:r>
            <a:endParaRPr lang="en-US" dirty="0"/>
          </a:p>
        </p:txBody>
      </p:sp>
      <p:pic>
        <p:nvPicPr>
          <p:cNvPr id="2052" name="Picture 4" descr="Doubly Linked List | Set 1 (Introduction and Insertion ...">
            <a:extLst>
              <a:ext uri="{FF2B5EF4-FFF2-40B4-BE49-F238E27FC236}">
                <a16:creationId xmlns:a16="http://schemas.microsoft.com/office/drawing/2014/main" id="{AFA8D8A4-4BE3-47B2-80F6-D9178FF1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8" y="5603224"/>
            <a:ext cx="6057226" cy="124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</p:spTree>
    <p:extLst>
      <p:ext uri="{BB962C8B-B14F-4D97-AF65-F5344CB8AC3E}">
        <p14:creationId xmlns:p14="http://schemas.microsoft.com/office/powerpoint/2010/main" val="4151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3742</Words>
  <Application>Microsoft Office PowerPoint</Application>
  <PresentationFormat>מסך רחב</PresentationFormat>
  <Paragraphs>216</Paragraphs>
  <Slides>24</Slides>
  <Notes>22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Georgia</vt:lpstr>
      <vt:lpstr>JetBrains Mono</vt:lpstr>
      <vt:lpstr>Segoe UI</vt:lpstr>
      <vt:lpstr>Wingdings 2</vt:lpstr>
      <vt:lpstr>Training presentation</vt:lpstr>
      <vt:lpstr>TA 7</vt:lpstr>
      <vt:lpstr>Generic programming with void*</vt:lpstr>
      <vt:lpstr>Generic programming</vt:lpstr>
      <vt:lpstr>Generic programming using void*</vt:lpstr>
      <vt:lpstr>Generic programming using void*</vt:lpstr>
      <vt:lpstr>Generic programming using void* - doubly linked list</vt:lpstr>
      <vt:lpstr>Generic programming using void* - doubly linked list</vt:lpstr>
      <vt:lpstr>Generic programming using void* - doubly linked list</vt:lpstr>
      <vt:lpstr>Pointer to function</vt:lpstr>
      <vt:lpstr> Pointers to Functions</vt:lpstr>
      <vt:lpstr> Pointers to Functions</vt:lpstr>
      <vt:lpstr> Pointers to Functions</vt:lpstr>
      <vt:lpstr>Pointers to Functions Declaration Example</vt:lpstr>
      <vt:lpstr> Return Function Pointer</vt:lpstr>
      <vt:lpstr> Return Function Pointer</vt:lpstr>
      <vt:lpstr>Quick Sort</vt:lpstr>
      <vt:lpstr> Points Sorting</vt:lpstr>
      <vt:lpstr> Points Sorting</vt:lpstr>
      <vt:lpstr>Generic BST</vt:lpstr>
      <vt:lpstr>Generic programming using void* - BST</vt:lpstr>
      <vt:lpstr>Generic programming using  void* - BST</vt:lpstr>
      <vt:lpstr>מצגת של PowerPoint‏</vt:lpstr>
      <vt:lpstr>Generic programming using void*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128</cp:revision>
  <dcterms:created xsi:type="dcterms:W3CDTF">2020-03-21T15:52:13Z</dcterms:created>
  <dcterms:modified xsi:type="dcterms:W3CDTF">2020-08-24T12:12:59Z</dcterms:modified>
</cp:coreProperties>
</file>