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handoutMasterIdLst>
    <p:handoutMasterId r:id="rId31"/>
  </p:handoutMasterIdLst>
  <p:sldIdLst>
    <p:sldId id="257" r:id="rId2"/>
    <p:sldId id="336" r:id="rId3"/>
    <p:sldId id="943" r:id="rId4"/>
    <p:sldId id="275" r:id="rId5"/>
    <p:sldId id="277" r:id="rId6"/>
    <p:sldId id="278" r:id="rId7"/>
    <p:sldId id="944" r:id="rId8"/>
    <p:sldId id="945" r:id="rId9"/>
    <p:sldId id="415" r:id="rId10"/>
    <p:sldId id="416" r:id="rId11"/>
    <p:sldId id="925" r:id="rId12"/>
    <p:sldId id="928" r:id="rId13"/>
    <p:sldId id="930" r:id="rId14"/>
    <p:sldId id="931" r:id="rId15"/>
    <p:sldId id="933" r:id="rId16"/>
    <p:sldId id="934" r:id="rId17"/>
    <p:sldId id="935" r:id="rId18"/>
    <p:sldId id="936" r:id="rId19"/>
    <p:sldId id="937" r:id="rId20"/>
    <p:sldId id="946" r:id="rId21"/>
    <p:sldId id="941" r:id="rId22"/>
    <p:sldId id="338" r:id="rId23"/>
    <p:sldId id="353" r:id="rId24"/>
    <p:sldId id="355" r:id="rId25"/>
    <p:sldId id="348" r:id="rId26"/>
    <p:sldId id="939" r:id="rId27"/>
    <p:sldId id="940" r:id="rId28"/>
    <p:sldId id="94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6B3"/>
    <a:srgbClr val="969896"/>
    <a:srgbClr val="A71D5D"/>
    <a:srgbClr val="63A35C"/>
    <a:srgbClr val="D4BC08"/>
    <a:srgbClr val="63A537"/>
    <a:srgbClr val="455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81006" autoAdjust="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86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96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96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79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30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77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44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96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34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57A4-060D-49F9-B908-5DB1EEBBA6E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57A4-060D-49F9-B908-5DB1EEBBA6E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57A4-060D-49F9-B908-5DB1EEBBA6E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57A4-060D-49F9-B908-5DB1EEBBA6E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04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57A4-060D-49F9-B908-5DB1EEBBA6E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42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4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81DB4D-75C2-4668-B647-8707D6623614}"/>
              </a:ext>
            </a:extLst>
          </p:cNvPr>
          <p:cNvSpPr txBox="1">
            <a:spLocks/>
          </p:cNvSpPr>
          <p:nvPr/>
        </p:nvSpPr>
        <p:spPr>
          <a:xfrm>
            <a:off x="0" y="440040"/>
            <a:ext cx="10972800" cy="106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allocation and structs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FB0BBACC-DC5A-406C-A385-BA47971B5A6E}"/>
              </a:ext>
            </a:extLst>
          </p:cNvPr>
          <p:cNvSpPr/>
          <p:nvPr/>
        </p:nvSpPr>
        <p:spPr>
          <a:xfrm>
            <a:off x="283026" y="1506839"/>
            <a:ext cx="9154885" cy="949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</a:rPr>
              <a:t>Let’s see what is happening in the memory now:</a:t>
            </a:r>
          </a:p>
          <a:p>
            <a:pPr>
              <a:lnSpc>
                <a:spcPct val="120000"/>
              </a:lnSpc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4664195-936D-4A92-A1EA-FC227A8A9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604" y="2139833"/>
            <a:ext cx="7029488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char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numOfCourses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unsigned long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fgets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sscanf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lu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 %d %d\n"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numOfCourses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student1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malloc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grades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calloc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numOfCourses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fgets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sscanf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lu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 %d %d\n"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numOfCourses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student2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malloc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student2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student2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student2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grades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calloc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numOfCourses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טבלה 5">
            <a:extLst>
              <a:ext uri="{FF2B5EF4-FFF2-40B4-BE49-F238E27FC236}">
                <a16:creationId xmlns:a16="http://schemas.microsoft.com/office/drawing/2014/main" id="{23E17AAB-854D-4D4D-9E0B-9E981F59FE2E}"/>
              </a:ext>
            </a:extLst>
          </p:cNvPr>
          <p:cNvGraphicFramePr>
            <a:graphicFrameLocks noGrp="1"/>
          </p:cNvGraphicFramePr>
          <p:nvPr/>
        </p:nvGraphicFramePr>
        <p:xfrm>
          <a:off x="7158699" y="897013"/>
          <a:ext cx="4876800" cy="30090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9114604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914458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133556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50489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651387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40642615"/>
                    </a:ext>
                  </a:extLst>
                </a:gridCol>
              </a:tblGrid>
              <a:tr h="4131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32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93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87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069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29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22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3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595169"/>
                  </a:ext>
                </a:extLst>
              </a:tr>
            </a:tbl>
          </a:graphicData>
        </a:graphic>
      </p:graphicFrame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DC6BE67F-C602-4883-8EBB-820C81A23883}"/>
              </a:ext>
            </a:extLst>
          </p:cNvPr>
          <p:cNvSpPr/>
          <p:nvPr/>
        </p:nvSpPr>
        <p:spPr>
          <a:xfrm>
            <a:off x="33867" y="3974761"/>
            <a:ext cx="283026" cy="13439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312AEE94-5AFE-47A6-BA03-146395CFEB81}"/>
              </a:ext>
            </a:extLst>
          </p:cNvPr>
          <p:cNvGraphicFramePr>
            <a:graphicFrameLocks noGrp="1"/>
          </p:cNvGraphicFramePr>
          <p:nvPr/>
        </p:nvGraphicFramePr>
        <p:xfrm>
          <a:off x="7158699" y="897013"/>
          <a:ext cx="4876800" cy="30090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9114604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914458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133556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50489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651387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40642615"/>
                    </a:ext>
                  </a:extLst>
                </a:gridCol>
              </a:tblGrid>
              <a:tr h="413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32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93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87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069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29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22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3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595169"/>
                  </a:ext>
                </a:extLst>
              </a:tr>
            </a:tbl>
          </a:graphicData>
        </a:graphic>
      </p:graphicFrame>
      <p:sp>
        <p:nvSpPr>
          <p:cNvPr id="15" name="חץ: ימינה 14">
            <a:extLst>
              <a:ext uri="{FF2B5EF4-FFF2-40B4-BE49-F238E27FC236}">
                <a16:creationId xmlns:a16="http://schemas.microsoft.com/office/drawing/2014/main" id="{5A9DECB6-3263-4EE8-841B-EF8E401E59DA}"/>
              </a:ext>
            </a:extLst>
          </p:cNvPr>
          <p:cNvSpPr/>
          <p:nvPr/>
        </p:nvSpPr>
        <p:spPr>
          <a:xfrm>
            <a:off x="39510" y="4714189"/>
            <a:ext cx="283026" cy="13439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6" name="טבלה 15">
            <a:extLst>
              <a:ext uri="{FF2B5EF4-FFF2-40B4-BE49-F238E27FC236}">
                <a16:creationId xmlns:a16="http://schemas.microsoft.com/office/drawing/2014/main" id="{5F8F4DB5-F880-4C2D-AC41-8FBA7A996332}"/>
              </a:ext>
            </a:extLst>
          </p:cNvPr>
          <p:cNvGraphicFramePr>
            <a:graphicFrameLocks noGrp="1"/>
          </p:cNvGraphicFramePr>
          <p:nvPr/>
        </p:nvGraphicFramePr>
        <p:xfrm>
          <a:off x="7158699" y="897013"/>
          <a:ext cx="4876800" cy="30090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9114604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914458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133556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50489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651387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40642615"/>
                    </a:ext>
                  </a:extLst>
                </a:gridCol>
              </a:tblGrid>
              <a:tr h="413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32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93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87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069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29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22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03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95169"/>
                  </a:ext>
                </a:extLst>
              </a:tr>
            </a:tbl>
          </a:graphicData>
        </a:graphic>
      </p:graphicFrame>
      <p:sp>
        <p:nvSpPr>
          <p:cNvPr id="18" name="חץ: ימינה 17">
            <a:extLst>
              <a:ext uri="{FF2B5EF4-FFF2-40B4-BE49-F238E27FC236}">
                <a16:creationId xmlns:a16="http://schemas.microsoft.com/office/drawing/2014/main" id="{9DC8F53F-CC36-4394-8046-0B4D15813221}"/>
              </a:ext>
            </a:extLst>
          </p:cNvPr>
          <p:cNvSpPr/>
          <p:nvPr/>
        </p:nvSpPr>
        <p:spPr>
          <a:xfrm>
            <a:off x="39510" y="5689168"/>
            <a:ext cx="283026" cy="13439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9" name="טבלה 18">
            <a:extLst>
              <a:ext uri="{FF2B5EF4-FFF2-40B4-BE49-F238E27FC236}">
                <a16:creationId xmlns:a16="http://schemas.microsoft.com/office/drawing/2014/main" id="{9E4526B5-A581-4B2C-9924-560E11B192B2}"/>
              </a:ext>
            </a:extLst>
          </p:cNvPr>
          <p:cNvGraphicFramePr>
            <a:graphicFrameLocks noGrp="1"/>
          </p:cNvGraphicFramePr>
          <p:nvPr/>
        </p:nvGraphicFramePr>
        <p:xfrm>
          <a:off x="7158699" y="897013"/>
          <a:ext cx="4876800" cy="30090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9114604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914458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133556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50489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651387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40642615"/>
                    </a:ext>
                  </a:extLst>
                </a:gridCol>
              </a:tblGrid>
              <a:tr h="413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32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93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87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069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29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22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03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95169"/>
                  </a:ext>
                </a:extLst>
              </a:tr>
            </a:tbl>
          </a:graphicData>
        </a:graphic>
      </p:graphicFrame>
      <p:graphicFrame>
        <p:nvGraphicFramePr>
          <p:cNvPr id="20" name="טבלה 19">
            <a:extLst>
              <a:ext uri="{FF2B5EF4-FFF2-40B4-BE49-F238E27FC236}">
                <a16:creationId xmlns:a16="http://schemas.microsoft.com/office/drawing/2014/main" id="{9EDA2CA1-367C-4B35-BBF7-C126A70C76ED}"/>
              </a:ext>
            </a:extLst>
          </p:cNvPr>
          <p:cNvGraphicFramePr>
            <a:graphicFrameLocks noGrp="1"/>
          </p:cNvGraphicFramePr>
          <p:nvPr/>
        </p:nvGraphicFramePr>
        <p:xfrm>
          <a:off x="7158699" y="897013"/>
          <a:ext cx="4876800" cy="30090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9114604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914458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133556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50489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651387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40642615"/>
                    </a:ext>
                  </a:extLst>
                </a:gridCol>
              </a:tblGrid>
              <a:tr h="413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32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93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87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069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29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22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03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95169"/>
                  </a:ext>
                </a:extLst>
              </a:tr>
            </a:tbl>
          </a:graphicData>
        </a:graphic>
      </p:graphicFrame>
      <p:sp>
        <p:nvSpPr>
          <p:cNvPr id="17" name="קשת 16">
            <a:extLst>
              <a:ext uri="{FF2B5EF4-FFF2-40B4-BE49-F238E27FC236}">
                <a16:creationId xmlns:a16="http://schemas.microsoft.com/office/drawing/2014/main" id="{6C25C464-C9D6-47A3-83CB-9BBC93512CBD}"/>
              </a:ext>
            </a:extLst>
          </p:cNvPr>
          <p:cNvSpPr/>
          <p:nvPr/>
        </p:nvSpPr>
        <p:spPr>
          <a:xfrm>
            <a:off x="7725529" y="973440"/>
            <a:ext cx="1321944" cy="1871088"/>
          </a:xfrm>
          <a:prstGeom prst="arc">
            <a:avLst>
              <a:gd name="adj1" fmla="val 19532245"/>
              <a:gd name="adj2" fmla="val 92334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חץ: ימינה 20">
            <a:extLst>
              <a:ext uri="{FF2B5EF4-FFF2-40B4-BE49-F238E27FC236}">
                <a16:creationId xmlns:a16="http://schemas.microsoft.com/office/drawing/2014/main" id="{C07428B9-2D84-4E40-9335-C93E52F907B6}"/>
              </a:ext>
            </a:extLst>
          </p:cNvPr>
          <p:cNvSpPr/>
          <p:nvPr/>
        </p:nvSpPr>
        <p:spPr>
          <a:xfrm>
            <a:off x="39510" y="6417960"/>
            <a:ext cx="283026" cy="13439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קשת 21">
            <a:extLst>
              <a:ext uri="{FF2B5EF4-FFF2-40B4-BE49-F238E27FC236}">
                <a16:creationId xmlns:a16="http://schemas.microsoft.com/office/drawing/2014/main" id="{179CF737-A2CC-483C-BB23-2783326F1D6B}"/>
              </a:ext>
            </a:extLst>
          </p:cNvPr>
          <p:cNvSpPr/>
          <p:nvPr/>
        </p:nvSpPr>
        <p:spPr>
          <a:xfrm flipH="1">
            <a:off x="9349164" y="2794353"/>
            <a:ext cx="630214" cy="1450269"/>
          </a:xfrm>
          <a:prstGeom prst="arc">
            <a:avLst>
              <a:gd name="adj1" fmla="val 19532245"/>
              <a:gd name="adj2" fmla="val 92334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517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5" grpId="0" animBg="1"/>
      <p:bldP spid="15" grpId="1" animBg="1"/>
      <p:bldP spid="18" grpId="0" animBg="1"/>
      <p:bldP spid="18" grpId="1" animBg="1"/>
      <p:bldP spid="17" grpId="0" animBg="1"/>
      <p:bldP spid="21" grpId="0" animBg="1"/>
      <p:bldP spid="21" grpId="1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234" y="2389009"/>
            <a:ext cx="11574966" cy="1470025"/>
          </a:xfrm>
        </p:spPr>
        <p:txBody>
          <a:bodyPr/>
          <a:lstStyle/>
          <a:p>
            <a:r>
              <a:rPr lang="en-US" dirty="0"/>
              <a:t>Pointer to pointer</a:t>
            </a:r>
          </a:p>
        </p:txBody>
      </p:sp>
    </p:spTree>
    <p:extLst>
      <p:ext uri="{BB962C8B-B14F-4D97-AF65-F5344CB8AC3E}">
        <p14:creationId xmlns:p14="http://schemas.microsoft.com/office/powerpoint/2010/main" val="23718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22FC764-20D1-4E40-8A1D-3B4F80203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4" y="1688691"/>
            <a:ext cx="11720052" cy="2135763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495057"/>
                </a:solidFill>
                <a:effectLst/>
                <a:latin typeface="-apple-system"/>
              </a:rPr>
              <a:t>Yael was working on her C class assignment that included list implementation. She defined a list with type </a:t>
            </a:r>
            <a:r>
              <a:rPr lang="en-US" sz="2000" b="1" i="0" dirty="0">
                <a:solidFill>
                  <a:srgbClr val="495057"/>
                </a:solidFill>
                <a:effectLst/>
                <a:latin typeface="Courier New" panose="02070309020205020404" pitchFamily="49" charset="0"/>
              </a:rPr>
              <a:t>Node</a:t>
            </a:r>
            <a:r>
              <a:rPr lang="en-US" sz="2000" b="0" i="0" dirty="0">
                <a:solidFill>
                  <a:srgbClr val="495057"/>
                </a:solidFill>
                <a:effectLst/>
                <a:latin typeface="-apple-system"/>
              </a:rPr>
              <a:t> and 4 functions: </a:t>
            </a:r>
            <a:r>
              <a:rPr lang="en-US" sz="2000" b="1" i="0" dirty="0" err="1">
                <a:solidFill>
                  <a:srgbClr val="495057"/>
                </a:solidFill>
                <a:effectLst/>
                <a:latin typeface="Courier New" panose="02070309020205020404" pitchFamily="49" charset="0"/>
              </a:rPr>
              <a:t>printList</a:t>
            </a:r>
            <a:r>
              <a:rPr lang="en-US" sz="2000" b="0" i="0" dirty="0">
                <a:solidFill>
                  <a:srgbClr val="495057"/>
                </a:solidFill>
                <a:effectLst/>
                <a:latin typeface="-apple-system"/>
              </a:rPr>
              <a:t>, </a:t>
            </a:r>
            <a:r>
              <a:rPr lang="en-US" sz="2000" b="1" i="0" dirty="0">
                <a:solidFill>
                  <a:srgbClr val="495057"/>
                </a:solidFill>
                <a:effectLst/>
                <a:latin typeface="Courier New" panose="02070309020205020404" pitchFamily="49" charset="0"/>
              </a:rPr>
              <a:t>push</a:t>
            </a:r>
            <a:r>
              <a:rPr lang="en-US" sz="2000" b="0" i="0" dirty="0">
                <a:solidFill>
                  <a:srgbClr val="495057"/>
                </a:solidFill>
                <a:effectLst/>
                <a:latin typeface="-apple-system"/>
              </a:rPr>
              <a:t>, </a:t>
            </a:r>
            <a:r>
              <a:rPr lang="en-US" sz="2000" b="1" i="0" dirty="0" err="1">
                <a:solidFill>
                  <a:srgbClr val="495057"/>
                </a:solidFill>
                <a:effectLst/>
                <a:latin typeface="Courier New" panose="02070309020205020404" pitchFamily="49" charset="0"/>
              </a:rPr>
              <a:t>deleteList</a:t>
            </a:r>
            <a:r>
              <a:rPr lang="en-US" sz="2000" b="0" i="0" dirty="0">
                <a:solidFill>
                  <a:srgbClr val="495057"/>
                </a:solidFill>
                <a:effectLst/>
                <a:latin typeface="-apple-system"/>
              </a:rPr>
              <a:t> and </a:t>
            </a:r>
            <a:r>
              <a:rPr lang="en-US" sz="2000" b="1" i="0" dirty="0" err="1">
                <a:solidFill>
                  <a:srgbClr val="495057"/>
                </a:solidFill>
                <a:effectLst/>
                <a:latin typeface="Courier New" panose="02070309020205020404" pitchFamily="49" charset="0"/>
              </a:rPr>
              <a:t>removeDuplicates</a:t>
            </a:r>
            <a:r>
              <a:rPr lang="en-US" sz="2000" b="1" i="0" dirty="0">
                <a:solidFill>
                  <a:srgbClr val="495057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i="0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(removes duplicate entries from the unsorted list)</a:t>
            </a:r>
            <a:r>
              <a:rPr lang="en-US" sz="2000" dirty="0">
                <a:solidFill>
                  <a:srgbClr val="495057"/>
                </a:solidFill>
                <a:latin typeface="-apple-system"/>
              </a:rPr>
              <a:t>.</a:t>
            </a:r>
          </a:p>
          <a:p>
            <a:r>
              <a:rPr lang="en-US" sz="2000" b="0" i="0" dirty="0">
                <a:solidFill>
                  <a:srgbClr val="495057"/>
                </a:solidFill>
                <a:effectLst/>
                <a:latin typeface="-apple-system"/>
              </a:rPr>
              <a:t>The other three functions (</a:t>
            </a:r>
            <a:r>
              <a:rPr lang="en-US" sz="2000" b="1" i="0" dirty="0">
                <a:solidFill>
                  <a:srgbClr val="495057"/>
                </a:solidFill>
                <a:effectLst/>
                <a:latin typeface="Courier New" panose="02070309020205020404" pitchFamily="49" charset="0"/>
              </a:rPr>
              <a:t>push</a:t>
            </a:r>
            <a:r>
              <a:rPr lang="en-US" sz="2000" b="0" i="0" dirty="0">
                <a:solidFill>
                  <a:srgbClr val="495057"/>
                </a:solidFill>
                <a:effectLst/>
                <a:latin typeface="-apple-system"/>
              </a:rPr>
              <a:t>, </a:t>
            </a:r>
            <a:r>
              <a:rPr lang="en-US" sz="2000" b="1" i="0" dirty="0" err="1">
                <a:solidFill>
                  <a:srgbClr val="495057"/>
                </a:solidFill>
                <a:effectLst/>
                <a:latin typeface="Courier New" panose="02070309020205020404" pitchFamily="49" charset="0"/>
              </a:rPr>
              <a:t>deleteList</a:t>
            </a:r>
            <a:r>
              <a:rPr lang="en-US" sz="2000" b="0" i="0" dirty="0">
                <a:solidFill>
                  <a:srgbClr val="495057"/>
                </a:solidFill>
                <a:effectLst/>
                <a:latin typeface="-apple-system"/>
              </a:rPr>
              <a:t> and </a:t>
            </a:r>
            <a:r>
              <a:rPr lang="en-US" sz="2000" b="1" i="0" dirty="0" err="1">
                <a:solidFill>
                  <a:srgbClr val="495057"/>
                </a:solidFill>
                <a:effectLst/>
                <a:latin typeface="Courier New" panose="02070309020205020404" pitchFamily="49" charset="0"/>
              </a:rPr>
              <a:t>removeDuplicates</a:t>
            </a:r>
            <a:r>
              <a:rPr lang="en-US" sz="2000" b="0" i="0" dirty="0">
                <a:solidFill>
                  <a:srgbClr val="495057"/>
                </a:solidFill>
                <a:effectLst/>
                <a:latin typeface="-apple-system"/>
              </a:rPr>
              <a:t>) and a test </a:t>
            </a:r>
            <a:r>
              <a:rPr lang="en-US" sz="2000" b="1" i="0" dirty="0" err="1">
                <a:solidFill>
                  <a:srgbClr val="495057"/>
                </a:solidFill>
                <a:effectLst/>
                <a:latin typeface="Courier New" panose="02070309020205020404" pitchFamily="49" charset="0"/>
              </a:rPr>
              <a:t>myListTest</a:t>
            </a:r>
            <a:r>
              <a:rPr lang="en-US" sz="2000" b="1" i="0" dirty="0">
                <a:solidFill>
                  <a:srgbClr val="495057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2000" b="0" i="0" dirty="0">
                <a:solidFill>
                  <a:srgbClr val="495057"/>
                </a:solidFill>
                <a:effectLst/>
                <a:latin typeface="-apple-system"/>
              </a:rPr>
              <a:t> are in your answer box below. They contain bugs that cause </a:t>
            </a:r>
            <a:r>
              <a:rPr lang="en-US" sz="2000" b="1" i="0" dirty="0" err="1">
                <a:solidFill>
                  <a:srgbClr val="495057"/>
                </a:solidFill>
                <a:effectLst/>
                <a:latin typeface="Courier New" panose="02070309020205020404" pitchFamily="49" charset="0"/>
              </a:rPr>
              <a:t>myListTest</a:t>
            </a:r>
            <a:r>
              <a:rPr lang="en-US" sz="2000" b="0" i="0" dirty="0">
                <a:solidFill>
                  <a:srgbClr val="495057"/>
                </a:solidFill>
                <a:effectLst/>
                <a:latin typeface="-apple-system"/>
              </a:rPr>
              <a:t> function to fail. Please help Yael to fix the bugs. </a:t>
            </a:r>
            <a:endParaRPr lang="en-US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D82BBA-5F49-4C92-B4A8-5BCE07EE3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86" y="4291089"/>
            <a:ext cx="2970685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typedef struct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struct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9ADCD285-32EA-49FF-B549-F2DB8A70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4744"/>
            <a:ext cx="10972800" cy="1066800"/>
          </a:xfrm>
        </p:spPr>
        <p:txBody>
          <a:bodyPr/>
          <a:lstStyle/>
          <a:p>
            <a:r>
              <a:rPr lang="en-US" dirty="0"/>
              <a:t> Remove Duplicates</a:t>
            </a:r>
          </a:p>
        </p:txBody>
      </p:sp>
    </p:spTree>
    <p:extLst>
      <p:ext uri="{BB962C8B-B14F-4D97-AF65-F5344CB8AC3E}">
        <p14:creationId xmlns:p14="http://schemas.microsoft.com/office/powerpoint/2010/main" val="359726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7726AD7-2F7B-48F3-AF50-A63885202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94" y="1602179"/>
            <a:ext cx="6516528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new_data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data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new_data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head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0B18E96-444F-436F-A7F7-124734EF7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593" y="3734994"/>
            <a:ext cx="3438762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myListTest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printList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removeDuplicates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printList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deleteList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1CC78FE8-C2B9-4CB4-A70B-F0F356F4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4744"/>
            <a:ext cx="10972800" cy="1066800"/>
          </a:xfrm>
        </p:spPr>
        <p:txBody>
          <a:bodyPr/>
          <a:lstStyle/>
          <a:p>
            <a:r>
              <a:rPr lang="en-US" dirty="0"/>
              <a:t> Remove Duplicates</a:t>
            </a:r>
          </a:p>
        </p:txBody>
      </p:sp>
      <p:graphicFrame>
        <p:nvGraphicFramePr>
          <p:cNvPr id="8" name="טבלה 8">
            <a:extLst>
              <a:ext uri="{FF2B5EF4-FFF2-40B4-BE49-F238E27FC236}">
                <a16:creationId xmlns:a16="http://schemas.microsoft.com/office/drawing/2014/main" id="{ABA978BF-67C0-409E-99D4-EDEFFD3EA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411534"/>
              </p:ext>
            </p:extLst>
          </p:nvPr>
        </p:nvGraphicFramePr>
        <p:xfrm>
          <a:off x="257279" y="4764537"/>
          <a:ext cx="705628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071">
                  <a:extLst>
                    <a:ext uri="{9D8B030D-6E8A-4147-A177-3AD203B41FA5}">
                      <a16:colId xmlns:a16="http://schemas.microsoft.com/office/drawing/2014/main" val="446570395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1607187957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2388284958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3347513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08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25628"/>
                  </a:ext>
                </a:extLst>
              </a:tr>
            </a:tbl>
          </a:graphicData>
        </a:graphic>
      </p:graphicFrame>
      <p:graphicFrame>
        <p:nvGraphicFramePr>
          <p:cNvPr id="10" name="טבלה 8">
            <a:extLst>
              <a:ext uri="{FF2B5EF4-FFF2-40B4-BE49-F238E27FC236}">
                <a16:creationId xmlns:a16="http://schemas.microsoft.com/office/drawing/2014/main" id="{F882AC2A-D803-4A2C-B80F-C26BC743A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29274"/>
              </p:ext>
            </p:extLst>
          </p:nvPr>
        </p:nvGraphicFramePr>
        <p:xfrm>
          <a:off x="257279" y="5895570"/>
          <a:ext cx="705628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071">
                  <a:extLst>
                    <a:ext uri="{9D8B030D-6E8A-4147-A177-3AD203B41FA5}">
                      <a16:colId xmlns:a16="http://schemas.microsoft.com/office/drawing/2014/main" val="446570395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1607187957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2388284958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3347513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08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25628"/>
                  </a:ext>
                </a:extLst>
              </a:tr>
            </a:tbl>
          </a:graphicData>
        </a:graphic>
      </p:graphicFrame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81D2483A-70F4-4CB1-B358-139082AE21EA}"/>
              </a:ext>
            </a:extLst>
          </p:cNvPr>
          <p:cNvSpPr txBox="1"/>
          <p:nvPr/>
        </p:nvSpPr>
        <p:spPr>
          <a:xfrm>
            <a:off x="245807" y="4375184"/>
            <a:ext cx="1081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stack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73F2F30D-7FC8-47AB-834A-605218A04A64}"/>
              </a:ext>
            </a:extLst>
          </p:cNvPr>
          <p:cNvSpPr txBox="1"/>
          <p:nvPr/>
        </p:nvSpPr>
        <p:spPr>
          <a:xfrm>
            <a:off x="257279" y="5526238"/>
            <a:ext cx="6150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heap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חץ: ימינה 14">
            <a:extLst>
              <a:ext uri="{FF2B5EF4-FFF2-40B4-BE49-F238E27FC236}">
                <a16:creationId xmlns:a16="http://schemas.microsoft.com/office/drawing/2014/main" id="{520D6077-5497-4B90-9530-EF1BC821DD83}"/>
              </a:ext>
            </a:extLst>
          </p:cNvPr>
          <p:cNvSpPr/>
          <p:nvPr/>
        </p:nvSpPr>
        <p:spPr>
          <a:xfrm>
            <a:off x="8367251" y="4100051"/>
            <a:ext cx="304800" cy="117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טבלה 8">
            <a:extLst>
              <a:ext uri="{FF2B5EF4-FFF2-40B4-BE49-F238E27FC236}">
                <a16:creationId xmlns:a16="http://schemas.microsoft.com/office/drawing/2014/main" id="{25C3C57D-5B02-466D-A2D5-DEA9ECA2F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710459"/>
              </p:ext>
            </p:extLst>
          </p:nvPr>
        </p:nvGraphicFramePr>
        <p:xfrm>
          <a:off x="255639" y="4773399"/>
          <a:ext cx="705628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071">
                  <a:extLst>
                    <a:ext uri="{9D8B030D-6E8A-4147-A177-3AD203B41FA5}">
                      <a16:colId xmlns:a16="http://schemas.microsoft.com/office/drawing/2014/main" val="446570395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1607187957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2388284958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3347513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phead</a:t>
                      </a:r>
                      <a:r>
                        <a:rPr lang="en-US" dirty="0"/>
                        <a:t> = NULL              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08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725628"/>
                  </a:ext>
                </a:extLst>
              </a:tr>
            </a:tbl>
          </a:graphicData>
        </a:graphic>
      </p:graphicFrame>
      <p:sp>
        <p:nvSpPr>
          <p:cNvPr id="21" name="חץ: ימינה 20">
            <a:extLst>
              <a:ext uri="{FF2B5EF4-FFF2-40B4-BE49-F238E27FC236}">
                <a16:creationId xmlns:a16="http://schemas.microsoft.com/office/drawing/2014/main" id="{0C5CD8B4-5A6E-4A57-A808-A33BC29D0AD0}"/>
              </a:ext>
            </a:extLst>
          </p:cNvPr>
          <p:cNvSpPr/>
          <p:nvPr/>
        </p:nvSpPr>
        <p:spPr>
          <a:xfrm>
            <a:off x="521109" y="2286452"/>
            <a:ext cx="304800" cy="117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טבלה 8">
            <a:extLst>
              <a:ext uri="{FF2B5EF4-FFF2-40B4-BE49-F238E27FC236}">
                <a16:creationId xmlns:a16="http://schemas.microsoft.com/office/drawing/2014/main" id="{C042CA7B-19E9-426A-93FB-871055712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093688"/>
              </p:ext>
            </p:extLst>
          </p:nvPr>
        </p:nvGraphicFramePr>
        <p:xfrm>
          <a:off x="255639" y="5895927"/>
          <a:ext cx="705628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071">
                  <a:extLst>
                    <a:ext uri="{9D8B030D-6E8A-4147-A177-3AD203B41FA5}">
                      <a16:colId xmlns:a16="http://schemas.microsoft.com/office/drawing/2014/main" val="446570395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1607187957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2388284958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3347513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                      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08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725628"/>
                  </a:ext>
                </a:extLst>
              </a:tr>
            </a:tbl>
          </a:graphicData>
        </a:graphic>
      </p:graphicFrame>
      <p:sp>
        <p:nvSpPr>
          <p:cNvPr id="25" name="חץ: ימינה 24">
            <a:extLst>
              <a:ext uri="{FF2B5EF4-FFF2-40B4-BE49-F238E27FC236}">
                <a16:creationId xmlns:a16="http://schemas.microsoft.com/office/drawing/2014/main" id="{BB69CF50-7237-43F8-A0A1-DD069F97AFA5}"/>
              </a:ext>
            </a:extLst>
          </p:cNvPr>
          <p:cNvSpPr/>
          <p:nvPr/>
        </p:nvSpPr>
        <p:spPr>
          <a:xfrm>
            <a:off x="521109" y="3068813"/>
            <a:ext cx="304800" cy="117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טבלה 8">
            <a:extLst>
              <a:ext uri="{FF2B5EF4-FFF2-40B4-BE49-F238E27FC236}">
                <a16:creationId xmlns:a16="http://schemas.microsoft.com/office/drawing/2014/main" id="{111B0794-17FE-4CBF-B3E1-6CABE4AD0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461429"/>
              </p:ext>
            </p:extLst>
          </p:nvPr>
        </p:nvGraphicFramePr>
        <p:xfrm>
          <a:off x="255639" y="4773831"/>
          <a:ext cx="705628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071">
                  <a:extLst>
                    <a:ext uri="{9D8B030D-6E8A-4147-A177-3AD203B41FA5}">
                      <a16:colId xmlns:a16="http://schemas.microsoft.com/office/drawing/2014/main" val="446570395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1607187957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2388284958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3347513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phead</a:t>
                      </a:r>
                      <a:r>
                        <a:rPr lang="en-US" dirty="0"/>
                        <a:t> = NULL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08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new_data</a:t>
                      </a:r>
                      <a:r>
                        <a:rPr lang="en-US" dirty="0"/>
                        <a:t> = 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 = NULL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725628"/>
                  </a:ext>
                </a:extLst>
              </a:tr>
            </a:tbl>
          </a:graphicData>
        </a:graphic>
      </p:graphicFrame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F2C1E4C8-E2C8-443F-8683-7905333234AC}"/>
              </a:ext>
            </a:extLst>
          </p:cNvPr>
          <p:cNvCxnSpPr>
            <a:cxnSpLocks/>
          </p:cNvCxnSpPr>
          <p:nvPr/>
        </p:nvCxnSpPr>
        <p:spPr>
          <a:xfrm flipH="1">
            <a:off x="4445000" y="5506217"/>
            <a:ext cx="1238045" cy="57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טבלה 8">
            <a:extLst>
              <a:ext uri="{FF2B5EF4-FFF2-40B4-BE49-F238E27FC236}">
                <a16:creationId xmlns:a16="http://schemas.microsoft.com/office/drawing/2014/main" id="{6888D949-3D6F-4234-8E8E-1B59DE79F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989225"/>
              </p:ext>
            </p:extLst>
          </p:nvPr>
        </p:nvGraphicFramePr>
        <p:xfrm>
          <a:off x="259925" y="4774986"/>
          <a:ext cx="705628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071">
                  <a:extLst>
                    <a:ext uri="{9D8B030D-6E8A-4147-A177-3AD203B41FA5}">
                      <a16:colId xmlns:a16="http://schemas.microsoft.com/office/drawing/2014/main" val="446570395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1607187957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2388284958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3347513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phead</a:t>
                      </a:r>
                      <a:r>
                        <a:rPr lang="en-US" dirty="0"/>
                        <a:t> = NULL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08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new_data</a:t>
                      </a:r>
                      <a:r>
                        <a:rPr lang="en-US" dirty="0"/>
                        <a:t> = 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 = NULL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new_node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725628"/>
                  </a:ext>
                </a:extLst>
              </a:tr>
            </a:tbl>
          </a:graphicData>
        </a:graphic>
      </p:graphicFrame>
      <p:sp>
        <p:nvSpPr>
          <p:cNvPr id="33" name="חץ: ימינה 32">
            <a:extLst>
              <a:ext uri="{FF2B5EF4-FFF2-40B4-BE49-F238E27FC236}">
                <a16:creationId xmlns:a16="http://schemas.microsoft.com/office/drawing/2014/main" id="{3D377155-4928-4B5B-9CE3-ECC39834CB10}"/>
              </a:ext>
            </a:extLst>
          </p:cNvPr>
          <p:cNvSpPr/>
          <p:nvPr/>
        </p:nvSpPr>
        <p:spPr>
          <a:xfrm>
            <a:off x="8817213" y="4604920"/>
            <a:ext cx="304800" cy="117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טבלה 8">
            <a:extLst>
              <a:ext uri="{FF2B5EF4-FFF2-40B4-BE49-F238E27FC236}">
                <a16:creationId xmlns:a16="http://schemas.microsoft.com/office/drawing/2014/main" id="{33F3FB81-A143-4FA6-AF79-A19360D55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206354"/>
              </p:ext>
            </p:extLst>
          </p:nvPr>
        </p:nvGraphicFramePr>
        <p:xfrm>
          <a:off x="260897" y="4772507"/>
          <a:ext cx="705628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071">
                  <a:extLst>
                    <a:ext uri="{9D8B030D-6E8A-4147-A177-3AD203B41FA5}">
                      <a16:colId xmlns:a16="http://schemas.microsoft.com/office/drawing/2014/main" val="446570395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1607187957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2388284958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3347513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phead</a:t>
                      </a:r>
                      <a:r>
                        <a:rPr lang="en-US" dirty="0"/>
                        <a:t> = NULL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08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new_data</a:t>
                      </a:r>
                      <a:r>
                        <a:rPr lang="en-US" dirty="0"/>
                        <a:t> = 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new_node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725628"/>
                  </a:ext>
                </a:extLst>
              </a:tr>
            </a:tbl>
          </a:graphicData>
        </a:graphic>
      </p:graphicFrame>
      <p:graphicFrame>
        <p:nvGraphicFramePr>
          <p:cNvPr id="37" name="טבלה 8">
            <a:extLst>
              <a:ext uri="{FF2B5EF4-FFF2-40B4-BE49-F238E27FC236}">
                <a16:creationId xmlns:a16="http://schemas.microsoft.com/office/drawing/2014/main" id="{8F94C588-82BC-47D4-8F49-6966F412E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046531"/>
              </p:ext>
            </p:extLst>
          </p:nvPr>
        </p:nvGraphicFramePr>
        <p:xfrm>
          <a:off x="266641" y="4768437"/>
          <a:ext cx="70562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071">
                  <a:extLst>
                    <a:ext uri="{9D8B030D-6E8A-4147-A177-3AD203B41FA5}">
                      <a16:colId xmlns:a16="http://schemas.microsoft.com/office/drawing/2014/main" val="446570395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1607187957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2388284958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3347513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phead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086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725628"/>
                  </a:ext>
                </a:extLst>
              </a:tr>
            </a:tbl>
          </a:graphicData>
        </a:graphic>
      </p:graphicFrame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7FDD6974-6823-4881-8754-2462D10E24BC}"/>
              </a:ext>
            </a:extLst>
          </p:cNvPr>
          <p:cNvCxnSpPr>
            <a:cxnSpLocks/>
          </p:cNvCxnSpPr>
          <p:nvPr/>
        </p:nvCxnSpPr>
        <p:spPr>
          <a:xfrm flipH="1">
            <a:off x="4355690" y="5362917"/>
            <a:ext cx="97810" cy="71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16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1" grpId="0" animBg="1"/>
      <p:bldP spid="21" grpId="1" animBg="1"/>
      <p:bldP spid="25" grpId="0" animBg="1"/>
      <p:bldP spid="25" grpId="1" animBg="1"/>
      <p:bldP spid="33" grpId="0" animBg="1"/>
      <p:bldP spid="3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7726AD7-2F7B-48F3-AF50-A63885202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94" y="1602179"/>
            <a:ext cx="6516528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new_data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data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new_data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head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0B18E96-444F-436F-A7F7-124734EF7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593" y="3734994"/>
            <a:ext cx="3438762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myListTest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en-US" sz="1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printList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removeDuplicates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printList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deleteList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1CC78FE8-C2B9-4CB4-A70B-F0F356F4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4744"/>
            <a:ext cx="10972800" cy="1066800"/>
          </a:xfrm>
        </p:spPr>
        <p:txBody>
          <a:bodyPr/>
          <a:lstStyle/>
          <a:p>
            <a:r>
              <a:rPr lang="en-US" dirty="0"/>
              <a:t> Remove Duplicates</a:t>
            </a:r>
          </a:p>
        </p:txBody>
      </p:sp>
      <p:graphicFrame>
        <p:nvGraphicFramePr>
          <p:cNvPr id="8" name="טבלה 8">
            <a:extLst>
              <a:ext uri="{FF2B5EF4-FFF2-40B4-BE49-F238E27FC236}">
                <a16:creationId xmlns:a16="http://schemas.microsoft.com/office/drawing/2014/main" id="{ABA978BF-67C0-409E-99D4-EDEFFD3EA935}"/>
              </a:ext>
            </a:extLst>
          </p:cNvPr>
          <p:cNvGraphicFramePr>
            <a:graphicFrameLocks noGrp="1"/>
          </p:cNvGraphicFramePr>
          <p:nvPr/>
        </p:nvGraphicFramePr>
        <p:xfrm>
          <a:off x="257279" y="4764537"/>
          <a:ext cx="705628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071">
                  <a:extLst>
                    <a:ext uri="{9D8B030D-6E8A-4147-A177-3AD203B41FA5}">
                      <a16:colId xmlns:a16="http://schemas.microsoft.com/office/drawing/2014/main" val="446570395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1607187957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2388284958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3347513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08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25628"/>
                  </a:ext>
                </a:extLst>
              </a:tr>
            </a:tbl>
          </a:graphicData>
        </a:graphic>
      </p:graphicFrame>
      <p:graphicFrame>
        <p:nvGraphicFramePr>
          <p:cNvPr id="10" name="טבלה 8">
            <a:extLst>
              <a:ext uri="{FF2B5EF4-FFF2-40B4-BE49-F238E27FC236}">
                <a16:creationId xmlns:a16="http://schemas.microsoft.com/office/drawing/2014/main" id="{F882AC2A-D803-4A2C-B80F-C26BC743AFA6}"/>
              </a:ext>
            </a:extLst>
          </p:cNvPr>
          <p:cNvGraphicFramePr>
            <a:graphicFrameLocks noGrp="1"/>
          </p:cNvGraphicFramePr>
          <p:nvPr/>
        </p:nvGraphicFramePr>
        <p:xfrm>
          <a:off x="257279" y="5895570"/>
          <a:ext cx="705628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071">
                  <a:extLst>
                    <a:ext uri="{9D8B030D-6E8A-4147-A177-3AD203B41FA5}">
                      <a16:colId xmlns:a16="http://schemas.microsoft.com/office/drawing/2014/main" val="446570395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1607187957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2388284958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3347513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08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25628"/>
                  </a:ext>
                </a:extLst>
              </a:tr>
            </a:tbl>
          </a:graphicData>
        </a:graphic>
      </p:graphicFrame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81D2483A-70F4-4CB1-B358-139082AE21EA}"/>
              </a:ext>
            </a:extLst>
          </p:cNvPr>
          <p:cNvSpPr txBox="1"/>
          <p:nvPr/>
        </p:nvSpPr>
        <p:spPr>
          <a:xfrm>
            <a:off x="245807" y="4375184"/>
            <a:ext cx="1081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stack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73F2F30D-7FC8-47AB-834A-605218A04A64}"/>
              </a:ext>
            </a:extLst>
          </p:cNvPr>
          <p:cNvSpPr txBox="1"/>
          <p:nvPr/>
        </p:nvSpPr>
        <p:spPr>
          <a:xfrm>
            <a:off x="257279" y="5526238"/>
            <a:ext cx="6150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heap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חץ: ימינה 14">
            <a:extLst>
              <a:ext uri="{FF2B5EF4-FFF2-40B4-BE49-F238E27FC236}">
                <a16:creationId xmlns:a16="http://schemas.microsoft.com/office/drawing/2014/main" id="{520D6077-5497-4B90-9530-EF1BC821DD83}"/>
              </a:ext>
            </a:extLst>
          </p:cNvPr>
          <p:cNvSpPr/>
          <p:nvPr/>
        </p:nvSpPr>
        <p:spPr>
          <a:xfrm>
            <a:off x="8367251" y="4100051"/>
            <a:ext cx="304800" cy="117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טבלה 8">
            <a:extLst>
              <a:ext uri="{FF2B5EF4-FFF2-40B4-BE49-F238E27FC236}">
                <a16:creationId xmlns:a16="http://schemas.microsoft.com/office/drawing/2014/main" id="{25C3C57D-5B02-466D-A2D5-DEA9ECA2F481}"/>
              </a:ext>
            </a:extLst>
          </p:cNvPr>
          <p:cNvGraphicFramePr>
            <a:graphicFrameLocks noGrp="1"/>
          </p:cNvGraphicFramePr>
          <p:nvPr/>
        </p:nvGraphicFramePr>
        <p:xfrm>
          <a:off x="255639" y="4773399"/>
          <a:ext cx="705628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071">
                  <a:extLst>
                    <a:ext uri="{9D8B030D-6E8A-4147-A177-3AD203B41FA5}">
                      <a16:colId xmlns:a16="http://schemas.microsoft.com/office/drawing/2014/main" val="446570395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1607187957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2388284958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3347513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phead</a:t>
                      </a:r>
                      <a:r>
                        <a:rPr lang="en-US" dirty="0"/>
                        <a:t> = NULL              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08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725628"/>
                  </a:ext>
                </a:extLst>
              </a:tr>
            </a:tbl>
          </a:graphicData>
        </a:graphic>
      </p:graphicFrame>
      <p:sp>
        <p:nvSpPr>
          <p:cNvPr id="21" name="חץ: ימינה 20">
            <a:extLst>
              <a:ext uri="{FF2B5EF4-FFF2-40B4-BE49-F238E27FC236}">
                <a16:creationId xmlns:a16="http://schemas.microsoft.com/office/drawing/2014/main" id="{0C5CD8B4-5A6E-4A57-A808-A33BC29D0AD0}"/>
              </a:ext>
            </a:extLst>
          </p:cNvPr>
          <p:cNvSpPr/>
          <p:nvPr/>
        </p:nvSpPr>
        <p:spPr>
          <a:xfrm>
            <a:off x="521109" y="2286452"/>
            <a:ext cx="304800" cy="117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טבלה 8">
            <a:extLst>
              <a:ext uri="{FF2B5EF4-FFF2-40B4-BE49-F238E27FC236}">
                <a16:creationId xmlns:a16="http://schemas.microsoft.com/office/drawing/2014/main" id="{C042CA7B-19E9-426A-93FB-8710557121B5}"/>
              </a:ext>
            </a:extLst>
          </p:cNvPr>
          <p:cNvGraphicFramePr>
            <a:graphicFrameLocks noGrp="1"/>
          </p:cNvGraphicFramePr>
          <p:nvPr/>
        </p:nvGraphicFramePr>
        <p:xfrm>
          <a:off x="255639" y="5895927"/>
          <a:ext cx="705628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071">
                  <a:extLst>
                    <a:ext uri="{9D8B030D-6E8A-4147-A177-3AD203B41FA5}">
                      <a16:colId xmlns:a16="http://schemas.microsoft.com/office/drawing/2014/main" val="446570395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1607187957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2388284958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3347513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                      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08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725628"/>
                  </a:ext>
                </a:extLst>
              </a:tr>
            </a:tbl>
          </a:graphicData>
        </a:graphic>
      </p:graphicFrame>
      <p:sp>
        <p:nvSpPr>
          <p:cNvPr id="25" name="חץ: ימינה 24">
            <a:extLst>
              <a:ext uri="{FF2B5EF4-FFF2-40B4-BE49-F238E27FC236}">
                <a16:creationId xmlns:a16="http://schemas.microsoft.com/office/drawing/2014/main" id="{BB69CF50-7237-43F8-A0A1-DD069F97AFA5}"/>
              </a:ext>
            </a:extLst>
          </p:cNvPr>
          <p:cNvSpPr/>
          <p:nvPr/>
        </p:nvSpPr>
        <p:spPr>
          <a:xfrm>
            <a:off x="521109" y="3068813"/>
            <a:ext cx="304800" cy="117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טבלה 8">
            <a:extLst>
              <a:ext uri="{FF2B5EF4-FFF2-40B4-BE49-F238E27FC236}">
                <a16:creationId xmlns:a16="http://schemas.microsoft.com/office/drawing/2014/main" id="{111B0794-17FE-4CBF-B3E1-6CABE4AD0AC7}"/>
              </a:ext>
            </a:extLst>
          </p:cNvPr>
          <p:cNvGraphicFramePr>
            <a:graphicFrameLocks noGrp="1"/>
          </p:cNvGraphicFramePr>
          <p:nvPr/>
        </p:nvGraphicFramePr>
        <p:xfrm>
          <a:off x="255639" y="4773831"/>
          <a:ext cx="705628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071">
                  <a:extLst>
                    <a:ext uri="{9D8B030D-6E8A-4147-A177-3AD203B41FA5}">
                      <a16:colId xmlns:a16="http://schemas.microsoft.com/office/drawing/2014/main" val="446570395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1607187957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2388284958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3347513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phead</a:t>
                      </a:r>
                      <a:r>
                        <a:rPr lang="en-US" dirty="0"/>
                        <a:t> = NULL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08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new_data</a:t>
                      </a:r>
                      <a:r>
                        <a:rPr lang="en-US" dirty="0"/>
                        <a:t> = 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725628"/>
                  </a:ext>
                </a:extLst>
              </a:tr>
            </a:tbl>
          </a:graphicData>
        </a:graphic>
      </p:graphicFrame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F2C1E4C8-E2C8-443F-8683-7905333234AC}"/>
              </a:ext>
            </a:extLst>
          </p:cNvPr>
          <p:cNvCxnSpPr>
            <a:cxnSpLocks/>
          </p:cNvCxnSpPr>
          <p:nvPr/>
        </p:nvCxnSpPr>
        <p:spPr>
          <a:xfrm flipH="1">
            <a:off x="4445000" y="5506217"/>
            <a:ext cx="1238045" cy="57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טבלה 8">
            <a:extLst>
              <a:ext uri="{FF2B5EF4-FFF2-40B4-BE49-F238E27FC236}">
                <a16:creationId xmlns:a16="http://schemas.microsoft.com/office/drawing/2014/main" id="{6888D949-3D6F-4234-8E8E-1B59DE79FB89}"/>
              </a:ext>
            </a:extLst>
          </p:cNvPr>
          <p:cNvGraphicFramePr>
            <a:graphicFrameLocks noGrp="1"/>
          </p:cNvGraphicFramePr>
          <p:nvPr/>
        </p:nvGraphicFramePr>
        <p:xfrm>
          <a:off x="259455" y="4775865"/>
          <a:ext cx="705628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071">
                  <a:extLst>
                    <a:ext uri="{9D8B030D-6E8A-4147-A177-3AD203B41FA5}">
                      <a16:colId xmlns:a16="http://schemas.microsoft.com/office/drawing/2014/main" val="446570395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1607187957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2388284958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3347513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phead</a:t>
                      </a:r>
                      <a:r>
                        <a:rPr lang="en-US" dirty="0"/>
                        <a:t> = NULL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08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new_data</a:t>
                      </a:r>
                      <a:r>
                        <a:rPr lang="en-US" dirty="0"/>
                        <a:t> = 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new_node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725628"/>
                  </a:ext>
                </a:extLst>
              </a:tr>
            </a:tbl>
          </a:graphicData>
        </a:graphic>
      </p:graphicFrame>
      <p:sp>
        <p:nvSpPr>
          <p:cNvPr id="33" name="חץ: ימינה 32">
            <a:extLst>
              <a:ext uri="{FF2B5EF4-FFF2-40B4-BE49-F238E27FC236}">
                <a16:creationId xmlns:a16="http://schemas.microsoft.com/office/drawing/2014/main" id="{3D377155-4928-4B5B-9CE3-ECC39834CB10}"/>
              </a:ext>
            </a:extLst>
          </p:cNvPr>
          <p:cNvSpPr/>
          <p:nvPr/>
        </p:nvSpPr>
        <p:spPr>
          <a:xfrm>
            <a:off x="8817213" y="4604920"/>
            <a:ext cx="304800" cy="117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טבלה 8">
            <a:extLst>
              <a:ext uri="{FF2B5EF4-FFF2-40B4-BE49-F238E27FC236}">
                <a16:creationId xmlns:a16="http://schemas.microsoft.com/office/drawing/2014/main" id="{33F3FB81-A143-4FA6-AF79-A19360D5583B}"/>
              </a:ext>
            </a:extLst>
          </p:cNvPr>
          <p:cNvGraphicFramePr>
            <a:graphicFrameLocks noGrp="1"/>
          </p:cNvGraphicFramePr>
          <p:nvPr/>
        </p:nvGraphicFramePr>
        <p:xfrm>
          <a:off x="263271" y="4780033"/>
          <a:ext cx="705628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071">
                  <a:extLst>
                    <a:ext uri="{9D8B030D-6E8A-4147-A177-3AD203B41FA5}">
                      <a16:colId xmlns:a16="http://schemas.microsoft.com/office/drawing/2014/main" val="446570395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1607187957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2388284958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3347513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phead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08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new_data</a:t>
                      </a:r>
                      <a:r>
                        <a:rPr lang="en-US" dirty="0"/>
                        <a:t> = 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new_node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725628"/>
                  </a:ext>
                </a:extLst>
              </a:tr>
            </a:tbl>
          </a:graphicData>
        </a:graphic>
      </p:graphicFrame>
      <p:graphicFrame>
        <p:nvGraphicFramePr>
          <p:cNvPr id="37" name="טבלה 8">
            <a:extLst>
              <a:ext uri="{FF2B5EF4-FFF2-40B4-BE49-F238E27FC236}">
                <a16:creationId xmlns:a16="http://schemas.microsoft.com/office/drawing/2014/main" id="{8F94C588-82BC-47D4-8F49-6966F412EC51}"/>
              </a:ext>
            </a:extLst>
          </p:cNvPr>
          <p:cNvGraphicFramePr>
            <a:graphicFrameLocks noGrp="1"/>
          </p:cNvGraphicFramePr>
          <p:nvPr/>
        </p:nvGraphicFramePr>
        <p:xfrm>
          <a:off x="263271" y="4769806"/>
          <a:ext cx="70562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071">
                  <a:extLst>
                    <a:ext uri="{9D8B030D-6E8A-4147-A177-3AD203B41FA5}">
                      <a16:colId xmlns:a16="http://schemas.microsoft.com/office/drawing/2014/main" val="446570395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1607187957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2388284958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3347513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phead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086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725628"/>
                  </a:ext>
                </a:extLst>
              </a:tr>
            </a:tbl>
          </a:graphicData>
        </a:graphic>
      </p:graphicFrame>
      <p:sp>
        <p:nvSpPr>
          <p:cNvPr id="27" name="קשת 26">
            <a:extLst>
              <a:ext uri="{FF2B5EF4-FFF2-40B4-BE49-F238E27FC236}">
                <a16:creationId xmlns:a16="http://schemas.microsoft.com/office/drawing/2014/main" id="{2B07EABF-59D3-4DBE-918F-2DB53E542475}"/>
              </a:ext>
            </a:extLst>
          </p:cNvPr>
          <p:cNvSpPr/>
          <p:nvPr/>
        </p:nvSpPr>
        <p:spPr>
          <a:xfrm flipH="1">
            <a:off x="1789471" y="4348228"/>
            <a:ext cx="2369575" cy="1177653"/>
          </a:xfrm>
          <a:prstGeom prst="arc">
            <a:avLst>
              <a:gd name="adj1" fmla="val 9935487"/>
              <a:gd name="adj2" fmla="val 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EDEF26AD-5707-491E-874F-19EE2886D7F0}"/>
              </a:ext>
            </a:extLst>
          </p:cNvPr>
          <p:cNvCxnSpPr>
            <a:cxnSpLocks/>
          </p:cNvCxnSpPr>
          <p:nvPr/>
        </p:nvCxnSpPr>
        <p:spPr>
          <a:xfrm>
            <a:off x="1453933" y="4973844"/>
            <a:ext cx="2705113" cy="1102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69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1" grpId="0" animBg="1"/>
      <p:bldP spid="21" grpId="1" animBg="1"/>
      <p:bldP spid="25" grpId="0" animBg="1"/>
      <p:bldP spid="25" grpId="1" animBg="1"/>
      <p:bldP spid="33" grpId="0" animBg="1"/>
      <p:bldP spid="33" grpId="1" animBg="1"/>
      <p:bldP spid="27" grpId="0" animBg="1"/>
      <p:bldP spid="2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A0B18E96-444F-436F-A7F7-124734EF7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593" y="3734994"/>
            <a:ext cx="3438762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myListTest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printList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removeDuplicates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printList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deleteList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1CC78FE8-C2B9-4CB4-A70B-F0F356F4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4744"/>
            <a:ext cx="10972800" cy="1066800"/>
          </a:xfrm>
        </p:spPr>
        <p:txBody>
          <a:bodyPr/>
          <a:lstStyle/>
          <a:p>
            <a:r>
              <a:rPr lang="en-US" dirty="0"/>
              <a:t> Remove Duplicates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210598-107C-4067-AACB-4D04C3D7C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0" y="1333538"/>
            <a:ext cx="5876930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removeDuplicates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ptr1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ptr1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ptr2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iterate the list from ptr2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need to delete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    }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ptr2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ptr1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move to next node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טבלה 3">
            <a:extLst>
              <a:ext uri="{FF2B5EF4-FFF2-40B4-BE49-F238E27FC236}">
                <a16:creationId xmlns:a16="http://schemas.microsoft.com/office/drawing/2014/main" id="{97B2BA86-B237-42CE-94AC-9A5DC9D3A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273519"/>
              </p:ext>
            </p:extLst>
          </p:nvPr>
        </p:nvGraphicFramePr>
        <p:xfrm>
          <a:off x="376902" y="5163454"/>
          <a:ext cx="434257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257">
                  <a:extLst>
                    <a:ext uri="{9D8B030D-6E8A-4147-A177-3AD203B41FA5}">
                      <a16:colId xmlns:a16="http://schemas.microsoft.com/office/drawing/2014/main" val="1001905812"/>
                    </a:ext>
                  </a:extLst>
                </a:gridCol>
              </a:tblGrid>
              <a:tr h="22538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910"/>
                  </a:ext>
                </a:extLst>
              </a:tr>
              <a:tr h="2253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896588"/>
                  </a:ext>
                </a:extLst>
              </a:tr>
            </a:tbl>
          </a:graphicData>
        </a:graphic>
      </p:graphicFrame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3ABE17C1-396B-492C-A50B-5147C42AB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416303"/>
              </p:ext>
            </p:extLst>
          </p:nvPr>
        </p:nvGraphicFramePr>
        <p:xfrm>
          <a:off x="1158567" y="5163454"/>
          <a:ext cx="43425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259">
                  <a:extLst>
                    <a:ext uri="{9D8B030D-6E8A-4147-A177-3AD203B41FA5}">
                      <a16:colId xmlns:a16="http://schemas.microsoft.com/office/drawing/2014/main" val="1001905812"/>
                    </a:ext>
                  </a:extLst>
                </a:gridCol>
              </a:tblGrid>
              <a:tr h="22538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910"/>
                  </a:ext>
                </a:extLst>
              </a:tr>
              <a:tr h="2253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896588"/>
                  </a:ext>
                </a:extLst>
              </a:tr>
            </a:tbl>
          </a:graphicData>
        </a:graphic>
      </p:graphicFrame>
      <p:graphicFrame>
        <p:nvGraphicFramePr>
          <p:cNvPr id="20" name="טבלה 19">
            <a:extLst>
              <a:ext uri="{FF2B5EF4-FFF2-40B4-BE49-F238E27FC236}">
                <a16:creationId xmlns:a16="http://schemas.microsoft.com/office/drawing/2014/main" id="{25EB2029-542F-4F0B-A7A7-E769A6B2B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100107"/>
              </p:ext>
            </p:extLst>
          </p:nvPr>
        </p:nvGraphicFramePr>
        <p:xfrm>
          <a:off x="1940234" y="5166939"/>
          <a:ext cx="43425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259">
                  <a:extLst>
                    <a:ext uri="{9D8B030D-6E8A-4147-A177-3AD203B41FA5}">
                      <a16:colId xmlns:a16="http://schemas.microsoft.com/office/drawing/2014/main" val="1001905812"/>
                    </a:ext>
                  </a:extLst>
                </a:gridCol>
              </a:tblGrid>
              <a:tr h="22538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910"/>
                  </a:ext>
                </a:extLst>
              </a:tr>
              <a:tr h="2253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896588"/>
                  </a:ext>
                </a:extLst>
              </a:tr>
            </a:tbl>
          </a:graphicData>
        </a:graphic>
      </p:graphicFrame>
      <p:graphicFrame>
        <p:nvGraphicFramePr>
          <p:cNvPr id="22" name="טבלה 21">
            <a:extLst>
              <a:ext uri="{FF2B5EF4-FFF2-40B4-BE49-F238E27FC236}">
                <a16:creationId xmlns:a16="http://schemas.microsoft.com/office/drawing/2014/main" id="{7A2B7028-557B-4BE0-AB21-B60AA2C8B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993756"/>
              </p:ext>
            </p:extLst>
          </p:nvPr>
        </p:nvGraphicFramePr>
        <p:xfrm>
          <a:off x="2723276" y="5166939"/>
          <a:ext cx="43425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259">
                  <a:extLst>
                    <a:ext uri="{9D8B030D-6E8A-4147-A177-3AD203B41FA5}">
                      <a16:colId xmlns:a16="http://schemas.microsoft.com/office/drawing/2014/main" val="1001905812"/>
                    </a:ext>
                  </a:extLst>
                </a:gridCol>
              </a:tblGrid>
              <a:tr h="22538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910"/>
                  </a:ext>
                </a:extLst>
              </a:tr>
              <a:tr h="2253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896588"/>
                  </a:ext>
                </a:extLst>
              </a:tr>
            </a:tbl>
          </a:graphicData>
        </a:graphic>
      </p:graphicFrame>
      <p:graphicFrame>
        <p:nvGraphicFramePr>
          <p:cNvPr id="44" name="טבלה 3">
            <a:extLst>
              <a:ext uri="{FF2B5EF4-FFF2-40B4-BE49-F238E27FC236}">
                <a16:creationId xmlns:a16="http://schemas.microsoft.com/office/drawing/2014/main" id="{AB7EA0D5-D95B-4084-87E7-DA379141A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14191"/>
              </p:ext>
            </p:extLst>
          </p:nvPr>
        </p:nvGraphicFramePr>
        <p:xfrm>
          <a:off x="3503568" y="5163454"/>
          <a:ext cx="434257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257">
                  <a:extLst>
                    <a:ext uri="{9D8B030D-6E8A-4147-A177-3AD203B41FA5}">
                      <a16:colId xmlns:a16="http://schemas.microsoft.com/office/drawing/2014/main" val="1001905812"/>
                    </a:ext>
                  </a:extLst>
                </a:gridCol>
              </a:tblGrid>
              <a:tr h="22538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910"/>
                  </a:ext>
                </a:extLst>
              </a:tr>
              <a:tr h="2253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896588"/>
                  </a:ext>
                </a:extLst>
              </a:tr>
            </a:tbl>
          </a:graphicData>
        </a:graphic>
      </p:graphicFrame>
      <p:graphicFrame>
        <p:nvGraphicFramePr>
          <p:cNvPr id="46" name="טבלה 45">
            <a:extLst>
              <a:ext uri="{FF2B5EF4-FFF2-40B4-BE49-F238E27FC236}">
                <a16:creationId xmlns:a16="http://schemas.microsoft.com/office/drawing/2014/main" id="{1A231E53-3DC2-4A04-B879-B8A807B14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68190"/>
              </p:ext>
            </p:extLst>
          </p:nvPr>
        </p:nvGraphicFramePr>
        <p:xfrm>
          <a:off x="4285233" y="5163454"/>
          <a:ext cx="43425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259">
                  <a:extLst>
                    <a:ext uri="{9D8B030D-6E8A-4147-A177-3AD203B41FA5}">
                      <a16:colId xmlns:a16="http://schemas.microsoft.com/office/drawing/2014/main" val="1001905812"/>
                    </a:ext>
                  </a:extLst>
                </a:gridCol>
              </a:tblGrid>
              <a:tr h="22538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910"/>
                  </a:ext>
                </a:extLst>
              </a:tr>
              <a:tr h="2253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896588"/>
                  </a:ext>
                </a:extLst>
              </a:tr>
            </a:tbl>
          </a:graphicData>
        </a:graphic>
      </p:graphicFrame>
      <p:graphicFrame>
        <p:nvGraphicFramePr>
          <p:cNvPr id="48" name="טבלה 47">
            <a:extLst>
              <a:ext uri="{FF2B5EF4-FFF2-40B4-BE49-F238E27FC236}">
                <a16:creationId xmlns:a16="http://schemas.microsoft.com/office/drawing/2014/main" id="{6EA878E1-77A2-487F-8648-46B9C4A0C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533614"/>
              </p:ext>
            </p:extLst>
          </p:nvPr>
        </p:nvGraphicFramePr>
        <p:xfrm>
          <a:off x="5066900" y="5166939"/>
          <a:ext cx="43425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259">
                  <a:extLst>
                    <a:ext uri="{9D8B030D-6E8A-4147-A177-3AD203B41FA5}">
                      <a16:colId xmlns:a16="http://schemas.microsoft.com/office/drawing/2014/main" val="1001905812"/>
                    </a:ext>
                  </a:extLst>
                </a:gridCol>
              </a:tblGrid>
              <a:tr h="22538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910"/>
                  </a:ext>
                </a:extLst>
              </a:tr>
              <a:tr h="2253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896588"/>
                  </a:ext>
                </a:extLst>
              </a:tr>
            </a:tbl>
          </a:graphicData>
        </a:graphic>
      </p:graphicFrame>
      <p:graphicFrame>
        <p:nvGraphicFramePr>
          <p:cNvPr id="50" name="טבלה 49">
            <a:extLst>
              <a:ext uri="{FF2B5EF4-FFF2-40B4-BE49-F238E27FC236}">
                <a16:creationId xmlns:a16="http://schemas.microsoft.com/office/drawing/2014/main" id="{B0EB49F3-4082-4A45-9B79-C8FD9A2C9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306770"/>
              </p:ext>
            </p:extLst>
          </p:nvPr>
        </p:nvGraphicFramePr>
        <p:xfrm>
          <a:off x="5849942" y="5166939"/>
          <a:ext cx="43425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259">
                  <a:extLst>
                    <a:ext uri="{9D8B030D-6E8A-4147-A177-3AD203B41FA5}">
                      <a16:colId xmlns:a16="http://schemas.microsoft.com/office/drawing/2014/main" val="1001905812"/>
                    </a:ext>
                  </a:extLst>
                </a:gridCol>
              </a:tblGrid>
              <a:tr h="22538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910"/>
                  </a:ext>
                </a:extLst>
              </a:tr>
              <a:tr h="2253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896588"/>
                  </a:ext>
                </a:extLst>
              </a:tr>
            </a:tbl>
          </a:graphicData>
        </a:graphic>
      </p:graphicFrame>
      <p:cxnSp>
        <p:nvCxnSpPr>
          <p:cNvPr id="52" name="מחבר חץ ישר 51">
            <a:extLst>
              <a:ext uri="{FF2B5EF4-FFF2-40B4-BE49-F238E27FC236}">
                <a16:creationId xmlns:a16="http://schemas.microsoft.com/office/drawing/2014/main" id="{F84ABDC3-CA10-452D-AE98-0B90423E811D}"/>
              </a:ext>
            </a:extLst>
          </p:cNvPr>
          <p:cNvCxnSpPr>
            <a:cxnSpLocks/>
          </p:cNvCxnSpPr>
          <p:nvPr/>
        </p:nvCxnSpPr>
        <p:spPr>
          <a:xfrm>
            <a:off x="560439" y="5702710"/>
            <a:ext cx="452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מחבר חץ ישר 53">
            <a:extLst>
              <a:ext uri="{FF2B5EF4-FFF2-40B4-BE49-F238E27FC236}">
                <a16:creationId xmlns:a16="http://schemas.microsoft.com/office/drawing/2014/main" id="{5F1E623C-1038-4D21-AAE0-5C6B6D6560B1}"/>
              </a:ext>
            </a:extLst>
          </p:cNvPr>
          <p:cNvCxnSpPr>
            <a:cxnSpLocks/>
          </p:cNvCxnSpPr>
          <p:nvPr/>
        </p:nvCxnSpPr>
        <p:spPr>
          <a:xfrm>
            <a:off x="1366684" y="5702710"/>
            <a:ext cx="452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מחבר חץ ישר 54">
            <a:extLst>
              <a:ext uri="{FF2B5EF4-FFF2-40B4-BE49-F238E27FC236}">
                <a16:creationId xmlns:a16="http://schemas.microsoft.com/office/drawing/2014/main" id="{797CCA29-069D-4BEA-A2E3-8326B2E5A025}"/>
              </a:ext>
            </a:extLst>
          </p:cNvPr>
          <p:cNvCxnSpPr>
            <a:cxnSpLocks/>
          </p:cNvCxnSpPr>
          <p:nvPr/>
        </p:nvCxnSpPr>
        <p:spPr>
          <a:xfrm>
            <a:off x="2148351" y="5678130"/>
            <a:ext cx="452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מחבר חץ ישר 55">
            <a:extLst>
              <a:ext uri="{FF2B5EF4-FFF2-40B4-BE49-F238E27FC236}">
                <a16:creationId xmlns:a16="http://schemas.microsoft.com/office/drawing/2014/main" id="{E596B24B-BFD5-446D-B024-678518BA420B}"/>
              </a:ext>
            </a:extLst>
          </p:cNvPr>
          <p:cNvCxnSpPr>
            <a:cxnSpLocks/>
          </p:cNvCxnSpPr>
          <p:nvPr/>
        </p:nvCxnSpPr>
        <p:spPr>
          <a:xfrm>
            <a:off x="2905433" y="5678130"/>
            <a:ext cx="452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מחבר חץ ישר 56">
            <a:extLst>
              <a:ext uri="{FF2B5EF4-FFF2-40B4-BE49-F238E27FC236}">
                <a16:creationId xmlns:a16="http://schemas.microsoft.com/office/drawing/2014/main" id="{D800D95A-04A4-49D8-8739-98278C424CD7}"/>
              </a:ext>
            </a:extLst>
          </p:cNvPr>
          <p:cNvCxnSpPr>
            <a:cxnSpLocks/>
          </p:cNvCxnSpPr>
          <p:nvPr/>
        </p:nvCxnSpPr>
        <p:spPr>
          <a:xfrm>
            <a:off x="3711683" y="5678130"/>
            <a:ext cx="452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מחבר חץ ישר 57">
            <a:extLst>
              <a:ext uri="{FF2B5EF4-FFF2-40B4-BE49-F238E27FC236}">
                <a16:creationId xmlns:a16="http://schemas.microsoft.com/office/drawing/2014/main" id="{91B79144-3D30-4956-9A0E-E8A085536D5D}"/>
              </a:ext>
            </a:extLst>
          </p:cNvPr>
          <p:cNvCxnSpPr>
            <a:cxnSpLocks/>
          </p:cNvCxnSpPr>
          <p:nvPr/>
        </p:nvCxnSpPr>
        <p:spPr>
          <a:xfrm>
            <a:off x="4493350" y="5702710"/>
            <a:ext cx="452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מחבר חץ ישר 58">
            <a:extLst>
              <a:ext uri="{FF2B5EF4-FFF2-40B4-BE49-F238E27FC236}">
                <a16:creationId xmlns:a16="http://schemas.microsoft.com/office/drawing/2014/main" id="{B932133C-B416-4DD7-B7EC-DC8CC16AD8B6}"/>
              </a:ext>
            </a:extLst>
          </p:cNvPr>
          <p:cNvCxnSpPr>
            <a:cxnSpLocks/>
          </p:cNvCxnSpPr>
          <p:nvPr/>
        </p:nvCxnSpPr>
        <p:spPr>
          <a:xfrm>
            <a:off x="5275017" y="5702710"/>
            <a:ext cx="452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תיבת טקסט 60">
            <a:extLst>
              <a:ext uri="{FF2B5EF4-FFF2-40B4-BE49-F238E27FC236}">
                <a16:creationId xmlns:a16="http://schemas.microsoft.com/office/drawing/2014/main" id="{6EF59549-AA38-4DAB-8B51-984A5DC8B4FB}"/>
              </a:ext>
            </a:extLst>
          </p:cNvPr>
          <p:cNvSpPr txBox="1"/>
          <p:nvPr/>
        </p:nvSpPr>
        <p:spPr>
          <a:xfrm>
            <a:off x="294148" y="6216635"/>
            <a:ext cx="1081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ptr1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2" name="תיבת טקסט 61">
            <a:extLst>
              <a:ext uri="{FF2B5EF4-FFF2-40B4-BE49-F238E27FC236}">
                <a16:creationId xmlns:a16="http://schemas.microsoft.com/office/drawing/2014/main" id="{79D5A2DE-BA70-42CC-905A-D757A2336BEE}"/>
              </a:ext>
            </a:extLst>
          </p:cNvPr>
          <p:cNvSpPr txBox="1"/>
          <p:nvPr/>
        </p:nvSpPr>
        <p:spPr>
          <a:xfrm>
            <a:off x="294148" y="6480729"/>
            <a:ext cx="1081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ptr2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3" name="תיבת טקסט 62">
            <a:extLst>
              <a:ext uri="{FF2B5EF4-FFF2-40B4-BE49-F238E27FC236}">
                <a16:creationId xmlns:a16="http://schemas.microsoft.com/office/drawing/2014/main" id="{04FB0989-68A3-4837-A319-80B55746D905}"/>
              </a:ext>
            </a:extLst>
          </p:cNvPr>
          <p:cNvSpPr txBox="1"/>
          <p:nvPr/>
        </p:nvSpPr>
        <p:spPr>
          <a:xfrm>
            <a:off x="1075815" y="6446687"/>
            <a:ext cx="1081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ptr2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4" name="תיבת טקסט 63">
            <a:extLst>
              <a:ext uri="{FF2B5EF4-FFF2-40B4-BE49-F238E27FC236}">
                <a16:creationId xmlns:a16="http://schemas.microsoft.com/office/drawing/2014/main" id="{AEE9BDAF-5561-4D77-A1D3-83A02C6F665E}"/>
              </a:ext>
            </a:extLst>
          </p:cNvPr>
          <p:cNvSpPr txBox="1"/>
          <p:nvPr/>
        </p:nvSpPr>
        <p:spPr>
          <a:xfrm>
            <a:off x="1915190" y="6446686"/>
            <a:ext cx="1081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ptr2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5" name="תיבת טקסט 64">
            <a:extLst>
              <a:ext uri="{FF2B5EF4-FFF2-40B4-BE49-F238E27FC236}">
                <a16:creationId xmlns:a16="http://schemas.microsoft.com/office/drawing/2014/main" id="{40BD6F96-3057-41FE-9572-2840FDEFA72E}"/>
              </a:ext>
            </a:extLst>
          </p:cNvPr>
          <p:cNvSpPr txBox="1"/>
          <p:nvPr/>
        </p:nvSpPr>
        <p:spPr>
          <a:xfrm>
            <a:off x="2663083" y="6446686"/>
            <a:ext cx="1081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ptr2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6" name="תיבת טקסט 65">
            <a:extLst>
              <a:ext uri="{FF2B5EF4-FFF2-40B4-BE49-F238E27FC236}">
                <a16:creationId xmlns:a16="http://schemas.microsoft.com/office/drawing/2014/main" id="{809602C6-10F3-4E21-A411-FD0EF2B68344}"/>
              </a:ext>
            </a:extLst>
          </p:cNvPr>
          <p:cNvSpPr txBox="1"/>
          <p:nvPr/>
        </p:nvSpPr>
        <p:spPr>
          <a:xfrm>
            <a:off x="3420814" y="6434230"/>
            <a:ext cx="1081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ptr2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7" name="תיבת טקסט 66">
            <a:extLst>
              <a:ext uri="{FF2B5EF4-FFF2-40B4-BE49-F238E27FC236}">
                <a16:creationId xmlns:a16="http://schemas.microsoft.com/office/drawing/2014/main" id="{23ABD0C8-0E13-48B0-A97B-5E596AC16B86}"/>
              </a:ext>
            </a:extLst>
          </p:cNvPr>
          <p:cNvSpPr txBox="1"/>
          <p:nvPr/>
        </p:nvSpPr>
        <p:spPr>
          <a:xfrm>
            <a:off x="4249995" y="6434230"/>
            <a:ext cx="1081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ptr2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8" name="תיבת טקסט 67">
            <a:extLst>
              <a:ext uri="{FF2B5EF4-FFF2-40B4-BE49-F238E27FC236}">
                <a16:creationId xmlns:a16="http://schemas.microsoft.com/office/drawing/2014/main" id="{9E35303F-702C-45B1-B283-EDB38AB29B88}"/>
              </a:ext>
            </a:extLst>
          </p:cNvPr>
          <p:cNvSpPr txBox="1"/>
          <p:nvPr/>
        </p:nvSpPr>
        <p:spPr>
          <a:xfrm>
            <a:off x="5031661" y="6434230"/>
            <a:ext cx="1081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ptr2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תיבת טקסט 68">
            <a:extLst>
              <a:ext uri="{FF2B5EF4-FFF2-40B4-BE49-F238E27FC236}">
                <a16:creationId xmlns:a16="http://schemas.microsoft.com/office/drawing/2014/main" id="{70041631-3B4B-4F65-A144-DAF9CDA23AC0}"/>
              </a:ext>
            </a:extLst>
          </p:cNvPr>
          <p:cNvSpPr txBox="1"/>
          <p:nvPr/>
        </p:nvSpPr>
        <p:spPr>
          <a:xfrm>
            <a:off x="5858805" y="6446686"/>
            <a:ext cx="1081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ptr2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74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A0B18E96-444F-436F-A7F7-124734EF7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593" y="3734994"/>
            <a:ext cx="3438762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myListTest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printList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removeDuplicates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printList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deleteList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1CC78FE8-C2B9-4CB4-A70B-F0F356F4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4744"/>
            <a:ext cx="10972800" cy="1066800"/>
          </a:xfrm>
        </p:spPr>
        <p:txBody>
          <a:bodyPr/>
          <a:lstStyle/>
          <a:p>
            <a:r>
              <a:rPr lang="en-US" dirty="0"/>
              <a:t> Remove Duplicates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210598-107C-4067-AACB-4D04C3D7C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0" y="1333538"/>
            <a:ext cx="5876930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removeDuplicates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ptr1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ptr1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ptr2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iterate the list from ptr2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need to delete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    }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ptr2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ptr1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move to next node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טבלה 3">
            <a:extLst>
              <a:ext uri="{FF2B5EF4-FFF2-40B4-BE49-F238E27FC236}">
                <a16:creationId xmlns:a16="http://schemas.microsoft.com/office/drawing/2014/main" id="{97B2BA86-B237-42CE-94AC-9A5DC9D3A348}"/>
              </a:ext>
            </a:extLst>
          </p:cNvPr>
          <p:cNvGraphicFramePr>
            <a:graphicFrameLocks noGrp="1"/>
          </p:cNvGraphicFramePr>
          <p:nvPr/>
        </p:nvGraphicFramePr>
        <p:xfrm>
          <a:off x="376902" y="5163454"/>
          <a:ext cx="434257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257">
                  <a:extLst>
                    <a:ext uri="{9D8B030D-6E8A-4147-A177-3AD203B41FA5}">
                      <a16:colId xmlns:a16="http://schemas.microsoft.com/office/drawing/2014/main" val="1001905812"/>
                    </a:ext>
                  </a:extLst>
                </a:gridCol>
              </a:tblGrid>
              <a:tr h="22538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910"/>
                  </a:ext>
                </a:extLst>
              </a:tr>
              <a:tr h="2253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896588"/>
                  </a:ext>
                </a:extLst>
              </a:tr>
            </a:tbl>
          </a:graphicData>
        </a:graphic>
      </p:graphicFrame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3ABE17C1-396B-492C-A50B-5147C42AB7D2}"/>
              </a:ext>
            </a:extLst>
          </p:cNvPr>
          <p:cNvGraphicFramePr>
            <a:graphicFrameLocks noGrp="1"/>
          </p:cNvGraphicFramePr>
          <p:nvPr/>
        </p:nvGraphicFramePr>
        <p:xfrm>
          <a:off x="1158567" y="5163454"/>
          <a:ext cx="43425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259">
                  <a:extLst>
                    <a:ext uri="{9D8B030D-6E8A-4147-A177-3AD203B41FA5}">
                      <a16:colId xmlns:a16="http://schemas.microsoft.com/office/drawing/2014/main" val="1001905812"/>
                    </a:ext>
                  </a:extLst>
                </a:gridCol>
              </a:tblGrid>
              <a:tr h="22538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910"/>
                  </a:ext>
                </a:extLst>
              </a:tr>
              <a:tr h="2253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896588"/>
                  </a:ext>
                </a:extLst>
              </a:tr>
            </a:tbl>
          </a:graphicData>
        </a:graphic>
      </p:graphicFrame>
      <p:graphicFrame>
        <p:nvGraphicFramePr>
          <p:cNvPr id="20" name="טבלה 19">
            <a:extLst>
              <a:ext uri="{FF2B5EF4-FFF2-40B4-BE49-F238E27FC236}">
                <a16:creationId xmlns:a16="http://schemas.microsoft.com/office/drawing/2014/main" id="{25EB2029-542F-4F0B-A7A7-E769A6B2BE42}"/>
              </a:ext>
            </a:extLst>
          </p:cNvPr>
          <p:cNvGraphicFramePr>
            <a:graphicFrameLocks noGrp="1"/>
          </p:cNvGraphicFramePr>
          <p:nvPr/>
        </p:nvGraphicFramePr>
        <p:xfrm>
          <a:off x="1940234" y="5166939"/>
          <a:ext cx="43425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259">
                  <a:extLst>
                    <a:ext uri="{9D8B030D-6E8A-4147-A177-3AD203B41FA5}">
                      <a16:colId xmlns:a16="http://schemas.microsoft.com/office/drawing/2014/main" val="1001905812"/>
                    </a:ext>
                  </a:extLst>
                </a:gridCol>
              </a:tblGrid>
              <a:tr h="22538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910"/>
                  </a:ext>
                </a:extLst>
              </a:tr>
              <a:tr h="2253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896588"/>
                  </a:ext>
                </a:extLst>
              </a:tr>
            </a:tbl>
          </a:graphicData>
        </a:graphic>
      </p:graphicFrame>
      <p:graphicFrame>
        <p:nvGraphicFramePr>
          <p:cNvPr id="22" name="טבלה 21">
            <a:extLst>
              <a:ext uri="{FF2B5EF4-FFF2-40B4-BE49-F238E27FC236}">
                <a16:creationId xmlns:a16="http://schemas.microsoft.com/office/drawing/2014/main" id="{7A2B7028-557B-4BE0-AB21-B60AA2C8BEFC}"/>
              </a:ext>
            </a:extLst>
          </p:cNvPr>
          <p:cNvGraphicFramePr>
            <a:graphicFrameLocks noGrp="1"/>
          </p:cNvGraphicFramePr>
          <p:nvPr/>
        </p:nvGraphicFramePr>
        <p:xfrm>
          <a:off x="2723276" y="5166939"/>
          <a:ext cx="43425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259">
                  <a:extLst>
                    <a:ext uri="{9D8B030D-6E8A-4147-A177-3AD203B41FA5}">
                      <a16:colId xmlns:a16="http://schemas.microsoft.com/office/drawing/2014/main" val="1001905812"/>
                    </a:ext>
                  </a:extLst>
                </a:gridCol>
              </a:tblGrid>
              <a:tr h="22538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910"/>
                  </a:ext>
                </a:extLst>
              </a:tr>
              <a:tr h="2253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896588"/>
                  </a:ext>
                </a:extLst>
              </a:tr>
            </a:tbl>
          </a:graphicData>
        </a:graphic>
      </p:graphicFrame>
      <p:graphicFrame>
        <p:nvGraphicFramePr>
          <p:cNvPr id="44" name="טבלה 3">
            <a:extLst>
              <a:ext uri="{FF2B5EF4-FFF2-40B4-BE49-F238E27FC236}">
                <a16:creationId xmlns:a16="http://schemas.microsoft.com/office/drawing/2014/main" id="{AB7EA0D5-D95B-4084-87E7-DA379141A358}"/>
              </a:ext>
            </a:extLst>
          </p:cNvPr>
          <p:cNvGraphicFramePr>
            <a:graphicFrameLocks noGrp="1"/>
          </p:cNvGraphicFramePr>
          <p:nvPr/>
        </p:nvGraphicFramePr>
        <p:xfrm>
          <a:off x="3503568" y="5163454"/>
          <a:ext cx="434257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257">
                  <a:extLst>
                    <a:ext uri="{9D8B030D-6E8A-4147-A177-3AD203B41FA5}">
                      <a16:colId xmlns:a16="http://schemas.microsoft.com/office/drawing/2014/main" val="1001905812"/>
                    </a:ext>
                  </a:extLst>
                </a:gridCol>
              </a:tblGrid>
              <a:tr h="22538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910"/>
                  </a:ext>
                </a:extLst>
              </a:tr>
              <a:tr h="2253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896588"/>
                  </a:ext>
                </a:extLst>
              </a:tr>
            </a:tbl>
          </a:graphicData>
        </a:graphic>
      </p:graphicFrame>
      <p:graphicFrame>
        <p:nvGraphicFramePr>
          <p:cNvPr id="46" name="טבלה 45">
            <a:extLst>
              <a:ext uri="{FF2B5EF4-FFF2-40B4-BE49-F238E27FC236}">
                <a16:creationId xmlns:a16="http://schemas.microsoft.com/office/drawing/2014/main" id="{1A231E53-3DC2-4A04-B879-B8A807B14AA3}"/>
              </a:ext>
            </a:extLst>
          </p:cNvPr>
          <p:cNvGraphicFramePr>
            <a:graphicFrameLocks noGrp="1"/>
          </p:cNvGraphicFramePr>
          <p:nvPr/>
        </p:nvGraphicFramePr>
        <p:xfrm>
          <a:off x="4285233" y="5163454"/>
          <a:ext cx="43425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259">
                  <a:extLst>
                    <a:ext uri="{9D8B030D-6E8A-4147-A177-3AD203B41FA5}">
                      <a16:colId xmlns:a16="http://schemas.microsoft.com/office/drawing/2014/main" val="1001905812"/>
                    </a:ext>
                  </a:extLst>
                </a:gridCol>
              </a:tblGrid>
              <a:tr h="22538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910"/>
                  </a:ext>
                </a:extLst>
              </a:tr>
              <a:tr h="2253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896588"/>
                  </a:ext>
                </a:extLst>
              </a:tr>
            </a:tbl>
          </a:graphicData>
        </a:graphic>
      </p:graphicFrame>
      <p:graphicFrame>
        <p:nvGraphicFramePr>
          <p:cNvPr id="48" name="טבלה 47">
            <a:extLst>
              <a:ext uri="{FF2B5EF4-FFF2-40B4-BE49-F238E27FC236}">
                <a16:creationId xmlns:a16="http://schemas.microsoft.com/office/drawing/2014/main" id="{6EA878E1-77A2-487F-8648-46B9C4A0C4E0}"/>
              </a:ext>
            </a:extLst>
          </p:cNvPr>
          <p:cNvGraphicFramePr>
            <a:graphicFrameLocks noGrp="1"/>
          </p:cNvGraphicFramePr>
          <p:nvPr/>
        </p:nvGraphicFramePr>
        <p:xfrm>
          <a:off x="5066900" y="5166939"/>
          <a:ext cx="43425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259">
                  <a:extLst>
                    <a:ext uri="{9D8B030D-6E8A-4147-A177-3AD203B41FA5}">
                      <a16:colId xmlns:a16="http://schemas.microsoft.com/office/drawing/2014/main" val="1001905812"/>
                    </a:ext>
                  </a:extLst>
                </a:gridCol>
              </a:tblGrid>
              <a:tr h="22538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910"/>
                  </a:ext>
                </a:extLst>
              </a:tr>
              <a:tr h="2253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896588"/>
                  </a:ext>
                </a:extLst>
              </a:tr>
            </a:tbl>
          </a:graphicData>
        </a:graphic>
      </p:graphicFrame>
      <p:graphicFrame>
        <p:nvGraphicFramePr>
          <p:cNvPr id="50" name="טבלה 49">
            <a:extLst>
              <a:ext uri="{FF2B5EF4-FFF2-40B4-BE49-F238E27FC236}">
                <a16:creationId xmlns:a16="http://schemas.microsoft.com/office/drawing/2014/main" id="{B0EB49F3-4082-4A45-9B79-C8FD9A2C9AF8}"/>
              </a:ext>
            </a:extLst>
          </p:cNvPr>
          <p:cNvGraphicFramePr>
            <a:graphicFrameLocks noGrp="1"/>
          </p:cNvGraphicFramePr>
          <p:nvPr/>
        </p:nvGraphicFramePr>
        <p:xfrm>
          <a:off x="5849942" y="5166939"/>
          <a:ext cx="43425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259">
                  <a:extLst>
                    <a:ext uri="{9D8B030D-6E8A-4147-A177-3AD203B41FA5}">
                      <a16:colId xmlns:a16="http://schemas.microsoft.com/office/drawing/2014/main" val="1001905812"/>
                    </a:ext>
                  </a:extLst>
                </a:gridCol>
              </a:tblGrid>
              <a:tr h="22538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910"/>
                  </a:ext>
                </a:extLst>
              </a:tr>
              <a:tr h="2253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896588"/>
                  </a:ext>
                </a:extLst>
              </a:tr>
            </a:tbl>
          </a:graphicData>
        </a:graphic>
      </p:graphicFrame>
      <p:cxnSp>
        <p:nvCxnSpPr>
          <p:cNvPr id="52" name="מחבר חץ ישר 51">
            <a:extLst>
              <a:ext uri="{FF2B5EF4-FFF2-40B4-BE49-F238E27FC236}">
                <a16:creationId xmlns:a16="http://schemas.microsoft.com/office/drawing/2014/main" id="{F84ABDC3-CA10-452D-AE98-0B90423E811D}"/>
              </a:ext>
            </a:extLst>
          </p:cNvPr>
          <p:cNvCxnSpPr>
            <a:cxnSpLocks/>
          </p:cNvCxnSpPr>
          <p:nvPr/>
        </p:nvCxnSpPr>
        <p:spPr>
          <a:xfrm>
            <a:off x="560439" y="5702710"/>
            <a:ext cx="452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מחבר חץ ישר 53">
            <a:extLst>
              <a:ext uri="{FF2B5EF4-FFF2-40B4-BE49-F238E27FC236}">
                <a16:creationId xmlns:a16="http://schemas.microsoft.com/office/drawing/2014/main" id="{5F1E623C-1038-4D21-AAE0-5C6B6D6560B1}"/>
              </a:ext>
            </a:extLst>
          </p:cNvPr>
          <p:cNvCxnSpPr>
            <a:cxnSpLocks/>
          </p:cNvCxnSpPr>
          <p:nvPr/>
        </p:nvCxnSpPr>
        <p:spPr>
          <a:xfrm>
            <a:off x="1366684" y="5702710"/>
            <a:ext cx="452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מחבר חץ ישר 54">
            <a:extLst>
              <a:ext uri="{FF2B5EF4-FFF2-40B4-BE49-F238E27FC236}">
                <a16:creationId xmlns:a16="http://schemas.microsoft.com/office/drawing/2014/main" id="{797CCA29-069D-4BEA-A2E3-8326B2E5A025}"/>
              </a:ext>
            </a:extLst>
          </p:cNvPr>
          <p:cNvCxnSpPr>
            <a:cxnSpLocks/>
          </p:cNvCxnSpPr>
          <p:nvPr/>
        </p:nvCxnSpPr>
        <p:spPr>
          <a:xfrm>
            <a:off x="2148351" y="5678130"/>
            <a:ext cx="452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מחבר חץ ישר 55">
            <a:extLst>
              <a:ext uri="{FF2B5EF4-FFF2-40B4-BE49-F238E27FC236}">
                <a16:creationId xmlns:a16="http://schemas.microsoft.com/office/drawing/2014/main" id="{E596B24B-BFD5-446D-B024-678518BA420B}"/>
              </a:ext>
            </a:extLst>
          </p:cNvPr>
          <p:cNvCxnSpPr>
            <a:cxnSpLocks/>
          </p:cNvCxnSpPr>
          <p:nvPr/>
        </p:nvCxnSpPr>
        <p:spPr>
          <a:xfrm>
            <a:off x="2905433" y="5678130"/>
            <a:ext cx="452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מחבר חץ ישר 56">
            <a:extLst>
              <a:ext uri="{FF2B5EF4-FFF2-40B4-BE49-F238E27FC236}">
                <a16:creationId xmlns:a16="http://schemas.microsoft.com/office/drawing/2014/main" id="{D800D95A-04A4-49D8-8739-98278C424CD7}"/>
              </a:ext>
            </a:extLst>
          </p:cNvPr>
          <p:cNvCxnSpPr>
            <a:cxnSpLocks/>
          </p:cNvCxnSpPr>
          <p:nvPr/>
        </p:nvCxnSpPr>
        <p:spPr>
          <a:xfrm>
            <a:off x="3711683" y="5678130"/>
            <a:ext cx="452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מחבר חץ ישר 57">
            <a:extLst>
              <a:ext uri="{FF2B5EF4-FFF2-40B4-BE49-F238E27FC236}">
                <a16:creationId xmlns:a16="http://schemas.microsoft.com/office/drawing/2014/main" id="{91B79144-3D30-4956-9A0E-E8A085536D5D}"/>
              </a:ext>
            </a:extLst>
          </p:cNvPr>
          <p:cNvCxnSpPr>
            <a:cxnSpLocks/>
          </p:cNvCxnSpPr>
          <p:nvPr/>
        </p:nvCxnSpPr>
        <p:spPr>
          <a:xfrm>
            <a:off x="4493350" y="5702710"/>
            <a:ext cx="452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מחבר חץ ישר 58">
            <a:extLst>
              <a:ext uri="{FF2B5EF4-FFF2-40B4-BE49-F238E27FC236}">
                <a16:creationId xmlns:a16="http://schemas.microsoft.com/office/drawing/2014/main" id="{B932133C-B416-4DD7-B7EC-DC8CC16AD8B6}"/>
              </a:ext>
            </a:extLst>
          </p:cNvPr>
          <p:cNvCxnSpPr>
            <a:cxnSpLocks/>
          </p:cNvCxnSpPr>
          <p:nvPr/>
        </p:nvCxnSpPr>
        <p:spPr>
          <a:xfrm>
            <a:off x="5275017" y="5702710"/>
            <a:ext cx="452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תיבת טקסט 60">
            <a:extLst>
              <a:ext uri="{FF2B5EF4-FFF2-40B4-BE49-F238E27FC236}">
                <a16:creationId xmlns:a16="http://schemas.microsoft.com/office/drawing/2014/main" id="{6EF59549-AA38-4DAB-8B51-984A5DC8B4FB}"/>
              </a:ext>
            </a:extLst>
          </p:cNvPr>
          <p:cNvSpPr txBox="1"/>
          <p:nvPr/>
        </p:nvSpPr>
        <p:spPr>
          <a:xfrm>
            <a:off x="1890752" y="6172952"/>
            <a:ext cx="1081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ptr1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4" name="תיבת טקסט 63">
            <a:extLst>
              <a:ext uri="{FF2B5EF4-FFF2-40B4-BE49-F238E27FC236}">
                <a16:creationId xmlns:a16="http://schemas.microsoft.com/office/drawing/2014/main" id="{AEE9BDAF-5561-4D77-A1D3-83A02C6F665E}"/>
              </a:ext>
            </a:extLst>
          </p:cNvPr>
          <p:cNvSpPr txBox="1"/>
          <p:nvPr/>
        </p:nvSpPr>
        <p:spPr>
          <a:xfrm>
            <a:off x="1915190" y="6446686"/>
            <a:ext cx="1081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ptr2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5" name="תיבת טקסט 64">
            <a:extLst>
              <a:ext uri="{FF2B5EF4-FFF2-40B4-BE49-F238E27FC236}">
                <a16:creationId xmlns:a16="http://schemas.microsoft.com/office/drawing/2014/main" id="{40BD6F96-3057-41FE-9572-2840FDEFA72E}"/>
              </a:ext>
            </a:extLst>
          </p:cNvPr>
          <p:cNvSpPr txBox="1"/>
          <p:nvPr/>
        </p:nvSpPr>
        <p:spPr>
          <a:xfrm>
            <a:off x="2663083" y="6446686"/>
            <a:ext cx="1081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ptr2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6" name="תיבת טקסט 65">
            <a:extLst>
              <a:ext uri="{FF2B5EF4-FFF2-40B4-BE49-F238E27FC236}">
                <a16:creationId xmlns:a16="http://schemas.microsoft.com/office/drawing/2014/main" id="{809602C6-10F3-4E21-A411-FD0EF2B68344}"/>
              </a:ext>
            </a:extLst>
          </p:cNvPr>
          <p:cNvSpPr txBox="1"/>
          <p:nvPr/>
        </p:nvSpPr>
        <p:spPr>
          <a:xfrm>
            <a:off x="3420814" y="6434230"/>
            <a:ext cx="1081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ptr2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7" name="תיבת טקסט 66">
            <a:extLst>
              <a:ext uri="{FF2B5EF4-FFF2-40B4-BE49-F238E27FC236}">
                <a16:creationId xmlns:a16="http://schemas.microsoft.com/office/drawing/2014/main" id="{23ABD0C8-0E13-48B0-A97B-5E596AC16B86}"/>
              </a:ext>
            </a:extLst>
          </p:cNvPr>
          <p:cNvSpPr txBox="1"/>
          <p:nvPr/>
        </p:nvSpPr>
        <p:spPr>
          <a:xfrm>
            <a:off x="4249995" y="6434230"/>
            <a:ext cx="1081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ptr2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8" name="תיבת טקסט 67">
            <a:extLst>
              <a:ext uri="{FF2B5EF4-FFF2-40B4-BE49-F238E27FC236}">
                <a16:creationId xmlns:a16="http://schemas.microsoft.com/office/drawing/2014/main" id="{9E35303F-702C-45B1-B283-EDB38AB29B88}"/>
              </a:ext>
            </a:extLst>
          </p:cNvPr>
          <p:cNvSpPr txBox="1"/>
          <p:nvPr/>
        </p:nvSpPr>
        <p:spPr>
          <a:xfrm>
            <a:off x="5031661" y="6434230"/>
            <a:ext cx="1081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ptr2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25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A0B18E96-444F-436F-A7F7-124734EF7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593" y="3734994"/>
            <a:ext cx="3438762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myListTest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printList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removeDuplicates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printList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deleteList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1CC78FE8-C2B9-4CB4-A70B-F0F356F4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4744"/>
            <a:ext cx="10972800" cy="1066800"/>
          </a:xfrm>
        </p:spPr>
        <p:txBody>
          <a:bodyPr/>
          <a:lstStyle/>
          <a:p>
            <a:r>
              <a:rPr lang="en-US" dirty="0"/>
              <a:t> Remove Duplicates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210598-107C-4067-AACB-4D04C3D7C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0" y="1333538"/>
            <a:ext cx="5876930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removeDuplicates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ptr1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ptr1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ptr2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iterate the list from ptr2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need to delete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    }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ptr2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ptr1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move to next node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טבלה 3">
            <a:extLst>
              <a:ext uri="{FF2B5EF4-FFF2-40B4-BE49-F238E27FC236}">
                <a16:creationId xmlns:a16="http://schemas.microsoft.com/office/drawing/2014/main" id="{97B2BA86-B237-42CE-94AC-9A5DC9D3A348}"/>
              </a:ext>
            </a:extLst>
          </p:cNvPr>
          <p:cNvGraphicFramePr>
            <a:graphicFrameLocks noGrp="1"/>
          </p:cNvGraphicFramePr>
          <p:nvPr/>
        </p:nvGraphicFramePr>
        <p:xfrm>
          <a:off x="376902" y="5163454"/>
          <a:ext cx="434257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257">
                  <a:extLst>
                    <a:ext uri="{9D8B030D-6E8A-4147-A177-3AD203B41FA5}">
                      <a16:colId xmlns:a16="http://schemas.microsoft.com/office/drawing/2014/main" val="1001905812"/>
                    </a:ext>
                  </a:extLst>
                </a:gridCol>
              </a:tblGrid>
              <a:tr h="22538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910"/>
                  </a:ext>
                </a:extLst>
              </a:tr>
              <a:tr h="2253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896588"/>
                  </a:ext>
                </a:extLst>
              </a:tr>
            </a:tbl>
          </a:graphicData>
        </a:graphic>
      </p:graphicFrame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3ABE17C1-396B-492C-A50B-5147C42AB7D2}"/>
              </a:ext>
            </a:extLst>
          </p:cNvPr>
          <p:cNvGraphicFramePr>
            <a:graphicFrameLocks noGrp="1"/>
          </p:cNvGraphicFramePr>
          <p:nvPr/>
        </p:nvGraphicFramePr>
        <p:xfrm>
          <a:off x="1158567" y="5163454"/>
          <a:ext cx="43425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259">
                  <a:extLst>
                    <a:ext uri="{9D8B030D-6E8A-4147-A177-3AD203B41FA5}">
                      <a16:colId xmlns:a16="http://schemas.microsoft.com/office/drawing/2014/main" val="1001905812"/>
                    </a:ext>
                  </a:extLst>
                </a:gridCol>
              </a:tblGrid>
              <a:tr h="22538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910"/>
                  </a:ext>
                </a:extLst>
              </a:tr>
              <a:tr h="2253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896588"/>
                  </a:ext>
                </a:extLst>
              </a:tr>
            </a:tbl>
          </a:graphicData>
        </a:graphic>
      </p:graphicFrame>
      <p:graphicFrame>
        <p:nvGraphicFramePr>
          <p:cNvPr id="20" name="טבלה 19">
            <a:extLst>
              <a:ext uri="{FF2B5EF4-FFF2-40B4-BE49-F238E27FC236}">
                <a16:creationId xmlns:a16="http://schemas.microsoft.com/office/drawing/2014/main" id="{25EB2029-542F-4F0B-A7A7-E769A6B2BE42}"/>
              </a:ext>
            </a:extLst>
          </p:cNvPr>
          <p:cNvGraphicFramePr>
            <a:graphicFrameLocks noGrp="1"/>
          </p:cNvGraphicFramePr>
          <p:nvPr/>
        </p:nvGraphicFramePr>
        <p:xfrm>
          <a:off x="1940234" y="5166939"/>
          <a:ext cx="43425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259">
                  <a:extLst>
                    <a:ext uri="{9D8B030D-6E8A-4147-A177-3AD203B41FA5}">
                      <a16:colId xmlns:a16="http://schemas.microsoft.com/office/drawing/2014/main" val="1001905812"/>
                    </a:ext>
                  </a:extLst>
                </a:gridCol>
              </a:tblGrid>
              <a:tr h="22538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910"/>
                  </a:ext>
                </a:extLst>
              </a:tr>
              <a:tr h="2253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896588"/>
                  </a:ext>
                </a:extLst>
              </a:tr>
            </a:tbl>
          </a:graphicData>
        </a:graphic>
      </p:graphicFrame>
      <p:graphicFrame>
        <p:nvGraphicFramePr>
          <p:cNvPr id="22" name="טבלה 21">
            <a:extLst>
              <a:ext uri="{FF2B5EF4-FFF2-40B4-BE49-F238E27FC236}">
                <a16:creationId xmlns:a16="http://schemas.microsoft.com/office/drawing/2014/main" id="{7A2B7028-557B-4BE0-AB21-B60AA2C8BEFC}"/>
              </a:ext>
            </a:extLst>
          </p:cNvPr>
          <p:cNvGraphicFramePr>
            <a:graphicFrameLocks noGrp="1"/>
          </p:cNvGraphicFramePr>
          <p:nvPr/>
        </p:nvGraphicFramePr>
        <p:xfrm>
          <a:off x="2723276" y="5166939"/>
          <a:ext cx="43425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259">
                  <a:extLst>
                    <a:ext uri="{9D8B030D-6E8A-4147-A177-3AD203B41FA5}">
                      <a16:colId xmlns:a16="http://schemas.microsoft.com/office/drawing/2014/main" val="1001905812"/>
                    </a:ext>
                  </a:extLst>
                </a:gridCol>
              </a:tblGrid>
              <a:tr h="22538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910"/>
                  </a:ext>
                </a:extLst>
              </a:tr>
              <a:tr h="2253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896588"/>
                  </a:ext>
                </a:extLst>
              </a:tr>
            </a:tbl>
          </a:graphicData>
        </a:graphic>
      </p:graphicFrame>
      <p:graphicFrame>
        <p:nvGraphicFramePr>
          <p:cNvPr id="44" name="טבלה 3">
            <a:extLst>
              <a:ext uri="{FF2B5EF4-FFF2-40B4-BE49-F238E27FC236}">
                <a16:creationId xmlns:a16="http://schemas.microsoft.com/office/drawing/2014/main" id="{AB7EA0D5-D95B-4084-87E7-DA379141A358}"/>
              </a:ext>
            </a:extLst>
          </p:cNvPr>
          <p:cNvGraphicFramePr>
            <a:graphicFrameLocks noGrp="1"/>
          </p:cNvGraphicFramePr>
          <p:nvPr/>
        </p:nvGraphicFramePr>
        <p:xfrm>
          <a:off x="3503568" y="5163454"/>
          <a:ext cx="434257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257">
                  <a:extLst>
                    <a:ext uri="{9D8B030D-6E8A-4147-A177-3AD203B41FA5}">
                      <a16:colId xmlns:a16="http://schemas.microsoft.com/office/drawing/2014/main" val="1001905812"/>
                    </a:ext>
                  </a:extLst>
                </a:gridCol>
              </a:tblGrid>
              <a:tr h="22538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910"/>
                  </a:ext>
                </a:extLst>
              </a:tr>
              <a:tr h="2253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896588"/>
                  </a:ext>
                </a:extLst>
              </a:tr>
            </a:tbl>
          </a:graphicData>
        </a:graphic>
      </p:graphicFrame>
      <p:graphicFrame>
        <p:nvGraphicFramePr>
          <p:cNvPr id="46" name="טבלה 45">
            <a:extLst>
              <a:ext uri="{FF2B5EF4-FFF2-40B4-BE49-F238E27FC236}">
                <a16:creationId xmlns:a16="http://schemas.microsoft.com/office/drawing/2014/main" id="{1A231E53-3DC2-4A04-B879-B8A807B14AA3}"/>
              </a:ext>
            </a:extLst>
          </p:cNvPr>
          <p:cNvGraphicFramePr>
            <a:graphicFrameLocks noGrp="1"/>
          </p:cNvGraphicFramePr>
          <p:nvPr/>
        </p:nvGraphicFramePr>
        <p:xfrm>
          <a:off x="4285233" y="5163454"/>
          <a:ext cx="43425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259">
                  <a:extLst>
                    <a:ext uri="{9D8B030D-6E8A-4147-A177-3AD203B41FA5}">
                      <a16:colId xmlns:a16="http://schemas.microsoft.com/office/drawing/2014/main" val="1001905812"/>
                    </a:ext>
                  </a:extLst>
                </a:gridCol>
              </a:tblGrid>
              <a:tr h="22538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910"/>
                  </a:ext>
                </a:extLst>
              </a:tr>
              <a:tr h="2253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896588"/>
                  </a:ext>
                </a:extLst>
              </a:tr>
            </a:tbl>
          </a:graphicData>
        </a:graphic>
      </p:graphicFrame>
      <p:graphicFrame>
        <p:nvGraphicFramePr>
          <p:cNvPr id="48" name="טבלה 47">
            <a:extLst>
              <a:ext uri="{FF2B5EF4-FFF2-40B4-BE49-F238E27FC236}">
                <a16:creationId xmlns:a16="http://schemas.microsoft.com/office/drawing/2014/main" id="{6EA878E1-77A2-487F-8648-46B9C4A0C4E0}"/>
              </a:ext>
            </a:extLst>
          </p:cNvPr>
          <p:cNvGraphicFramePr>
            <a:graphicFrameLocks noGrp="1"/>
          </p:cNvGraphicFramePr>
          <p:nvPr/>
        </p:nvGraphicFramePr>
        <p:xfrm>
          <a:off x="5066900" y="5166939"/>
          <a:ext cx="43425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259">
                  <a:extLst>
                    <a:ext uri="{9D8B030D-6E8A-4147-A177-3AD203B41FA5}">
                      <a16:colId xmlns:a16="http://schemas.microsoft.com/office/drawing/2014/main" val="1001905812"/>
                    </a:ext>
                  </a:extLst>
                </a:gridCol>
              </a:tblGrid>
              <a:tr h="22538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910"/>
                  </a:ext>
                </a:extLst>
              </a:tr>
              <a:tr h="2253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896588"/>
                  </a:ext>
                </a:extLst>
              </a:tr>
            </a:tbl>
          </a:graphicData>
        </a:graphic>
      </p:graphicFrame>
      <p:graphicFrame>
        <p:nvGraphicFramePr>
          <p:cNvPr id="50" name="טבלה 49">
            <a:extLst>
              <a:ext uri="{FF2B5EF4-FFF2-40B4-BE49-F238E27FC236}">
                <a16:creationId xmlns:a16="http://schemas.microsoft.com/office/drawing/2014/main" id="{B0EB49F3-4082-4A45-9B79-C8FD9A2C9AF8}"/>
              </a:ext>
            </a:extLst>
          </p:cNvPr>
          <p:cNvGraphicFramePr>
            <a:graphicFrameLocks noGrp="1"/>
          </p:cNvGraphicFramePr>
          <p:nvPr/>
        </p:nvGraphicFramePr>
        <p:xfrm>
          <a:off x="5849942" y="5166939"/>
          <a:ext cx="43425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259">
                  <a:extLst>
                    <a:ext uri="{9D8B030D-6E8A-4147-A177-3AD203B41FA5}">
                      <a16:colId xmlns:a16="http://schemas.microsoft.com/office/drawing/2014/main" val="1001905812"/>
                    </a:ext>
                  </a:extLst>
                </a:gridCol>
              </a:tblGrid>
              <a:tr h="22538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910"/>
                  </a:ext>
                </a:extLst>
              </a:tr>
              <a:tr h="2253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896588"/>
                  </a:ext>
                </a:extLst>
              </a:tr>
            </a:tbl>
          </a:graphicData>
        </a:graphic>
      </p:graphicFrame>
      <p:cxnSp>
        <p:nvCxnSpPr>
          <p:cNvPr id="52" name="מחבר חץ ישר 51">
            <a:extLst>
              <a:ext uri="{FF2B5EF4-FFF2-40B4-BE49-F238E27FC236}">
                <a16:creationId xmlns:a16="http://schemas.microsoft.com/office/drawing/2014/main" id="{F84ABDC3-CA10-452D-AE98-0B90423E811D}"/>
              </a:ext>
            </a:extLst>
          </p:cNvPr>
          <p:cNvCxnSpPr>
            <a:cxnSpLocks/>
          </p:cNvCxnSpPr>
          <p:nvPr/>
        </p:nvCxnSpPr>
        <p:spPr>
          <a:xfrm>
            <a:off x="560439" y="5702710"/>
            <a:ext cx="452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מחבר חץ ישר 53">
            <a:extLst>
              <a:ext uri="{FF2B5EF4-FFF2-40B4-BE49-F238E27FC236}">
                <a16:creationId xmlns:a16="http://schemas.microsoft.com/office/drawing/2014/main" id="{5F1E623C-1038-4D21-AAE0-5C6B6D6560B1}"/>
              </a:ext>
            </a:extLst>
          </p:cNvPr>
          <p:cNvCxnSpPr>
            <a:cxnSpLocks/>
          </p:cNvCxnSpPr>
          <p:nvPr/>
        </p:nvCxnSpPr>
        <p:spPr>
          <a:xfrm>
            <a:off x="1366684" y="5702710"/>
            <a:ext cx="452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מחבר חץ ישר 54">
            <a:extLst>
              <a:ext uri="{FF2B5EF4-FFF2-40B4-BE49-F238E27FC236}">
                <a16:creationId xmlns:a16="http://schemas.microsoft.com/office/drawing/2014/main" id="{797CCA29-069D-4BEA-A2E3-8326B2E5A025}"/>
              </a:ext>
            </a:extLst>
          </p:cNvPr>
          <p:cNvCxnSpPr>
            <a:cxnSpLocks/>
          </p:cNvCxnSpPr>
          <p:nvPr/>
        </p:nvCxnSpPr>
        <p:spPr>
          <a:xfrm>
            <a:off x="2148351" y="5678130"/>
            <a:ext cx="452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מחבר חץ ישר 55">
            <a:extLst>
              <a:ext uri="{FF2B5EF4-FFF2-40B4-BE49-F238E27FC236}">
                <a16:creationId xmlns:a16="http://schemas.microsoft.com/office/drawing/2014/main" id="{E596B24B-BFD5-446D-B024-678518BA420B}"/>
              </a:ext>
            </a:extLst>
          </p:cNvPr>
          <p:cNvCxnSpPr>
            <a:cxnSpLocks/>
          </p:cNvCxnSpPr>
          <p:nvPr/>
        </p:nvCxnSpPr>
        <p:spPr>
          <a:xfrm>
            <a:off x="2905433" y="5678130"/>
            <a:ext cx="452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מחבר חץ ישר 56">
            <a:extLst>
              <a:ext uri="{FF2B5EF4-FFF2-40B4-BE49-F238E27FC236}">
                <a16:creationId xmlns:a16="http://schemas.microsoft.com/office/drawing/2014/main" id="{D800D95A-04A4-49D8-8739-98278C424CD7}"/>
              </a:ext>
            </a:extLst>
          </p:cNvPr>
          <p:cNvCxnSpPr>
            <a:cxnSpLocks/>
          </p:cNvCxnSpPr>
          <p:nvPr/>
        </p:nvCxnSpPr>
        <p:spPr>
          <a:xfrm>
            <a:off x="3711683" y="5678130"/>
            <a:ext cx="452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מחבר חץ ישר 57">
            <a:extLst>
              <a:ext uri="{FF2B5EF4-FFF2-40B4-BE49-F238E27FC236}">
                <a16:creationId xmlns:a16="http://schemas.microsoft.com/office/drawing/2014/main" id="{91B79144-3D30-4956-9A0E-E8A085536D5D}"/>
              </a:ext>
            </a:extLst>
          </p:cNvPr>
          <p:cNvCxnSpPr>
            <a:cxnSpLocks/>
          </p:cNvCxnSpPr>
          <p:nvPr/>
        </p:nvCxnSpPr>
        <p:spPr>
          <a:xfrm>
            <a:off x="4493350" y="5702710"/>
            <a:ext cx="452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תיבת טקסט 60">
            <a:extLst>
              <a:ext uri="{FF2B5EF4-FFF2-40B4-BE49-F238E27FC236}">
                <a16:creationId xmlns:a16="http://schemas.microsoft.com/office/drawing/2014/main" id="{6EF59549-AA38-4DAB-8B51-984A5DC8B4FB}"/>
              </a:ext>
            </a:extLst>
          </p:cNvPr>
          <p:cNvSpPr txBox="1"/>
          <p:nvPr/>
        </p:nvSpPr>
        <p:spPr>
          <a:xfrm>
            <a:off x="1890752" y="6172952"/>
            <a:ext cx="1081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ptr1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7" name="תיבת טקסט 66">
            <a:extLst>
              <a:ext uri="{FF2B5EF4-FFF2-40B4-BE49-F238E27FC236}">
                <a16:creationId xmlns:a16="http://schemas.microsoft.com/office/drawing/2014/main" id="{23ABD0C8-0E13-48B0-A97B-5E596AC16B86}"/>
              </a:ext>
            </a:extLst>
          </p:cNvPr>
          <p:cNvSpPr txBox="1"/>
          <p:nvPr/>
        </p:nvSpPr>
        <p:spPr>
          <a:xfrm>
            <a:off x="4285233" y="3419704"/>
            <a:ext cx="12159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ptr2-&gt;next is NULL</a:t>
            </a:r>
            <a:r>
              <a:rPr kumimoji="0" lang="en-US" altLang="en-US" sz="1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now!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8" name="תיבת טקסט 67">
            <a:extLst>
              <a:ext uri="{FF2B5EF4-FFF2-40B4-BE49-F238E27FC236}">
                <a16:creationId xmlns:a16="http://schemas.microsoft.com/office/drawing/2014/main" id="{9E35303F-702C-45B1-B283-EDB38AB29B88}"/>
              </a:ext>
            </a:extLst>
          </p:cNvPr>
          <p:cNvSpPr txBox="1"/>
          <p:nvPr/>
        </p:nvSpPr>
        <p:spPr>
          <a:xfrm>
            <a:off x="5031661" y="6434230"/>
            <a:ext cx="1081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ptr2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44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A0B18E96-444F-436F-A7F7-124734EF7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593" y="3734994"/>
            <a:ext cx="3438762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myListTest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printList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removeDuplicates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printList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deleteList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1CC78FE8-C2B9-4CB4-A70B-F0F356F4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4744"/>
            <a:ext cx="10972800" cy="1066800"/>
          </a:xfrm>
        </p:spPr>
        <p:txBody>
          <a:bodyPr/>
          <a:lstStyle/>
          <a:p>
            <a:r>
              <a:rPr lang="en-US" dirty="0"/>
              <a:t> Remove Duplicates</a:t>
            </a:r>
          </a:p>
        </p:txBody>
      </p:sp>
      <p:graphicFrame>
        <p:nvGraphicFramePr>
          <p:cNvPr id="3" name="טבלה 3">
            <a:extLst>
              <a:ext uri="{FF2B5EF4-FFF2-40B4-BE49-F238E27FC236}">
                <a16:creationId xmlns:a16="http://schemas.microsoft.com/office/drawing/2014/main" id="{97B2BA86-B237-42CE-94AC-9A5DC9D3A348}"/>
              </a:ext>
            </a:extLst>
          </p:cNvPr>
          <p:cNvGraphicFramePr>
            <a:graphicFrameLocks noGrp="1"/>
          </p:cNvGraphicFramePr>
          <p:nvPr/>
        </p:nvGraphicFramePr>
        <p:xfrm>
          <a:off x="376902" y="5163454"/>
          <a:ext cx="434257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257">
                  <a:extLst>
                    <a:ext uri="{9D8B030D-6E8A-4147-A177-3AD203B41FA5}">
                      <a16:colId xmlns:a16="http://schemas.microsoft.com/office/drawing/2014/main" val="1001905812"/>
                    </a:ext>
                  </a:extLst>
                </a:gridCol>
              </a:tblGrid>
              <a:tr h="22538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910"/>
                  </a:ext>
                </a:extLst>
              </a:tr>
              <a:tr h="2253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896588"/>
                  </a:ext>
                </a:extLst>
              </a:tr>
            </a:tbl>
          </a:graphicData>
        </a:graphic>
      </p:graphicFrame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3ABE17C1-396B-492C-A50B-5147C42AB7D2}"/>
              </a:ext>
            </a:extLst>
          </p:cNvPr>
          <p:cNvGraphicFramePr>
            <a:graphicFrameLocks noGrp="1"/>
          </p:cNvGraphicFramePr>
          <p:nvPr/>
        </p:nvGraphicFramePr>
        <p:xfrm>
          <a:off x="1158567" y="5163454"/>
          <a:ext cx="43425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259">
                  <a:extLst>
                    <a:ext uri="{9D8B030D-6E8A-4147-A177-3AD203B41FA5}">
                      <a16:colId xmlns:a16="http://schemas.microsoft.com/office/drawing/2014/main" val="1001905812"/>
                    </a:ext>
                  </a:extLst>
                </a:gridCol>
              </a:tblGrid>
              <a:tr h="22538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910"/>
                  </a:ext>
                </a:extLst>
              </a:tr>
              <a:tr h="2253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896588"/>
                  </a:ext>
                </a:extLst>
              </a:tr>
            </a:tbl>
          </a:graphicData>
        </a:graphic>
      </p:graphicFrame>
      <p:graphicFrame>
        <p:nvGraphicFramePr>
          <p:cNvPr id="20" name="טבלה 19">
            <a:extLst>
              <a:ext uri="{FF2B5EF4-FFF2-40B4-BE49-F238E27FC236}">
                <a16:creationId xmlns:a16="http://schemas.microsoft.com/office/drawing/2014/main" id="{25EB2029-542F-4F0B-A7A7-E769A6B2BE42}"/>
              </a:ext>
            </a:extLst>
          </p:cNvPr>
          <p:cNvGraphicFramePr>
            <a:graphicFrameLocks noGrp="1"/>
          </p:cNvGraphicFramePr>
          <p:nvPr/>
        </p:nvGraphicFramePr>
        <p:xfrm>
          <a:off x="1940234" y="5166939"/>
          <a:ext cx="43425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259">
                  <a:extLst>
                    <a:ext uri="{9D8B030D-6E8A-4147-A177-3AD203B41FA5}">
                      <a16:colId xmlns:a16="http://schemas.microsoft.com/office/drawing/2014/main" val="1001905812"/>
                    </a:ext>
                  </a:extLst>
                </a:gridCol>
              </a:tblGrid>
              <a:tr h="22538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910"/>
                  </a:ext>
                </a:extLst>
              </a:tr>
              <a:tr h="2253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896588"/>
                  </a:ext>
                </a:extLst>
              </a:tr>
            </a:tbl>
          </a:graphicData>
        </a:graphic>
      </p:graphicFrame>
      <p:graphicFrame>
        <p:nvGraphicFramePr>
          <p:cNvPr id="22" name="טבלה 21">
            <a:extLst>
              <a:ext uri="{FF2B5EF4-FFF2-40B4-BE49-F238E27FC236}">
                <a16:creationId xmlns:a16="http://schemas.microsoft.com/office/drawing/2014/main" id="{7A2B7028-557B-4BE0-AB21-B60AA2C8BEFC}"/>
              </a:ext>
            </a:extLst>
          </p:cNvPr>
          <p:cNvGraphicFramePr>
            <a:graphicFrameLocks noGrp="1"/>
          </p:cNvGraphicFramePr>
          <p:nvPr/>
        </p:nvGraphicFramePr>
        <p:xfrm>
          <a:off x="2723276" y="5166939"/>
          <a:ext cx="43425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259">
                  <a:extLst>
                    <a:ext uri="{9D8B030D-6E8A-4147-A177-3AD203B41FA5}">
                      <a16:colId xmlns:a16="http://schemas.microsoft.com/office/drawing/2014/main" val="1001905812"/>
                    </a:ext>
                  </a:extLst>
                </a:gridCol>
              </a:tblGrid>
              <a:tr h="22538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910"/>
                  </a:ext>
                </a:extLst>
              </a:tr>
              <a:tr h="2253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896588"/>
                  </a:ext>
                </a:extLst>
              </a:tr>
            </a:tbl>
          </a:graphicData>
        </a:graphic>
      </p:graphicFrame>
      <p:graphicFrame>
        <p:nvGraphicFramePr>
          <p:cNvPr id="44" name="טבלה 3">
            <a:extLst>
              <a:ext uri="{FF2B5EF4-FFF2-40B4-BE49-F238E27FC236}">
                <a16:creationId xmlns:a16="http://schemas.microsoft.com/office/drawing/2014/main" id="{AB7EA0D5-D95B-4084-87E7-DA379141A358}"/>
              </a:ext>
            </a:extLst>
          </p:cNvPr>
          <p:cNvGraphicFramePr>
            <a:graphicFrameLocks noGrp="1"/>
          </p:cNvGraphicFramePr>
          <p:nvPr/>
        </p:nvGraphicFramePr>
        <p:xfrm>
          <a:off x="3503568" y="5163454"/>
          <a:ext cx="434257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257">
                  <a:extLst>
                    <a:ext uri="{9D8B030D-6E8A-4147-A177-3AD203B41FA5}">
                      <a16:colId xmlns:a16="http://schemas.microsoft.com/office/drawing/2014/main" val="1001905812"/>
                    </a:ext>
                  </a:extLst>
                </a:gridCol>
              </a:tblGrid>
              <a:tr h="22538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910"/>
                  </a:ext>
                </a:extLst>
              </a:tr>
              <a:tr h="2253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896588"/>
                  </a:ext>
                </a:extLst>
              </a:tr>
            </a:tbl>
          </a:graphicData>
        </a:graphic>
      </p:graphicFrame>
      <p:graphicFrame>
        <p:nvGraphicFramePr>
          <p:cNvPr id="46" name="טבלה 45">
            <a:extLst>
              <a:ext uri="{FF2B5EF4-FFF2-40B4-BE49-F238E27FC236}">
                <a16:creationId xmlns:a16="http://schemas.microsoft.com/office/drawing/2014/main" id="{1A231E53-3DC2-4A04-B879-B8A807B14AA3}"/>
              </a:ext>
            </a:extLst>
          </p:cNvPr>
          <p:cNvGraphicFramePr>
            <a:graphicFrameLocks noGrp="1"/>
          </p:cNvGraphicFramePr>
          <p:nvPr/>
        </p:nvGraphicFramePr>
        <p:xfrm>
          <a:off x="4285233" y="5163454"/>
          <a:ext cx="43425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259">
                  <a:extLst>
                    <a:ext uri="{9D8B030D-6E8A-4147-A177-3AD203B41FA5}">
                      <a16:colId xmlns:a16="http://schemas.microsoft.com/office/drawing/2014/main" val="1001905812"/>
                    </a:ext>
                  </a:extLst>
                </a:gridCol>
              </a:tblGrid>
              <a:tr h="22538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910"/>
                  </a:ext>
                </a:extLst>
              </a:tr>
              <a:tr h="2253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896588"/>
                  </a:ext>
                </a:extLst>
              </a:tr>
            </a:tbl>
          </a:graphicData>
        </a:graphic>
      </p:graphicFrame>
      <p:graphicFrame>
        <p:nvGraphicFramePr>
          <p:cNvPr id="48" name="טבלה 47">
            <a:extLst>
              <a:ext uri="{FF2B5EF4-FFF2-40B4-BE49-F238E27FC236}">
                <a16:creationId xmlns:a16="http://schemas.microsoft.com/office/drawing/2014/main" id="{6EA878E1-77A2-487F-8648-46B9C4A0C4E0}"/>
              </a:ext>
            </a:extLst>
          </p:cNvPr>
          <p:cNvGraphicFramePr>
            <a:graphicFrameLocks noGrp="1"/>
          </p:cNvGraphicFramePr>
          <p:nvPr/>
        </p:nvGraphicFramePr>
        <p:xfrm>
          <a:off x="5066900" y="5166939"/>
          <a:ext cx="43425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259">
                  <a:extLst>
                    <a:ext uri="{9D8B030D-6E8A-4147-A177-3AD203B41FA5}">
                      <a16:colId xmlns:a16="http://schemas.microsoft.com/office/drawing/2014/main" val="1001905812"/>
                    </a:ext>
                  </a:extLst>
                </a:gridCol>
              </a:tblGrid>
              <a:tr h="22538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910"/>
                  </a:ext>
                </a:extLst>
              </a:tr>
              <a:tr h="2253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896588"/>
                  </a:ext>
                </a:extLst>
              </a:tr>
            </a:tbl>
          </a:graphicData>
        </a:graphic>
      </p:graphicFrame>
      <p:graphicFrame>
        <p:nvGraphicFramePr>
          <p:cNvPr id="50" name="טבלה 49">
            <a:extLst>
              <a:ext uri="{FF2B5EF4-FFF2-40B4-BE49-F238E27FC236}">
                <a16:creationId xmlns:a16="http://schemas.microsoft.com/office/drawing/2014/main" id="{B0EB49F3-4082-4A45-9B79-C8FD9A2C9AF8}"/>
              </a:ext>
            </a:extLst>
          </p:cNvPr>
          <p:cNvGraphicFramePr>
            <a:graphicFrameLocks noGrp="1"/>
          </p:cNvGraphicFramePr>
          <p:nvPr/>
        </p:nvGraphicFramePr>
        <p:xfrm>
          <a:off x="5849942" y="5166939"/>
          <a:ext cx="43425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259">
                  <a:extLst>
                    <a:ext uri="{9D8B030D-6E8A-4147-A177-3AD203B41FA5}">
                      <a16:colId xmlns:a16="http://schemas.microsoft.com/office/drawing/2014/main" val="1001905812"/>
                    </a:ext>
                  </a:extLst>
                </a:gridCol>
              </a:tblGrid>
              <a:tr h="22538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910"/>
                  </a:ext>
                </a:extLst>
              </a:tr>
              <a:tr h="2253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896588"/>
                  </a:ext>
                </a:extLst>
              </a:tr>
            </a:tbl>
          </a:graphicData>
        </a:graphic>
      </p:graphicFrame>
      <p:cxnSp>
        <p:nvCxnSpPr>
          <p:cNvPr id="52" name="מחבר חץ ישר 51">
            <a:extLst>
              <a:ext uri="{FF2B5EF4-FFF2-40B4-BE49-F238E27FC236}">
                <a16:creationId xmlns:a16="http://schemas.microsoft.com/office/drawing/2014/main" id="{F84ABDC3-CA10-452D-AE98-0B90423E811D}"/>
              </a:ext>
            </a:extLst>
          </p:cNvPr>
          <p:cNvCxnSpPr>
            <a:cxnSpLocks/>
          </p:cNvCxnSpPr>
          <p:nvPr/>
        </p:nvCxnSpPr>
        <p:spPr>
          <a:xfrm>
            <a:off x="560439" y="5702710"/>
            <a:ext cx="452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מחבר חץ ישר 53">
            <a:extLst>
              <a:ext uri="{FF2B5EF4-FFF2-40B4-BE49-F238E27FC236}">
                <a16:creationId xmlns:a16="http://schemas.microsoft.com/office/drawing/2014/main" id="{5F1E623C-1038-4D21-AAE0-5C6B6D6560B1}"/>
              </a:ext>
            </a:extLst>
          </p:cNvPr>
          <p:cNvCxnSpPr>
            <a:cxnSpLocks/>
          </p:cNvCxnSpPr>
          <p:nvPr/>
        </p:nvCxnSpPr>
        <p:spPr>
          <a:xfrm>
            <a:off x="1366684" y="5702710"/>
            <a:ext cx="452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מחבר חץ ישר 54">
            <a:extLst>
              <a:ext uri="{FF2B5EF4-FFF2-40B4-BE49-F238E27FC236}">
                <a16:creationId xmlns:a16="http://schemas.microsoft.com/office/drawing/2014/main" id="{797CCA29-069D-4BEA-A2E3-8326B2E5A025}"/>
              </a:ext>
            </a:extLst>
          </p:cNvPr>
          <p:cNvCxnSpPr>
            <a:cxnSpLocks/>
          </p:cNvCxnSpPr>
          <p:nvPr/>
        </p:nvCxnSpPr>
        <p:spPr>
          <a:xfrm>
            <a:off x="2148351" y="5678130"/>
            <a:ext cx="452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מחבר חץ ישר 55">
            <a:extLst>
              <a:ext uri="{FF2B5EF4-FFF2-40B4-BE49-F238E27FC236}">
                <a16:creationId xmlns:a16="http://schemas.microsoft.com/office/drawing/2014/main" id="{E596B24B-BFD5-446D-B024-678518BA420B}"/>
              </a:ext>
            </a:extLst>
          </p:cNvPr>
          <p:cNvCxnSpPr>
            <a:cxnSpLocks/>
          </p:cNvCxnSpPr>
          <p:nvPr/>
        </p:nvCxnSpPr>
        <p:spPr>
          <a:xfrm>
            <a:off x="2905433" y="5678130"/>
            <a:ext cx="452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מחבר חץ ישר 56">
            <a:extLst>
              <a:ext uri="{FF2B5EF4-FFF2-40B4-BE49-F238E27FC236}">
                <a16:creationId xmlns:a16="http://schemas.microsoft.com/office/drawing/2014/main" id="{D800D95A-04A4-49D8-8739-98278C424CD7}"/>
              </a:ext>
            </a:extLst>
          </p:cNvPr>
          <p:cNvCxnSpPr>
            <a:cxnSpLocks/>
          </p:cNvCxnSpPr>
          <p:nvPr/>
        </p:nvCxnSpPr>
        <p:spPr>
          <a:xfrm>
            <a:off x="3711683" y="5678130"/>
            <a:ext cx="452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מחבר חץ ישר 57">
            <a:extLst>
              <a:ext uri="{FF2B5EF4-FFF2-40B4-BE49-F238E27FC236}">
                <a16:creationId xmlns:a16="http://schemas.microsoft.com/office/drawing/2014/main" id="{91B79144-3D30-4956-9A0E-E8A085536D5D}"/>
              </a:ext>
            </a:extLst>
          </p:cNvPr>
          <p:cNvCxnSpPr>
            <a:cxnSpLocks/>
          </p:cNvCxnSpPr>
          <p:nvPr/>
        </p:nvCxnSpPr>
        <p:spPr>
          <a:xfrm>
            <a:off x="4493350" y="5702710"/>
            <a:ext cx="452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תיבת טקסט 60">
            <a:extLst>
              <a:ext uri="{FF2B5EF4-FFF2-40B4-BE49-F238E27FC236}">
                <a16:creationId xmlns:a16="http://schemas.microsoft.com/office/drawing/2014/main" id="{6EF59549-AA38-4DAB-8B51-984A5DC8B4FB}"/>
              </a:ext>
            </a:extLst>
          </p:cNvPr>
          <p:cNvSpPr txBox="1"/>
          <p:nvPr/>
        </p:nvSpPr>
        <p:spPr>
          <a:xfrm>
            <a:off x="1890752" y="6172952"/>
            <a:ext cx="1081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ptr1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8" name="תיבת טקסט 67">
            <a:extLst>
              <a:ext uri="{FF2B5EF4-FFF2-40B4-BE49-F238E27FC236}">
                <a16:creationId xmlns:a16="http://schemas.microsoft.com/office/drawing/2014/main" id="{9E35303F-702C-45B1-B283-EDB38AB29B88}"/>
              </a:ext>
            </a:extLst>
          </p:cNvPr>
          <p:cNvSpPr txBox="1"/>
          <p:nvPr/>
        </p:nvSpPr>
        <p:spPr>
          <a:xfrm>
            <a:off x="5031661" y="6434230"/>
            <a:ext cx="1081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ptr2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92E5376-01D7-4150-9DC2-17D3876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913" y="1216317"/>
            <a:ext cx="6843540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removeDuplicates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ptr1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ptr1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ptr2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iterate the list from ptr2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need to delete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nodeToDelete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nodeToDelete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    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ptr2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ptr1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move to next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19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A0B18E96-444F-436F-A7F7-124734EF7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593" y="3734994"/>
            <a:ext cx="3438762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myListTest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printList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removeDuplicates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printList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deleteList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1CC78FE8-C2B9-4CB4-A70B-F0F356F4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4744"/>
            <a:ext cx="10972800" cy="1066800"/>
          </a:xfrm>
        </p:spPr>
        <p:txBody>
          <a:bodyPr/>
          <a:lstStyle/>
          <a:p>
            <a:r>
              <a:rPr lang="en-US" dirty="0"/>
              <a:t> Remove Duplicates</a:t>
            </a:r>
          </a:p>
        </p:txBody>
      </p:sp>
      <p:graphicFrame>
        <p:nvGraphicFramePr>
          <p:cNvPr id="8" name="טבלה 8">
            <a:extLst>
              <a:ext uri="{FF2B5EF4-FFF2-40B4-BE49-F238E27FC236}">
                <a16:creationId xmlns:a16="http://schemas.microsoft.com/office/drawing/2014/main" id="{ABA978BF-67C0-409E-99D4-EDEFFD3EA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388948"/>
              </p:ext>
            </p:extLst>
          </p:nvPr>
        </p:nvGraphicFramePr>
        <p:xfrm>
          <a:off x="257279" y="4764537"/>
          <a:ext cx="705628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071">
                  <a:extLst>
                    <a:ext uri="{9D8B030D-6E8A-4147-A177-3AD203B41FA5}">
                      <a16:colId xmlns:a16="http://schemas.microsoft.com/office/drawing/2014/main" val="446570395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1607187957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2388284958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3347513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08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25628"/>
                  </a:ext>
                </a:extLst>
              </a:tr>
            </a:tbl>
          </a:graphicData>
        </a:graphic>
      </p:graphicFrame>
      <p:graphicFrame>
        <p:nvGraphicFramePr>
          <p:cNvPr id="10" name="טבלה 8">
            <a:extLst>
              <a:ext uri="{FF2B5EF4-FFF2-40B4-BE49-F238E27FC236}">
                <a16:creationId xmlns:a16="http://schemas.microsoft.com/office/drawing/2014/main" id="{F882AC2A-D803-4A2C-B80F-C26BC743A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781741"/>
              </p:ext>
            </p:extLst>
          </p:nvPr>
        </p:nvGraphicFramePr>
        <p:xfrm>
          <a:off x="257279" y="5895570"/>
          <a:ext cx="705628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071">
                  <a:extLst>
                    <a:ext uri="{9D8B030D-6E8A-4147-A177-3AD203B41FA5}">
                      <a16:colId xmlns:a16="http://schemas.microsoft.com/office/drawing/2014/main" val="446570395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1607187957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2388284958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3347513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08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25628"/>
                  </a:ext>
                </a:extLst>
              </a:tr>
            </a:tbl>
          </a:graphicData>
        </a:graphic>
      </p:graphicFrame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81D2483A-70F4-4CB1-B358-139082AE21EA}"/>
              </a:ext>
            </a:extLst>
          </p:cNvPr>
          <p:cNvSpPr txBox="1"/>
          <p:nvPr/>
        </p:nvSpPr>
        <p:spPr>
          <a:xfrm>
            <a:off x="245807" y="4375184"/>
            <a:ext cx="1081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stack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73F2F30D-7FC8-47AB-834A-605218A04A64}"/>
              </a:ext>
            </a:extLst>
          </p:cNvPr>
          <p:cNvSpPr txBox="1"/>
          <p:nvPr/>
        </p:nvSpPr>
        <p:spPr>
          <a:xfrm>
            <a:off x="257279" y="5526238"/>
            <a:ext cx="6150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heap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3DA0C1-C406-486F-9108-DE046667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41" y="1521544"/>
            <a:ext cx="3438762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deleteList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head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טבלה 8">
            <a:extLst>
              <a:ext uri="{FF2B5EF4-FFF2-40B4-BE49-F238E27FC236}">
                <a16:creationId xmlns:a16="http://schemas.microsoft.com/office/drawing/2014/main" id="{E6196950-1CAE-4BAD-B3A5-65FFE7605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471294"/>
              </p:ext>
            </p:extLst>
          </p:nvPr>
        </p:nvGraphicFramePr>
        <p:xfrm>
          <a:off x="257279" y="4749677"/>
          <a:ext cx="705628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071">
                  <a:extLst>
                    <a:ext uri="{9D8B030D-6E8A-4147-A177-3AD203B41FA5}">
                      <a16:colId xmlns:a16="http://schemas.microsoft.com/office/drawing/2014/main" val="446570395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1607187957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2388284958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3347513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phead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08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725628"/>
                  </a:ext>
                </a:extLst>
              </a:tr>
            </a:tbl>
          </a:graphicData>
        </a:graphic>
      </p:graphicFrame>
      <p:graphicFrame>
        <p:nvGraphicFramePr>
          <p:cNvPr id="13" name="טבלה 8">
            <a:extLst>
              <a:ext uri="{FF2B5EF4-FFF2-40B4-BE49-F238E27FC236}">
                <a16:creationId xmlns:a16="http://schemas.microsoft.com/office/drawing/2014/main" id="{BE8575DE-A2AE-422E-9A37-0AEBD28C4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95654"/>
              </p:ext>
            </p:extLst>
          </p:nvPr>
        </p:nvGraphicFramePr>
        <p:xfrm>
          <a:off x="259455" y="5892050"/>
          <a:ext cx="705628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071">
                  <a:extLst>
                    <a:ext uri="{9D8B030D-6E8A-4147-A177-3AD203B41FA5}">
                      <a16:colId xmlns:a16="http://schemas.microsoft.com/office/drawing/2014/main" val="446570395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1607187957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2388284958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3347513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08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725628"/>
                  </a:ext>
                </a:extLst>
              </a:tr>
            </a:tbl>
          </a:graphicData>
        </a:graphic>
      </p:graphicFrame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2895D16A-514D-411C-81BF-7D6DC3B76ADB}"/>
              </a:ext>
            </a:extLst>
          </p:cNvPr>
          <p:cNvCxnSpPr>
            <a:cxnSpLocks/>
          </p:cNvCxnSpPr>
          <p:nvPr/>
        </p:nvCxnSpPr>
        <p:spPr>
          <a:xfrm flipH="1">
            <a:off x="3018408" y="5329267"/>
            <a:ext cx="1745553" cy="107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טבלה 35">
            <a:extLst>
              <a:ext uri="{FF2B5EF4-FFF2-40B4-BE49-F238E27FC236}">
                <a16:creationId xmlns:a16="http://schemas.microsoft.com/office/drawing/2014/main" id="{46CDEBB3-E1B6-47E4-BADF-C4A0E9210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158519"/>
              </p:ext>
            </p:extLst>
          </p:nvPr>
        </p:nvGraphicFramePr>
        <p:xfrm>
          <a:off x="259455" y="4753136"/>
          <a:ext cx="705628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071">
                  <a:extLst>
                    <a:ext uri="{9D8B030D-6E8A-4147-A177-3AD203B41FA5}">
                      <a16:colId xmlns:a16="http://schemas.microsoft.com/office/drawing/2014/main" val="446570395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1607187957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2388284958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3347513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phead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08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725628"/>
                  </a:ext>
                </a:extLst>
              </a:tr>
            </a:tbl>
          </a:graphicData>
        </a:graphic>
      </p:graphicFrame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F2C1E4C8-E2C8-443F-8683-7905333234AC}"/>
              </a:ext>
            </a:extLst>
          </p:cNvPr>
          <p:cNvCxnSpPr>
            <a:cxnSpLocks/>
          </p:cNvCxnSpPr>
          <p:nvPr/>
        </p:nvCxnSpPr>
        <p:spPr>
          <a:xfrm>
            <a:off x="1575905" y="4965672"/>
            <a:ext cx="820233" cy="1475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חץ: ימינה 38">
            <a:extLst>
              <a:ext uri="{FF2B5EF4-FFF2-40B4-BE49-F238E27FC236}">
                <a16:creationId xmlns:a16="http://schemas.microsoft.com/office/drawing/2014/main" id="{D1C97A76-FA72-41E5-8189-BAC8F8D6DC33}"/>
              </a:ext>
            </a:extLst>
          </p:cNvPr>
          <p:cNvSpPr/>
          <p:nvPr/>
        </p:nvSpPr>
        <p:spPr>
          <a:xfrm>
            <a:off x="8422315" y="6051681"/>
            <a:ext cx="304800" cy="117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חץ: ימינה 39">
            <a:extLst>
              <a:ext uri="{FF2B5EF4-FFF2-40B4-BE49-F238E27FC236}">
                <a16:creationId xmlns:a16="http://schemas.microsoft.com/office/drawing/2014/main" id="{B5D13037-FABD-43EF-BCA5-EF2CDF2FAB09}"/>
              </a:ext>
            </a:extLst>
          </p:cNvPr>
          <p:cNvSpPr/>
          <p:nvPr/>
        </p:nvSpPr>
        <p:spPr>
          <a:xfrm>
            <a:off x="372411" y="2121452"/>
            <a:ext cx="304800" cy="117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חץ: ימינה 40">
            <a:extLst>
              <a:ext uri="{FF2B5EF4-FFF2-40B4-BE49-F238E27FC236}">
                <a16:creationId xmlns:a16="http://schemas.microsoft.com/office/drawing/2014/main" id="{0FA5B128-89C3-4FEB-A231-78ECB265657A}"/>
              </a:ext>
            </a:extLst>
          </p:cNvPr>
          <p:cNvSpPr/>
          <p:nvPr/>
        </p:nvSpPr>
        <p:spPr>
          <a:xfrm>
            <a:off x="372411" y="3370006"/>
            <a:ext cx="304800" cy="117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0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228230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A0B18E96-444F-436F-A7F7-124734EF7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593" y="3734994"/>
            <a:ext cx="3438762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myListTest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printList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removeDuplicates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printList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deleteList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1CC78FE8-C2B9-4CB4-A70B-F0F356F4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4744"/>
            <a:ext cx="10972800" cy="1066800"/>
          </a:xfrm>
        </p:spPr>
        <p:txBody>
          <a:bodyPr/>
          <a:lstStyle/>
          <a:p>
            <a:r>
              <a:rPr lang="en-US" dirty="0"/>
              <a:t> Remove Duplicates</a:t>
            </a:r>
          </a:p>
        </p:txBody>
      </p:sp>
      <p:graphicFrame>
        <p:nvGraphicFramePr>
          <p:cNvPr id="8" name="טבלה 8">
            <a:extLst>
              <a:ext uri="{FF2B5EF4-FFF2-40B4-BE49-F238E27FC236}">
                <a16:creationId xmlns:a16="http://schemas.microsoft.com/office/drawing/2014/main" id="{ABA978BF-67C0-409E-99D4-EDEFFD3EA935}"/>
              </a:ext>
            </a:extLst>
          </p:cNvPr>
          <p:cNvGraphicFramePr>
            <a:graphicFrameLocks noGrp="1"/>
          </p:cNvGraphicFramePr>
          <p:nvPr/>
        </p:nvGraphicFramePr>
        <p:xfrm>
          <a:off x="257279" y="4764537"/>
          <a:ext cx="705628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071">
                  <a:extLst>
                    <a:ext uri="{9D8B030D-6E8A-4147-A177-3AD203B41FA5}">
                      <a16:colId xmlns:a16="http://schemas.microsoft.com/office/drawing/2014/main" val="446570395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1607187957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2388284958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3347513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08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25628"/>
                  </a:ext>
                </a:extLst>
              </a:tr>
            </a:tbl>
          </a:graphicData>
        </a:graphic>
      </p:graphicFrame>
      <p:graphicFrame>
        <p:nvGraphicFramePr>
          <p:cNvPr id="10" name="טבלה 8">
            <a:extLst>
              <a:ext uri="{FF2B5EF4-FFF2-40B4-BE49-F238E27FC236}">
                <a16:creationId xmlns:a16="http://schemas.microsoft.com/office/drawing/2014/main" id="{F882AC2A-D803-4A2C-B80F-C26BC743AFA6}"/>
              </a:ext>
            </a:extLst>
          </p:cNvPr>
          <p:cNvGraphicFramePr>
            <a:graphicFrameLocks noGrp="1"/>
          </p:cNvGraphicFramePr>
          <p:nvPr/>
        </p:nvGraphicFramePr>
        <p:xfrm>
          <a:off x="257279" y="5895570"/>
          <a:ext cx="705628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071">
                  <a:extLst>
                    <a:ext uri="{9D8B030D-6E8A-4147-A177-3AD203B41FA5}">
                      <a16:colId xmlns:a16="http://schemas.microsoft.com/office/drawing/2014/main" val="446570395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1607187957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2388284958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3347513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08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25628"/>
                  </a:ext>
                </a:extLst>
              </a:tr>
            </a:tbl>
          </a:graphicData>
        </a:graphic>
      </p:graphicFrame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81D2483A-70F4-4CB1-B358-139082AE21EA}"/>
              </a:ext>
            </a:extLst>
          </p:cNvPr>
          <p:cNvSpPr txBox="1"/>
          <p:nvPr/>
        </p:nvSpPr>
        <p:spPr>
          <a:xfrm>
            <a:off x="245807" y="4375184"/>
            <a:ext cx="1081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stack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73F2F30D-7FC8-47AB-834A-605218A04A64}"/>
              </a:ext>
            </a:extLst>
          </p:cNvPr>
          <p:cNvSpPr txBox="1"/>
          <p:nvPr/>
        </p:nvSpPr>
        <p:spPr>
          <a:xfrm>
            <a:off x="257279" y="5526238"/>
            <a:ext cx="6150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heap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3DA0C1-C406-486F-9108-DE046667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41" y="1521544"/>
            <a:ext cx="3438762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deleteList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head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טבלה 8">
            <a:extLst>
              <a:ext uri="{FF2B5EF4-FFF2-40B4-BE49-F238E27FC236}">
                <a16:creationId xmlns:a16="http://schemas.microsoft.com/office/drawing/2014/main" id="{E6196950-1CAE-4BAD-B3A5-65FFE760540C}"/>
              </a:ext>
            </a:extLst>
          </p:cNvPr>
          <p:cNvGraphicFramePr>
            <a:graphicFrameLocks noGrp="1"/>
          </p:cNvGraphicFramePr>
          <p:nvPr/>
        </p:nvGraphicFramePr>
        <p:xfrm>
          <a:off x="257279" y="4749677"/>
          <a:ext cx="705628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071">
                  <a:extLst>
                    <a:ext uri="{9D8B030D-6E8A-4147-A177-3AD203B41FA5}">
                      <a16:colId xmlns:a16="http://schemas.microsoft.com/office/drawing/2014/main" val="446570395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1607187957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2388284958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3347513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phead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08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725628"/>
                  </a:ext>
                </a:extLst>
              </a:tr>
            </a:tbl>
          </a:graphicData>
        </a:graphic>
      </p:graphicFrame>
      <p:graphicFrame>
        <p:nvGraphicFramePr>
          <p:cNvPr id="13" name="טבלה 8">
            <a:extLst>
              <a:ext uri="{FF2B5EF4-FFF2-40B4-BE49-F238E27FC236}">
                <a16:creationId xmlns:a16="http://schemas.microsoft.com/office/drawing/2014/main" id="{BE8575DE-A2AE-422E-9A37-0AEBD28C473D}"/>
              </a:ext>
            </a:extLst>
          </p:cNvPr>
          <p:cNvGraphicFramePr>
            <a:graphicFrameLocks noGrp="1"/>
          </p:cNvGraphicFramePr>
          <p:nvPr/>
        </p:nvGraphicFramePr>
        <p:xfrm>
          <a:off x="259455" y="5892050"/>
          <a:ext cx="705628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071">
                  <a:extLst>
                    <a:ext uri="{9D8B030D-6E8A-4147-A177-3AD203B41FA5}">
                      <a16:colId xmlns:a16="http://schemas.microsoft.com/office/drawing/2014/main" val="446570395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1607187957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2388284958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3347513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08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725628"/>
                  </a:ext>
                </a:extLst>
              </a:tr>
            </a:tbl>
          </a:graphicData>
        </a:graphic>
      </p:graphicFrame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2895D16A-514D-411C-81BF-7D6DC3B76ADB}"/>
              </a:ext>
            </a:extLst>
          </p:cNvPr>
          <p:cNvCxnSpPr>
            <a:cxnSpLocks/>
          </p:cNvCxnSpPr>
          <p:nvPr/>
        </p:nvCxnSpPr>
        <p:spPr>
          <a:xfrm flipH="1">
            <a:off x="3018408" y="5329267"/>
            <a:ext cx="1745553" cy="107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טבלה 35">
            <a:extLst>
              <a:ext uri="{FF2B5EF4-FFF2-40B4-BE49-F238E27FC236}">
                <a16:creationId xmlns:a16="http://schemas.microsoft.com/office/drawing/2014/main" id="{46CDEBB3-E1B6-47E4-BADF-C4A0E921034F}"/>
              </a:ext>
            </a:extLst>
          </p:cNvPr>
          <p:cNvGraphicFramePr>
            <a:graphicFrameLocks noGrp="1"/>
          </p:cNvGraphicFramePr>
          <p:nvPr/>
        </p:nvGraphicFramePr>
        <p:xfrm>
          <a:off x="259455" y="4753136"/>
          <a:ext cx="705628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071">
                  <a:extLst>
                    <a:ext uri="{9D8B030D-6E8A-4147-A177-3AD203B41FA5}">
                      <a16:colId xmlns:a16="http://schemas.microsoft.com/office/drawing/2014/main" val="446570395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1607187957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2388284958"/>
                    </a:ext>
                  </a:extLst>
                </a:gridCol>
                <a:gridCol w="1764071">
                  <a:extLst>
                    <a:ext uri="{9D8B030D-6E8A-4147-A177-3AD203B41FA5}">
                      <a16:colId xmlns:a16="http://schemas.microsoft.com/office/drawing/2014/main" val="3347513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phead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08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725628"/>
                  </a:ext>
                </a:extLst>
              </a:tr>
            </a:tbl>
          </a:graphicData>
        </a:graphic>
      </p:graphicFrame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F2C1E4C8-E2C8-443F-8683-7905333234AC}"/>
              </a:ext>
            </a:extLst>
          </p:cNvPr>
          <p:cNvCxnSpPr>
            <a:cxnSpLocks/>
          </p:cNvCxnSpPr>
          <p:nvPr/>
        </p:nvCxnSpPr>
        <p:spPr>
          <a:xfrm>
            <a:off x="1575905" y="4965672"/>
            <a:ext cx="820233" cy="1475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חץ: ימינה 38">
            <a:extLst>
              <a:ext uri="{FF2B5EF4-FFF2-40B4-BE49-F238E27FC236}">
                <a16:creationId xmlns:a16="http://schemas.microsoft.com/office/drawing/2014/main" id="{D1C97A76-FA72-41E5-8189-BAC8F8D6DC33}"/>
              </a:ext>
            </a:extLst>
          </p:cNvPr>
          <p:cNvSpPr/>
          <p:nvPr/>
        </p:nvSpPr>
        <p:spPr>
          <a:xfrm>
            <a:off x="8422315" y="6051681"/>
            <a:ext cx="304800" cy="117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חץ: ימינה 39">
            <a:extLst>
              <a:ext uri="{FF2B5EF4-FFF2-40B4-BE49-F238E27FC236}">
                <a16:creationId xmlns:a16="http://schemas.microsoft.com/office/drawing/2014/main" id="{B5D13037-FABD-43EF-BCA5-EF2CDF2FAB09}"/>
              </a:ext>
            </a:extLst>
          </p:cNvPr>
          <p:cNvSpPr/>
          <p:nvPr/>
        </p:nvSpPr>
        <p:spPr>
          <a:xfrm>
            <a:off x="372411" y="2121452"/>
            <a:ext cx="304800" cy="117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חץ: ימינה 40">
            <a:extLst>
              <a:ext uri="{FF2B5EF4-FFF2-40B4-BE49-F238E27FC236}">
                <a16:creationId xmlns:a16="http://schemas.microsoft.com/office/drawing/2014/main" id="{0FA5B128-89C3-4FEB-A231-78ECB265657A}"/>
              </a:ext>
            </a:extLst>
          </p:cNvPr>
          <p:cNvSpPr/>
          <p:nvPr/>
        </p:nvSpPr>
        <p:spPr>
          <a:xfrm>
            <a:off x="372411" y="3370006"/>
            <a:ext cx="304800" cy="117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1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234" y="2389009"/>
            <a:ext cx="11574966" cy="1470025"/>
          </a:xfrm>
        </p:spPr>
        <p:txBody>
          <a:bodyPr/>
          <a:lstStyle/>
          <a:p>
            <a:r>
              <a:rPr lang="en-US" dirty="0"/>
              <a:t>Pointer to function</a:t>
            </a:r>
          </a:p>
        </p:txBody>
      </p:sp>
    </p:spTree>
    <p:extLst>
      <p:ext uri="{BB962C8B-B14F-4D97-AF65-F5344CB8AC3E}">
        <p14:creationId xmlns:p14="http://schemas.microsoft.com/office/powerpoint/2010/main" val="53203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7AB6F5-0FF8-44E1-9973-344ECD99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1625"/>
            <a:ext cx="10972800" cy="1066800"/>
          </a:xfrm>
        </p:spPr>
        <p:txBody>
          <a:bodyPr/>
          <a:lstStyle/>
          <a:p>
            <a:r>
              <a:rPr lang="en-US" dirty="0"/>
              <a:t> Pointers to Functions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840406-BD6E-4107-B3F3-8FFCDAC9D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156" y="1529575"/>
            <a:ext cx="10972800" cy="5172307"/>
          </a:xfrm>
        </p:spPr>
        <p:txBody>
          <a:bodyPr>
            <a:normAutofit/>
          </a:bodyPr>
          <a:lstStyle/>
          <a:p>
            <a:r>
              <a:rPr lang="en-US" sz="2000" dirty="0"/>
              <a:t>The function code is written in code segment, unlike other variables which</a:t>
            </a:r>
          </a:p>
          <a:p>
            <a:pPr marL="109728" indent="0">
              <a:buNone/>
            </a:pPr>
            <a:r>
              <a:rPr lang="en-US" sz="2000" dirty="0"/>
              <a:t>     stored in the data segment.</a:t>
            </a:r>
          </a:p>
          <a:p>
            <a:r>
              <a:rPr lang="en-US" sz="2000" dirty="0"/>
              <a:t>The address of a functions is where the function code begins.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109728" indent="0">
              <a:buNone/>
            </a:pPr>
            <a:endParaRPr lang="en-US" sz="24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58DB444D-74FE-4CB3-B3E0-D005837A1084}"/>
              </a:ext>
            </a:extLst>
          </p:cNvPr>
          <p:cNvSpPr/>
          <p:nvPr/>
        </p:nvSpPr>
        <p:spPr>
          <a:xfrm>
            <a:off x="10627112" y="2995849"/>
            <a:ext cx="947854" cy="1003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326385EC-334E-44DA-A6DC-78034E11B85B}"/>
              </a:ext>
            </a:extLst>
          </p:cNvPr>
          <p:cNvSpPr/>
          <p:nvPr/>
        </p:nvSpPr>
        <p:spPr>
          <a:xfrm>
            <a:off x="9701507" y="1022083"/>
            <a:ext cx="2115015" cy="304103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D50C6A30-DBDB-49A2-A189-37C43ACC2D00}"/>
              </a:ext>
            </a:extLst>
          </p:cNvPr>
          <p:cNvSpPr/>
          <p:nvPr/>
        </p:nvSpPr>
        <p:spPr>
          <a:xfrm>
            <a:off x="9702671" y="4493817"/>
            <a:ext cx="2115015" cy="2274850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C09FB566-FFF5-47F1-9C8E-5A41E22EF624}"/>
              </a:ext>
            </a:extLst>
          </p:cNvPr>
          <p:cNvSpPr/>
          <p:nvPr/>
        </p:nvSpPr>
        <p:spPr>
          <a:xfrm>
            <a:off x="9775801" y="1124425"/>
            <a:ext cx="1928395" cy="6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1400" dirty="0"/>
              <a:t>stack</a:t>
            </a:r>
            <a:endParaRPr lang="he-IL" sz="1400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2FCBDEB2-664A-4574-B7D3-2AAB87AB58F8}"/>
              </a:ext>
            </a:extLst>
          </p:cNvPr>
          <p:cNvSpPr/>
          <p:nvPr/>
        </p:nvSpPr>
        <p:spPr>
          <a:xfrm>
            <a:off x="9767938" y="4585831"/>
            <a:ext cx="1957337" cy="20991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BCE79C9F-1C9B-4851-A466-41910E227268}"/>
              </a:ext>
            </a:extLst>
          </p:cNvPr>
          <p:cNvSpPr/>
          <p:nvPr/>
        </p:nvSpPr>
        <p:spPr>
          <a:xfrm>
            <a:off x="9783665" y="1850077"/>
            <a:ext cx="1928395" cy="6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1400" dirty="0"/>
              <a:t>heap</a:t>
            </a:r>
            <a:endParaRPr lang="he-IL" sz="1400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08F8104F-289D-4EC7-99D1-F63D451AE102}"/>
              </a:ext>
            </a:extLst>
          </p:cNvPr>
          <p:cNvSpPr/>
          <p:nvPr/>
        </p:nvSpPr>
        <p:spPr>
          <a:xfrm>
            <a:off x="9783664" y="2585235"/>
            <a:ext cx="1928395" cy="6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1400" dirty="0"/>
              <a:t>static</a:t>
            </a:r>
            <a:endParaRPr lang="he-IL" sz="14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58C00BA2-DF54-4039-9880-24F2651994E8}"/>
              </a:ext>
            </a:extLst>
          </p:cNvPr>
          <p:cNvSpPr/>
          <p:nvPr/>
        </p:nvSpPr>
        <p:spPr>
          <a:xfrm>
            <a:off x="9783665" y="3320393"/>
            <a:ext cx="1928395" cy="6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1400" dirty="0"/>
              <a:t>global</a:t>
            </a:r>
            <a:endParaRPr lang="he-IL" sz="1400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48FD5D74-BEE8-456C-9456-3F12FFDCD0D0}"/>
              </a:ext>
            </a:extLst>
          </p:cNvPr>
          <p:cNvSpPr/>
          <p:nvPr/>
        </p:nvSpPr>
        <p:spPr>
          <a:xfrm>
            <a:off x="9767939" y="4581642"/>
            <a:ext cx="1955272" cy="4600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main</a:t>
            </a:r>
            <a:endParaRPr lang="he-IL" dirty="0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6B3828AD-CB47-428C-88B3-DD411D42567D}"/>
              </a:ext>
            </a:extLst>
          </p:cNvPr>
          <p:cNvSpPr/>
          <p:nvPr/>
        </p:nvSpPr>
        <p:spPr>
          <a:xfrm>
            <a:off x="9767939" y="5035429"/>
            <a:ext cx="1955272" cy="4600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foo</a:t>
            </a:r>
            <a:endParaRPr lang="he-IL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C6E2536B-1F9A-45CC-B9E8-3C91B8B10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9940" y="4093799"/>
            <a:ext cx="71320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CODE</a:t>
            </a:r>
            <a:endParaRPr lang="en-US" altLang="en-US" sz="1600" dirty="0">
              <a:latin typeface="JetBrains Mono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9389989-7EAF-460C-90AB-3131FD728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0391" y="646471"/>
            <a:ext cx="61286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JetBrains Mono"/>
              </a:rPr>
              <a:t>DATA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98F6B0F-9089-4717-AB78-C648B4340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34" y="2558048"/>
            <a:ext cx="3959738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foo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()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//....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argc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char *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argv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[])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foo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//……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452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7AB6F5-0FF8-44E1-9973-344ECD99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1625"/>
            <a:ext cx="10972800" cy="1066800"/>
          </a:xfrm>
        </p:spPr>
        <p:txBody>
          <a:bodyPr/>
          <a:lstStyle/>
          <a:p>
            <a:r>
              <a:rPr lang="en-US" dirty="0"/>
              <a:t> Pointers to Functions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840406-BD6E-4107-B3F3-8FFCDAC9D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156" y="1529575"/>
            <a:ext cx="10972800" cy="5172307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In C, we can have pointers to function - pointers which stores the address of a function.</a:t>
            </a:r>
          </a:p>
          <a:p>
            <a:pPr marL="109728" indent="0">
              <a:buNone/>
            </a:pPr>
            <a:r>
              <a:rPr lang="en-US" sz="2200" dirty="0"/>
              <a:t>    Meaning, points to the start of the function code.</a:t>
            </a:r>
          </a:p>
          <a:p>
            <a:r>
              <a:rPr lang="en-US" sz="2200" dirty="0"/>
              <a:t>A function pointer always points to a function with a specific signature! Thus all functions, you want to use with the same function pointer, must have the </a:t>
            </a:r>
            <a:r>
              <a:rPr lang="en-US" sz="2200" b="1" dirty="0"/>
              <a:t>same parameters and return-type!</a:t>
            </a:r>
            <a:endParaRPr lang="en-US" sz="2200" dirty="0"/>
          </a:p>
          <a:p>
            <a:r>
              <a:rPr lang="en-US" sz="2200" dirty="0"/>
              <a:t>We declare a function pointer as follows:</a:t>
            </a:r>
          </a:p>
          <a:p>
            <a:pPr marL="109728" indent="0" algn="ctr">
              <a:buNone/>
            </a:pPr>
            <a:endParaRPr lang="en-US" sz="2000" dirty="0">
              <a:latin typeface="JetBrains Mono"/>
            </a:endParaRPr>
          </a:p>
          <a:p>
            <a:pPr marL="109728" indent="0">
              <a:buNone/>
            </a:pPr>
            <a:r>
              <a:rPr lang="en-US" sz="2000" dirty="0">
                <a:latin typeface="JetBrains Mono"/>
              </a:rPr>
              <a:t>                       							</a:t>
            </a:r>
          </a:p>
          <a:p>
            <a:pPr marL="109728" indent="0" algn="ctr">
              <a:buNone/>
            </a:pPr>
            <a:endParaRPr lang="en-US" sz="2000" dirty="0">
              <a:latin typeface="JetBrains Mono"/>
            </a:endParaRPr>
          </a:p>
          <a:p>
            <a:pPr marL="109728" indent="0">
              <a:buNone/>
            </a:pPr>
            <a:r>
              <a:rPr lang="en-US" sz="2000" dirty="0">
                <a:latin typeface="JetBrains Mono"/>
              </a:rPr>
              <a:t>	</a:t>
            </a:r>
          </a:p>
          <a:p>
            <a:pPr marL="109728" indent="0">
              <a:buNone/>
            </a:pPr>
            <a:endParaRPr lang="en-US" sz="2000" dirty="0">
              <a:latin typeface="JetBrains Mono"/>
            </a:endParaRPr>
          </a:p>
          <a:p>
            <a:pPr marL="109728" indent="0">
              <a:buNone/>
            </a:pPr>
            <a:r>
              <a:rPr lang="en-US" sz="2000" dirty="0">
                <a:latin typeface="JetBrains Mono"/>
              </a:rPr>
              <a:t>						</a:t>
            </a:r>
            <a:r>
              <a:rPr lang="en-US" sz="2000" dirty="0" err="1">
                <a:latin typeface="JetBrains Mono"/>
              </a:rPr>
              <a:t>func_ptr</a:t>
            </a:r>
            <a:r>
              <a:rPr lang="en-US" sz="2000" dirty="0">
                <a:latin typeface="JetBrains Mono"/>
              </a:rPr>
              <a:t> is</a:t>
            </a:r>
          </a:p>
          <a:p>
            <a:pPr marL="109728" indent="0">
              <a:buNone/>
            </a:pPr>
            <a:r>
              <a:rPr lang="en-US" sz="2000" dirty="0">
                <a:latin typeface="JetBrains Mono"/>
              </a:rPr>
              <a:t>						a pointer</a:t>
            </a:r>
          </a:p>
          <a:p>
            <a:pPr marL="109728" indent="0">
              <a:buNone/>
            </a:pPr>
            <a:r>
              <a:rPr lang="en-US" sz="2000" dirty="0">
                <a:latin typeface="JetBrains Mono"/>
              </a:rPr>
              <a:t>						to a function</a:t>
            </a:r>
            <a:endParaRPr lang="en-US" sz="2400" dirty="0">
              <a:latin typeface="JetBrains Mono"/>
            </a:endParaRPr>
          </a:p>
          <a:p>
            <a:pPr marL="109728" indent="0">
              <a:buNone/>
            </a:pPr>
            <a:r>
              <a:rPr lang="en-US" sz="2000" dirty="0">
                <a:latin typeface="JetBrains Mono"/>
              </a:rPr>
              <a:t>						that gets two integers</a:t>
            </a:r>
          </a:p>
          <a:p>
            <a:pPr marL="109728" indent="0">
              <a:buNone/>
            </a:pPr>
            <a:r>
              <a:rPr lang="en-US" sz="2000" dirty="0">
                <a:latin typeface="JetBrains Mono"/>
              </a:rPr>
              <a:t>						and returns an integer</a:t>
            </a:r>
            <a:endParaRPr lang="en-US" sz="2000" dirty="0"/>
          </a:p>
          <a:p>
            <a:pPr marL="109728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CCA64ADD-727E-4954-9378-10C927896C58}"/>
              </a:ext>
            </a:extLst>
          </p:cNvPr>
          <p:cNvSpPr/>
          <p:nvPr/>
        </p:nvSpPr>
        <p:spPr>
          <a:xfrm>
            <a:off x="4570553" y="4406033"/>
            <a:ext cx="3839449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109728" indent="0" algn="ctr">
              <a:buNone/>
            </a:pPr>
            <a:r>
              <a:rPr lang="en-US" sz="2800" dirty="0">
                <a:solidFill>
                  <a:schemeClr val="tx2"/>
                </a:solidFill>
                <a:latin typeface="JetBrains Mono"/>
              </a:rPr>
              <a:t>int (* </a:t>
            </a:r>
            <a:r>
              <a:rPr lang="en-US" sz="2800" dirty="0" err="1">
                <a:solidFill>
                  <a:schemeClr val="tx2"/>
                </a:solidFill>
                <a:latin typeface="JetBrains Mono"/>
              </a:rPr>
              <a:t>func_ptr</a:t>
            </a:r>
            <a:r>
              <a:rPr lang="en-US" sz="2800" dirty="0">
                <a:solidFill>
                  <a:schemeClr val="tx2"/>
                </a:solidFill>
                <a:latin typeface="JetBrains Mono"/>
              </a:rPr>
              <a:t>) (int, int);</a:t>
            </a: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07A844F8-AA0A-4C3B-92C6-664BDEF896A6}"/>
              </a:ext>
            </a:extLst>
          </p:cNvPr>
          <p:cNvSpPr/>
          <p:nvPr/>
        </p:nvSpPr>
        <p:spPr>
          <a:xfrm>
            <a:off x="4570553" y="4406036"/>
            <a:ext cx="3839449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109728" indent="0" algn="ctr">
              <a:buNone/>
            </a:pPr>
            <a:r>
              <a:rPr lang="en-US" sz="2800" dirty="0">
                <a:solidFill>
                  <a:schemeClr val="tx2"/>
                </a:solidFill>
                <a:latin typeface="JetBrains Mono"/>
              </a:rPr>
              <a:t>int (* </a:t>
            </a:r>
            <a:r>
              <a:rPr lang="en-US" sz="2800" b="1" dirty="0" err="1">
                <a:solidFill>
                  <a:schemeClr val="accent1"/>
                </a:solidFill>
                <a:latin typeface="JetBrains Mono"/>
              </a:rPr>
              <a:t>func_ptr</a:t>
            </a:r>
            <a:r>
              <a:rPr lang="en-US" sz="2800" dirty="0">
                <a:solidFill>
                  <a:schemeClr val="tx2"/>
                </a:solidFill>
                <a:latin typeface="JetBrains Mono"/>
              </a:rPr>
              <a:t>) (int, int);</a:t>
            </a: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D71451D5-33A6-41F5-85D5-314969FB0644}"/>
              </a:ext>
            </a:extLst>
          </p:cNvPr>
          <p:cNvSpPr/>
          <p:nvPr/>
        </p:nvSpPr>
        <p:spPr>
          <a:xfrm>
            <a:off x="4570553" y="4406030"/>
            <a:ext cx="3839449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109728" indent="0" algn="ctr">
              <a:buNone/>
            </a:pPr>
            <a:r>
              <a:rPr lang="en-US" sz="2800" dirty="0">
                <a:solidFill>
                  <a:schemeClr val="tx2"/>
                </a:solidFill>
                <a:latin typeface="JetBrains Mono"/>
              </a:rPr>
              <a:t>int (</a:t>
            </a:r>
            <a:r>
              <a:rPr lang="en-US" sz="2800" b="1" dirty="0">
                <a:solidFill>
                  <a:schemeClr val="accent1"/>
                </a:solidFill>
                <a:latin typeface="JetBrains Mono"/>
              </a:rPr>
              <a:t>*</a:t>
            </a:r>
            <a:r>
              <a:rPr lang="en-US" sz="2800" dirty="0">
                <a:solidFill>
                  <a:schemeClr val="tx2"/>
                </a:solidFill>
                <a:latin typeface="JetBrains Mono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JetBrains Mono"/>
              </a:rPr>
              <a:t>func_ptr</a:t>
            </a:r>
            <a:r>
              <a:rPr lang="en-US" sz="2800" dirty="0">
                <a:solidFill>
                  <a:schemeClr val="tx2"/>
                </a:solidFill>
                <a:latin typeface="JetBrains Mono"/>
              </a:rPr>
              <a:t>) (int, int);</a:t>
            </a:r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F5311DAC-B6DC-4829-AF08-B7F21DA2F1CC}"/>
              </a:ext>
            </a:extLst>
          </p:cNvPr>
          <p:cNvSpPr/>
          <p:nvPr/>
        </p:nvSpPr>
        <p:spPr>
          <a:xfrm>
            <a:off x="4570553" y="4406030"/>
            <a:ext cx="3839449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109728" indent="0" algn="ctr">
              <a:buNone/>
            </a:pPr>
            <a:r>
              <a:rPr lang="en-US" sz="2800" dirty="0">
                <a:solidFill>
                  <a:schemeClr val="tx2"/>
                </a:solidFill>
                <a:latin typeface="JetBrains Mono"/>
              </a:rPr>
              <a:t>int (* </a:t>
            </a:r>
            <a:r>
              <a:rPr lang="en-US" sz="2800" dirty="0" err="1">
                <a:solidFill>
                  <a:schemeClr val="tx2"/>
                </a:solidFill>
                <a:latin typeface="JetBrains Mono"/>
              </a:rPr>
              <a:t>func_ptr</a:t>
            </a:r>
            <a:r>
              <a:rPr lang="en-US" sz="2800" dirty="0">
                <a:solidFill>
                  <a:schemeClr val="tx2"/>
                </a:solidFill>
                <a:latin typeface="JetBrains Mono"/>
              </a:rPr>
              <a:t>) </a:t>
            </a:r>
            <a:r>
              <a:rPr lang="en-US" sz="2800" b="1" dirty="0">
                <a:solidFill>
                  <a:schemeClr val="accent1"/>
                </a:solidFill>
                <a:latin typeface="JetBrains Mono"/>
              </a:rPr>
              <a:t>(</a:t>
            </a:r>
            <a:r>
              <a:rPr lang="en-US" sz="2800" dirty="0">
                <a:solidFill>
                  <a:schemeClr val="tx2"/>
                </a:solidFill>
                <a:latin typeface="JetBrains Mono"/>
              </a:rPr>
              <a:t>int, int</a:t>
            </a:r>
            <a:r>
              <a:rPr lang="en-US" sz="2800" b="1" dirty="0">
                <a:solidFill>
                  <a:schemeClr val="accent1"/>
                </a:solidFill>
                <a:latin typeface="JetBrains Mono"/>
              </a:rPr>
              <a:t>)</a:t>
            </a:r>
            <a:r>
              <a:rPr lang="en-US" sz="2800" dirty="0">
                <a:solidFill>
                  <a:schemeClr val="tx2"/>
                </a:solidFill>
                <a:latin typeface="JetBrains Mono"/>
              </a:rPr>
              <a:t>;</a:t>
            </a:r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98C82B69-6DCE-4931-8DC4-5FEBC86F14F9}"/>
              </a:ext>
            </a:extLst>
          </p:cNvPr>
          <p:cNvSpPr/>
          <p:nvPr/>
        </p:nvSpPr>
        <p:spPr>
          <a:xfrm>
            <a:off x="4586404" y="4406030"/>
            <a:ext cx="3839449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109728" indent="0" algn="ctr">
              <a:buNone/>
            </a:pPr>
            <a:r>
              <a:rPr lang="en-US" sz="2800" dirty="0">
                <a:solidFill>
                  <a:schemeClr val="tx2"/>
                </a:solidFill>
                <a:latin typeface="JetBrains Mono"/>
              </a:rPr>
              <a:t>int (* </a:t>
            </a:r>
            <a:r>
              <a:rPr lang="en-US" sz="2800" dirty="0" err="1">
                <a:solidFill>
                  <a:schemeClr val="tx2"/>
                </a:solidFill>
                <a:latin typeface="JetBrains Mono"/>
              </a:rPr>
              <a:t>func_ptr</a:t>
            </a:r>
            <a:r>
              <a:rPr lang="en-US" sz="2800" dirty="0">
                <a:solidFill>
                  <a:schemeClr val="tx2"/>
                </a:solidFill>
                <a:latin typeface="JetBrains Mono"/>
              </a:rPr>
              <a:t>) (</a:t>
            </a:r>
            <a:r>
              <a:rPr lang="en-US" sz="2800" b="1" dirty="0">
                <a:solidFill>
                  <a:schemeClr val="accent1"/>
                </a:solidFill>
                <a:latin typeface="JetBrains Mono"/>
              </a:rPr>
              <a:t>int, int</a:t>
            </a:r>
            <a:r>
              <a:rPr lang="en-US" sz="2800" dirty="0">
                <a:solidFill>
                  <a:schemeClr val="tx2"/>
                </a:solidFill>
                <a:latin typeface="JetBrains Mono"/>
              </a:rPr>
              <a:t>);</a:t>
            </a:r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DA838BFD-E9AC-4BD9-9FF8-51E9F357F1CA}"/>
              </a:ext>
            </a:extLst>
          </p:cNvPr>
          <p:cNvSpPr/>
          <p:nvPr/>
        </p:nvSpPr>
        <p:spPr>
          <a:xfrm>
            <a:off x="4578478" y="4406695"/>
            <a:ext cx="3839449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109728" indent="0" algn="ctr">
              <a:buNone/>
            </a:pPr>
            <a:r>
              <a:rPr lang="en-US" sz="2800" b="1" dirty="0">
                <a:solidFill>
                  <a:schemeClr val="accent1"/>
                </a:solidFill>
                <a:latin typeface="JetBrains Mono"/>
              </a:rPr>
              <a:t>int</a:t>
            </a:r>
            <a:r>
              <a:rPr lang="en-US" sz="2800" dirty="0">
                <a:solidFill>
                  <a:schemeClr val="tx2"/>
                </a:solidFill>
                <a:latin typeface="JetBrains Mono"/>
              </a:rPr>
              <a:t> (* </a:t>
            </a:r>
            <a:r>
              <a:rPr lang="en-US" sz="2800" dirty="0" err="1">
                <a:solidFill>
                  <a:schemeClr val="tx2"/>
                </a:solidFill>
                <a:latin typeface="JetBrains Mono"/>
              </a:rPr>
              <a:t>func_ptr</a:t>
            </a:r>
            <a:r>
              <a:rPr lang="en-US" sz="2800" dirty="0">
                <a:solidFill>
                  <a:schemeClr val="tx2"/>
                </a:solidFill>
                <a:latin typeface="JetBrains Mono"/>
              </a:rPr>
              <a:t>) (int, int);</a:t>
            </a:r>
          </a:p>
        </p:txBody>
      </p:sp>
      <p:sp>
        <p:nvSpPr>
          <p:cNvPr id="5" name="סוגר מרובע ימני 4">
            <a:extLst>
              <a:ext uri="{FF2B5EF4-FFF2-40B4-BE49-F238E27FC236}">
                <a16:creationId xmlns:a16="http://schemas.microsoft.com/office/drawing/2014/main" id="{F7B7FD8C-E397-4F85-A175-67C488002D5F}"/>
              </a:ext>
            </a:extLst>
          </p:cNvPr>
          <p:cNvSpPr/>
          <p:nvPr/>
        </p:nvSpPr>
        <p:spPr>
          <a:xfrm rot="16200000">
            <a:off x="7565190" y="3775197"/>
            <a:ext cx="140257" cy="1239365"/>
          </a:xfrm>
          <a:prstGeom prst="rightBracket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סוגר מרובע ימני 11">
            <a:extLst>
              <a:ext uri="{FF2B5EF4-FFF2-40B4-BE49-F238E27FC236}">
                <a16:creationId xmlns:a16="http://schemas.microsoft.com/office/drawing/2014/main" id="{1526A983-2751-4075-9A27-A115D69D61E5}"/>
              </a:ext>
            </a:extLst>
          </p:cNvPr>
          <p:cNvSpPr/>
          <p:nvPr/>
        </p:nvSpPr>
        <p:spPr>
          <a:xfrm rot="16200000">
            <a:off x="4927321" y="4116518"/>
            <a:ext cx="140258" cy="571500"/>
          </a:xfrm>
          <a:prstGeom prst="rightBracket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8244DAE0-75DB-4D19-874A-1B27157578B5}"/>
              </a:ext>
            </a:extLst>
          </p:cNvPr>
          <p:cNvSpPr/>
          <p:nvPr/>
        </p:nvSpPr>
        <p:spPr>
          <a:xfrm>
            <a:off x="6841602" y="3907369"/>
            <a:ext cx="141339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109728" indent="0" algn="ctr">
              <a:buNone/>
            </a:pPr>
            <a:r>
              <a:rPr lang="en-US" sz="2000" dirty="0">
                <a:solidFill>
                  <a:schemeClr val="tx2"/>
                </a:solidFill>
                <a:latin typeface="JetBrains Mono"/>
              </a:rPr>
              <a:t>arguments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C4BA154F-49AE-4B63-BD08-31E82752B620}"/>
              </a:ext>
            </a:extLst>
          </p:cNvPr>
          <p:cNvSpPr/>
          <p:nvPr/>
        </p:nvSpPr>
        <p:spPr>
          <a:xfrm>
            <a:off x="4457859" y="3648869"/>
            <a:ext cx="95449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09728" indent="0" algn="ctr">
              <a:buNone/>
            </a:pPr>
            <a:r>
              <a:rPr lang="en-US" sz="2000" dirty="0">
                <a:solidFill>
                  <a:schemeClr val="tx2"/>
                </a:solidFill>
                <a:latin typeface="JetBrains Mono"/>
              </a:rPr>
              <a:t>return</a:t>
            </a:r>
          </a:p>
          <a:p>
            <a:pPr marL="109728" indent="0" algn="ctr">
              <a:buNone/>
            </a:pPr>
            <a:r>
              <a:rPr lang="en-US" sz="2000" dirty="0">
                <a:solidFill>
                  <a:schemeClr val="tx2"/>
                </a:solidFill>
                <a:latin typeface="JetBrains Mono"/>
              </a:rPr>
              <a:t> value</a:t>
            </a:r>
          </a:p>
        </p:txBody>
      </p:sp>
      <p:sp>
        <p:nvSpPr>
          <p:cNvPr id="15" name="סוגר מרובע ימני 14">
            <a:extLst>
              <a:ext uri="{FF2B5EF4-FFF2-40B4-BE49-F238E27FC236}">
                <a16:creationId xmlns:a16="http://schemas.microsoft.com/office/drawing/2014/main" id="{92BAE8F5-1115-4151-94E7-4E746D98BCDA}"/>
              </a:ext>
            </a:extLst>
          </p:cNvPr>
          <p:cNvSpPr/>
          <p:nvPr/>
        </p:nvSpPr>
        <p:spPr>
          <a:xfrm rot="16200000">
            <a:off x="6143865" y="3775197"/>
            <a:ext cx="140257" cy="1239365"/>
          </a:xfrm>
          <a:prstGeom prst="rightBracket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340370CF-5039-4A0A-B48D-E2CD890143AA}"/>
              </a:ext>
            </a:extLst>
          </p:cNvPr>
          <p:cNvSpPr/>
          <p:nvPr/>
        </p:nvSpPr>
        <p:spPr>
          <a:xfrm>
            <a:off x="5683424" y="3907369"/>
            <a:ext cx="887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109728" indent="0" algn="ctr">
              <a:buNone/>
            </a:pPr>
            <a:r>
              <a:rPr lang="en-US" sz="2000" dirty="0">
                <a:solidFill>
                  <a:schemeClr val="tx2"/>
                </a:solidFill>
                <a:latin typeface="JetBrains Mono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4204185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7AB6F5-0FF8-44E1-9973-344ECD99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1625"/>
            <a:ext cx="10972800" cy="1066800"/>
          </a:xfrm>
        </p:spPr>
        <p:txBody>
          <a:bodyPr/>
          <a:lstStyle/>
          <a:p>
            <a:r>
              <a:rPr lang="en-US" dirty="0"/>
              <a:t> Pointers to Functions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326385EC-334E-44DA-A6DC-78034E11B85B}"/>
              </a:ext>
            </a:extLst>
          </p:cNvPr>
          <p:cNvSpPr/>
          <p:nvPr/>
        </p:nvSpPr>
        <p:spPr>
          <a:xfrm>
            <a:off x="9701507" y="1022083"/>
            <a:ext cx="2115015" cy="304103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D50C6A30-DBDB-49A2-A189-37C43ACC2D00}"/>
              </a:ext>
            </a:extLst>
          </p:cNvPr>
          <p:cNvSpPr/>
          <p:nvPr/>
        </p:nvSpPr>
        <p:spPr>
          <a:xfrm>
            <a:off x="9702671" y="4493817"/>
            <a:ext cx="2115015" cy="2274850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C09FB566-FFF5-47F1-9C8E-5A41E22EF624}"/>
              </a:ext>
            </a:extLst>
          </p:cNvPr>
          <p:cNvSpPr/>
          <p:nvPr/>
        </p:nvSpPr>
        <p:spPr>
          <a:xfrm>
            <a:off x="9775801" y="1124425"/>
            <a:ext cx="1928395" cy="6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1400" dirty="0"/>
              <a:t>Stack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2FCBDEB2-664A-4574-B7D3-2AAB87AB58F8}"/>
              </a:ext>
            </a:extLst>
          </p:cNvPr>
          <p:cNvSpPr/>
          <p:nvPr/>
        </p:nvSpPr>
        <p:spPr>
          <a:xfrm>
            <a:off x="9767938" y="4585831"/>
            <a:ext cx="1957337" cy="20991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BCE79C9F-1C9B-4851-A466-41910E227268}"/>
              </a:ext>
            </a:extLst>
          </p:cNvPr>
          <p:cNvSpPr/>
          <p:nvPr/>
        </p:nvSpPr>
        <p:spPr>
          <a:xfrm>
            <a:off x="9775802" y="1847451"/>
            <a:ext cx="1928395" cy="6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1400" dirty="0"/>
              <a:t>heap</a:t>
            </a:r>
            <a:endParaRPr lang="he-IL" sz="1400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08F8104F-289D-4EC7-99D1-F63D451AE102}"/>
              </a:ext>
            </a:extLst>
          </p:cNvPr>
          <p:cNvSpPr/>
          <p:nvPr/>
        </p:nvSpPr>
        <p:spPr>
          <a:xfrm>
            <a:off x="9775801" y="2582609"/>
            <a:ext cx="1928395" cy="6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1400" dirty="0"/>
              <a:t>static</a:t>
            </a:r>
            <a:endParaRPr lang="he-IL" sz="14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58C00BA2-DF54-4039-9880-24F2651994E8}"/>
              </a:ext>
            </a:extLst>
          </p:cNvPr>
          <p:cNvSpPr/>
          <p:nvPr/>
        </p:nvSpPr>
        <p:spPr>
          <a:xfrm>
            <a:off x="9775802" y="3317767"/>
            <a:ext cx="1928395" cy="6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1400" dirty="0"/>
              <a:t>global</a:t>
            </a:r>
            <a:endParaRPr lang="he-IL" sz="1400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48FD5D74-BEE8-456C-9456-3F12FFDCD0D0}"/>
              </a:ext>
            </a:extLst>
          </p:cNvPr>
          <p:cNvSpPr/>
          <p:nvPr/>
        </p:nvSpPr>
        <p:spPr>
          <a:xfrm>
            <a:off x="9767939" y="4581642"/>
            <a:ext cx="1955272" cy="4600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main</a:t>
            </a:r>
            <a:endParaRPr lang="he-IL" dirty="0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6B3828AD-CB47-428C-88B3-DD411D42567D}"/>
              </a:ext>
            </a:extLst>
          </p:cNvPr>
          <p:cNvSpPr/>
          <p:nvPr/>
        </p:nvSpPr>
        <p:spPr>
          <a:xfrm>
            <a:off x="9767939" y="5035429"/>
            <a:ext cx="1955272" cy="4600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foo</a:t>
            </a:r>
            <a:endParaRPr lang="he-IL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C6E2536B-1F9A-45CC-B9E8-3C91B8B10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9940" y="4093799"/>
            <a:ext cx="71320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CODE</a:t>
            </a:r>
            <a:endParaRPr lang="en-US" altLang="en-US" sz="1600" dirty="0">
              <a:latin typeface="JetBrains Mono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9389989-7EAF-460C-90AB-3131FD728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0391" y="646471"/>
            <a:ext cx="61286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JetBrains Mono"/>
              </a:rPr>
              <a:t>DATA</a:t>
            </a: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BD5FEB45-807C-40D3-994B-483D5009C7A2}"/>
              </a:ext>
            </a:extLst>
          </p:cNvPr>
          <p:cNvSpPr/>
          <p:nvPr/>
        </p:nvSpPr>
        <p:spPr>
          <a:xfrm>
            <a:off x="9780785" y="1522796"/>
            <a:ext cx="1928395" cy="25319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1400" dirty="0" err="1"/>
              <a:t>func_ptr</a:t>
            </a:r>
            <a:endParaRPr lang="en-US" sz="1400" dirty="0"/>
          </a:p>
        </p:txBody>
      </p:sp>
      <p:sp>
        <p:nvSpPr>
          <p:cNvPr id="5" name="קשת 4">
            <a:extLst>
              <a:ext uri="{FF2B5EF4-FFF2-40B4-BE49-F238E27FC236}">
                <a16:creationId xmlns:a16="http://schemas.microsoft.com/office/drawing/2014/main" id="{584A9AB5-0E6D-415F-97BA-0ADE829004EB}"/>
              </a:ext>
            </a:extLst>
          </p:cNvPr>
          <p:cNvSpPr/>
          <p:nvPr/>
        </p:nvSpPr>
        <p:spPr>
          <a:xfrm flipH="1">
            <a:off x="9094148" y="1719471"/>
            <a:ext cx="1138654" cy="3419058"/>
          </a:xfrm>
          <a:prstGeom prst="arc">
            <a:avLst>
              <a:gd name="adj1" fmla="val 16200000"/>
              <a:gd name="adj2" fmla="val 534381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29F9E9AF-B1A2-4FB7-953C-CE178C8C4C1B}"/>
              </a:ext>
            </a:extLst>
          </p:cNvPr>
          <p:cNvSpPr/>
          <p:nvPr/>
        </p:nvSpPr>
        <p:spPr>
          <a:xfrm>
            <a:off x="148359" y="1406659"/>
            <a:ext cx="5898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 function’s name can also be used to get functions’ address.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1DF5AE-7F38-4738-9894-A7E0E4326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633" y="1834353"/>
            <a:ext cx="716644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foo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res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a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argc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char *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argv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[])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func_ptr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&amp;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foo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func_ptr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 points to foo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lang="en-US" altLang="en-US" sz="2000" dirty="0" err="1">
                <a:solidFill>
                  <a:srgbClr val="0086B3"/>
                </a:solidFill>
                <a:latin typeface="JetBrains Mono"/>
              </a:rPr>
              <a:t>func_ptr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foo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 the same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   //……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func_return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func_ptr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 calling foo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func_ptr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func_return2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func_ptr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 the same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505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120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Quick Sort</a:t>
            </a:r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4FBDE3B2-551A-47AA-8141-5710B68D32C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17487" y="1520825"/>
            <a:ext cx="11688373" cy="5533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400" dirty="0"/>
              <a:t>The standard library function </a:t>
            </a:r>
            <a:r>
              <a:rPr lang="en-US" sz="2400" b="1" dirty="0" err="1"/>
              <a:t>qsort</a:t>
            </a:r>
            <a:r>
              <a:rPr lang="en-US" sz="2400" dirty="0"/>
              <a:t> is a generic function to sort an array:</a:t>
            </a:r>
          </a:p>
          <a:p>
            <a:pPr marL="109728" indent="0">
              <a:buNone/>
            </a:pPr>
            <a:endParaRPr lang="en-US" sz="2400" dirty="0"/>
          </a:p>
          <a:p>
            <a:pPr marL="109728" indent="0">
              <a:buNone/>
            </a:pPr>
            <a:endParaRPr lang="en-US" sz="2400" dirty="0">
              <a:solidFill>
                <a:schemeClr val="accent5"/>
              </a:solidFill>
            </a:endParaRPr>
          </a:p>
          <a:p>
            <a:pPr marL="109728" indent="0">
              <a:buNone/>
            </a:pPr>
            <a:endParaRPr lang="he-IL" sz="2400" dirty="0">
              <a:solidFill>
                <a:schemeClr val="accent5"/>
              </a:solidFill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1E3A3925-F85F-45D6-889E-BFF86E2BFC9B}"/>
              </a:ext>
            </a:extLst>
          </p:cNvPr>
          <p:cNvSpPr/>
          <p:nvPr/>
        </p:nvSpPr>
        <p:spPr>
          <a:xfrm>
            <a:off x="-719215" y="2218293"/>
            <a:ext cx="1291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void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qsort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(void* base,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num,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size, int(*comparator)(const void*, const void*))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2E775D8-D67A-4368-8EF9-5F915E505657}"/>
              </a:ext>
            </a:extLst>
          </p:cNvPr>
          <p:cNvSpPr/>
          <p:nvPr/>
        </p:nvSpPr>
        <p:spPr>
          <a:xfrm>
            <a:off x="-719215" y="2218293"/>
            <a:ext cx="1291121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void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qsort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void* base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num,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size, int(*comparator)(const void*, const void*))</a:t>
            </a:r>
          </a:p>
        </p:txBody>
      </p:sp>
      <p:sp>
        <p:nvSpPr>
          <p:cNvPr id="9" name="מציין מיקום תוכן 2">
            <a:extLst>
              <a:ext uri="{FF2B5EF4-FFF2-40B4-BE49-F238E27FC236}">
                <a16:creationId xmlns:a16="http://schemas.microsoft.com/office/drawing/2014/main" id="{C66BF2AC-5541-4FF0-BDDA-67D00F7E67E2}"/>
              </a:ext>
            </a:extLst>
          </p:cNvPr>
          <p:cNvSpPr txBox="1">
            <a:spLocks/>
          </p:cNvSpPr>
          <p:nvPr/>
        </p:nvSpPr>
        <p:spPr>
          <a:xfrm>
            <a:off x="403341" y="3033674"/>
            <a:ext cx="3912182" cy="5533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2000" dirty="0"/>
              <a:t>start of the array to be sorted</a:t>
            </a:r>
          </a:p>
          <a:p>
            <a:pPr marL="109728" indent="0">
              <a:buFont typeface="Georgia"/>
              <a:buNone/>
            </a:pPr>
            <a:endParaRPr lang="en-US" sz="2400" dirty="0"/>
          </a:p>
          <a:p>
            <a:pPr marL="109728" indent="0">
              <a:buFont typeface="Georgia"/>
              <a:buNone/>
            </a:pPr>
            <a:endParaRPr lang="en-US" sz="2400" dirty="0">
              <a:solidFill>
                <a:schemeClr val="accent5"/>
              </a:solidFill>
            </a:endParaRPr>
          </a:p>
          <a:p>
            <a:pPr marL="109728" indent="0">
              <a:buFont typeface="Georgia"/>
              <a:buNone/>
            </a:pPr>
            <a:endParaRPr lang="he-IL" sz="2400" dirty="0">
              <a:solidFill>
                <a:schemeClr val="accent5"/>
              </a:solidFill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A575C968-D4EB-48CB-AC0C-D9C61DDEFB4A}"/>
              </a:ext>
            </a:extLst>
          </p:cNvPr>
          <p:cNvSpPr/>
          <p:nvPr/>
        </p:nvSpPr>
        <p:spPr>
          <a:xfrm>
            <a:off x="-719219" y="2218293"/>
            <a:ext cx="1291121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void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qsort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void* base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size_t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num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size, int(*comparator)(const void*, const void*))</a:t>
            </a:r>
          </a:p>
        </p:txBody>
      </p:sp>
      <p:sp>
        <p:nvSpPr>
          <p:cNvPr id="11" name="קשת 10">
            <a:extLst>
              <a:ext uri="{FF2B5EF4-FFF2-40B4-BE49-F238E27FC236}">
                <a16:creationId xmlns:a16="http://schemas.microsoft.com/office/drawing/2014/main" id="{36E32FE8-61C0-478A-A971-AD1A06D26287}"/>
              </a:ext>
            </a:extLst>
          </p:cNvPr>
          <p:cNvSpPr/>
          <p:nvPr/>
        </p:nvSpPr>
        <p:spPr>
          <a:xfrm flipV="1">
            <a:off x="3417852" y="2402959"/>
            <a:ext cx="897671" cy="2116306"/>
          </a:xfrm>
          <a:prstGeom prst="arc">
            <a:avLst>
              <a:gd name="adj1" fmla="val 17401752"/>
              <a:gd name="adj2" fmla="val 4407570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ציין מיקום תוכן 2">
            <a:extLst>
              <a:ext uri="{FF2B5EF4-FFF2-40B4-BE49-F238E27FC236}">
                <a16:creationId xmlns:a16="http://schemas.microsoft.com/office/drawing/2014/main" id="{4AA763B9-1989-4D5D-9F9F-5BEEE6FC844C}"/>
              </a:ext>
            </a:extLst>
          </p:cNvPr>
          <p:cNvSpPr txBox="1">
            <a:spLocks/>
          </p:cNvSpPr>
          <p:nvPr/>
        </p:nvSpPr>
        <p:spPr>
          <a:xfrm>
            <a:off x="1910596" y="4270376"/>
            <a:ext cx="3912182" cy="5533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2000" dirty="0"/>
              <a:t>number of elements in the array</a:t>
            </a:r>
          </a:p>
          <a:p>
            <a:pPr marL="109728" indent="0">
              <a:buFont typeface="Georgia"/>
              <a:buNone/>
            </a:pPr>
            <a:endParaRPr lang="en-US" sz="2400" dirty="0"/>
          </a:p>
          <a:p>
            <a:pPr marL="109728" indent="0">
              <a:buFont typeface="Georgia"/>
              <a:buNone/>
            </a:pPr>
            <a:endParaRPr lang="en-US" sz="2400" dirty="0">
              <a:solidFill>
                <a:schemeClr val="accent5"/>
              </a:solidFill>
            </a:endParaRPr>
          </a:p>
          <a:p>
            <a:pPr marL="109728" indent="0">
              <a:buFont typeface="Georgia"/>
              <a:buNone/>
            </a:pPr>
            <a:endParaRPr lang="he-IL" sz="2400" dirty="0">
              <a:solidFill>
                <a:schemeClr val="accent5"/>
              </a:solidFill>
            </a:endParaRPr>
          </a:p>
        </p:txBody>
      </p:sp>
      <p:sp>
        <p:nvSpPr>
          <p:cNvPr id="13" name="קשת 12">
            <a:extLst>
              <a:ext uri="{FF2B5EF4-FFF2-40B4-BE49-F238E27FC236}">
                <a16:creationId xmlns:a16="http://schemas.microsoft.com/office/drawing/2014/main" id="{AFDA7992-E265-4B01-8C74-7B15A43B5857}"/>
              </a:ext>
            </a:extLst>
          </p:cNvPr>
          <p:cNvSpPr/>
          <p:nvPr/>
        </p:nvSpPr>
        <p:spPr>
          <a:xfrm flipV="1">
            <a:off x="1563033" y="2430721"/>
            <a:ext cx="897671" cy="2116306"/>
          </a:xfrm>
          <a:prstGeom prst="arc">
            <a:avLst>
              <a:gd name="adj1" fmla="val 2778081"/>
              <a:gd name="adj2" fmla="val 4407570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525BE316-619D-4146-97AB-83AC726C2F4C}"/>
              </a:ext>
            </a:extLst>
          </p:cNvPr>
          <p:cNvSpPr/>
          <p:nvPr/>
        </p:nvSpPr>
        <p:spPr>
          <a:xfrm>
            <a:off x="-719223" y="2218293"/>
            <a:ext cx="1291121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void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qsort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void* base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num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size_t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size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, int(*comparator)(const void*, const void*))</a:t>
            </a:r>
          </a:p>
        </p:txBody>
      </p:sp>
      <p:sp>
        <p:nvSpPr>
          <p:cNvPr id="15" name="קשת 14">
            <a:extLst>
              <a:ext uri="{FF2B5EF4-FFF2-40B4-BE49-F238E27FC236}">
                <a16:creationId xmlns:a16="http://schemas.microsoft.com/office/drawing/2014/main" id="{DA5B7D64-FC3B-4FD1-B481-1479808A6BA4}"/>
              </a:ext>
            </a:extLst>
          </p:cNvPr>
          <p:cNvSpPr/>
          <p:nvPr/>
        </p:nvSpPr>
        <p:spPr>
          <a:xfrm flipH="1" flipV="1">
            <a:off x="5596996" y="2315634"/>
            <a:ext cx="573345" cy="2116306"/>
          </a:xfrm>
          <a:prstGeom prst="arc">
            <a:avLst>
              <a:gd name="adj1" fmla="val 21534704"/>
              <a:gd name="adj2" fmla="val 4407570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ציין מיקום תוכן 2">
            <a:extLst>
              <a:ext uri="{FF2B5EF4-FFF2-40B4-BE49-F238E27FC236}">
                <a16:creationId xmlns:a16="http://schemas.microsoft.com/office/drawing/2014/main" id="{3734757C-384B-4F9A-823E-FF2C0FD71CE4}"/>
              </a:ext>
            </a:extLst>
          </p:cNvPr>
          <p:cNvSpPr txBox="1">
            <a:spLocks/>
          </p:cNvSpPr>
          <p:nvPr/>
        </p:nvSpPr>
        <p:spPr>
          <a:xfrm>
            <a:off x="4458668" y="3474277"/>
            <a:ext cx="3581361" cy="5533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2000" dirty="0"/>
              <a:t>size of array element</a:t>
            </a:r>
          </a:p>
          <a:p>
            <a:pPr marL="109728" indent="0">
              <a:buFont typeface="Georgia"/>
              <a:buNone/>
            </a:pPr>
            <a:endParaRPr lang="en-US" sz="2400" dirty="0"/>
          </a:p>
          <a:p>
            <a:pPr marL="109728" indent="0">
              <a:buFont typeface="Georgia"/>
              <a:buNone/>
            </a:pPr>
            <a:endParaRPr lang="en-US" sz="2400" dirty="0">
              <a:solidFill>
                <a:schemeClr val="accent5"/>
              </a:solidFill>
            </a:endParaRPr>
          </a:p>
          <a:p>
            <a:pPr marL="109728" indent="0">
              <a:buFont typeface="Georgia"/>
              <a:buNone/>
            </a:pPr>
            <a:endParaRPr lang="he-IL" sz="2400" dirty="0">
              <a:solidFill>
                <a:schemeClr val="accent5"/>
              </a:solidFill>
            </a:endParaRPr>
          </a:p>
        </p:txBody>
      </p:sp>
      <p:sp>
        <p:nvSpPr>
          <p:cNvPr id="17" name="קשת 16">
            <a:extLst>
              <a:ext uri="{FF2B5EF4-FFF2-40B4-BE49-F238E27FC236}">
                <a16:creationId xmlns:a16="http://schemas.microsoft.com/office/drawing/2014/main" id="{0214FFB8-83B2-4EEB-B804-27358BD95AB5}"/>
              </a:ext>
            </a:extLst>
          </p:cNvPr>
          <p:cNvSpPr/>
          <p:nvPr/>
        </p:nvSpPr>
        <p:spPr>
          <a:xfrm flipH="1" flipV="1">
            <a:off x="8601275" y="2651075"/>
            <a:ext cx="1680129" cy="2116306"/>
          </a:xfrm>
          <a:prstGeom prst="arc">
            <a:avLst>
              <a:gd name="adj1" fmla="val 18370330"/>
              <a:gd name="adj2" fmla="val 4407570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ציין מיקום תוכן 2">
            <a:extLst>
              <a:ext uri="{FF2B5EF4-FFF2-40B4-BE49-F238E27FC236}">
                <a16:creationId xmlns:a16="http://schemas.microsoft.com/office/drawing/2014/main" id="{6AE33B6A-CA62-4180-8165-826BDCC398E5}"/>
              </a:ext>
            </a:extLst>
          </p:cNvPr>
          <p:cNvSpPr txBox="1">
            <a:spLocks/>
          </p:cNvSpPr>
          <p:nvPr/>
        </p:nvSpPr>
        <p:spPr>
          <a:xfrm>
            <a:off x="7047571" y="4490729"/>
            <a:ext cx="4412165" cy="1817211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000" dirty="0"/>
              <a:t>Pointer to the comparison function:</a:t>
            </a:r>
          </a:p>
          <a:p>
            <a:pPr marL="109728" indent="0">
              <a:buNone/>
            </a:pPr>
            <a:r>
              <a:rPr lang="en-US" sz="2000" dirty="0"/>
              <a:t>Returns an integer less than, equal to, or greater than zero if the first argument is considered to be respectively </a:t>
            </a:r>
            <a:br>
              <a:rPr lang="en-US" sz="2000" dirty="0"/>
            </a:br>
            <a:r>
              <a:rPr lang="en-US" sz="2000" dirty="0"/>
              <a:t>less than, equal to, or greater than the second</a:t>
            </a:r>
          </a:p>
          <a:p>
            <a:pPr marL="109728" indent="0">
              <a:buFont typeface="Georgia"/>
              <a:buNone/>
            </a:pPr>
            <a:endParaRPr lang="en-US" sz="2400" dirty="0"/>
          </a:p>
          <a:p>
            <a:pPr marL="109728" indent="0">
              <a:buFont typeface="Georgia"/>
              <a:buNone/>
            </a:pPr>
            <a:endParaRPr lang="en-US" sz="2400" dirty="0">
              <a:solidFill>
                <a:schemeClr val="accent5"/>
              </a:solidFill>
            </a:endParaRPr>
          </a:p>
          <a:p>
            <a:pPr marL="109728" indent="0">
              <a:buFont typeface="Georgia"/>
              <a:buNone/>
            </a:pPr>
            <a:endParaRPr lang="he-IL" sz="2400" dirty="0">
              <a:solidFill>
                <a:schemeClr val="accent5"/>
              </a:solidFill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FB5B66A2-563D-4994-9790-CEEC3A6EA05C}"/>
              </a:ext>
            </a:extLst>
          </p:cNvPr>
          <p:cNvSpPr/>
          <p:nvPr/>
        </p:nvSpPr>
        <p:spPr>
          <a:xfrm>
            <a:off x="-719227" y="2218293"/>
            <a:ext cx="1291121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void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qsort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void* base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num,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size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int(*comparator)(const void*, const void*)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565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/>
      <p:bldP spid="17" grpId="0" animBg="1"/>
      <p:bldP spid="18" grpId="0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CA3C9A-2AB6-4715-BF66-9E186E250DA1}"/>
              </a:ext>
            </a:extLst>
          </p:cNvPr>
          <p:cNvSpPr txBox="1">
            <a:spLocks/>
          </p:cNvSpPr>
          <p:nvPr/>
        </p:nvSpPr>
        <p:spPr>
          <a:xfrm>
            <a:off x="0" y="44912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Quick Sort - Example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F7C22E6-5223-47D6-BF77-4D465D405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98" y="1361344"/>
            <a:ext cx="5054589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compareInt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void *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void *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int*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 *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int*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main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88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56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25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"Before sorting the list is: \n"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"%d 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]);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qsort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compareInt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"\nAfter sorting the list is: \n"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"%d 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]);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46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CA3C9A-2AB6-4715-BF66-9E186E250DA1}"/>
              </a:ext>
            </a:extLst>
          </p:cNvPr>
          <p:cNvSpPr txBox="1">
            <a:spLocks/>
          </p:cNvSpPr>
          <p:nvPr/>
        </p:nvSpPr>
        <p:spPr>
          <a:xfrm>
            <a:off x="0" y="44912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Quick Sort – Your turn! 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9A3D2FF6-FC2F-4A68-9526-9CC6868865C7}"/>
              </a:ext>
            </a:extLst>
          </p:cNvPr>
          <p:cNvSpPr txBox="1"/>
          <p:nvPr/>
        </p:nvSpPr>
        <p:spPr>
          <a:xfrm>
            <a:off x="395056" y="1515920"/>
            <a:ext cx="100805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Write a function </a:t>
            </a:r>
            <a:r>
              <a:rPr lang="en-US" dirty="0" err="1">
                <a:solidFill>
                  <a:schemeClr val="tx2"/>
                </a:solidFill>
              </a:rPr>
              <a:t>stringSort</a:t>
            </a:r>
            <a:r>
              <a:rPr lang="en-US" dirty="0">
                <a:solidFill>
                  <a:schemeClr val="tx2"/>
                </a:solidFill>
              </a:rPr>
              <a:t> that accepts an array of strings and an array size and returns a sorted array in lexicographical order. You can use </a:t>
            </a:r>
            <a:r>
              <a:rPr lang="en-US" dirty="0" err="1">
                <a:solidFill>
                  <a:schemeClr val="tx2"/>
                </a:solidFill>
              </a:rPr>
              <a:t>qsort</a:t>
            </a:r>
            <a:r>
              <a:rPr lang="en-US" dirty="0">
                <a:solidFill>
                  <a:schemeClr val="tx2"/>
                </a:solidFill>
              </a:rPr>
              <a:t> and other functions from the standard library.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void </a:t>
            </a:r>
            <a:r>
              <a:rPr lang="en-US" dirty="0" err="1">
                <a:solidFill>
                  <a:schemeClr val="tx2"/>
                </a:solidFill>
              </a:rPr>
              <a:t>qsort</a:t>
            </a:r>
            <a:r>
              <a:rPr lang="en-US" dirty="0">
                <a:solidFill>
                  <a:schemeClr val="tx2"/>
                </a:solidFill>
              </a:rPr>
              <a:t>(void *base, </a:t>
            </a:r>
            <a:r>
              <a:rPr lang="en-US" dirty="0" err="1">
                <a:solidFill>
                  <a:schemeClr val="tx2"/>
                </a:solidFill>
              </a:rPr>
              <a:t>size_t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nitems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size_t</a:t>
            </a:r>
            <a:r>
              <a:rPr lang="en-US" dirty="0">
                <a:solidFill>
                  <a:schemeClr val="tx2"/>
                </a:solidFill>
              </a:rPr>
              <a:t> size, int (*</a:t>
            </a:r>
            <a:r>
              <a:rPr lang="en-US" dirty="0" err="1">
                <a:solidFill>
                  <a:schemeClr val="tx2"/>
                </a:solidFill>
              </a:rPr>
              <a:t>compar</a:t>
            </a:r>
            <a:r>
              <a:rPr lang="en-US" dirty="0">
                <a:solidFill>
                  <a:schemeClr val="tx2"/>
                </a:solidFill>
              </a:rPr>
              <a:t>)(const void*, const void*))</a:t>
            </a:r>
          </a:p>
          <a:p>
            <a:r>
              <a:rPr lang="en-US" dirty="0">
                <a:solidFill>
                  <a:schemeClr val="tx2"/>
                </a:solidFill>
              </a:rPr>
              <a:t>You can add helper functions if needed.</a:t>
            </a:r>
          </a:p>
        </p:txBody>
      </p:sp>
    </p:spTree>
    <p:extLst>
      <p:ext uri="{BB962C8B-B14F-4D97-AF65-F5344CB8AC3E}">
        <p14:creationId xmlns:p14="http://schemas.microsoft.com/office/powerpoint/2010/main" val="186349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CA3C9A-2AB6-4715-BF66-9E186E250DA1}"/>
              </a:ext>
            </a:extLst>
          </p:cNvPr>
          <p:cNvSpPr txBox="1">
            <a:spLocks/>
          </p:cNvSpPr>
          <p:nvPr/>
        </p:nvSpPr>
        <p:spPr>
          <a:xfrm>
            <a:off x="0" y="44912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Quick Sort – Your turn!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EA4E2DC-0EF8-4A66-A276-A52043DD6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841" y="1515920"/>
            <a:ext cx="5682966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void*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void 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char **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char **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char **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char **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stringSort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char **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strings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qsort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strings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char 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17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Memory allocation – rules &amp;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249" y="1814762"/>
            <a:ext cx="11145520" cy="65998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All allocation functions (malloc, </a:t>
            </a:r>
            <a:r>
              <a:rPr lang="en-US" sz="2400" dirty="0" err="1"/>
              <a:t>calloc</a:t>
            </a:r>
            <a:r>
              <a:rPr lang="en-US" sz="2400" dirty="0"/>
              <a:t>, </a:t>
            </a:r>
            <a:r>
              <a:rPr lang="en-US" sz="2400" dirty="0" err="1"/>
              <a:t>realloc</a:t>
            </a:r>
            <a:r>
              <a:rPr lang="en-US" sz="2400" dirty="0"/>
              <a:t>) return NULL when unsuccessful. </a:t>
            </a:r>
            <a:br>
              <a:rPr lang="en-US" sz="2400" dirty="0"/>
            </a:br>
            <a:r>
              <a:rPr lang="en-US" sz="2400" dirty="0"/>
              <a:t>This means we must check the returned value is not null after each function call!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Every malloc/</a:t>
            </a:r>
            <a:r>
              <a:rPr lang="en-US" sz="2400" dirty="0" err="1"/>
              <a:t>calloc</a:t>
            </a:r>
            <a:r>
              <a:rPr lang="en-US" sz="2400" dirty="0"/>
              <a:t> has to have a corresponding free.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Set pointer value to NULL after using free on it.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Try to free the memory in the scope you allocated it. When this is not possible, document clearly that the function allocates memory and does not free it.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78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52729" y="5579764"/>
            <a:ext cx="35170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Memory leak of ‘name’!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C36D5C1-3819-4279-A853-23B8A1F20390}"/>
              </a:ext>
            </a:extLst>
          </p:cNvPr>
          <p:cNvSpPr txBox="1">
            <a:spLocks/>
          </p:cNvSpPr>
          <p:nvPr/>
        </p:nvSpPr>
        <p:spPr>
          <a:xfrm>
            <a:off x="609600" y="364998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Bug 1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F2C03C7-4AC0-4FAB-B540-B14576B42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221" y="1927126"/>
            <a:ext cx="5650906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typedef struct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_Student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char *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Student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stud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Student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malloc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stud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123456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stud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char 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malloc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…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stud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      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75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81158" y="5429264"/>
            <a:ext cx="787036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if input is NULL =&gt; </a:t>
            </a:r>
            <a:br>
              <a:rPr lang="en-US" sz="2600" b="1" dirty="0">
                <a:solidFill>
                  <a:srgbClr val="FF0000"/>
                </a:solidFill>
              </a:rPr>
            </a:br>
            <a:r>
              <a:rPr lang="en-US" sz="2600" b="1" dirty="0">
                <a:solidFill>
                  <a:srgbClr val="FF0000"/>
                </a:solidFill>
              </a:rPr>
              <a:t>free on an address that was not allocated using </a:t>
            </a:r>
            <a:r>
              <a:rPr lang="en-US" sz="2600" b="1" dirty="0" err="1">
                <a:solidFill>
                  <a:srgbClr val="FF0000"/>
                </a:solidFill>
              </a:rPr>
              <a:t>malloc</a:t>
            </a:r>
            <a:r>
              <a:rPr lang="en-US" sz="2600" b="1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1299A9F-8339-4D9B-9CDC-EEF2D568B866}"/>
              </a:ext>
            </a:extLst>
          </p:cNvPr>
          <p:cNvSpPr txBox="1">
            <a:spLocks/>
          </p:cNvSpPr>
          <p:nvPr/>
        </p:nvSpPr>
        <p:spPr>
          <a:xfrm>
            <a:off x="609600" y="364998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Bug 2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73283E8-5940-4180-A862-A954DB623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441" y="1695829"/>
            <a:ext cx="4560864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char 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char 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MAX_SIZE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…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free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2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23593" y="5500703"/>
            <a:ext cx="50393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always initialize pointers to NULL!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F55E31D-3588-4128-8454-60DCB0FFC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857" y="1720840"/>
            <a:ext cx="456086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char 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char 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MAX_SIZE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…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free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9490A63-AA57-4BF7-B3C0-E260DC3C3303}"/>
              </a:ext>
            </a:extLst>
          </p:cNvPr>
          <p:cNvSpPr txBox="1">
            <a:spLocks/>
          </p:cNvSpPr>
          <p:nvPr/>
        </p:nvSpPr>
        <p:spPr>
          <a:xfrm>
            <a:off x="609600" y="364998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No Bug 2</a:t>
            </a:r>
          </a:p>
        </p:txBody>
      </p:sp>
    </p:spTree>
    <p:extLst>
      <p:ext uri="{BB962C8B-B14F-4D97-AF65-F5344CB8AC3E}">
        <p14:creationId xmlns:p14="http://schemas.microsoft.com/office/powerpoint/2010/main" val="108170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81158" y="5429264"/>
            <a:ext cx="61490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Never return an address of a local variable!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1299A9F-8339-4D9B-9CDC-EEF2D568B866}"/>
              </a:ext>
            </a:extLst>
          </p:cNvPr>
          <p:cNvSpPr txBox="1">
            <a:spLocks/>
          </p:cNvSpPr>
          <p:nvPr/>
        </p:nvSpPr>
        <p:spPr>
          <a:xfrm>
            <a:off x="609600" y="364998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Bug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5EB1D6-4DAB-4122-90C8-AEBF9762B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537" y="1257018"/>
            <a:ext cx="3326552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typedef struct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Node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struct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createNode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1F542E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&amp;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int*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createNode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93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1299A9F-8339-4D9B-9CDC-EEF2D568B866}"/>
              </a:ext>
            </a:extLst>
          </p:cNvPr>
          <p:cNvSpPr txBox="1">
            <a:spLocks/>
          </p:cNvSpPr>
          <p:nvPr/>
        </p:nvSpPr>
        <p:spPr>
          <a:xfrm>
            <a:off x="609600" y="364998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No Bug 3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A00DEF-431B-4679-8B58-4358E560E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796" y="1548584"/>
            <a:ext cx="5570756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typedef struct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Node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struct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createNode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malloc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1F542E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int*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createNode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6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81DB4D-75C2-4668-B647-8707D6623614}"/>
              </a:ext>
            </a:extLst>
          </p:cNvPr>
          <p:cNvSpPr txBox="1">
            <a:spLocks/>
          </p:cNvSpPr>
          <p:nvPr/>
        </p:nvSpPr>
        <p:spPr>
          <a:xfrm>
            <a:off x="0" y="440040"/>
            <a:ext cx="10972800" cy="106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allocation and structs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FB0BBACC-DC5A-406C-A385-BA47971B5A6E}"/>
              </a:ext>
            </a:extLst>
          </p:cNvPr>
          <p:cNvSpPr/>
          <p:nvPr/>
        </p:nvSpPr>
        <p:spPr>
          <a:xfrm>
            <a:off x="283026" y="1506839"/>
            <a:ext cx="9154885" cy="1392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</a:rPr>
              <a:t>The user inserts to our program the details in the next format: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</a:rPr>
              <a:t>123456789 24 5</a:t>
            </a:r>
          </a:p>
          <a:p>
            <a:pPr>
              <a:lnSpc>
                <a:spcPct val="120000"/>
              </a:lnSpc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FA48E340-627A-4AC5-877B-B1BEEFEFA601}"/>
              </a:ext>
            </a:extLst>
          </p:cNvPr>
          <p:cNvSpPr/>
          <p:nvPr/>
        </p:nvSpPr>
        <p:spPr>
          <a:xfrm>
            <a:off x="283023" y="1506839"/>
            <a:ext cx="9154885" cy="13923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</a:rPr>
              <a:t>The user inserts to our program the details in the next format: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tx2"/>
                </a:solidFill>
              </a:rPr>
              <a:t>123456789</a:t>
            </a:r>
            <a:r>
              <a:rPr lang="en-US" sz="2400" dirty="0">
                <a:solidFill>
                  <a:schemeClr val="tx2"/>
                </a:solidFill>
              </a:rPr>
              <a:t> 24 5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</a:rPr>
              <a:t>         </a:t>
            </a:r>
            <a:r>
              <a:rPr lang="en-US" sz="2000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058B8CE4-AB6D-48F7-8F4D-EBAC9FC56906}"/>
              </a:ext>
            </a:extLst>
          </p:cNvPr>
          <p:cNvSpPr/>
          <p:nvPr/>
        </p:nvSpPr>
        <p:spPr>
          <a:xfrm>
            <a:off x="283023" y="1506836"/>
            <a:ext cx="9154885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</a:rPr>
              <a:t>The user inserts to our program the details in the next format: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</a:rPr>
              <a:t>123456789 </a:t>
            </a:r>
            <a:r>
              <a:rPr lang="en-US" sz="2400" b="1" dirty="0">
                <a:solidFill>
                  <a:schemeClr val="tx2"/>
                </a:solidFill>
              </a:rPr>
              <a:t>24</a:t>
            </a:r>
            <a:r>
              <a:rPr lang="en-US" sz="2400" dirty="0">
                <a:solidFill>
                  <a:schemeClr val="tx2"/>
                </a:solidFill>
              </a:rPr>
              <a:t> 5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FF0000"/>
                </a:solidFill>
              </a:rPr>
              <a:t>	         age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656AFDE3-7861-4B75-9301-1F14603E0C49}"/>
              </a:ext>
            </a:extLst>
          </p:cNvPr>
          <p:cNvSpPr/>
          <p:nvPr/>
        </p:nvSpPr>
        <p:spPr>
          <a:xfrm>
            <a:off x="283023" y="1506838"/>
            <a:ext cx="9154885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</a:rPr>
              <a:t>The user inserts to our program the details in the next format: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</a:rPr>
              <a:t>123456789 24 </a:t>
            </a:r>
            <a:r>
              <a:rPr lang="en-US" sz="2400" b="1" dirty="0">
                <a:solidFill>
                  <a:schemeClr val="tx2"/>
                </a:solidFill>
              </a:rPr>
              <a:t>5</a:t>
            </a:r>
            <a:endParaRPr lang="en-US" sz="2400" dirty="0">
              <a:solidFill>
                <a:schemeClr val="tx2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rgbClr val="FF0000"/>
                </a:solidFill>
              </a:rPr>
              <a:t>	           	#courses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D74B6AEA-851E-463A-B323-9397C5F76B76}"/>
              </a:ext>
            </a:extLst>
          </p:cNvPr>
          <p:cNvSpPr/>
          <p:nvPr/>
        </p:nvSpPr>
        <p:spPr>
          <a:xfrm>
            <a:off x="283023" y="1506837"/>
            <a:ext cx="7890133" cy="27219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</a:rPr>
              <a:t>The user inserts to our program the details in the next format: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</a:rPr>
              <a:t>123456789 24 5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</a:rPr>
              <a:t>Let’s say that we want to get the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</a:rPr>
              <a:t>details of two students,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</a:rPr>
              <a:t>so we can write our program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</a:rPr>
              <a:t>as follows: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4664195-936D-4A92-A1EA-FC227A8A9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435" y="2001109"/>
            <a:ext cx="7029488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char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numOfCourses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unsigned long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fgets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sscanf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lu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 %d %d\n"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numOfCourses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student1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malloc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grades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calloc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numOfCourses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fgets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sscanf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lu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 %d %d\n"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numOfCourses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student2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malloc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student2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student2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student2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grades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calloc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numOfCourses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6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4717</TotalTime>
  <Words>3659</Words>
  <Application>Microsoft Office PowerPoint</Application>
  <PresentationFormat>מסך רחב</PresentationFormat>
  <Paragraphs>277</Paragraphs>
  <Slides>28</Slides>
  <Notes>16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28</vt:i4>
      </vt:variant>
    </vt:vector>
  </HeadingPairs>
  <TitlesOfParts>
    <vt:vector size="37" baseType="lpstr">
      <vt:lpstr>-apple-system</vt:lpstr>
      <vt:lpstr>Arial</vt:lpstr>
      <vt:lpstr>Calibri</vt:lpstr>
      <vt:lpstr>Consolas</vt:lpstr>
      <vt:lpstr>Courier New</vt:lpstr>
      <vt:lpstr>Georgia</vt:lpstr>
      <vt:lpstr>JetBrains Mono</vt:lpstr>
      <vt:lpstr>Wingdings 2</vt:lpstr>
      <vt:lpstr>Training presentation</vt:lpstr>
      <vt:lpstr>TA 8</vt:lpstr>
      <vt:lpstr>Memory management</vt:lpstr>
      <vt:lpstr>Memory allocation – rules &amp; guidelines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Pointer to pointer</vt:lpstr>
      <vt:lpstr> Remove Duplicates</vt:lpstr>
      <vt:lpstr> Remove Duplicates</vt:lpstr>
      <vt:lpstr> Remove Duplicates</vt:lpstr>
      <vt:lpstr> Remove Duplicates</vt:lpstr>
      <vt:lpstr> Remove Duplicates</vt:lpstr>
      <vt:lpstr> Remove Duplicates</vt:lpstr>
      <vt:lpstr> Remove Duplicates</vt:lpstr>
      <vt:lpstr> Remove Duplicates</vt:lpstr>
      <vt:lpstr> Remove Duplicates</vt:lpstr>
      <vt:lpstr>Pointer to function</vt:lpstr>
      <vt:lpstr> Pointers to Functions</vt:lpstr>
      <vt:lpstr> Pointers to Functions</vt:lpstr>
      <vt:lpstr> Pointers to Functions</vt:lpstr>
      <vt:lpstr>Quick Sort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 2</dc:title>
  <dc:creator>Oded Wertheimer</dc:creator>
  <cp:lastModifiedBy>Pnina Berko</cp:lastModifiedBy>
  <cp:revision>151</cp:revision>
  <dcterms:created xsi:type="dcterms:W3CDTF">2020-03-21T15:52:13Z</dcterms:created>
  <dcterms:modified xsi:type="dcterms:W3CDTF">2020-08-26T13:09:12Z</dcterms:modified>
</cp:coreProperties>
</file>