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7" r:id="rId2"/>
    <p:sldId id="977" r:id="rId3"/>
    <p:sldId id="979" r:id="rId4"/>
    <p:sldId id="333" r:id="rId5"/>
    <p:sldId id="981" r:id="rId6"/>
    <p:sldId id="983" r:id="rId7"/>
    <p:sldId id="993" r:id="rId8"/>
    <p:sldId id="957" r:id="rId9"/>
    <p:sldId id="958" r:id="rId10"/>
    <p:sldId id="959" r:id="rId11"/>
    <p:sldId id="960" r:id="rId12"/>
    <p:sldId id="961" r:id="rId13"/>
    <p:sldId id="962" r:id="rId14"/>
    <p:sldId id="984" r:id="rId15"/>
    <p:sldId id="985" r:id="rId16"/>
    <p:sldId id="986" r:id="rId17"/>
    <p:sldId id="987" r:id="rId18"/>
    <p:sldId id="988" r:id="rId19"/>
    <p:sldId id="990" r:id="rId20"/>
    <p:sldId id="989" r:id="rId21"/>
    <p:sldId id="991" r:id="rId22"/>
    <p:sldId id="992" r:id="rId23"/>
    <p:sldId id="289" r:id="rId24"/>
    <p:sldId id="290" r:id="rId25"/>
    <p:sldId id="346" r:id="rId26"/>
    <p:sldId id="356" r:id="rId27"/>
    <p:sldId id="352" r:id="rId28"/>
    <p:sldId id="354" r:id="rId29"/>
    <p:sldId id="355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C08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229" autoAdjust="0"/>
  </p:normalViewPr>
  <p:slideViewPr>
    <p:cSldViewPr snapToGrid="0">
      <p:cViewPr varScale="1">
        <p:scale>
          <a:sx n="68" d="100"/>
          <a:sy n="68" d="100"/>
        </p:scale>
        <p:origin x="1277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cppsource/safebool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6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0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4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5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4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54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5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5e273677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75e27367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5e273677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75e27367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he-IL" baseline="0" dirty="0"/>
              <a:t>אם מדובר ב-</a:t>
            </a:r>
            <a:r>
              <a:rPr lang="en-US" baseline="0" dirty="0"/>
              <a:t>while(!(</a:t>
            </a:r>
            <a:r>
              <a:rPr lang="en-US" baseline="0" dirty="0" err="1"/>
              <a:t>cin</a:t>
            </a:r>
            <a:r>
              <a:rPr lang="en-US" baseline="0" dirty="0"/>
              <a:t>&gt;&gt;x))</a:t>
            </a:r>
            <a:r>
              <a:rPr lang="he-IL" baseline="0" dirty="0"/>
              <a:t> אז הקריאה היא ל-</a:t>
            </a:r>
            <a:r>
              <a:rPr lang="en-US" baseline="0" dirty="0"/>
              <a:t>overloading</a:t>
            </a:r>
            <a:r>
              <a:rPr lang="he-IL" baseline="0" dirty="0"/>
              <a:t> ל-</a:t>
            </a:r>
            <a:r>
              <a:rPr lang="en-US" baseline="0" dirty="0"/>
              <a:t>operator!</a:t>
            </a:r>
          </a:p>
          <a:p>
            <a:pPr algn="just" rtl="1"/>
            <a:r>
              <a:rPr lang="en-US" dirty="0"/>
              <a:t>http://www.artima.com/cppsource/safebool3.html</a:t>
            </a:r>
          </a:p>
          <a:p>
            <a:pPr algn="just" rtl="0"/>
            <a:r>
              <a:rPr lang="en-US" dirty="0">
                <a:hlinkClick r:id="rId3"/>
              </a:rPr>
              <a:t>http://www.artima.com/cppsource/safebool.html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6539F-E376-4611-8070-ED76D66E3A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9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Obtaining file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67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5e273677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5e27367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5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הקומפיילר לא יודע שהפונקציה </a:t>
            </a:r>
            <a:r>
              <a:rPr lang="en-US" dirty="0"/>
              <a:t>get</a:t>
            </a:r>
            <a:r>
              <a:rPr lang="he-IL" dirty="0"/>
              <a:t> לא משנה את הערכים, צריך להגיד לו את זה.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E9BF4B5C-CDEA-436B-80F5-C2DDE053C872}"/>
              </a:ext>
            </a:extLst>
          </p:cNvPr>
          <p:cNvSpPr txBox="1">
            <a:spLocks/>
          </p:cNvSpPr>
          <p:nvPr userDrawn="1"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C6D399C-B8AF-41E1-BA3E-C6EEE0060F0A}"/>
              </a:ext>
            </a:extLst>
          </p:cNvPr>
          <p:cNvSpPr txBox="1">
            <a:spLocks/>
          </p:cNvSpPr>
          <p:nvPr userDrawn="1"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references, const, initializer list, files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Const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174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means that we cannot call from a const object, any method that changes the value of one of its fields.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Like in the following example – we can’t use the setter for X on the const instance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7B043B-A2C0-45BB-AB4D-271137BA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227" y="3447476"/>
            <a:ext cx="487024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927160-36BD-4398-9FFA-DF49C392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44" y="3733410"/>
            <a:ext cx="525015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valid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Const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174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means that if we don’t change the values, let's say a getter function – we should be able use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620099-3431-449E-8A68-247FF413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205" y="2838060"/>
            <a:ext cx="50771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7D3184-6E25-4B38-9300-6E26DF86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43" y="3093698"/>
            <a:ext cx="487024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pConst.getX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90653F3-4A5D-45E4-AA86-7A9F3C9776C9}"/>
              </a:ext>
            </a:extLst>
          </p:cNvPr>
          <p:cNvSpPr/>
          <p:nvPr/>
        </p:nvSpPr>
        <p:spPr>
          <a:xfrm>
            <a:off x="2661557" y="5584262"/>
            <a:ext cx="3390899" cy="555282"/>
          </a:xfrm>
          <a:prstGeom prst="round2Diag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Compilation error!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E9AFE-B2B8-4D12-A413-CDA3E2B482EB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347357" y="5099957"/>
            <a:ext cx="1009650" cy="4843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Const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174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why? The function doesn’t change the fields!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because the compiler doesn’t know whether a function changes or doesn’t change the fields.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need to explicitly tell the compiler the function does not change the values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do that by adding the </a:t>
            </a:r>
            <a:r>
              <a:rPr lang="en-US" sz="2400" b="1" dirty="0"/>
              <a:t>const </a:t>
            </a:r>
            <a:r>
              <a:rPr lang="en-US" sz="2400" dirty="0"/>
              <a:t>keyword after the function arguments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</a:t>
            </a:r>
            <a:r>
              <a:rPr lang="en-US" sz="2400" b="1" dirty="0"/>
              <a:t>const</a:t>
            </a:r>
            <a:r>
              <a:rPr lang="en-US" sz="2400" dirty="0"/>
              <a:t> indicates the functions does not change the fields of the instance it is called from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DABDB6-CBF9-45C5-81C1-BC99FF38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306" y="4902655"/>
            <a:ext cx="244169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1859CA1-6045-4278-A46A-03C0D18D295C}"/>
              </a:ext>
            </a:extLst>
          </p:cNvPr>
          <p:cNvSpPr/>
          <p:nvPr/>
        </p:nvSpPr>
        <p:spPr>
          <a:xfrm>
            <a:off x="6934200" y="4860051"/>
            <a:ext cx="3390899" cy="14086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 after function arguments. Allows this function to be called from a const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A866AF-2146-4C8D-8712-7D0C63B6725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861958" y="5285015"/>
            <a:ext cx="1072242" cy="279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Fixing the last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620099-3431-449E-8A68-247FF413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56" y="1686964"/>
            <a:ext cx="540404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en-US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en-US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7D3184-6E25-4B38-9300-6E26DF86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32" y="2637635"/>
            <a:ext cx="54040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2000" dirty="0" err="1">
                <a:solidFill>
                  <a:srgbClr val="0086B3"/>
                </a:solidFill>
                <a:latin typeface="Consolas" panose="020B0609020204030204" pitchFamily="49" charset="0"/>
              </a:rPr>
              <a:t>pConst.getX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90653F3-4A5D-45E4-AA86-7A9F3C9776C9}"/>
              </a:ext>
            </a:extLst>
          </p:cNvPr>
          <p:cNvSpPr/>
          <p:nvPr/>
        </p:nvSpPr>
        <p:spPr>
          <a:xfrm>
            <a:off x="2509157" y="5099848"/>
            <a:ext cx="3390899" cy="5552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All good!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E9AFE-B2B8-4D12-A413-CDA3E2B482EB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194957" y="4615543"/>
            <a:ext cx="1009650" cy="484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Const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174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const reference is a reference that does not allow the variable being referenced to be changed through the reference.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an argument is passed by reference, a reference is created to the actual argument.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References allow the function to change the value of the argument, which is undesirable when we want an argument be read-only.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If we know that a function should not change the value of an argument, but don’t want to pass by value, the best solution is to pass by const reference.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7A0F78-606E-42E2-9DE9-9FE6A4D0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471" y="5028476"/>
            <a:ext cx="423705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int&amp;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8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Data Members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74454"/>
            <a:ext cx="11145520" cy="3008923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You saw in th</a:t>
            </a:r>
            <a:r>
              <a:rPr lang="en-US" sz="2400" dirty="0"/>
              <a:t>e lecture that C++ classes are composed of data members and functions, which can be accessed and used by creating an instance of that class.</a:t>
            </a:r>
          </a:p>
          <a:p>
            <a:r>
              <a:rPr lang="en-US" sz="2400" dirty="0"/>
              <a:t>When we create an object of the class, the constructor of the class is called, and the data members are initialized to some values.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In C++, class variables are initialized in the</a:t>
            </a:r>
          </a:p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same order as they appear in the class declaration.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4D6F776-CBB8-4748-96A9-75705933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467" y="2739971"/>
            <a:ext cx="423705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default constructor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Data Members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74455"/>
            <a:ext cx="11145520" cy="16839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When the constructor is executed, the data members are created, </a:t>
            </a:r>
            <a:r>
              <a:rPr lang="en-US" sz="2400" dirty="0"/>
              <a:t>and then the body of the constructor is run.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954E12-080F-4A8E-BA65-6B7E8BD3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65" y="2266373"/>
            <a:ext cx="579517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3A35C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E84CE-E907-4414-B514-293AA3F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8859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9DE489-7D24-4C7F-A096-33573311639B}"/>
              </a:ext>
            </a:extLst>
          </p:cNvPr>
          <p:cNvSpPr txBox="1"/>
          <p:nvPr/>
        </p:nvSpPr>
        <p:spPr>
          <a:xfrm>
            <a:off x="6124608" y="5621137"/>
            <a:ext cx="7059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0 0</a:t>
            </a:r>
          </a:p>
          <a:p>
            <a:r>
              <a:rPr lang="en-US" dirty="0"/>
              <a:t>1 0.5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B965F2-59A4-49FF-A612-39284C779A63}"/>
              </a:ext>
            </a:extLst>
          </p:cNvPr>
          <p:cNvSpPr txBox="1">
            <a:spLocks/>
          </p:cNvSpPr>
          <p:nvPr/>
        </p:nvSpPr>
        <p:spPr>
          <a:xfrm>
            <a:off x="7689631" y="2121203"/>
            <a:ext cx="4355614" cy="16839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It is similar to: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6BE1C4E-EBA9-4A18-B9ED-CD3D566D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959" y="3028082"/>
            <a:ext cx="145103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_a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_b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_a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_b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Data Members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74455"/>
            <a:ext cx="11145520" cy="66778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But there are some cases when it can be a problem to initialize members like that.</a:t>
            </a:r>
          </a:p>
          <a:p>
            <a:r>
              <a:rPr lang="en-US" sz="2400" dirty="0"/>
              <a:t>Consider the following example:</a:t>
            </a:r>
          </a:p>
          <a:p>
            <a:endParaRPr lang="en-US" sz="2400" b="0" i="0" dirty="0">
              <a:effectLst/>
            </a:endParaRPr>
          </a:p>
          <a:p>
            <a:endParaRPr lang="en-US" sz="2400" dirty="0"/>
          </a:p>
          <a:p>
            <a:endParaRPr lang="en-US" sz="2400" b="0" i="0" dirty="0">
              <a:effectLst/>
            </a:endParaRPr>
          </a:p>
          <a:p>
            <a:endParaRPr lang="en-US" sz="2400" dirty="0"/>
          </a:p>
          <a:p>
            <a:endParaRPr lang="en-US" sz="2400" b="0" i="0" dirty="0">
              <a:effectLst/>
            </a:endParaRPr>
          </a:p>
          <a:p>
            <a:endParaRPr lang="en-US" sz="2400" dirty="0"/>
          </a:p>
          <a:p>
            <a:endParaRPr lang="en-US" sz="2400" b="0" i="0" dirty="0">
              <a:effectLst/>
            </a:endParaRPr>
          </a:p>
          <a:p>
            <a:r>
              <a:rPr lang="en-US" sz="2400" dirty="0"/>
              <a:t>In this example we will get a </a:t>
            </a:r>
            <a:r>
              <a:rPr lang="en-US" sz="2400" b="1" dirty="0"/>
              <a:t>compilation error</a:t>
            </a:r>
            <a:r>
              <a:rPr lang="en-US" sz="2400" dirty="0"/>
              <a:t>, because we created an uninitialized const variable. So how can we handle it?</a:t>
            </a:r>
            <a:endParaRPr lang="en-US" sz="2400" b="0" i="0" dirty="0">
              <a:effectLst/>
            </a:endParaRPr>
          </a:p>
          <a:p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E84CE-E907-4414-B514-293AA3F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8859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1C23CB-6FE3-4E14-A1C1-D53D60D0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74838"/>
            <a:ext cx="233749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const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Member Initializer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1326010"/>
            <a:ext cx="11145520" cy="66778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b="0" i="0" dirty="0">
                <a:effectLst/>
              </a:rPr>
              <a:t>Initializer List is used in initializing the data members of a class  (rather than assigning values to them after they are created).</a:t>
            </a: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E84CE-E907-4414-B514-293AA3F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8859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A6051-ABF1-46CB-BE2F-F8E4BE0F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70" y="2392810"/>
            <a:ext cx="57951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9385EC-E074-4C77-AFD8-76B6BED8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556" y="2392810"/>
            <a:ext cx="43364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const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0831BB3-E504-4175-8946-1ADC96255DE7}"/>
              </a:ext>
            </a:extLst>
          </p:cNvPr>
          <p:cNvSpPr txBox="1"/>
          <p:nvPr/>
        </p:nvSpPr>
        <p:spPr>
          <a:xfrm>
            <a:off x="10320033" y="5285909"/>
            <a:ext cx="705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A8AF0D2-007B-4E3B-AAA2-C371DBEA9C91}"/>
              </a:ext>
            </a:extLst>
          </p:cNvPr>
          <p:cNvSpPr txBox="1"/>
          <p:nvPr/>
        </p:nvSpPr>
        <p:spPr>
          <a:xfrm>
            <a:off x="3659588" y="5609074"/>
            <a:ext cx="705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1 0.5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51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634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Member Initializer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74455"/>
            <a:ext cx="11145520" cy="66778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Initializer List is used in initializing the data members of a class  (rather than assigning values to them after they are created).</a:t>
            </a: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E84CE-E907-4414-B514-293AA3F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8859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A6051-ABF1-46CB-BE2F-F8E4BE0F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97893"/>
            <a:ext cx="57951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9385EC-E074-4C77-AFD8-76B6BED8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086" y="2197893"/>
            <a:ext cx="43364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const 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0831BB3-E504-4175-8946-1ADC96255DE7}"/>
              </a:ext>
            </a:extLst>
          </p:cNvPr>
          <p:cNvSpPr txBox="1"/>
          <p:nvPr/>
        </p:nvSpPr>
        <p:spPr>
          <a:xfrm>
            <a:off x="10590966" y="5082528"/>
            <a:ext cx="705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A8AF0D2-007B-4E3B-AAA2-C371DBEA9C91}"/>
              </a:ext>
            </a:extLst>
          </p:cNvPr>
          <p:cNvSpPr txBox="1"/>
          <p:nvPr/>
        </p:nvSpPr>
        <p:spPr>
          <a:xfrm>
            <a:off x="3659588" y="5393049"/>
            <a:ext cx="705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1 0.5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45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Member Initializer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74455"/>
            <a:ext cx="11145520" cy="66778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pPr marL="109728" indent="0">
              <a:buNone/>
            </a:pPr>
            <a:r>
              <a:rPr lang="en-US" sz="2400" dirty="0"/>
              <a:t>When should we use it?</a:t>
            </a:r>
          </a:p>
          <a:p>
            <a:r>
              <a:rPr lang="en-US" sz="2400" dirty="0"/>
              <a:t>For initialization of non-static const data members</a:t>
            </a:r>
          </a:p>
          <a:p>
            <a:r>
              <a:rPr lang="en-US" sz="2400" dirty="0"/>
              <a:t>For initialization of reference data members</a:t>
            </a:r>
          </a:p>
          <a:p>
            <a:r>
              <a:rPr lang="en-US" sz="2400" dirty="0"/>
              <a:t>For initialization of member objects which do not have default constructor</a:t>
            </a:r>
          </a:p>
          <a:p>
            <a:r>
              <a:rPr lang="en-US" sz="2400" dirty="0"/>
              <a:t>For Performance reasons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E84CE-E907-4414-B514-293AA3F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28859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3" name="Picture 2" descr="Image result for file system">
            <a:extLst>
              <a:ext uri="{FF2B5EF4-FFF2-40B4-BE49-F238E27FC236}">
                <a16:creationId xmlns:a16="http://schemas.microsoft.com/office/drawing/2014/main" id="{A543FA83-E8D5-43DB-A778-E2C57642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29" y="2246747"/>
            <a:ext cx="546954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e2736772_0_11"/>
          <p:cNvSpPr txBox="1">
            <a:spLocks noGrp="1"/>
          </p:cNvSpPr>
          <p:nvPr>
            <p:ph type="body" idx="1"/>
          </p:nvPr>
        </p:nvSpPr>
        <p:spPr>
          <a:xfrm>
            <a:off x="609600" y="1211701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7150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/>
              <a:t>Streams:</a:t>
            </a:r>
            <a:endParaRPr b="1" u="sng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file streams are C++ objects to manipulate and interact with files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for example:</a:t>
            </a:r>
            <a:endParaRPr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b="1" u="sng" dirty="0" err="1"/>
              <a:t>ofstream</a:t>
            </a:r>
            <a:r>
              <a:rPr lang="en-US" b="1" dirty="0"/>
              <a:t> </a:t>
            </a:r>
            <a:r>
              <a:rPr lang="en-US" dirty="0"/>
              <a:t>- output stream, used to output data </a:t>
            </a:r>
            <a:r>
              <a:rPr lang="en-US" b="1" u="sng" dirty="0"/>
              <a:t>into</a:t>
            </a:r>
            <a:r>
              <a:rPr lang="en-US" b="1" dirty="0"/>
              <a:t> </a:t>
            </a:r>
            <a:r>
              <a:rPr lang="en-US" dirty="0"/>
              <a:t>files</a:t>
            </a:r>
            <a:endParaRPr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b="1" u="sng" dirty="0" err="1"/>
              <a:t>ifstream</a:t>
            </a:r>
            <a:r>
              <a:rPr lang="en-US" b="1" dirty="0"/>
              <a:t> </a:t>
            </a:r>
            <a:r>
              <a:rPr lang="en-US" dirty="0"/>
              <a:t>- input stream, used to input data </a:t>
            </a:r>
            <a:r>
              <a:rPr lang="en-US" b="1" u="sng" dirty="0"/>
              <a:t>from</a:t>
            </a:r>
            <a:r>
              <a:rPr lang="en-US" b="1" dirty="0"/>
              <a:t> </a:t>
            </a:r>
            <a:r>
              <a:rPr lang="en-US" dirty="0"/>
              <a:t>files</a:t>
            </a:r>
            <a:endParaRPr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b="1" u="sng" dirty="0" err="1"/>
              <a:t>fstream</a:t>
            </a:r>
            <a:r>
              <a:rPr lang="en-US" b="1" dirty="0"/>
              <a:t> </a:t>
            </a:r>
            <a:r>
              <a:rPr lang="en-US" dirty="0"/>
              <a:t>- a stream object that can be used for </a:t>
            </a:r>
            <a:r>
              <a:rPr lang="en-US" b="1" u="sng" dirty="0"/>
              <a:t>both I/O</a:t>
            </a:r>
            <a:endParaRPr b="1" u="sng" dirty="0"/>
          </a:p>
          <a:p>
            <a:pPr marL="0" indent="0">
              <a:lnSpc>
                <a:spcPct val="150000"/>
              </a:lnSpc>
              <a:spcBef>
                <a:spcPts val="580"/>
              </a:spcBef>
              <a:buNone/>
            </a:pPr>
            <a:r>
              <a:rPr lang="en-US" dirty="0"/>
              <a:t>to work with stream objects you must include the correct headers:   </a:t>
            </a:r>
            <a:endParaRPr sz="1800" dirty="0">
              <a:solidFill>
                <a:srgbClr val="0088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580"/>
              </a:spcBef>
              <a:buNone/>
            </a:pP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1F3A05-0C34-4EBF-8459-166503958A60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 files - streams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8341E3-750D-4A33-A27B-0361AA26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472" y="5800656"/>
            <a:ext cx="315105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&lt;iostream&gt;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E63DC89-BA7F-4216-9C97-08AD764D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85" y="1371558"/>
            <a:ext cx="862370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A71D5D"/>
                </a:solidFill>
                <a:latin typeface="JetBrains Mono"/>
              </a:rPr>
              <a:t>#include </a:t>
            </a:r>
            <a:r>
              <a:rPr lang="en-US" altLang="en-US" sz="3200" dirty="0">
                <a:solidFill>
                  <a:srgbClr val="183691"/>
                </a:solidFill>
                <a:latin typeface="JetBrains Mono"/>
              </a:rPr>
              <a:t>&lt;</a:t>
            </a:r>
            <a:r>
              <a:rPr lang="en-US" altLang="en-US" sz="3200" dirty="0" err="1">
                <a:solidFill>
                  <a:srgbClr val="183691"/>
                </a:solidFill>
                <a:latin typeface="JetBrains Mono"/>
              </a:rPr>
              <a:t>fstream</a:t>
            </a:r>
            <a:r>
              <a:rPr lang="en-US" altLang="en-US" sz="3200" dirty="0">
                <a:solidFill>
                  <a:srgbClr val="183691"/>
                </a:solidFill>
                <a:latin typeface="JetBrains Mono"/>
              </a:rPr>
              <a:t>&gt;</a:t>
            </a:r>
            <a:br>
              <a:rPr lang="en-US" altLang="en-US" sz="3200" dirty="0">
                <a:solidFill>
                  <a:srgbClr val="183691"/>
                </a:solidFill>
                <a:latin typeface="JetBrains Mono"/>
              </a:rPr>
            </a:br>
            <a:r>
              <a:rPr lang="en-US" altLang="en-US" sz="3200" dirty="0">
                <a:solidFill>
                  <a:srgbClr val="A71D5D"/>
                </a:solidFill>
                <a:latin typeface="JetBrains Mono"/>
              </a:rPr>
              <a:t>#include </a:t>
            </a:r>
            <a:r>
              <a:rPr lang="en-US" altLang="en-US" sz="3200" dirty="0">
                <a:solidFill>
                  <a:srgbClr val="183691"/>
                </a:solidFill>
                <a:latin typeface="JetBrains Mono"/>
              </a:rPr>
              <a:t>&lt;iostream&gt;</a:t>
            </a:r>
            <a:br>
              <a:rPr lang="en-US" altLang="en-US" sz="3200" dirty="0">
                <a:solidFill>
                  <a:srgbClr val="183691"/>
                </a:solidFill>
                <a:latin typeface="JetBrains Mono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open a file in write mode.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ifstream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infile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declaring 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ifstream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objects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infile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open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"afile.dat"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69896"/>
                </a:solidFill>
                <a:latin typeface="JetBrains Mono"/>
              </a:rPr>
              <a:t>// read from input file stream…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969896"/>
                </a:solidFill>
                <a:latin typeface="JetBrains Mono"/>
              </a:rPr>
              <a:t>// close when done with file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86B3"/>
                </a:solidFill>
                <a:latin typeface="JetBrains Mono"/>
              </a:rPr>
              <a:t>infile</a:t>
            </a:r>
            <a:r>
              <a:rPr lang="en-US" altLang="en-US" sz="3200" dirty="0" err="1">
                <a:solidFill>
                  <a:srgbClr val="63A35C"/>
                </a:solidFill>
                <a:latin typeface="JetBrains Mono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JetBrains Mono"/>
              </a:rPr>
              <a:t>close</a:t>
            </a:r>
            <a:r>
              <a:rPr lang="en-US" altLang="en-US" sz="3200" dirty="0">
                <a:solidFill>
                  <a:srgbClr val="63A35C"/>
                </a:solidFill>
                <a:latin typeface="JetBrains Mono"/>
              </a:rPr>
              <a:t>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9DAE12-83AE-4848-B693-EC52A6240799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 files - streams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728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81916"/>
            <a:ext cx="10972800" cy="4325112"/>
          </a:xfrm>
        </p:spPr>
        <p:txBody>
          <a:bodyPr/>
          <a:lstStyle/>
          <a:p>
            <a:r>
              <a:rPr lang="en-US" dirty="0"/>
              <a:t>To read/write from/to files we can use the</a:t>
            </a:r>
            <a:br>
              <a:rPr lang="en-US" dirty="0"/>
            </a:br>
            <a:r>
              <a:rPr lang="en-US" b="1" dirty="0" err="1"/>
              <a:t>ifstream</a:t>
            </a:r>
            <a:r>
              <a:rPr lang="en-US" b="1" dirty="0"/>
              <a:t>, </a:t>
            </a:r>
            <a:r>
              <a:rPr lang="en-US" b="1" dirty="0" err="1"/>
              <a:t>ofstream</a:t>
            </a:r>
            <a:r>
              <a:rPr lang="en-US" dirty="0"/>
              <a:t> and </a:t>
            </a:r>
            <a:r>
              <a:rPr lang="en-US" b="1" dirty="0" err="1"/>
              <a:t>fstream</a:t>
            </a:r>
            <a:r>
              <a:rPr lang="en-US" b="1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6EE-CE48-4090-AF8C-4913AF5C70D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74A77B-115B-4602-B8C4-BE06E6A6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031" y="2898037"/>
            <a:ext cx="882209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ofstream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outFile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"out.txt"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|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outFile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"Hello world"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"in.txt"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your code with the I you read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8A6FBB5-1A5D-4EC5-9179-E5DDCDD920F6}"/>
              </a:ext>
            </a:extLst>
          </p:cNvPr>
          <p:cNvSpPr/>
          <p:nvPr/>
        </p:nvSpPr>
        <p:spPr>
          <a:xfrm>
            <a:off x="8345633" y="1373406"/>
            <a:ext cx="3082635" cy="65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Write + append mode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292B3-5373-47CE-9736-8051840D48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345633" y="2030551"/>
            <a:ext cx="1541318" cy="7947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B1678ADA-E9C6-4A0A-8F49-76268E249E49}"/>
              </a:ext>
            </a:extLst>
          </p:cNvPr>
          <p:cNvSpPr/>
          <p:nvPr/>
        </p:nvSpPr>
        <p:spPr>
          <a:xfrm>
            <a:off x="8704651" y="3762447"/>
            <a:ext cx="3082635" cy="65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Writing to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BAB7F-24E3-41B1-B6BB-3948ABEEB246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455877" y="3634154"/>
            <a:ext cx="1248774" cy="4568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772E86D-EFF1-412B-B420-FB33E03F5F9E}"/>
              </a:ext>
            </a:extLst>
          </p:cNvPr>
          <p:cNvSpPr/>
          <p:nvPr/>
        </p:nvSpPr>
        <p:spPr>
          <a:xfrm>
            <a:off x="7685491" y="5133472"/>
            <a:ext cx="3082635" cy="65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Reading from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3D4683-86AB-4F8D-8CE1-DC9CB8EA4D1A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4618893" y="4905943"/>
            <a:ext cx="3066598" cy="5561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78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Input stream continued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951DB6EE-CE48-4090-AF8C-4913AF5C70D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5025"/>
            <a:ext cx="10972800" cy="534919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Normal usage to read from stream: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	while </a:t>
            </a:r>
            <a:r>
              <a:rPr lang="en-US" altLang="en-US" sz="2400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sz="2400" dirty="0" err="1">
                <a:solidFill>
                  <a:srgbClr val="0086B3"/>
                </a:solidFill>
                <a:latin typeface="JetBrains Mono"/>
              </a:rPr>
              <a:t>inFile</a:t>
            </a:r>
            <a:r>
              <a:rPr lang="en-US" altLang="en-US" sz="24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400" dirty="0">
                <a:solidFill>
                  <a:srgbClr val="008080"/>
                </a:solidFill>
                <a:latin typeface="JetBrains Mono"/>
              </a:rPr>
              <a:t>&gt;&gt; </a:t>
            </a:r>
            <a:r>
              <a:rPr lang="en-US" altLang="en-US" sz="2400" dirty="0">
                <a:solidFill>
                  <a:srgbClr val="0086B3"/>
                </a:solidFill>
                <a:latin typeface="JetBrains Mono"/>
              </a:rPr>
              <a:t>x</a:t>
            </a:r>
            <a:r>
              <a:rPr lang="en-US" altLang="en-US" sz="2400" dirty="0">
                <a:solidFill>
                  <a:srgbClr val="63A35C"/>
                </a:solidFill>
                <a:latin typeface="JetBrains Mono"/>
              </a:rPr>
              <a:t>)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/>
              <a:t>But… What does </a:t>
            </a:r>
            <a:r>
              <a:rPr lang="en-US" sz="2400" dirty="0" err="1"/>
              <a:t>cin</a:t>
            </a:r>
            <a:r>
              <a:rPr lang="en-US" sz="2400" dirty="0"/>
              <a:t> &gt;&gt; x return?</a:t>
            </a:r>
          </a:p>
          <a:p>
            <a:pPr lvl="1">
              <a:lnSpc>
                <a:spcPct val="160000"/>
              </a:lnSpc>
            </a:pPr>
            <a:r>
              <a:rPr lang="en-US" sz="2200" dirty="0"/>
              <a:t>std::</a:t>
            </a:r>
            <a:r>
              <a:rPr lang="en-US" sz="2200" dirty="0" err="1"/>
              <a:t>istream</a:t>
            </a:r>
            <a:r>
              <a:rPr lang="en-US" sz="2200" dirty="0"/>
              <a:t>&amp;</a:t>
            </a:r>
          </a:p>
          <a:p>
            <a:pPr lvl="1">
              <a:lnSpc>
                <a:spcPct val="160000"/>
              </a:lnSpc>
            </a:pPr>
            <a:r>
              <a:rPr lang="en-US" sz="2400" dirty="0"/>
              <a:t>So how come it works?!</a:t>
            </a:r>
          </a:p>
          <a:p>
            <a:pPr lvl="1">
              <a:lnSpc>
                <a:spcPct val="160000"/>
              </a:lnSpc>
            </a:pPr>
            <a:r>
              <a:rPr lang="en-US" sz="2400" dirty="0"/>
              <a:t>When an error occurs </a:t>
            </a:r>
            <a:r>
              <a:rPr lang="en-US" sz="2400" dirty="0" err="1"/>
              <a:t>cin</a:t>
            </a:r>
            <a:r>
              <a:rPr lang="en-US" sz="2400" dirty="0"/>
              <a:t> enters a failed state, and evaluates to false</a:t>
            </a:r>
          </a:p>
          <a:p>
            <a:pPr lvl="1">
              <a:lnSpc>
                <a:spcPct val="160000"/>
              </a:lnSpc>
            </a:pPr>
            <a:r>
              <a:rPr lang="en-US" sz="2400" dirty="0"/>
              <a:t>Error can be format issues, </a:t>
            </a:r>
            <a:r>
              <a:rPr lang="en-US" sz="2400" dirty="0" err="1"/>
              <a:t>eof</a:t>
            </a:r>
            <a:r>
              <a:rPr lang="en-US" sz="2400" dirty="0"/>
              <a:t>, etc…</a:t>
            </a:r>
          </a:p>
          <a:p>
            <a:pPr>
              <a:lnSpc>
                <a:spcPct val="16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7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41394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Input stream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951DB6EE-CE48-4090-AF8C-4913AF5C70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66444"/>
            <a:ext cx="10972800" cy="4325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bad() </a:t>
            </a:r>
            <a:br>
              <a:rPr lang="en-US" sz="2400" dirty="0"/>
            </a:br>
            <a:r>
              <a:rPr lang="en-US" sz="2400" dirty="0"/>
              <a:t>Returns true if a reading or writing operation fails. For example in the case that we try to write to a file that is not open for writing or if the device where we try to write has no space left.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fail()</a:t>
            </a:r>
            <a:br>
              <a:rPr lang="en-US" sz="2400" dirty="0"/>
            </a:br>
            <a:r>
              <a:rPr lang="en-US" sz="2400" dirty="0"/>
              <a:t>true when bad is true, </a:t>
            </a:r>
            <a:br>
              <a:rPr lang="en-US" sz="2400" dirty="0"/>
            </a:br>
            <a:r>
              <a:rPr lang="en-US" sz="2400" dirty="0"/>
              <a:t>but also in the case that a format error happens, like when an alphabetical character is extracted when we are trying to read an integer number.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eof</a:t>
            </a:r>
            <a:r>
              <a:rPr lang="en-US" sz="2400" b="1" dirty="0"/>
              <a:t>()</a:t>
            </a:r>
            <a:br>
              <a:rPr lang="en-US" sz="2400" dirty="0"/>
            </a:br>
            <a:r>
              <a:rPr lang="en-US" sz="2400" dirty="0"/>
              <a:t>Returns true if a file open for reading has reached the end.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order to reset the state flags checked by any of these member functions we have just seen, we can use the member function </a:t>
            </a:r>
            <a:r>
              <a:rPr lang="en-US" sz="2400" b="1" dirty="0"/>
              <a:t>clear()</a:t>
            </a:r>
            <a:r>
              <a:rPr lang="en-US" sz="2400" dirty="0"/>
              <a:t>, which takes no parameters.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7AA98-29EA-440F-A163-508CE6CB2458}"/>
              </a:ext>
            </a:extLst>
          </p:cNvPr>
          <p:cNvGrpSpPr/>
          <p:nvPr/>
        </p:nvGrpSpPr>
        <p:grpSpPr>
          <a:xfrm>
            <a:off x="4149379" y="3305658"/>
            <a:ext cx="7754541" cy="1132685"/>
            <a:chOff x="4897449" y="3429000"/>
            <a:chExt cx="6408712" cy="936104"/>
          </a:xfrm>
        </p:grpSpPr>
        <p:sp>
          <p:nvSpPr>
            <p:cNvPr id="5" name="Rounded Rectangle 4"/>
            <p:cNvSpPr/>
            <p:nvPr/>
          </p:nvSpPr>
          <p:spPr>
            <a:xfrm>
              <a:off x="4897449" y="3429000"/>
              <a:ext cx="86409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bad()</a:t>
              </a:r>
            </a:p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==</a:t>
              </a:r>
            </a:p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true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9617" y="3429000"/>
              <a:ext cx="720080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fail()== true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77769" y="3429000"/>
              <a:ext cx="720080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eof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() == true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70057" y="3429000"/>
              <a:ext cx="936104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good() == </a:t>
              </a:r>
              <a:br>
                <a:rPr lang="en-US" sz="2000" dirty="0">
                  <a:latin typeface="Arial" pitchFamily="34" charset="0"/>
                  <a:cs typeface="Arial" pitchFamily="34" charset="0"/>
                </a:rPr>
              </a:br>
              <a:r>
                <a:rPr lang="en-US" sz="2000" dirty="0">
                  <a:latin typeface="Arial" pitchFamily="34" charset="0"/>
                  <a:cs typeface="Arial" pitchFamily="34" charset="0"/>
                </a:rPr>
                <a:t>false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33553" y="3653570"/>
              <a:ext cx="478418" cy="423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or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8785881" y="3645024"/>
              <a:ext cx="1368152" cy="50405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01705" y="3645024"/>
              <a:ext cx="478418" cy="423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9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Using cursor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951DB6EE-CE48-4090-AF8C-4913AF5C70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0180"/>
            <a:ext cx="10972800" cy="54722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900" dirty="0"/>
              <a:t>Getting the cursor position:</a:t>
            </a:r>
            <a:endParaRPr lang="he-IL" sz="2900" dirty="0"/>
          </a:p>
          <a:p>
            <a:pPr lvl="1">
              <a:lnSpc>
                <a:spcPct val="150000"/>
              </a:lnSpc>
            </a:pPr>
            <a:r>
              <a:rPr lang="en-US" sz="2900" dirty="0"/>
              <a:t>Input (get):</a:t>
            </a:r>
            <a:r>
              <a:rPr lang="he-IL" sz="2900" dirty="0"/>
              <a:t>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streampos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 err="1">
                <a:solidFill>
                  <a:srgbClr val="795DA3"/>
                </a:solidFill>
              </a:rPr>
              <a:t>tellg</a:t>
            </a:r>
            <a:r>
              <a:rPr lang="en-US" altLang="en-US" sz="2900" dirty="0">
                <a:solidFill>
                  <a:srgbClr val="63A35C"/>
                </a:solidFill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2900" dirty="0"/>
              <a:t>Output (put):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streampos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 err="1">
                <a:solidFill>
                  <a:srgbClr val="795DA3"/>
                </a:solidFill>
              </a:rPr>
              <a:t>tellp</a:t>
            </a:r>
            <a:r>
              <a:rPr lang="en-US" altLang="en-US" sz="2900" dirty="0">
                <a:solidFill>
                  <a:srgbClr val="63A35C"/>
                </a:solidFill>
              </a:rPr>
              <a:t>(); 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2900" dirty="0"/>
              <a:t>Returns the position of the current character in the input file</a:t>
            </a:r>
          </a:p>
          <a:p>
            <a:pPr>
              <a:lnSpc>
                <a:spcPct val="150000"/>
              </a:lnSpc>
            </a:pPr>
            <a:r>
              <a:rPr lang="en-US" sz="2900" dirty="0"/>
              <a:t>Changing cursor position:</a:t>
            </a:r>
            <a:endParaRPr lang="he-IL" sz="2900" dirty="0"/>
          </a:p>
          <a:p>
            <a:pPr marL="635508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900" dirty="0"/>
              <a:t>input: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istream</a:t>
            </a:r>
            <a:r>
              <a:rPr lang="en-US" altLang="en-US" sz="2900" dirty="0">
                <a:solidFill>
                  <a:srgbClr val="A71D5D"/>
                </a:solidFill>
              </a:rPr>
              <a:t>&amp; </a:t>
            </a:r>
            <a:r>
              <a:rPr lang="en-US" altLang="en-US" sz="2900" dirty="0" err="1">
                <a:solidFill>
                  <a:srgbClr val="795DA3"/>
                </a:solidFill>
              </a:rPr>
              <a:t>seekg</a:t>
            </a:r>
            <a:r>
              <a:rPr lang="en-US" altLang="en-US" sz="2900" dirty="0">
                <a:solidFill>
                  <a:srgbClr val="63A35C"/>
                </a:solidFill>
              </a:rPr>
              <a:t>(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streampos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>
                <a:solidFill>
                  <a:srgbClr val="333333"/>
                </a:solidFill>
              </a:rPr>
              <a:t>offset</a:t>
            </a:r>
            <a:r>
              <a:rPr lang="en-US" altLang="en-US" sz="2900" dirty="0">
                <a:solidFill>
                  <a:srgbClr val="63A35C"/>
                </a:solidFill>
              </a:rPr>
              <a:t>,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008080"/>
                </a:solidFill>
              </a:rPr>
              <a:t>ios_base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seekdir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>
                <a:solidFill>
                  <a:srgbClr val="333333"/>
                </a:solidFill>
              </a:rPr>
              <a:t>way</a:t>
            </a:r>
            <a:r>
              <a:rPr lang="en-US" altLang="en-US" sz="2900" dirty="0">
                <a:solidFill>
                  <a:srgbClr val="63A35C"/>
                </a:solidFill>
              </a:rPr>
              <a:t>);</a:t>
            </a:r>
            <a:endParaRPr lang="en-US" altLang="en-US" sz="29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900" dirty="0"/>
              <a:t>output: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istream</a:t>
            </a:r>
            <a:r>
              <a:rPr lang="en-US" altLang="en-US" sz="2900" dirty="0">
                <a:solidFill>
                  <a:srgbClr val="A71D5D"/>
                </a:solidFill>
              </a:rPr>
              <a:t>&amp; </a:t>
            </a:r>
            <a:r>
              <a:rPr lang="en-US" altLang="en-US" sz="2900" dirty="0" err="1">
                <a:solidFill>
                  <a:srgbClr val="795DA3"/>
                </a:solidFill>
              </a:rPr>
              <a:t>seekp</a:t>
            </a:r>
            <a:r>
              <a:rPr lang="en-US" altLang="en-US" sz="2900" dirty="0">
                <a:solidFill>
                  <a:srgbClr val="63A35C"/>
                </a:solidFill>
              </a:rPr>
              <a:t>(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streampos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>
                <a:solidFill>
                  <a:srgbClr val="333333"/>
                </a:solidFill>
              </a:rPr>
              <a:t>offset</a:t>
            </a:r>
            <a:r>
              <a:rPr lang="en-US" altLang="en-US" sz="2900" dirty="0">
                <a:solidFill>
                  <a:srgbClr val="63A35C"/>
                </a:solidFill>
              </a:rPr>
              <a:t>, </a:t>
            </a:r>
            <a:r>
              <a:rPr lang="en-US" altLang="en-US" sz="2900" dirty="0">
                <a:solidFill>
                  <a:srgbClr val="008080"/>
                </a:solidFill>
              </a:rPr>
              <a:t>std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008080"/>
                </a:solidFill>
              </a:rPr>
              <a:t>ios_base</a:t>
            </a:r>
            <a:r>
              <a:rPr lang="en-US" altLang="en-US" sz="2900" dirty="0">
                <a:solidFill>
                  <a:srgbClr val="A71D5D"/>
                </a:solidFill>
              </a:rPr>
              <a:t>::</a:t>
            </a:r>
            <a:r>
              <a:rPr lang="en-US" altLang="en-US" sz="2900" dirty="0" err="1">
                <a:solidFill>
                  <a:srgbClr val="371F80"/>
                </a:solidFill>
              </a:rPr>
              <a:t>seekdir</a:t>
            </a:r>
            <a:r>
              <a:rPr lang="en-US" altLang="en-US" sz="2900" dirty="0">
                <a:solidFill>
                  <a:srgbClr val="371F80"/>
                </a:solidFill>
              </a:rPr>
              <a:t> </a:t>
            </a:r>
            <a:r>
              <a:rPr lang="en-US" altLang="en-US" sz="2900" dirty="0">
                <a:solidFill>
                  <a:srgbClr val="333333"/>
                </a:solidFill>
              </a:rPr>
              <a:t>way</a:t>
            </a:r>
            <a:r>
              <a:rPr lang="en-US" altLang="en-US" sz="2900" dirty="0">
                <a:solidFill>
                  <a:srgbClr val="63A35C"/>
                </a:solidFill>
              </a:rPr>
              <a:t>);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900" dirty="0"/>
              <a:t>Sets the position of the next character to be extracted.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900" dirty="0"/>
              <a:t>Offset determines the offset in the file to set the position at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900" dirty="0"/>
              <a:t>way determines how the offset is calculated – </a:t>
            </a:r>
            <a:r>
              <a:rPr lang="en-US" sz="2900" dirty="0" err="1"/>
              <a:t>ios_base</a:t>
            </a:r>
            <a:r>
              <a:rPr lang="en-US" sz="2900" dirty="0"/>
              <a:t>::beg is start, </a:t>
            </a:r>
            <a:r>
              <a:rPr lang="en-US" sz="2900" dirty="0" err="1"/>
              <a:t>ios_base</a:t>
            </a:r>
            <a:r>
              <a:rPr lang="en-US" sz="2900" dirty="0"/>
              <a:t>::cur is current position, </a:t>
            </a:r>
            <a:r>
              <a:rPr lang="en-US" sz="2900" dirty="0" err="1"/>
              <a:t>ios_base</a:t>
            </a:r>
            <a:r>
              <a:rPr lang="en-US" sz="2900" dirty="0"/>
              <a:t>::end is the end of the file</a:t>
            </a:r>
          </a:p>
          <a:p>
            <a:pPr lvl="1">
              <a:lnSpc>
                <a:spcPct val="150000"/>
              </a:lnSpc>
            </a:pPr>
            <a:endParaRPr lang="he-IL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454623" y="2485016"/>
            <a:ext cx="3260455" cy="382922"/>
          </a:xfrm>
          <a:prstGeom prst="wedgeRoundRectCallout">
            <a:avLst>
              <a:gd name="adj1" fmla="val -108699"/>
              <a:gd name="adj2" fmla="val 2584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many bytes to move</a:t>
            </a:r>
          </a:p>
        </p:txBody>
      </p:sp>
    </p:spTree>
    <p:extLst>
      <p:ext uri="{BB962C8B-B14F-4D97-AF65-F5344CB8AC3E}">
        <p14:creationId xmlns:p14="http://schemas.microsoft.com/office/powerpoint/2010/main" val="10787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E746B95-9829-45AF-879E-24A9906D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53" y="892151"/>
            <a:ext cx="924740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what does the following program do?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streampos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ifstream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myfile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"example.txt"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myfile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tellg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myfile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seekg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myfile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tellg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myfile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"size is: 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 bytes.\n"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92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951DB6EE-CE48-4090-AF8C-4913AF5C70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11499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A reference variable is an alias, that is, another name for an already existing variable.</a:t>
            </a:r>
          </a:p>
          <a:p>
            <a:r>
              <a:rPr lang="en-US" sz="2000" dirty="0"/>
              <a:t>We declare a reference by using &amp; operator as follows: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b="0" i="0" dirty="0">
              <a:effectLst/>
            </a:endParaRPr>
          </a:p>
          <a:p>
            <a:pPr marL="109728" indent="0">
              <a:buNone/>
            </a:pPr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Once a reference is initialized with a variable, either the variable name or the reference name may be used to refer to the variable.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contrast to pointer which is a variable that holds a memory address, a reference has the same memory address as the item it references.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01913-C13C-4F65-A482-03A518C0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56" y="2106769"/>
            <a:ext cx="575670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a_ref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a_ref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is a reference to 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6AAC1-015F-4C4F-9B62-4CA02CC0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56" y="3762608"/>
            <a:ext cx="816281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a: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a reference: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9A8949-115E-43E4-A0F2-C119F9F3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56" y="5407076"/>
            <a:ext cx="854272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address of a: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address of a reference: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1E2B2A3-B2FC-48F1-A4CA-88659A1B9E07}"/>
              </a:ext>
            </a:extLst>
          </p:cNvPr>
          <p:cNvSpPr txBox="1"/>
          <p:nvPr/>
        </p:nvSpPr>
        <p:spPr>
          <a:xfrm>
            <a:off x="9427168" y="3412392"/>
            <a:ext cx="3160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value of a: </a:t>
            </a:r>
            <a:r>
              <a:rPr lang="en-US" dirty="0"/>
              <a:t>5</a:t>
            </a:r>
            <a:endParaRPr lang="en-US" sz="1800" dirty="0"/>
          </a:p>
          <a:p>
            <a:r>
              <a:rPr lang="en-US" dirty="0"/>
              <a:t>the value of a reference: 5</a:t>
            </a:r>
            <a:endParaRPr lang="en-US" sz="18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1F0426-2A30-49D8-9AD4-FD1206A08788}"/>
              </a:ext>
            </a:extLst>
          </p:cNvPr>
          <p:cNvSpPr txBox="1"/>
          <p:nvPr/>
        </p:nvSpPr>
        <p:spPr>
          <a:xfrm>
            <a:off x="7202311" y="6093418"/>
            <a:ext cx="4380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address of a: </a:t>
            </a:r>
            <a:r>
              <a:rPr lang="en-US" dirty="0"/>
              <a:t>0xffffcc14</a:t>
            </a:r>
          </a:p>
          <a:p>
            <a:r>
              <a:rPr lang="en-US" dirty="0"/>
              <a:t>the address of a reference: 0xffffcc14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6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e2736772_0_24"/>
          <p:cNvSpPr txBox="1">
            <a:spLocks noGrp="1"/>
          </p:cNvSpPr>
          <p:nvPr>
            <p:ph type="body" idx="1"/>
          </p:nvPr>
        </p:nvSpPr>
        <p:spPr>
          <a:xfrm>
            <a:off x="328245" y="982511"/>
            <a:ext cx="11617570" cy="5558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/>
          <a:p>
            <a:pPr marL="339725" indent="-3397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rgbClr val="A71D5D"/>
                </a:solidFill>
              </a:rPr>
              <a:t>void </a:t>
            </a:r>
            <a:r>
              <a:rPr lang="en-US" altLang="en-US" sz="2000" dirty="0">
                <a:solidFill>
                  <a:srgbClr val="795DA3"/>
                </a:solidFill>
              </a:rPr>
              <a:t>open </a:t>
            </a:r>
            <a:r>
              <a:rPr lang="en-US" altLang="en-US" sz="2000" dirty="0">
                <a:solidFill>
                  <a:srgbClr val="63A35C"/>
                </a:solidFill>
              </a:rPr>
              <a:t>(</a:t>
            </a:r>
            <a:r>
              <a:rPr lang="en-US" altLang="en-US" sz="2000" dirty="0">
                <a:solidFill>
                  <a:srgbClr val="A71D5D"/>
                </a:solidFill>
              </a:rPr>
              <a:t>const char* </a:t>
            </a:r>
            <a:r>
              <a:rPr lang="en-US" altLang="en-US" sz="2000" dirty="0">
                <a:solidFill>
                  <a:srgbClr val="333333"/>
                </a:solidFill>
              </a:rPr>
              <a:t>filename</a:t>
            </a:r>
            <a:r>
              <a:rPr lang="en-US" altLang="en-US" sz="2000" dirty="0">
                <a:solidFill>
                  <a:srgbClr val="63A35C"/>
                </a:solidFill>
              </a:rPr>
              <a:t>, </a:t>
            </a:r>
            <a:r>
              <a:rPr lang="en-US" altLang="en-US" sz="2000" dirty="0">
                <a:solidFill>
                  <a:srgbClr val="008080"/>
                </a:solidFill>
              </a:rPr>
              <a:t>std</a:t>
            </a:r>
            <a:r>
              <a:rPr lang="en-US" altLang="en-US" sz="2000" dirty="0">
                <a:solidFill>
                  <a:srgbClr val="A71D5D"/>
                </a:solidFill>
              </a:rPr>
              <a:t>::</a:t>
            </a:r>
            <a:r>
              <a:rPr lang="en-US" altLang="en-US" sz="2000" dirty="0" err="1">
                <a:solidFill>
                  <a:srgbClr val="008080"/>
                </a:solidFill>
              </a:rPr>
              <a:t>ios_base</a:t>
            </a:r>
            <a:r>
              <a:rPr lang="en-US" altLang="en-US" sz="2000" dirty="0">
                <a:solidFill>
                  <a:srgbClr val="A71D5D"/>
                </a:solidFill>
              </a:rPr>
              <a:t>::</a:t>
            </a:r>
            <a:r>
              <a:rPr lang="en-US" altLang="en-US" sz="2000" dirty="0" err="1">
                <a:solidFill>
                  <a:srgbClr val="371F80"/>
                </a:solidFill>
              </a:rPr>
              <a:t>openmode</a:t>
            </a:r>
            <a:r>
              <a:rPr lang="en-US" altLang="en-US" sz="2000" dirty="0">
                <a:solidFill>
                  <a:srgbClr val="371F80"/>
                </a:solidFill>
              </a:rPr>
              <a:t> </a:t>
            </a:r>
            <a:r>
              <a:rPr lang="en-US" altLang="en-US" sz="2000" dirty="0">
                <a:solidFill>
                  <a:srgbClr val="333333"/>
                </a:solidFill>
              </a:rPr>
              <a:t>mode </a:t>
            </a:r>
            <a:r>
              <a:rPr lang="en-US" altLang="en-US" sz="2000" dirty="0">
                <a:solidFill>
                  <a:srgbClr val="A71D5D"/>
                </a:solidFill>
              </a:rPr>
              <a:t>= </a:t>
            </a:r>
            <a:r>
              <a:rPr lang="en-US" altLang="en-US" sz="2000" dirty="0">
                <a:solidFill>
                  <a:srgbClr val="008080"/>
                </a:solidFill>
              </a:rPr>
              <a:t>std</a:t>
            </a:r>
            <a:r>
              <a:rPr lang="en-US" altLang="en-US" sz="2000" dirty="0">
                <a:solidFill>
                  <a:srgbClr val="A71D5D"/>
                </a:solidFill>
              </a:rPr>
              <a:t>::</a:t>
            </a:r>
            <a:r>
              <a:rPr lang="en-US" altLang="en-US" sz="2000" dirty="0" err="1">
                <a:solidFill>
                  <a:srgbClr val="008080"/>
                </a:solidFill>
              </a:rPr>
              <a:t>ios_base</a:t>
            </a:r>
            <a:r>
              <a:rPr lang="en-US" altLang="en-US" sz="2000" dirty="0">
                <a:solidFill>
                  <a:srgbClr val="A71D5D"/>
                </a:solidFill>
              </a:rPr>
              <a:t>::</a:t>
            </a:r>
            <a:r>
              <a:rPr lang="en-US" altLang="en-US" sz="2000" dirty="0">
                <a:solidFill>
                  <a:srgbClr val="990073"/>
                </a:solidFill>
              </a:rPr>
              <a:t>in</a:t>
            </a:r>
            <a:r>
              <a:rPr lang="en-US" altLang="en-US" sz="2000" dirty="0">
                <a:solidFill>
                  <a:srgbClr val="63A35C"/>
                </a:solidFill>
              </a:rPr>
              <a:t>);</a:t>
            </a:r>
          </a:p>
          <a:p>
            <a:pPr marL="635508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Opens the file identified by “filename”</a:t>
            </a:r>
          </a:p>
          <a:p>
            <a:pPr marL="635508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Change </a:t>
            </a:r>
            <a:r>
              <a:rPr lang="en-US" altLang="en-US" sz="2000" dirty="0" err="1">
                <a:solidFill>
                  <a:schemeClr val="tx1"/>
                </a:solidFill>
              </a:rPr>
              <a:t>openmode</a:t>
            </a:r>
            <a:r>
              <a:rPr lang="en-US" altLang="en-US" sz="2000" dirty="0">
                <a:solidFill>
                  <a:schemeClr val="tx1"/>
                </a:solidFill>
              </a:rPr>
              <a:t> to std::ate to get to the end of the file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rgbClr val="008080"/>
                </a:solidFill>
              </a:rPr>
              <a:t>std</a:t>
            </a:r>
            <a:r>
              <a:rPr lang="en-US" altLang="en-US" sz="2000" b="1" dirty="0">
                <a:solidFill>
                  <a:srgbClr val="A71D5D"/>
                </a:solidFill>
              </a:rPr>
              <a:t>::</a:t>
            </a:r>
            <a:r>
              <a:rPr lang="en-US" altLang="en-US" sz="2000" b="1" dirty="0" err="1">
                <a:solidFill>
                  <a:srgbClr val="371F80"/>
                </a:solidFill>
              </a:rPr>
              <a:t>istream</a:t>
            </a:r>
            <a:r>
              <a:rPr lang="en-US" altLang="en-US" sz="2000" b="1" dirty="0">
                <a:solidFill>
                  <a:srgbClr val="A71D5D"/>
                </a:solidFill>
              </a:rPr>
              <a:t>&amp; </a:t>
            </a:r>
            <a:r>
              <a:rPr lang="en-US" altLang="en-US" sz="2000" b="1" dirty="0">
                <a:solidFill>
                  <a:srgbClr val="795DA3"/>
                </a:solidFill>
              </a:rPr>
              <a:t>read</a:t>
            </a:r>
            <a:r>
              <a:rPr lang="en-US" altLang="en-US" sz="2000" b="1" dirty="0">
                <a:solidFill>
                  <a:srgbClr val="63A35C"/>
                </a:solidFill>
              </a:rPr>
              <a:t>(</a:t>
            </a:r>
            <a:r>
              <a:rPr lang="en-US" altLang="en-US" sz="2000" b="1" dirty="0">
                <a:solidFill>
                  <a:srgbClr val="A71D5D"/>
                </a:solidFill>
              </a:rPr>
              <a:t>char* </a:t>
            </a:r>
            <a:r>
              <a:rPr lang="en-US" altLang="en-US" sz="2000" b="1" dirty="0">
                <a:solidFill>
                  <a:srgbClr val="333333"/>
                </a:solidFill>
              </a:rPr>
              <a:t>s</a:t>
            </a:r>
            <a:r>
              <a:rPr lang="en-US" altLang="en-US" sz="2000" b="1" dirty="0">
                <a:solidFill>
                  <a:srgbClr val="63A35C"/>
                </a:solidFill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</a:rPr>
              <a:t>std</a:t>
            </a:r>
            <a:r>
              <a:rPr lang="en-US" altLang="en-US" sz="2000" b="1" dirty="0">
                <a:solidFill>
                  <a:srgbClr val="A71D5D"/>
                </a:solidFill>
              </a:rPr>
              <a:t>::</a:t>
            </a:r>
            <a:r>
              <a:rPr lang="en-US" altLang="en-US" sz="2000" b="1" dirty="0" err="1">
                <a:solidFill>
                  <a:srgbClr val="371F80"/>
                </a:solidFill>
              </a:rPr>
              <a:t>streamsize</a:t>
            </a:r>
            <a:r>
              <a:rPr lang="en-US" altLang="en-US" sz="2000" b="1" dirty="0">
                <a:solidFill>
                  <a:srgbClr val="371F80"/>
                </a:solidFill>
              </a:rPr>
              <a:t> </a:t>
            </a:r>
            <a:r>
              <a:rPr lang="en-US" altLang="en-US" sz="2000" b="1" dirty="0">
                <a:solidFill>
                  <a:srgbClr val="333333"/>
                </a:solidFill>
              </a:rPr>
              <a:t>n</a:t>
            </a:r>
            <a:r>
              <a:rPr lang="en-US" altLang="en-US" sz="2000" b="1" dirty="0">
                <a:solidFill>
                  <a:srgbClr val="63A35C"/>
                </a:solidFill>
              </a:rPr>
              <a:t>);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635508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solidFill>
                  <a:schemeClr val="tx1"/>
                </a:solidFill>
              </a:rPr>
              <a:t>Extracts n characters from the stream and saves them into the given array (s)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580"/>
              </a:spcBef>
              <a:buNone/>
            </a:pPr>
            <a:endParaRPr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200F3A-EDA5-40AB-9B84-DB53CA918D17}"/>
              </a:ext>
            </a:extLst>
          </p:cNvPr>
          <p:cNvSpPr txBox="1">
            <a:spLocks/>
          </p:cNvSpPr>
          <p:nvPr/>
        </p:nvSpPr>
        <p:spPr>
          <a:xfrm>
            <a:off x="586153" y="2696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 Files - Useful Functions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AE0C-B510-433D-8D57-B03EB6E1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6179304" cy="68015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What will be the output of the next program?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1FC51-9B09-4BA7-B8CF-62B687C0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Reference - Example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0ECA87C-1F10-4FFE-A6BC-07876F36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104" y="1078127"/>
            <a:ext cx="4336296" cy="26084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2800" dirty="0">
                <a:solidFill>
                  <a:srgbClr val="455F51"/>
                </a:solidFill>
                <a:latin typeface="Consolas" panose="020B0609020204030204" pitchFamily="49" charset="0"/>
              </a:rPr>
              <a:t>x = 20 ref = 30 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2800" dirty="0">
                <a:solidFill>
                  <a:srgbClr val="455F51"/>
                </a:solidFill>
                <a:latin typeface="Consolas" panose="020B0609020204030204" pitchFamily="49" charset="0"/>
              </a:rPr>
              <a:t>x = 20 ref = 20 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2800" dirty="0">
                <a:solidFill>
                  <a:srgbClr val="455F51"/>
                </a:solidFill>
                <a:latin typeface="Consolas" panose="020B0609020204030204" pitchFamily="49" charset="0"/>
              </a:rPr>
              <a:t>x = 10 ref = 30 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2800" dirty="0">
                <a:solidFill>
                  <a:srgbClr val="455F51"/>
                </a:solidFill>
                <a:latin typeface="Consolas" panose="020B0609020204030204" pitchFamily="49" charset="0"/>
              </a:rPr>
              <a:t>x = 30 ref = 30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3A110A-7B97-4D28-8C61-849F48CA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8" y="1883697"/>
            <a:ext cx="613661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 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ref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5C07F92-7DB7-417D-8DB9-98A32F5D0096}"/>
              </a:ext>
            </a:extLst>
          </p:cNvPr>
          <p:cNvSpPr/>
          <p:nvPr/>
        </p:nvSpPr>
        <p:spPr>
          <a:xfrm>
            <a:off x="7638747" y="1203542"/>
            <a:ext cx="3986341" cy="5913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8184"/>
            <a:ext cx="11059160" cy="62100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If a function receives a reference to a variable, it can modify the value of the variable.</a:t>
            </a:r>
          </a:p>
          <a:p>
            <a:r>
              <a:rPr lang="en-US" sz="2000" dirty="0"/>
              <a:t>When passing by value, the parameter is local to the function, but it is reference to the argument.</a:t>
            </a:r>
          </a:p>
          <a:p>
            <a:r>
              <a:rPr lang="en-US" sz="2000" dirty="0"/>
              <a:t>We will prefer to pass a variable by reference in order to avoid the copy of structures and objects.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071457-B010-44EC-B93C-9F09FD3E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422" y="2554191"/>
            <a:ext cx="78006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a: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b: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B1271B0-827A-48E3-A6A2-F09A1BBEDBCD}"/>
              </a:ext>
            </a:extLst>
          </p:cNvPr>
          <p:cNvSpPr txBox="1"/>
          <p:nvPr/>
        </p:nvSpPr>
        <p:spPr>
          <a:xfrm>
            <a:off x="9346918" y="5576650"/>
            <a:ext cx="1998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value of a: 10 </a:t>
            </a:r>
          </a:p>
          <a:p>
            <a:r>
              <a:rPr lang="en-US" dirty="0"/>
              <a:t>the value of b: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5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Reference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787619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You must always be able to assume that a reference is connected to a legitimate piece of storage. </a:t>
            </a:r>
            <a:r>
              <a:rPr lang="en-US" sz="2400" dirty="0"/>
              <a:t>Thus, you cannot have NULL references. </a:t>
            </a:r>
            <a:endParaRPr lang="en-US" sz="2400" b="0" i="0" dirty="0">
              <a:effectLst/>
            </a:endParaRPr>
          </a:p>
          <a:p>
            <a:endParaRPr lang="en-US" sz="2400" dirty="0"/>
          </a:p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Once a reference is initialized to an object, it cannot be changed to refer to another object.</a:t>
            </a:r>
          </a:p>
          <a:p>
            <a:r>
              <a:rPr lang="en-US" sz="2400" b="0" i="0" dirty="0">
                <a:effectLst/>
              </a:rPr>
              <a:t>A reference must be initialized when it is created.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b="0" i="0" dirty="0">
              <a:effectLst/>
            </a:endParaRPr>
          </a:p>
          <a:p>
            <a:r>
              <a:rPr lang="en-US" sz="2400" i="0" dirty="0">
                <a:effectLst/>
              </a:rPr>
              <a:t>Use references when you can, and pointers when you have to.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2A499B-2BE7-4026-8B64-77B04DCB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844" y="2564223"/>
            <a:ext cx="48702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9D8DD1-5CCC-4437-B3DF-CC0AA2CE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844" y="4672380"/>
            <a:ext cx="39837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B755C3-9D4C-4DD1-9472-C4D7C483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844" y="2933555"/>
            <a:ext cx="449033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שולחן, חדר, שולחן כתיבה, מחשב&#10;&#10;התיאור נוצר באופן אוטומטי">
            <a:extLst>
              <a:ext uri="{FF2B5EF4-FFF2-40B4-BE49-F238E27FC236}">
                <a16:creationId xmlns:a16="http://schemas.microsoft.com/office/drawing/2014/main" id="{1E314268-3623-4B1E-9D00-67957DA38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5FAA1D6-897B-4BED-80DE-934252F16F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39661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Const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4174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Very similar to C – const variables cannot change their value after declaration.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unlike const variables in C, when declaring a const variable in C++ it must be initialized.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Much like const structs in C, a const class instance in C++ has all const fields.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DC2B0E-DFBA-4D90-A635-C8FD6470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898" y="3672513"/>
            <a:ext cx="433644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CC6195-B467-4956-99A4-3265C579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72513"/>
            <a:ext cx="646403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pConstUninitialized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valid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pConst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3189</Words>
  <Application>Microsoft Office PowerPoint</Application>
  <PresentationFormat>מסך רחב</PresentationFormat>
  <Paragraphs>240</Paragraphs>
  <Slides>30</Slides>
  <Notes>25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Georgia</vt:lpstr>
      <vt:lpstr>JetBrains Mono</vt:lpstr>
      <vt:lpstr>Wingdings 2</vt:lpstr>
      <vt:lpstr>Training presentation</vt:lpstr>
      <vt:lpstr>C++ TA 1</vt:lpstr>
      <vt:lpstr>Reference</vt:lpstr>
      <vt:lpstr>Reference</vt:lpstr>
      <vt:lpstr>Reference - Example</vt:lpstr>
      <vt:lpstr>Passing by Reference</vt:lpstr>
      <vt:lpstr>Reference Rules</vt:lpstr>
      <vt:lpstr>מצגת של PowerPoint‏</vt:lpstr>
      <vt:lpstr>Const</vt:lpstr>
      <vt:lpstr>Const in C++</vt:lpstr>
      <vt:lpstr>Const in C++</vt:lpstr>
      <vt:lpstr>Const in C++</vt:lpstr>
      <vt:lpstr>Const in C++</vt:lpstr>
      <vt:lpstr>Fixing the last example</vt:lpstr>
      <vt:lpstr>Const References</vt:lpstr>
      <vt:lpstr>Member Initialization</vt:lpstr>
      <vt:lpstr>Data Members Initialization</vt:lpstr>
      <vt:lpstr>Data Members Initialization</vt:lpstr>
      <vt:lpstr>Data Members Initialization</vt:lpstr>
      <vt:lpstr>Member Initializer List</vt:lpstr>
      <vt:lpstr>Member Initializer List</vt:lpstr>
      <vt:lpstr>Member Initializer List</vt:lpstr>
      <vt:lpstr>Files</vt:lpstr>
      <vt:lpstr>מצגת של PowerPoint‏</vt:lpstr>
      <vt:lpstr>מצגת של PowerPoint‏</vt:lpstr>
      <vt:lpstr>File streams</vt:lpstr>
      <vt:lpstr>Input stream continued</vt:lpstr>
      <vt:lpstr>Input stream errors</vt:lpstr>
      <vt:lpstr>Using cursor</vt:lpstr>
      <vt:lpstr>Example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TA 1</dc:title>
  <dc:creator>Pnina Berko</dc:creator>
  <cp:lastModifiedBy>Pnina Berko</cp:lastModifiedBy>
  <cp:revision>3</cp:revision>
  <dcterms:created xsi:type="dcterms:W3CDTF">2020-08-30T18:50:48Z</dcterms:created>
  <dcterms:modified xsi:type="dcterms:W3CDTF">2020-08-30T19:22:53Z</dcterms:modified>
</cp:coreProperties>
</file>