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handoutMasterIdLst>
    <p:handoutMasterId r:id="rId45"/>
  </p:handoutMasterIdLst>
  <p:sldIdLst>
    <p:sldId id="257" r:id="rId2"/>
    <p:sldId id="954" r:id="rId3"/>
    <p:sldId id="955" r:id="rId4"/>
    <p:sldId id="956" r:id="rId5"/>
    <p:sldId id="963" r:id="rId6"/>
    <p:sldId id="964" r:id="rId7"/>
    <p:sldId id="965" r:id="rId8"/>
    <p:sldId id="966" r:id="rId9"/>
    <p:sldId id="1003" r:id="rId10"/>
    <p:sldId id="996" r:id="rId11"/>
    <p:sldId id="997" r:id="rId12"/>
    <p:sldId id="998" r:id="rId13"/>
    <p:sldId id="999" r:id="rId14"/>
    <p:sldId id="1000" r:id="rId15"/>
    <p:sldId id="1004" r:id="rId16"/>
    <p:sldId id="1001" r:id="rId17"/>
    <p:sldId id="1006" r:id="rId18"/>
    <p:sldId id="1007" r:id="rId19"/>
    <p:sldId id="1008" r:id="rId20"/>
    <p:sldId id="1009" r:id="rId21"/>
    <p:sldId id="979" r:id="rId22"/>
    <p:sldId id="285" r:id="rId23"/>
    <p:sldId id="287" r:id="rId24"/>
    <p:sldId id="286" r:id="rId25"/>
    <p:sldId id="980" r:id="rId26"/>
    <p:sldId id="967" r:id="rId27"/>
    <p:sldId id="981" r:id="rId28"/>
    <p:sldId id="982" r:id="rId29"/>
    <p:sldId id="968" r:id="rId30"/>
    <p:sldId id="969" r:id="rId31"/>
    <p:sldId id="970" r:id="rId32"/>
    <p:sldId id="971" r:id="rId33"/>
    <p:sldId id="972" r:id="rId34"/>
    <p:sldId id="973" r:id="rId35"/>
    <p:sldId id="957" r:id="rId36"/>
    <p:sldId id="958" r:id="rId37"/>
    <p:sldId id="977" r:id="rId38"/>
    <p:sldId id="995" r:id="rId39"/>
    <p:sldId id="959" r:id="rId40"/>
    <p:sldId id="990" r:id="rId41"/>
    <p:sldId id="991" r:id="rId42"/>
    <p:sldId id="9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BC08"/>
    <a:srgbClr val="63A537"/>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5395" autoAdjust="0"/>
  </p:normalViewPr>
  <p:slideViewPr>
    <p:cSldViewPr snapToGrid="0">
      <p:cViewPr varScale="1">
        <p:scale>
          <a:sx n="62" d="100"/>
          <a:sy n="62" d="100"/>
        </p:scale>
        <p:origin x="1502" y="43"/>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9/2/2020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9/1/2020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2963330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 vs +=</a:t>
            </a:r>
          </a:p>
          <a:p>
            <a:r>
              <a:rPr lang="en-US" dirty="0"/>
              <a:t>++</a:t>
            </a:r>
          </a:p>
          <a:p>
            <a:r>
              <a:rPr lang="en-US" dirty="0"/>
              <a:t>print </a:t>
            </a:r>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2251746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17038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Const reference – we don’t want to change the value of other.</a:t>
            </a:r>
          </a:p>
          <a:p>
            <a:r>
              <a:rPr lang="en-US" dirty="0"/>
              <a:t>Why do we want to allow concatenation? </a:t>
            </a:r>
            <a:r>
              <a:rPr lang="en-US" b="0" i="0" dirty="0">
                <a:solidFill>
                  <a:srgbClr val="000000"/>
                </a:solidFill>
                <a:effectLst/>
                <a:latin typeface="Times New Roman" panose="02020603050405020304" pitchFamily="18" charset="0"/>
              </a:rPr>
              <a:t>this is allowed by the primitive data types. Our user-defined datatypes should match the same general characteristics of the primitive data types when it comes to operators, to make sure that everything works as expected.</a:t>
            </a:r>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2675330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751468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4293054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68097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663863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4237078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11134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1295864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29</a:t>
            </a:fld>
            <a:endParaRPr lang="en-US" dirty="0"/>
          </a:p>
        </p:txBody>
      </p:sp>
    </p:spTree>
    <p:extLst>
      <p:ext uri="{BB962C8B-B14F-4D97-AF65-F5344CB8AC3E}">
        <p14:creationId xmlns:p14="http://schemas.microsoft.com/office/powerpoint/2010/main" val="3777483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נותנים לסקופ איזשהו שם, "נחביא" דברים בתוך הסקופ וניגש אליהם דרך השם. </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761253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4237938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Bad because of possible name conflicts, called namespace pollution</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582861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2208560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2124608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35</a:t>
            </a:fld>
            <a:endParaRPr lang="en-US" dirty="0"/>
          </a:p>
        </p:txBody>
      </p:sp>
    </p:spTree>
    <p:extLst>
      <p:ext uri="{BB962C8B-B14F-4D97-AF65-F5344CB8AC3E}">
        <p14:creationId xmlns:p14="http://schemas.microsoft.com/office/powerpoint/2010/main" val="2046626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3133488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2329032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260453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4250615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138441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795519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4146840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3610307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71193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4461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פונקציה או מחלקה שאיכשהו קשורה אלינו והיינו רוצים לתת לה גישה לשדות הפרטיים שלנו אבל לא באמת צריך להיות בתוך המחלקה שלי.</a:t>
            </a:r>
            <a:endParaRPr lang="en-US" dirty="0"/>
          </a:p>
          <a:p>
            <a:pPr marL="171450" indent="-171450">
              <a:buFont typeface="Arial" panose="020B0604020202020204" pitchFamily="34" charset="0"/>
              <a:buChar char="•"/>
            </a:pPr>
            <a:r>
              <a:rPr lang="en-US" dirty="0"/>
              <a:t>None of that pythonic “we are consenting adults” nonsense</a:t>
            </a:r>
          </a:p>
          <a:p>
            <a:pPr marL="171450" indent="-171450">
              <a:buFont typeface="Arial" panose="020B0604020202020204" pitchFamily="34" charset="0"/>
              <a:buChar char="•"/>
            </a:pPr>
            <a:r>
              <a:rPr lang="en-US" dirty="0"/>
              <a:t>Some possible cases are test classes, functions that require the first argument to be of a different type (&lt;&lt; operator, for instance)</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1432337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45981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035870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66386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9/1/2020</a:t>
            </a:fld>
            <a:endParaRPr lang="en-US" dirty="0"/>
          </a:p>
        </p:txBody>
      </p:sp>
      <p:sp>
        <p:nvSpPr>
          <p:cNvPr id="18" name="Slide Number Placeholder 3">
            <a:extLst>
              <a:ext uri="{FF2B5EF4-FFF2-40B4-BE49-F238E27FC236}">
                <a16:creationId xmlns:a16="http://schemas.microsoft.com/office/drawing/2014/main" id="{E9BF4B5C-CDEA-436B-80F5-C2DDE053C872}"/>
              </a:ext>
            </a:extLst>
          </p:cNvPr>
          <p:cNvSpPr txBox="1">
            <a:spLocks/>
          </p:cNvSpPr>
          <p:nvPr userDrawn="1"/>
        </p:nvSpPr>
        <p:spPr>
          <a:xfrm>
            <a:off x="146304" y="6210300"/>
            <a:ext cx="457200" cy="457200"/>
          </a:xfrm>
          <a:prstGeom prst="ellipse">
            <a:avLst/>
          </a:prstGeom>
          <a:solidFill>
            <a:schemeClr val="accent1"/>
          </a:solidFill>
        </p:spPr>
        <p:txBody>
          <a:bodyPr vert="horz"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DE1A70-EC49-4064-A204-2098540E53D9}" type="slidenum">
              <a:rPr lang="en-US" smtClean="0"/>
              <a:pPr/>
              <a:t>‹#›</a:t>
            </a:fld>
            <a:endParaRPr lang="he-IL"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9/1/2020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7" name="Slide Number Placeholder 3">
            <a:extLst>
              <a:ext uri="{FF2B5EF4-FFF2-40B4-BE49-F238E27FC236}">
                <a16:creationId xmlns:a16="http://schemas.microsoft.com/office/drawing/2014/main" id="{7C6D399C-B8AF-41E1-BA3E-C6EEE0060F0A}"/>
              </a:ext>
            </a:extLst>
          </p:cNvPr>
          <p:cNvSpPr txBox="1">
            <a:spLocks/>
          </p:cNvSpPr>
          <p:nvPr userDrawn="1"/>
        </p:nvSpPr>
        <p:spPr>
          <a:xfrm>
            <a:off x="146304" y="6210300"/>
            <a:ext cx="457200" cy="457200"/>
          </a:xfrm>
          <a:prstGeom prst="ellipse">
            <a:avLst/>
          </a:prstGeom>
          <a:solidFill>
            <a:schemeClr val="accent1"/>
          </a:solidFill>
        </p:spPr>
        <p:txBody>
          <a:bodyPr vert="horz"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DE1A70-EC49-4064-A204-2098540E53D9}" type="slidenum">
              <a:rPr lang="en-US" smtClean="0"/>
              <a:pPr/>
              <a:t>‹#›</a:t>
            </a:fld>
            <a:endParaRPr lang="he-IL"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9/1/2020</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TA 2</a:t>
            </a:r>
          </a:p>
        </p:txBody>
      </p:sp>
      <p:sp>
        <p:nvSpPr>
          <p:cNvPr id="3" name="Subtitle 2"/>
          <p:cNvSpPr>
            <a:spLocks noGrp="1"/>
          </p:cNvSpPr>
          <p:nvPr>
            <p:ph type="subTitle" idx="1"/>
          </p:nvPr>
        </p:nvSpPr>
        <p:spPr/>
        <p:txBody>
          <a:bodyPr/>
          <a:lstStyle/>
          <a:p>
            <a:r>
              <a:rPr lang="en-US" dirty="0"/>
              <a:t>friend, overloading, implicit conversion, namespace</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Operators Overloading</a:t>
            </a:r>
          </a:p>
        </p:txBody>
      </p:sp>
    </p:spTree>
    <p:extLst>
      <p:ext uri="{BB962C8B-B14F-4D97-AF65-F5344CB8AC3E}">
        <p14:creationId xmlns:p14="http://schemas.microsoft.com/office/powerpoint/2010/main" val="35368178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Operators Overloading</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11</a:t>
            </a:fld>
            <a:endParaRPr lang="en-US"/>
          </a:p>
        </p:txBody>
      </p:sp>
      <p:sp>
        <p:nvSpPr>
          <p:cNvPr id="3" name="Content Placeholder 2"/>
          <p:cNvSpPr>
            <a:spLocks noGrp="1"/>
          </p:cNvSpPr>
          <p:nvPr>
            <p:ph sz="quarter" idx="1"/>
          </p:nvPr>
        </p:nvSpPr>
        <p:spPr>
          <a:xfrm>
            <a:off x="435429" y="1513114"/>
            <a:ext cx="11056660" cy="5012230"/>
          </a:xfrm>
        </p:spPr>
        <p:txBody>
          <a:bodyPr>
            <a:normAutofit fontScale="62500" lnSpcReduction="20000"/>
          </a:bodyPr>
          <a:lstStyle/>
          <a:p>
            <a:pPr>
              <a:lnSpc>
                <a:spcPct val="150000"/>
              </a:lnSpc>
            </a:pPr>
            <a:r>
              <a:rPr lang="en-US" dirty="0"/>
              <a:t>In C++, we can make operators to work for user defined classes. </a:t>
            </a:r>
          </a:p>
          <a:p>
            <a:pPr>
              <a:lnSpc>
                <a:spcPct val="150000"/>
              </a:lnSpc>
            </a:pPr>
            <a:r>
              <a:rPr lang="en-US" b="0" i="0" dirty="0">
                <a:effectLst/>
              </a:rPr>
              <a:t>For example, we can overload an operator ‘+’ in a class like String so that we can concatenate two strings by just using +.</a:t>
            </a:r>
          </a:p>
          <a:p>
            <a:pPr>
              <a:lnSpc>
                <a:spcPct val="150000"/>
              </a:lnSpc>
            </a:pPr>
            <a:r>
              <a:rPr lang="en-US" b="0" i="0" dirty="0">
                <a:effectLst/>
              </a:rPr>
              <a:t>Other example classes where arithmetic operators may be overloaded are Complex Number, Fractional Number, etc.</a:t>
            </a:r>
          </a:p>
          <a:p>
            <a:pPr>
              <a:lnSpc>
                <a:spcPct val="150000"/>
              </a:lnSpc>
            </a:pPr>
            <a:r>
              <a:rPr lang="en-US" b="1" i="0" dirty="0">
                <a:effectLst/>
              </a:rPr>
              <a:t>What is the difference between operator functions and normal functions?</a:t>
            </a:r>
            <a:br>
              <a:rPr lang="en-US" dirty="0"/>
            </a:br>
            <a:r>
              <a:rPr lang="en-US" b="0" i="0" dirty="0">
                <a:effectLst/>
              </a:rPr>
              <a:t>Operator functions are same as normal functions. The only differences are, name of an operator function is always operator keyword followed by symbol of operator and operator functions are called when the corresponding operator is used.</a:t>
            </a:r>
            <a:br>
              <a:rPr lang="fr-FR" dirty="0"/>
            </a:br>
            <a:br>
              <a:rPr lang="en-US" dirty="0">
                <a:solidFill>
                  <a:srgbClr val="000000"/>
                </a:solidFill>
              </a:rPr>
            </a:br>
            <a:endParaRPr lang="en-US" dirty="0"/>
          </a:p>
          <a:p>
            <a:pPr>
              <a:lnSpc>
                <a:spcPct val="150000"/>
              </a:lnSpc>
              <a:buNone/>
            </a:pPr>
            <a:br>
              <a:rPr lang="en-US" dirty="0"/>
            </a:br>
            <a:endParaRPr lang="en-US" dirty="0"/>
          </a:p>
        </p:txBody>
      </p:sp>
    </p:spTree>
    <p:extLst>
      <p:ext uri="{BB962C8B-B14F-4D97-AF65-F5344CB8AC3E}">
        <p14:creationId xmlns:p14="http://schemas.microsoft.com/office/powerpoint/2010/main" val="1665826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7CBDE38-9E3F-406D-A941-B9CEB327BD31}"/>
              </a:ext>
            </a:extLst>
          </p:cNvPr>
          <p:cNvSpPr>
            <a:spLocks noGrp="1"/>
          </p:cNvSpPr>
          <p:nvPr>
            <p:ph idx="1"/>
          </p:nvPr>
        </p:nvSpPr>
        <p:spPr>
          <a:xfrm>
            <a:off x="462844" y="4541069"/>
            <a:ext cx="10972800" cy="4325112"/>
          </a:xfrm>
        </p:spPr>
        <p:txBody>
          <a:bodyPr>
            <a:normAutofit/>
          </a:bodyPr>
          <a:lstStyle/>
          <a:p>
            <a:pPr marL="109728" indent="0">
              <a:buNone/>
            </a:pPr>
            <a:r>
              <a:rPr lang="en-US" sz="2000" dirty="0"/>
              <a:t>we want to allow for example:</a:t>
            </a:r>
          </a:p>
          <a:p>
            <a:pPr marL="109728" indent="0">
              <a:buNone/>
            </a:pPr>
            <a:endParaRPr lang="en-US" sz="2000" dirty="0"/>
          </a:p>
        </p:txBody>
      </p:sp>
      <p:sp>
        <p:nvSpPr>
          <p:cNvPr id="5" name="Title 1">
            <a:extLst>
              <a:ext uri="{FF2B5EF4-FFF2-40B4-BE49-F238E27FC236}">
                <a16:creationId xmlns:a16="http://schemas.microsoft.com/office/drawing/2014/main" id="{D7F752D8-C0B6-41D4-9E85-B384D231199E}"/>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Example - Point</a:t>
            </a:r>
          </a:p>
        </p:txBody>
      </p:sp>
      <p:sp>
        <p:nvSpPr>
          <p:cNvPr id="7" name="Rectangle 3">
            <a:extLst>
              <a:ext uri="{FF2B5EF4-FFF2-40B4-BE49-F238E27FC236}">
                <a16:creationId xmlns:a16="http://schemas.microsoft.com/office/drawing/2014/main" id="{F2FD9DB5-0495-4EC4-8B4A-60D5A298A0EF}"/>
              </a:ext>
            </a:extLst>
          </p:cNvPr>
          <p:cNvSpPr>
            <a:spLocks noChangeArrowheads="1"/>
          </p:cNvSpPr>
          <p:nvPr/>
        </p:nvSpPr>
        <p:spPr bwMode="auto">
          <a:xfrm>
            <a:off x="4300457" y="4541069"/>
            <a:ext cx="221086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333333"/>
                </a:solidFill>
                <a:effectLst/>
                <a:latin typeface="Consolas" panose="020B0609020204030204" pitchFamily="49" charset="0"/>
              </a:rPr>
              <a:t>a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c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a </a:t>
            </a:r>
            <a:r>
              <a:rPr lang="en-US" altLang="en-US" dirty="0">
                <a:solidFill>
                  <a:srgbClr val="A71D5D"/>
                </a:solidFill>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333333"/>
                </a:solidFill>
                <a:effectLst/>
                <a:latin typeface="Consolas" panose="020B0609020204030204" pitchFamily="49" charset="0"/>
              </a:rPr>
              <a:t>a </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p>
        </p:txBody>
      </p:sp>
      <p:sp>
        <p:nvSpPr>
          <p:cNvPr id="8" name="Rectangle 4">
            <a:extLst>
              <a:ext uri="{FF2B5EF4-FFF2-40B4-BE49-F238E27FC236}">
                <a16:creationId xmlns:a16="http://schemas.microsoft.com/office/drawing/2014/main" id="{638AAAA3-F4C5-4459-93D2-C389D2566F02}"/>
              </a:ext>
            </a:extLst>
          </p:cNvPr>
          <p:cNvSpPr>
            <a:spLocks noChangeArrowheads="1"/>
          </p:cNvSpPr>
          <p:nvPr/>
        </p:nvSpPr>
        <p:spPr bwMode="auto">
          <a:xfrm>
            <a:off x="609600" y="1434832"/>
            <a:ext cx="456086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class </a:t>
            </a:r>
            <a:r>
              <a:rPr kumimoji="0" lang="en-US" altLang="en-US" sz="1600" b="0" i="0" u="none" strike="noStrike" cap="none" normalizeH="0" baseline="0" dirty="0">
                <a:ln>
                  <a:noFill/>
                </a:ln>
                <a:solidFill>
                  <a:srgbClr val="008080"/>
                </a:solidFill>
                <a:effectLst/>
                <a:latin typeface="Consolas" panose="020B0609020204030204" pitchFamily="49" charset="0"/>
              </a:rPr>
              <a:t>Point</a:t>
            </a:r>
            <a:br>
              <a:rPr kumimoji="0" lang="en-US" altLang="en-US" sz="1600" b="0" i="0" u="none" strike="noStrike" cap="none" normalizeH="0" baseline="0" dirty="0">
                <a:ln>
                  <a:noFill/>
                </a:ln>
                <a:solidFill>
                  <a:srgbClr val="008080"/>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public:</a:t>
            </a:r>
            <a:br>
              <a:rPr kumimoji="0" lang="en-US" altLang="en-US" sz="1600" b="0" i="0" u="none" strike="noStrike" cap="none" normalizeH="0" baseline="0" dirty="0">
                <a:ln>
                  <a:noFill/>
                </a:ln>
                <a:solidFill>
                  <a:srgbClr val="A71D5D"/>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    int </a:t>
            </a:r>
            <a:r>
              <a:rPr kumimoji="0" lang="en-US" altLang="en-US" sz="1600" b="0" i="0" u="none" strike="noStrike" cap="none" normalizeH="0" baseline="0" dirty="0">
                <a:ln>
                  <a:noFill/>
                </a:ln>
                <a:solidFill>
                  <a:srgbClr val="99007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99007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795DA3"/>
                </a:solidFill>
                <a:effectLst/>
                <a:latin typeface="Consolas" panose="020B0609020204030204" pitchFamily="49" charset="0"/>
              </a:rPr>
              <a:t>Point</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Point</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0086B3"/>
                </a:solidFill>
                <a:effectLst/>
                <a:latin typeface="Consolas" panose="020B0609020204030204" pitchFamily="49" charset="0"/>
              </a:rPr>
              <a:t>0</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0</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795DA3"/>
                </a:solidFill>
                <a:effectLst/>
                <a:latin typeface="Consolas" panose="020B0609020204030204" pitchFamily="49" charset="0"/>
              </a:rPr>
              <a:t>Point</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33333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33333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99007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9007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64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Overloading + and += operators</a:t>
            </a:r>
          </a:p>
        </p:txBody>
      </p:sp>
      <p:sp>
        <p:nvSpPr>
          <p:cNvPr id="8" name="Content Placeholder 2">
            <a:extLst>
              <a:ext uri="{FF2B5EF4-FFF2-40B4-BE49-F238E27FC236}">
                <a16:creationId xmlns:a16="http://schemas.microsoft.com/office/drawing/2014/main" id="{B8ECC0CA-9810-4721-8792-6E738E045A65}"/>
              </a:ext>
            </a:extLst>
          </p:cNvPr>
          <p:cNvSpPr txBox="1">
            <a:spLocks/>
          </p:cNvSpPr>
          <p:nvPr/>
        </p:nvSpPr>
        <p:spPr>
          <a:xfrm>
            <a:off x="424140" y="1434832"/>
            <a:ext cx="11056660" cy="1333080"/>
          </a:xfrm>
          <a:prstGeom prst="rect">
            <a:avLst/>
          </a:prstGeom>
        </p:spPr>
        <p:txBody>
          <a:bodyPr vert="horz">
            <a:normAutofit fontScale="70000" lnSpcReduction="2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nSpc>
                <a:spcPct val="150000"/>
              </a:lnSpc>
              <a:buNone/>
            </a:pPr>
            <a:r>
              <a:rPr lang="en-US" dirty="0"/>
              <a:t>+ is a binary operator that works on two operand and returns </a:t>
            </a:r>
            <a:r>
              <a:rPr lang="en-US" b="1" dirty="0"/>
              <a:t>the value of the result.</a:t>
            </a:r>
          </a:p>
          <a:p>
            <a:pPr marL="109728" indent="0">
              <a:lnSpc>
                <a:spcPct val="150000"/>
              </a:lnSpc>
              <a:buNone/>
            </a:pPr>
            <a:r>
              <a:rPr lang="en-US" dirty="0"/>
              <a:t>+= is a binary operator that works on two operand. It </a:t>
            </a:r>
            <a:r>
              <a:rPr lang="en-US" b="1" dirty="0"/>
              <a:t>modifies</a:t>
            </a:r>
            <a:r>
              <a:rPr lang="en-US" dirty="0"/>
              <a:t> the first operand and return </a:t>
            </a:r>
            <a:r>
              <a:rPr lang="en-US" b="1" dirty="0"/>
              <a:t>a reference to the first operand.</a:t>
            </a:r>
            <a:endParaRPr lang="en-US" dirty="0"/>
          </a:p>
        </p:txBody>
      </p:sp>
      <p:sp>
        <p:nvSpPr>
          <p:cNvPr id="11" name="Rectangle 3">
            <a:extLst>
              <a:ext uri="{FF2B5EF4-FFF2-40B4-BE49-F238E27FC236}">
                <a16:creationId xmlns:a16="http://schemas.microsoft.com/office/drawing/2014/main" id="{019B2AB5-A1E2-4EE9-9549-9E6B3662B150}"/>
              </a:ext>
            </a:extLst>
          </p:cNvPr>
          <p:cNvSpPr>
            <a:spLocks noChangeArrowheads="1"/>
          </p:cNvSpPr>
          <p:nvPr/>
        </p:nvSpPr>
        <p:spPr bwMode="auto">
          <a:xfrm>
            <a:off x="801054" y="2896515"/>
            <a:ext cx="4673074"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Point </a:t>
            </a:r>
            <a:r>
              <a:rPr kumimoji="0" lang="en-US" altLang="en-US" sz="1600" b="0" i="0" u="none" strike="noStrike" cap="none" normalizeH="0" baseline="0" dirty="0">
                <a:ln>
                  <a:noFill/>
                </a:ln>
                <a:solidFill>
                  <a:srgbClr val="A71D5D"/>
                </a:solidFill>
                <a:effectLst/>
                <a:latin typeface="Consolas" panose="020B0609020204030204" pitchFamily="49" charset="0"/>
              </a:rPr>
              <a:t>operator</a:t>
            </a:r>
            <a:r>
              <a:rPr kumimoji="0" lang="en-US" altLang="en-US" sz="1600" b="0" i="0" u="none" strike="noStrike" cap="none" normalizeH="0" baseline="0" dirty="0">
                <a:ln>
                  <a:noFill/>
                </a:ln>
                <a:solidFill>
                  <a:srgbClr val="008080"/>
                </a:solidFill>
                <a:effectLst/>
                <a:latin typeface="Consolas" panose="020B0609020204030204" pitchFamily="49" charset="0"/>
              </a:rPr>
              <a:t>+</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A71D5D"/>
                </a:solidFill>
                <a:effectLst/>
                <a:latin typeface="Consolas" panose="020B0609020204030204" pitchFamily="49" charset="0"/>
              </a:rPr>
              <a:t>const </a:t>
            </a:r>
            <a:r>
              <a:rPr kumimoji="0" lang="en-US" altLang="en-US" sz="1600" b="0" i="0" u="none" strike="noStrike" cap="none" normalizeH="0" baseline="0" dirty="0">
                <a:ln>
                  <a:noFill/>
                </a:ln>
                <a:solidFill>
                  <a:srgbClr val="008080"/>
                </a:solidFill>
                <a:effectLst/>
                <a:latin typeface="Consolas" panose="020B0609020204030204" pitchFamily="49" charset="0"/>
              </a:rPr>
              <a:t>Point</a:t>
            </a:r>
            <a:r>
              <a:rPr kumimoji="0" lang="en-US" altLang="en-US" sz="1600" b="0" i="0" u="none" strike="noStrike" cap="none" normalizeH="0" baseline="0" dirty="0">
                <a:ln>
                  <a:noFill/>
                </a:ln>
                <a:solidFill>
                  <a:srgbClr val="A71D5D"/>
                </a:solidFill>
                <a:effectLst/>
                <a:latin typeface="Consolas" panose="020B0609020204030204" pitchFamily="49" charset="0"/>
              </a:rPr>
              <a:t>&amp; </a:t>
            </a:r>
            <a:r>
              <a:rPr kumimoji="0" lang="en-US" altLang="en-US" sz="1600" b="0" i="0" u="none" strike="noStrike" cap="none" normalizeH="0" baseline="0" dirty="0">
                <a:ln>
                  <a:noFill/>
                </a:ln>
                <a:solidFill>
                  <a:srgbClr val="333333"/>
                </a:solidFill>
                <a:effectLst/>
                <a:latin typeface="Consolas" panose="020B0609020204030204" pitchFamily="49" charset="0"/>
              </a:rPr>
              <a:t>other</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Point </a:t>
            </a:r>
            <a:r>
              <a:rPr kumimoji="0" lang="en-US" altLang="en-US" sz="1600" b="0" i="0" u="none" strike="noStrike" cap="none" normalizeH="0" baseline="0" dirty="0">
                <a:ln>
                  <a:noFill/>
                </a:ln>
                <a:solidFill>
                  <a:srgbClr val="0086B3"/>
                </a:solidFill>
                <a:effectLst/>
                <a:latin typeface="Consolas" panose="020B0609020204030204" pitchFamily="49" charset="0"/>
              </a:rPr>
              <a:t>res</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990073"/>
                </a:solidFill>
                <a:effectLst/>
                <a:latin typeface="Consolas" panose="020B0609020204030204" pitchFamily="49" charset="0"/>
              </a:rPr>
              <a:t>x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other</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99007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90073"/>
                </a:solidFill>
                <a:effectLst/>
                <a:latin typeface="Consolas" panose="020B0609020204030204" pitchFamily="49" charset="0"/>
              </a:rPr>
              <a:t>y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other</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99007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return </a:t>
            </a:r>
            <a:r>
              <a:rPr kumimoji="0" lang="en-US" altLang="en-US" sz="1600" b="0" i="0" u="none" strike="noStrike" cap="none" normalizeH="0" baseline="0" dirty="0">
                <a:ln>
                  <a:noFill/>
                </a:ln>
                <a:solidFill>
                  <a:srgbClr val="0086B3"/>
                </a:solidFill>
                <a:effectLst/>
                <a:latin typeface="Consolas" panose="020B0609020204030204" pitchFamily="49" charset="0"/>
              </a:rPr>
              <a:t>res</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Point</a:t>
            </a:r>
            <a:r>
              <a:rPr kumimoji="0" lang="en-US" altLang="en-US" sz="1600" b="0" i="0" u="none" strike="noStrike" cap="none" normalizeH="0" baseline="0" dirty="0">
                <a:ln>
                  <a:noFill/>
                </a:ln>
                <a:solidFill>
                  <a:srgbClr val="A71D5D"/>
                </a:solidFill>
                <a:effectLst/>
                <a:latin typeface="Consolas" panose="020B0609020204030204" pitchFamily="49" charset="0"/>
              </a:rPr>
              <a:t>&amp; operator</a:t>
            </a:r>
            <a:r>
              <a:rPr kumimoji="0" lang="en-US" altLang="en-US" sz="1600" b="0" i="0" u="none" strike="noStrike" cap="none" normalizeH="0" baseline="0" dirty="0">
                <a:ln>
                  <a:noFill/>
                </a:ln>
                <a:solidFill>
                  <a:srgbClr val="008080"/>
                </a:solidFill>
                <a:effectLst/>
                <a:latin typeface="Consolas" panose="020B0609020204030204" pitchFamily="49" charset="0"/>
              </a:rPr>
              <a:t>+=</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A71D5D"/>
                </a:solidFill>
                <a:effectLst/>
                <a:latin typeface="Consolas" panose="020B0609020204030204" pitchFamily="49" charset="0"/>
              </a:rPr>
              <a:t>const </a:t>
            </a:r>
            <a:r>
              <a:rPr kumimoji="0" lang="en-US" altLang="en-US" sz="1600" b="0" i="0" u="none" strike="noStrike" cap="none" normalizeH="0" baseline="0" dirty="0">
                <a:ln>
                  <a:noFill/>
                </a:ln>
                <a:solidFill>
                  <a:srgbClr val="008080"/>
                </a:solidFill>
                <a:effectLst/>
                <a:latin typeface="Consolas" panose="020B0609020204030204" pitchFamily="49" charset="0"/>
              </a:rPr>
              <a:t>Point</a:t>
            </a:r>
            <a:r>
              <a:rPr kumimoji="0" lang="en-US" altLang="en-US" sz="1600" b="0" i="0" u="none" strike="noStrike" cap="none" normalizeH="0" baseline="0" dirty="0">
                <a:ln>
                  <a:noFill/>
                </a:ln>
                <a:solidFill>
                  <a:srgbClr val="A71D5D"/>
                </a:solidFill>
                <a:effectLst/>
                <a:latin typeface="Consolas" panose="020B0609020204030204" pitchFamily="49" charset="0"/>
              </a:rPr>
              <a:t>&amp; </a:t>
            </a:r>
            <a:r>
              <a:rPr kumimoji="0" lang="en-US" altLang="en-US" sz="1600" b="0" i="0" u="none" strike="noStrike" cap="none" normalizeH="0" baseline="0" dirty="0">
                <a:ln>
                  <a:noFill/>
                </a:ln>
                <a:solidFill>
                  <a:srgbClr val="333333"/>
                </a:solidFill>
                <a:effectLst/>
                <a:latin typeface="Consolas" panose="020B0609020204030204" pitchFamily="49" charset="0"/>
              </a:rPr>
              <a:t>other</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90073"/>
                </a:solidFill>
                <a:effectLst/>
                <a:latin typeface="Consolas" panose="020B0609020204030204" pitchFamily="49" charset="0"/>
              </a:rPr>
              <a:t>x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other</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99007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90073"/>
                </a:solidFill>
                <a:effectLst/>
                <a:latin typeface="Consolas" panose="020B0609020204030204" pitchFamily="49" charset="0"/>
              </a:rPr>
              <a:t>y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other</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99007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return *</a:t>
            </a:r>
            <a:r>
              <a:rPr kumimoji="0" lang="en-US" altLang="en-US" sz="1600" b="0" i="0" u="none" strike="noStrike" cap="none" normalizeH="0" baseline="0" dirty="0">
                <a:ln>
                  <a:noFill/>
                </a:ln>
                <a:solidFill>
                  <a:srgbClr val="DF5000"/>
                </a:solidFill>
                <a:effectLst/>
                <a:latin typeface="Consolas" panose="020B0609020204030204" pitchFamily="49" charset="0"/>
              </a:rPr>
              <a:t>this</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7CFEE66A-A7EA-499C-9DD3-140C3E388A1C}"/>
              </a:ext>
            </a:extLst>
          </p:cNvPr>
          <p:cNvSpPr>
            <a:spLocks noChangeArrowheads="1"/>
          </p:cNvSpPr>
          <p:nvPr/>
        </p:nvSpPr>
        <p:spPr bwMode="auto">
          <a:xfrm>
            <a:off x="7958666" y="2674831"/>
            <a:ext cx="1980029"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Point </a:t>
            </a:r>
            <a:r>
              <a:rPr kumimoji="0" lang="en-US" altLang="en-US" sz="1600" b="0" i="0" u="none" strike="noStrike" cap="none" normalizeH="0" baseline="0" dirty="0">
                <a:ln>
                  <a:noFill/>
                </a:ln>
                <a:solidFill>
                  <a:srgbClr val="0086B3"/>
                </a:solidFill>
                <a:effectLst/>
                <a:latin typeface="Consolas" panose="020B0609020204030204" pitchFamily="49" charset="0"/>
              </a:rPr>
              <a:t>a</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Point </a:t>
            </a:r>
            <a:r>
              <a:rPr kumimoji="0" lang="en-US" altLang="en-US" sz="1600" b="0" i="0" u="none" strike="noStrike" cap="none" normalizeH="0" baseline="0" dirty="0">
                <a:ln>
                  <a:noFill/>
                </a:ln>
                <a:solidFill>
                  <a:srgbClr val="0086B3"/>
                </a:solidFill>
                <a:effectLst/>
                <a:latin typeface="Consolas" panose="020B0609020204030204" pitchFamily="49" charset="0"/>
              </a:rPr>
              <a:t>b</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Point </a:t>
            </a:r>
            <a:r>
              <a:rPr kumimoji="0" lang="en-US" altLang="en-US" sz="1600" b="0" i="0" u="none" strike="noStrike" cap="none" normalizeH="0" baseline="0" dirty="0">
                <a:ln>
                  <a:noFill/>
                </a:ln>
                <a:solidFill>
                  <a:srgbClr val="0086B3"/>
                </a:solidFill>
                <a:effectLst/>
                <a:latin typeface="Consolas" panose="020B0609020204030204" pitchFamily="49" charset="0"/>
              </a:rPr>
              <a:t>c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a </a:t>
            </a:r>
            <a:r>
              <a:rPr kumimoji="0" lang="en-US" altLang="en-US" sz="1600" b="0" i="0" u="none" strike="noStrike" cap="none" normalizeH="0" baseline="0" dirty="0">
                <a:ln>
                  <a:noFill/>
                </a:ln>
                <a:solidFill>
                  <a:srgbClr val="008080"/>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b</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6B3"/>
                </a:solidFill>
                <a:effectLst/>
                <a:latin typeface="Consolas" panose="020B0609020204030204" pitchFamily="49" charset="0"/>
              </a:rPr>
              <a:t>a </a:t>
            </a:r>
            <a:r>
              <a:rPr kumimoji="0" lang="en-US" altLang="en-US" sz="1600" b="0" i="0" u="none" strike="noStrike" cap="none" normalizeH="0" baseline="0" dirty="0">
                <a:ln>
                  <a:noFill/>
                </a:ln>
                <a:solidFill>
                  <a:srgbClr val="008080"/>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b</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cxnSp>
        <p:nvCxnSpPr>
          <p:cNvPr id="14" name="מחבר חץ ישר 13">
            <a:extLst>
              <a:ext uri="{FF2B5EF4-FFF2-40B4-BE49-F238E27FC236}">
                <a16:creationId xmlns:a16="http://schemas.microsoft.com/office/drawing/2014/main" id="{E6C73626-96DE-4978-9842-AFBAE1C713C4}"/>
              </a:ext>
            </a:extLst>
          </p:cNvPr>
          <p:cNvCxnSpPr/>
          <p:nvPr/>
        </p:nvCxnSpPr>
        <p:spPr>
          <a:xfrm flipH="1">
            <a:off x="4439759" y="4963112"/>
            <a:ext cx="181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4005DA26-1387-4256-BE71-EECAAAE76EF7}"/>
              </a:ext>
            </a:extLst>
          </p:cNvPr>
          <p:cNvSpPr txBox="1">
            <a:spLocks/>
          </p:cNvSpPr>
          <p:nvPr/>
        </p:nvSpPr>
        <p:spPr>
          <a:xfrm>
            <a:off x="6437305" y="4356368"/>
            <a:ext cx="5022749" cy="606744"/>
          </a:xfrm>
          <a:prstGeom prst="rect">
            <a:avLst/>
          </a:prstGeom>
        </p:spPr>
        <p:txBody>
          <a:bodyPr vert="horz">
            <a:normAutofit fontScale="92500"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nSpc>
                <a:spcPct val="150000"/>
              </a:lnSpc>
              <a:buNone/>
            </a:pPr>
            <a:r>
              <a:rPr lang="en-US" dirty="0"/>
              <a:t>we want to allow concatenation</a:t>
            </a:r>
          </a:p>
        </p:txBody>
      </p:sp>
      <p:sp>
        <p:nvSpPr>
          <p:cNvPr id="17" name="Rectangle 5">
            <a:extLst>
              <a:ext uri="{FF2B5EF4-FFF2-40B4-BE49-F238E27FC236}">
                <a16:creationId xmlns:a16="http://schemas.microsoft.com/office/drawing/2014/main" id="{05E167C8-E732-47EB-8360-FD2620E05BDF}"/>
              </a:ext>
            </a:extLst>
          </p:cNvPr>
          <p:cNvSpPr>
            <a:spLocks noChangeArrowheads="1"/>
          </p:cNvSpPr>
          <p:nvPr/>
        </p:nvSpPr>
        <p:spPr bwMode="auto">
          <a:xfrm>
            <a:off x="7958666" y="4975545"/>
            <a:ext cx="170431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86B3"/>
                </a:solidFill>
                <a:effectLst/>
                <a:latin typeface="Consolas" panose="020B0609020204030204" pitchFamily="49" charset="0"/>
              </a:rPr>
              <a:t>a </a:t>
            </a:r>
            <a:r>
              <a:rPr kumimoji="0" lang="en-US" altLang="en-US" b="0" i="0" u="none" strike="noStrike" cap="none" normalizeH="0" baseline="0">
                <a:ln>
                  <a:noFill/>
                </a:ln>
                <a:solidFill>
                  <a:srgbClr val="008080"/>
                </a:solidFill>
                <a:effectLst/>
                <a:latin typeface="Consolas" panose="020B0609020204030204" pitchFamily="49" charset="0"/>
              </a:rPr>
              <a:t>+= </a:t>
            </a:r>
            <a:r>
              <a:rPr kumimoji="0" lang="en-US" altLang="en-US" b="0" i="0" u="none" strike="noStrike" cap="none" normalizeH="0" baseline="0">
                <a:ln>
                  <a:noFill/>
                </a:ln>
                <a:solidFill>
                  <a:srgbClr val="0086B3"/>
                </a:solidFill>
                <a:effectLst/>
                <a:latin typeface="Consolas" panose="020B0609020204030204" pitchFamily="49" charset="0"/>
              </a:rPr>
              <a:t>b </a:t>
            </a:r>
            <a:r>
              <a:rPr kumimoji="0" lang="en-US" altLang="en-US" b="0" i="0" u="none" strike="noStrike" cap="none" normalizeH="0" baseline="0">
                <a:ln>
                  <a:noFill/>
                </a:ln>
                <a:solidFill>
                  <a:srgbClr val="008080"/>
                </a:solidFill>
                <a:effectLst/>
                <a:latin typeface="Consolas" panose="020B0609020204030204" pitchFamily="49" charset="0"/>
              </a:rPr>
              <a:t>+= </a:t>
            </a:r>
            <a:r>
              <a:rPr kumimoji="0" lang="en-US" altLang="en-US" b="0" i="0" u="none" strike="noStrike" cap="none" normalizeH="0" baseline="0">
                <a:ln>
                  <a:noFill/>
                </a:ln>
                <a:solidFill>
                  <a:srgbClr val="0086B3"/>
                </a:solidFill>
                <a:effectLst/>
                <a:latin typeface="Consolas" panose="020B0609020204030204" pitchFamily="49" charset="0"/>
              </a:rPr>
              <a:t>c</a:t>
            </a:r>
            <a:r>
              <a:rPr kumimoji="0" lang="en-US" altLang="en-US" b="0" i="0" u="none" strike="noStrike" cap="none" normalizeH="0" baseline="0">
                <a:ln>
                  <a:noFill/>
                </a:ln>
                <a:solidFill>
                  <a:srgbClr val="63A35C"/>
                </a:solidFill>
                <a:effectLst/>
                <a:latin typeface="Consolas" panose="020B06090202040302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525796BF-8BAA-4EBE-AB8F-05E97CC43F49}"/>
              </a:ext>
            </a:extLst>
          </p:cNvPr>
          <p:cNvSpPr txBox="1">
            <a:spLocks/>
          </p:cNvSpPr>
          <p:nvPr/>
        </p:nvSpPr>
        <p:spPr>
          <a:xfrm>
            <a:off x="2215413" y="5597289"/>
            <a:ext cx="5022749" cy="606744"/>
          </a:xfrm>
          <a:prstGeom prst="rect">
            <a:avLst/>
          </a:prstGeom>
        </p:spPr>
        <p:txBody>
          <a:bodyPr vert="horz">
            <a:normAutofit fontScale="92500"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nSpc>
                <a:spcPct val="150000"/>
              </a:lnSpc>
              <a:buNone/>
            </a:pPr>
            <a:endParaRPr lang="en-US" dirty="0"/>
          </a:p>
        </p:txBody>
      </p:sp>
    </p:spTree>
    <p:extLst>
      <p:ext uri="{BB962C8B-B14F-4D97-AF65-F5344CB8AC3E}">
        <p14:creationId xmlns:p14="http://schemas.microsoft.com/office/powerpoint/2010/main" val="4078145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Overloading ++ operators</a:t>
            </a:r>
          </a:p>
        </p:txBody>
      </p:sp>
      <p:sp>
        <p:nvSpPr>
          <p:cNvPr id="8" name="Content Placeholder 2">
            <a:extLst>
              <a:ext uri="{FF2B5EF4-FFF2-40B4-BE49-F238E27FC236}">
                <a16:creationId xmlns:a16="http://schemas.microsoft.com/office/drawing/2014/main" id="{B8ECC0CA-9810-4721-8792-6E738E045A65}"/>
              </a:ext>
            </a:extLst>
          </p:cNvPr>
          <p:cNvSpPr txBox="1">
            <a:spLocks/>
          </p:cNvSpPr>
          <p:nvPr/>
        </p:nvSpPr>
        <p:spPr>
          <a:xfrm>
            <a:off x="424140" y="1434832"/>
            <a:ext cx="11056660" cy="1545435"/>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nSpc>
                <a:spcPct val="150000"/>
              </a:lnSpc>
              <a:buNone/>
            </a:pPr>
            <a:r>
              <a:rPr lang="en-US" sz="2000" dirty="0"/>
              <a:t>Unary operators operate on only one operand. The increment operator ++ and decrement operator -- are examples of unary operators.</a:t>
            </a:r>
          </a:p>
          <a:p>
            <a:pPr marL="109728" indent="0">
              <a:lnSpc>
                <a:spcPct val="150000"/>
              </a:lnSpc>
              <a:buNone/>
            </a:pPr>
            <a:r>
              <a:rPr lang="en-US" sz="2000" dirty="0"/>
              <a:t>We will focus now on pre-increment (++x) and post-increment(x++).</a:t>
            </a:r>
          </a:p>
        </p:txBody>
      </p:sp>
      <p:sp>
        <p:nvSpPr>
          <p:cNvPr id="9" name="תיבת טקסט 8">
            <a:extLst>
              <a:ext uri="{FF2B5EF4-FFF2-40B4-BE49-F238E27FC236}">
                <a16:creationId xmlns:a16="http://schemas.microsoft.com/office/drawing/2014/main" id="{5E6A7CA3-FF4F-4627-AF67-2FAA7E92B1F0}"/>
              </a:ext>
            </a:extLst>
          </p:cNvPr>
          <p:cNvSpPr txBox="1"/>
          <p:nvPr/>
        </p:nvSpPr>
        <p:spPr>
          <a:xfrm>
            <a:off x="169334" y="4247064"/>
            <a:ext cx="4834870" cy="1323439"/>
          </a:xfrm>
          <a:prstGeom prst="rect">
            <a:avLst/>
          </a:prstGeom>
          <a:noFill/>
        </p:spPr>
        <p:txBody>
          <a:bodyPr wrap="square">
            <a:spAutoFit/>
          </a:bodyPr>
          <a:lstStyle/>
          <a:p>
            <a:pPr marL="109728" indent="0" algn="l">
              <a:buNone/>
            </a:pPr>
            <a:r>
              <a:rPr lang="en-US" sz="2000" b="0" i="1" dirty="0">
                <a:solidFill>
                  <a:schemeClr val="tx2"/>
                </a:solidFill>
                <a:effectLst/>
              </a:rPr>
              <a:t>Post-increment</a:t>
            </a:r>
            <a:r>
              <a:rPr lang="en-US" sz="2000" b="0" i="0" dirty="0">
                <a:solidFill>
                  <a:schemeClr val="tx2"/>
                </a:solidFill>
                <a:effectLst/>
              </a:rPr>
              <a:t> creates a copy of the object, increments or decrements the value of the object and returns the copy from before the increment or decrement.</a:t>
            </a:r>
          </a:p>
        </p:txBody>
      </p:sp>
      <p:sp>
        <p:nvSpPr>
          <p:cNvPr id="10" name="תיבת טקסט 9">
            <a:extLst>
              <a:ext uri="{FF2B5EF4-FFF2-40B4-BE49-F238E27FC236}">
                <a16:creationId xmlns:a16="http://schemas.microsoft.com/office/drawing/2014/main" id="{45601D1C-95C9-4190-95B6-0136A2A8233B}"/>
              </a:ext>
            </a:extLst>
          </p:cNvPr>
          <p:cNvSpPr txBox="1"/>
          <p:nvPr/>
        </p:nvSpPr>
        <p:spPr>
          <a:xfrm>
            <a:off x="169334" y="3105834"/>
            <a:ext cx="4492977" cy="1015663"/>
          </a:xfrm>
          <a:prstGeom prst="rect">
            <a:avLst/>
          </a:prstGeom>
          <a:noFill/>
        </p:spPr>
        <p:txBody>
          <a:bodyPr wrap="square">
            <a:spAutoFit/>
          </a:bodyPr>
          <a:lstStyle/>
          <a:p>
            <a:pPr marL="109728" indent="0" algn="l">
              <a:buNone/>
            </a:pPr>
            <a:r>
              <a:rPr lang="en-US" sz="2000" b="0" i="1" dirty="0">
                <a:solidFill>
                  <a:schemeClr val="tx2"/>
                </a:solidFill>
                <a:effectLst/>
                <a:latin typeface="+mj-lt"/>
              </a:rPr>
              <a:t>Pre-increment</a:t>
            </a:r>
            <a:r>
              <a:rPr lang="en-US" sz="2000" b="0" i="0" dirty="0">
                <a:solidFill>
                  <a:schemeClr val="tx2"/>
                </a:solidFill>
                <a:effectLst/>
                <a:latin typeface="+mj-lt"/>
              </a:rPr>
              <a:t> operator increments the value of the object and returns a reference to the result.</a:t>
            </a:r>
          </a:p>
        </p:txBody>
      </p:sp>
      <p:sp>
        <p:nvSpPr>
          <p:cNvPr id="6" name="Rectangle 2">
            <a:extLst>
              <a:ext uri="{FF2B5EF4-FFF2-40B4-BE49-F238E27FC236}">
                <a16:creationId xmlns:a16="http://schemas.microsoft.com/office/drawing/2014/main" id="{22295242-62F0-4596-A81A-32FF8E949F6E}"/>
              </a:ext>
            </a:extLst>
          </p:cNvPr>
          <p:cNvSpPr>
            <a:spLocks noChangeArrowheads="1"/>
          </p:cNvSpPr>
          <p:nvPr/>
        </p:nvSpPr>
        <p:spPr bwMode="auto">
          <a:xfrm>
            <a:off x="5754205" y="3216012"/>
            <a:ext cx="3550972"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err="1">
                <a:ln>
                  <a:noFill/>
                </a:ln>
                <a:solidFill>
                  <a:srgbClr val="0086B3"/>
                </a:solidFill>
                <a:effectLst/>
                <a:latin typeface="Consolas" panose="020B0609020204030204" pitchFamily="49" charset="0"/>
              </a:rPr>
              <a:t>i</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10</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0086B3"/>
                </a:solidFill>
                <a:effectLst/>
                <a:latin typeface="Consolas" panose="020B0609020204030204" pitchFamily="49" charset="0"/>
              </a:rPr>
              <a:t>j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20</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err="1">
                <a:ln>
                  <a:noFill/>
                </a:ln>
                <a:solidFill>
                  <a:srgbClr val="0086B3"/>
                </a:solidFill>
                <a:effectLst/>
                <a:latin typeface="Consolas" panose="020B0609020204030204" pitchFamily="49" charset="0"/>
              </a:rPr>
              <a:t>i</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endl</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0086B3"/>
                </a:solidFill>
                <a:effectLst/>
                <a:latin typeface="Consolas" panose="020B0609020204030204" pitchFamily="49" charset="0"/>
              </a:rPr>
              <a:t>j </a:t>
            </a:r>
            <a:r>
              <a:rPr kumimoji="0" lang="en-US" altLang="en-US" sz="1600" b="0" i="0" u="none" strike="noStrike" cap="none" normalizeH="0" baseline="0" dirty="0">
                <a:ln>
                  <a:noFill/>
                </a:ln>
                <a:solidFill>
                  <a:srgbClr val="008080"/>
                </a:solidFill>
                <a:effectLst/>
                <a:latin typeface="Consolas" panose="020B0609020204030204" pitchFamily="49" charset="0"/>
              </a:rPr>
              <a:t>&lt;&lt; 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endl</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err="1">
                <a:ln>
                  <a:noFill/>
                </a:ln>
                <a:solidFill>
                  <a:srgbClr val="0086B3"/>
                </a:solidFill>
                <a:effectLst/>
                <a:latin typeface="Consolas" panose="020B0609020204030204" pitchFamily="49" charset="0"/>
              </a:rPr>
              <a:t>i</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endl</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a:ln>
                  <a:noFill/>
                </a:ln>
                <a:solidFill>
                  <a:srgbClr val="0086B3"/>
                </a:solidFill>
                <a:effectLst/>
                <a:latin typeface="Consolas" panose="020B0609020204030204" pitchFamily="49" charset="0"/>
              </a:rPr>
              <a:t>j </a:t>
            </a:r>
            <a:r>
              <a:rPr kumimoji="0" lang="en-US" altLang="en-US" sz="1600" b="0" i="0" u="none" strike="noStrike" cap="none" normalizeH="0" baseline="0" dirty="0">
                <a:ln>
                  <a:noFill/>
                </a:ln>
                <a:solidFill>
                  <a:srgbClr val="008080"/>
                </a:solidFill>
                <a:effectLst/>
                <a:latin typeface="Consolas" panose="020B0609020204030204" pitchFamily="49" charset="0"/>
              </a:rPr>
              <a:t>&lt;&lt; 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endl</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תיבת טקסט 10">
            <a:extLst>
              <a:ext uri="{FF2B5EF4-FFF2-40B4-BE49-F238E27FC236}">
                <a16:creationId xmlns:a16="http://schemas.microsoft.com/office/drawing/2014/main" id="{B8EB4533-8CD4-4F80-AB8F-25EB27106DED}"/>
              </a:ext>
            </a:extLst>
          </p:cNvPr>
          <p:cNvSpPr txBox="1"/>
          <p:nvPr/>
        </p:nvSpPr>
        <p:spPr>
          <a:xfrm>
            <a:off x="9900075" y="4823003"/>
            <a:ext cx="643748" cy="1200329"/>
          </a:xfrm>
          <a:prstGeom prst="rect">
            <a:avLst/>
          </a:prstGeom>
          <a:noFill/>
        </p:spPr>
        <p:txBody>
          <a:bodyPr wrap="square">
            <a:spAutoFit/>
          </a:bodyPr>
          <a:lstStyle/>
          <a:p>
            <a:r>
              <a:rPr lang="en-US" sz="1800" dirty="0"/>
              <a:t>10</a:t>
            </a:r>
          </a:p>
          <a:p>
            <a:r>
              <a:rPr lang="en-US" dirty="0"/>
              <a:t>21</a:t>
            </a:r>
          </a:p>
          <a:p>
            <a:r>
              <a:rPr lang="en-US" sz="1800" dirty="0"/>
              <a:t>11</a:t>
            </a:r>
          </a:p>
          <a:p>
            <a:r>
              <a:rPr lang="en-US" dirty="0"/>
              <a:t>21</a:t>
            </a:r>
            <a:endParaRPr lang="en-US" sz="1800" dirty="0"/>
          </a:p>
        </p:txBody>
      </p:sp>
    </p:spTree>
    <p:extLst>
      <p:ext uri="{BB962C8B-B14F-4D97-AF65-F5344CB8AC3E}">
        <p14:creationId xmlns:p14="http://schemas.microsoft.com/office/powerpoint/2010/main" val="1097037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Overloading ++ operators</a:t>
            </a:r>
          </a:p>
        </p:txBody>
      </p:sp>
      <p:sp>
        <p:nvSpPr>
          <p:cNvPr id="9" name="תיבת טקסט 8">
            <a:extLst>
              <a:ext uri="{FF2B5EF4-FFF2-40B4-BE49-F238E27FC236}">
                <a16:creationId xmlns:a16="http://schemas.microsoft.com/office/drawing/2014/main" id="{5E6A7CA3-FF4F-4627-AF67-2FAA7E92B1F0}"/>
              </a:ext>
            </a:extLst>
          </p:cNvPr>
          <p:cNvSpPr txBox="1"/>
          <p:nvPr/>
        </p:nvSpPr>
        <p:spPr>
          <a:xfrm>
            <a:off x="5971822" y="1967044"/>
            <a:ext cx="6291136" cy="1015663"/>
          </a:xfrm>
          <a:prstGeom prst="rect">
            <a:avLst/>
          </a:prstGeom>
          <a:noFill/>
        </p:spPr>
        <p:txBody>
          <a:bodyPr wrap="square">
            <a:spAutoFit/>
          </a:bodyPr>
          <a:lstStyle/>
          <a:p>
            <a:pPr marL="109728" indent="0" algn="l">
              <a:buNone/>
            </a:pPr>
            <a:r>
              <a:rPr lang="en-US" sz="2000" b="0" i="1" dirty="0">
                <a:solidFill>
                  <a:schemeClr val="tx2"/>
                </a:solidFill>
                <a:effectLst/>
              </a:rPr>
              <a:t>Post-increment</a:t>
            </a:r>
            <a:r>
              <a:rPr lang="en-US" sz="2000" b="0" i="0" dirty="0">
                <a:solidFill>
                  <a:schemeClr val="tx2"/>
                </a:solidFill>
                <a:effectLst/>
              </a:rPr>
              <a:t> creates a copy of the object, increments the value of the object and returns the copy from before the increment.</a:t>
            </a:r>
          </a:p>
        </p:txBody>
      </p:sp>
      <p:sp>
        <p:nvSpPr>
          <p:cNvPr id="10" name="תיבת טקסט 9">
            <a:extLst>
              <a:ext uri="{FF2B5EF4-FFF2-40B4-BE49-F238E27FC236}">
                <a16:creationId xmlns:a16="http://schemas.microsoft.com/office/drawing/2014/main" id="{45601D1C-95C9-4190-95B6-0136A2A8233B}"/>
              </a:ext>
            </a:extLst>
          </p:cNvPr>
          <p:cNvSpPr txBox="1"/>
          <p:nvPr/>
        </p:nvSpPr>
        <p:spPr>
          <a:xfrm>
            <a:off x="169333" y="1967045"/>
            <a:ext cx="4492977" cy="1015663"/>
          </a:xfrm>
          <a:prstGeom prst="rect">
            <a:avLst/>
          </a:prstGeom>
          <a:noFill/>
        </p:spPr>
        <p:txBody>
          <a:bodyPr wrap="square">
            <a:spAutoFit/>
          </a:bodyPr>
          <a:lstStyle/>
          <a:p>
            <a:pPr marL="109728" indent="0" algn="l">
              <a:buNone/>
            </a:pPr>
            <a:r>
              <a:rPr lang="en-US" sz="2000" b="0" i="1" dirty="0">
                <a:solidFill>
                  <a:schemeClr val="tx2"/>
                </a:solidFill>
                <a:effectLst/>
                <a:latin typeface="+mj-lt"/>
              </a:rPr>
              <a:t>Pre-increment</a:t>
            </a:r>
            <a:r>
              <a:rPr lang="en-US" sz="2000" b="0" i="0" dirty="0">
                <a:solidFill>
                  <a:schemeClr val="tx2"/>
                </a:solidFill>
                <a:effectLst/>
                <a:latin typeface="+mj-lt"/>
              </a:rPr>
              <a:t> operator increments the value of the object and returns a reference to the result.</a:t>
            </a:r>
          </a:p>
        </p:txBody>
      </p:sp>
      <p:sp>
        <p:nvSpPr>
          <p:cNvPr id="2" name="Rectangle 1">
            <a:extLst>
              <a:ext uri="{FF2B5EF4-FFF2-40B4-BE49-F238E27FC236}">
                <a16:creationId xmlns:a16="http://schemas.microsoft.com/office/drawing/2014/main" id="{C8807D4C-9C2F-406A-A278-0DB039FB743F}"/>
              </a:ext>
            </a:extLst>
          </p:cNvPr>
          <p:cNvSpPr>
            <a:spLocks noChangeArrowheads="1"/>
          </p:cNvSpPr>
          <p:nvPr/>
        </p:nvSpPr>
        <p:spPr bwMode="auto">
          <a:xfrm>
            <a:off x="463474" y="3493641"/>
            <a:ext cx="259077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a:t>
            </a:r>
            <a:r>
              <a:rPr kumimoji="0" lang="en-US" altLang="en-US" b="0" i="0" u="none" strike="noStrike" cap="none" normalizeH="0" baseline="0" dirty="0">
                <a:ln>
                  <a:noFill/>
                </a:ln>
                <a:solidFill>
                  <a:srgbClr val="A71D5D"/>
                </a:solidFill>
                <a:effectLst/>
                <a:latin typeface="Consolas" panose="020B0609020204030204" pitchFamily="49" charset="0"/>
              </a:rPr>
              <a:t>&amp; 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a:ln>
                  <a:noFill/>
                </a:ln>
                <a:solidFill>
                  <a:srgbClr val="990073"/>
                </a:solidFill>
                <a:effectLst/>
                <a:latin typeface="Consolas" panose="020B0609020204030204" pitchFamily="49" charset="0"/>
              </a:rPr>
              <a:t>x</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a:ln>
                  <a:noFill/>
                </a:ln>
                <a:solidFill>
                  <a:srgbClr val="990073"/>
                </a:solidFill>
                <a:effectLst/>
                <a:latin typeface="Consolas" panose="020B0609020204030204" pitchFamily="49" charset="0"/>
              </a:rPr>
              <a:t>y</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DF5000"/>
                </a:solidFill>
                <a:effectLst/>
                <a:latin typeface="Consolas" panose="020B0609020204030204" pitchFamily="49" charset="0"/>
              </a:rPr>
              <a:t>this</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3B78815-E9A5-4E77-BDCA-0300CCF7F79C}"/>
              </a:ext>
            </a:extLst>
          </p:cNvPr>
          <p:cNvSpPr>
            <a:spLocks noChangeArrowheads="1"/>
          </p:cNvSpPr>
          <p:nvPr/>
        </p:nvSpPr>
        <p:spPr bwMode="auto">
          <a:xfrm>
            <a:off x="5971822" y="3466987"/>
            <a:ext cx="575670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A71D5D"/>
                </a:solidFill>
                <a:effectLst/>
                <a:latin typeface="Consolas" panose="020B0609020204030204" pitchFamily="49" charset="0"/>
              </a:rPr>
              <a:t>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int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temp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DF5000"/>
                </a:solidFill>
                <a:effectLst/>
                <a:latin typeface="Consolas" panose="020B0609020204030204" pitchFamily="49" charset="0"/>
              </a:rPr>
              <a:t>this</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//copy current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969896"/>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a:ln>
                  <a:noFill/>
                </a:ln>
                <a:solidFill>
                  <a:srgbClr val="DF5000"/>
                </a:solidFill>
                <a:effectLst/>
                <a:latin typeface="Consolas" panose="020B0609020204030204" pitchFamily="49" charset="0"/>
              </a:rPr>
              <a:t>this</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0086B3"/>
                </a:solidFill>
                <a:effectLst/>
                <a:latin typeface="Consolas" panose="020B0609020204030204" pitchFamily="49" charset="0"/>
              </a:rPr>
              <a:t>temp</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 return old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4" name="תיבת טקסט 3">
            <a:extLst>
              <a:ext uri="{FF2B5EF4-FFF2-40B4-BE49-F238E27FC236}">
                <a16:creationId xmlns:a16="http://schemas.microsoft.com/office/drawing/2014/main" id="{10D7DCCF-4E82-4D6E-8F7E-3DB6482B74E8}"/>
              </a:ext>
            </a:extLst>
          </p:cNvPr>
          <p:cNvSpPr txBox="1"/>
          <p:nvPr/>
        </p:nvSpPr>
        <p:spPr>
          <a:xfrm>
            <a:off x="169332" y="1967045"/>
            <a:ext cx="4492977" cy="1015663"/>
          </a:xfrm>
          <a:prstGeom prst="rect">
            <a:avLst/>
          </a:prstGeom>
          <a:solidFill>
            <a:schemeClr val="bg1"/>
          </a:solidFill>
        </p:spPr>
        <p:txBody>
          <a:bodyPr wrap="square">
            <a:spAutoFit/>
          </a:bodyPr>
          <a:lstStyle/>
          <a:p>
            <a:pPr marL="109728" indent="0" algn="l">
              <a:buNone/>
            </a:pPr>
            <a:r>
              <a:rPr lang="en-US" sz="2000" b="0" i="1" dirty="0">
                <a:solidFill>
                  <a:schemeClr val="tx2"/>
                </a:solidFill>
                <a:effectLst/>
                <a:latin typeface="+mj-lt"/>
              </a:rPr>
              <a:t>Pre-increment</a:t>
            </a:r>
            <a:r>
              <a:rPr lang="en-US" sz="2000" b="0" i="0" dirty="0">
                <a:solidFill>
                  <a:schemeClr val="tx2"/>
                </a:solidFill>
                <a:effectLst/>
                <a:latin typeface="+mj-lt"/>
              </a:rPr>
              <a:t> operator </a:t>
            </a:r>
            <a:r>
              <a:rPr lang="en-US" sz="2000" b="1" i="0" dirty="0">
                <a:solidFill>
                  <a:schemeClr val="tx2"/>
                </a:solidFill>
                <a:effectLst/>
                <a:latin typeface="+mj-lt"/>
              </a:rPr>
              <a:t>increments the value of the object </a:t>
            </a:r>
            <a:r>
              <a:rPr lang="en-US" sz="2000" b="0" i="0" dirty="0">
                <a:solidFill>
                  <a:schemeClr val="tx2"/>
                </a:solidFill>
                <a:effectLst/>
                <a:latin typeface="+mj-lt"/>
              </a:rPr>
              <a:t>and returns a reference to the result.</a:t>
            </a:r>
          </a:p>
        </p:txBody>
      </p:sp>
      <p:sp>
        <p:nvSpPr>
          <p:cNvPr id="5" name="Rectangle 1">
            <a:extLst>
              <a:ext uri="{FF2B5EF4-FFF2-40B4-BE49-F238E27FC236}">
                <a16:creationId xmlns:a16="http://schemas.microsoft.com/office/drawing/2014/main" id="{F7E3F3EF-9923-40CE-B7B0-F8C34C5D8FDA}"/>
              </a:ext>
            </a:extLst>
          </p:cNvPr>
          <p:cNvSpPr>
            <a:spLocks noChangeArrowheads="1"/>
          </p:cNvSpPr>
          <p:nvPr/>
        </p:nvSpPr>
        <p:spPr bwMode="auto">
          <a:xfrm>
            <a:off x="463474" y="3493641"/>
            <a:ext cx="259077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a:t>
            </a:r>
            <a:r>
              <a:rPr kumimoji="0" lang="en-US" altLang="en-US" b="0" i="0" u="none" strike="noStrike" cap="none" normalizeH="0" baseline="0" dirty="0">
                <a:ln>
                  <a:noFill/>
                </a:ln>
                <a:solidFill>
                  <a:srgbClr val="A71D5D"/>
                </a:solidFill>
                <a:effectLst/>
                <a:latin typeface="Consolas" panose="020B0609020204030204" pitchFamily="49" charset="0"/>
              </a:rPr>
              <a:t>&amp; 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1" i="0" u="none" strike="noStrike" cap="none" normalizeH="0" baseline="0" dirty="0">
                <a:ln>
                  <a:noFill/>
                </a:ln>
                <a:solidFill>
                  <a:srgbClr val="63A35C"/>
                </a:solidFill>
                <a:effectLst/>
                <a:latin typeface="Consolas" panose="020B0609020204030204" pitchFamily="49" charset="0"/>
              </a:rPr>
              <a:t>    </a:t>
            </a:r>
            <a:r>
              <a:rPr kumimoji="0" lang="en-US" altLang="en-US" b="1" i="0" u="none" strike="noStrike" cap="none" normalizeH="0" baseline="0" dirty="0">
                <a:ln>
                  <a:noFill/>
                </a:ln>
                <a:solidFill>
                  <a:srgbClr val="A71D5D"/>
                </a:solidFill>
                <a:effectLst/>
                <a:latin typeface="Consolas" panose="020B0609020204030204" pitchFamily="49" charset="0"/>
              </a:rPr>
              <a:t>++</a:t>
            </a:r>
            <a:r>
              <a:rPr kumimoji="0" lang="en-US" altLang="en-US" b="1" i="0" u="none" strike="noStrike" cap="none" normalizeH="0" baseline="0" dirty="0">
                <a:ln>
                  <a:noFill/>
                </a:ln>
                <a:solidFill>
                  <a:srgbClr val="990073"/>
                </a:solidFill>
                <a:effectLst/>
                <a:latin typeface="Consolas" panose="020B0609020204030204" pitchFamily="49" charset="0"/>
              </a:rPr>
              <a:t>x</a:t>
            </a:r>
            <a:r>
              <a:rPr kumimoji="0" lang="en-US" altLang="en-US" b="1" i="0" u="none" strike="noStrike" cap="none" normalizeH="0" baseline="0" dirty="0">
                <a:ln>
                  <a:noFill/>
                </a:ln>
                <a:solidFill>
                  <a:srgbClr val="63A35C"/>
                </a:solidFill>
                <a:effectLst/>
                <a:latin typeface="Consolas" panose="020B0609020204030204" pitchFamily="49" charset="0"/>
              </a:rPr>
              <a:t>;</a:t>
            </a:r>
            <a:br>
              <a:rPr kumimoji="0" lang="en-US" altLang="en-US" b="1" i="0" u="none" strike="noStrike" cap="none" normalizeH="0" baseline="0" dirty="0">
                <a:ln>
                  <a:noFill/>
                </a:ln>
                <a:solidFill>
                  <a:srgbClr val="63A35C"/>
                </a:solidFill>
                <a:effectLst/>
                <a:latin typeface="Consolas" panose="020B0609020204030204" pitchFamily="49" charset="0"/>
              </a:rPr>
            </a:br>
            <a:r>
              <a:rPr kumimoji="0" lang="en-US" altLang="en-US" b="1" i="0" u="none" strike="noStrike" cap="none" normalizeH="0" baseline="0" dirty="0">
                <a:ln>
                  <a:noFill/>
                </a:ln>
                <a:solidFill>
                  <a:srgbClr val="63A35C"/>
                </a:solidFill>
                <a:effectLst/>
                <a:latin typeface="Consolas" panose="020B0609020204030204" pitchFamily="49" charset="0"/>
              </a:rPr>
              <a:t>    </a:t>
            </a:r>
            <a:r>
              <a:rPr kumimoji="0" lang="en-US" altLang="en-US" b="1" i="0" u="none" strike="noStrike" cap="none" normalizeH="0" baseline="0" dirty="0">
                <a:ln>
                  <a:noFill/>
                </a:ln>
                <a:solidFill>
                  <a:srgbClr val="A71D5D"/>
                </a:solidFill>
                <a:effectLst/>
                <a:latin typeface="Consolas" panose="020B0609020204030204" pitchFamily="49" charset="0"/>
              </a:rPr>
              <a:t>++</a:t>
            </a:r>
            <a:r>
              <a:rPr kumimoji="0" lang="en-US" altLang="en-US" b="1" i="0" u="none" strike="noStrike" cap="none" normalizeH="0" baseline="0" dirty="0">
                <a:ln>
                  <a:noFill/>
                </a:ln>
                <a:solidFill>
                  <a:srgbClr val="990073"/>
                </a:solidFill>
                <a:effectLst/>
                <a:latin typeface="Consolas" panose="020B0609020204030204" pitchFamily="49" charset="0"/>
              </a:rPr>
              <a:t>y</a:t>
            </a:r>
            <a:r>
              <a:rPr kumimoji="0" lang="en-US" altLang="en-US" b="1"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DF5000"/>
                </a:solidFill>
                <a:effectLst/>
                <a:latin typeface="Consolas" panose="020B0609020204030204" pitchFamily="49" charset="0"/>
              </a:rPr>
              <a:t>this</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4" name="תיבת טקסט 13">
            <a:extLst>
              <a:ext uri="{FF2B5EF4-FFF2-40B4-BE49-F238E27FC236}">
                <a16:creationId xmlns:a16="http://schemas.microsoft.com/office/drawing/2014/main" id="{786AAECF-CB3F-4F8B-9E09-6324916BFCF4}"/>
              </a:ext>
            </a:extLst>
          </p:cNvPr>
          <p:cNvSpPr txBox="1"/>
          <p:nvPr/>
        </p:nvSpPr>
        <p:spPr>
          <a:xfrm>
            <a:off x="169332" y="1967045"/>
            <a:ext cx="4492977" cy="1015663"/>
          </a:xfrm>
          <a:prstGeom prst="rect">
            <a:avLst/>
          </a:prstGeom>
          <a:solidFill>
            <a:schemeClr val="bg1"/>
          </a:solidFill>
        </p:spPr>
        <p:txBody>
          <a:bodyPr wrap="square">
            <a:spAutoFit/>
          </a:bodyPr>
          <a:lstStyle/>
          <a:p>
            <a:pPr marL="109728" indent="0" algn="l">
              <a:buNone/>
            </a:pPr>
            <a:r>
              <a:rPr lang="en-US" sz="2000" b="0" i="1" dirty="0">
                <a:solidFill>
                  <a:schemeClr val="tx2"/>
                </a:solidFill>
                <a:effectLst/>
                <a:latin typeface="+mj-lt"/>
              </a:rPr>
              <a:t>Pre-increment</a:t>
            </a:r>
            <a:r>
              <a:rPr lang="en-US" sz="2000" b="0" i="0" dirty="0">
                <a:solidFill>
                  <a:schemeClr val="tx2"/>
                </a:solidFill>
                <a:effectLst/>
                <a:latin typeface="+mj-lt"/>
              </a:rPr>
              <a:t> operator</a:t>
            </a:r>
            <a:r>
              <a:rPr lang="en-US" sz="2000" i="0" dirty="0">
                <a:solidFill>
                  <a:schemeClr val="tx2"/>
                </a:solidFill>
                <a:effectLst/>
                <a:latin typeface="+mj-lt"/>
              </a:rPr>
              <a:t> increments the value of the object </a:t>
            </a:r>
            <a:r>
              <a:rPr lang="en-US" sz="2000" b="0" i="0" dirty="0">
                <a:solidFill>
                  <a:schemeClr val="tx2"/>
                </a:solidFill>
                <a:effectLst/>
                <a:latin typeface="+mj-lt"/>
              </a:rPr>
              <a:t>and </a:t>
            </a:r>
            <a:r>
              <a:rPr lang="en-US" sz="2000" b="1" i="0" dirty="0">
                <a:solidFill>
                  <a:schemeClr val="tx2"/>
                </a:solidFill>
                <a:effectLst/>
                <a:latin typeface="+mj-lt"/>
              </a:rPr>
              <a:t>returns a reference to the result.</a:t>
            </a:r>
          </a:p>
        </p:txBody>
      </p:sp>
      <p:sp>
        <p:nvSpPr>
          <p:cNvPr id="15" name="Rectangle 1">
            <a:extLst>
              <a:ext uri="{FF2B5EF4-FFF2-40B4-BE49-F238E27FC236}">
                <a16:creationId xmlns:a16="http://schemas.microsoft.com/office/drawing/2014/main" id="{0AB7F601-EF32-4B34-B66B-1D8FB0680E2C}"/>
              </a:ext>
            </a:extLst>
          </p:cNvPr>
          <p:cNvSpPr>
            <a:spLocks noChangeArrowheads="1"/>
          </p:cNvSpPr>
          <p:nvPr/>
        </p:nvSpPr>
        <p:spPr bwMode="auto">
          <a:xfrm>
            <a:off x="463474" y="3493641"/>
            <a:ext cx="259077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a:t>
            </a:r>
            <a:r>
              <a:rPr kumimoji="0" lang="en-US" altLang="en-US" b="0" i="0" u="none" strike="noStrike" cap="none" normalizeH="0" baseline="0" dirty="0">
                <a:ln>
                  <a:noFill/>
                </a:ln>
                <a:solidFill>
                  <a:srgbClr val="A71D5D"/>
                </a:solidFill>
                <a:effectLst/>
                <a:latin typeface="Consolas" panose="020B0609020204030204" pitchFamily="49" charset="0"/>
              </a:rPr>
              <a:t>&amp; 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a:ln>
                  <a:noFill/>
                </a:ln>
                <a:solidFill>
                  <a:srgbClr val="990073"/>
                </a:solidFill>
                <a:effectLst/>
                <a:latin typeface="Consolas" panose="020B0609020204030204" pitchFamily="49" charset="0"/>
              </a:rPr>
              <a:t>x</a:t>
            </a:r>
            <a:r>
              <a:rPr kumimoji="0" lang="en-US" altLang="en-US" i="0" u="none" strike="noStrike" cap="none" normalizeH="0" baseline="0" dirty="0">
                <a:ln>
                  <a:noFill/>
                </a:ln>
                <a:solidFill>
                  <a:srgbClr val="63A35C"/>
                </a:solidFill>
                <a:effectLst/>
                <a:latin typeface="Consolas" panose="020B0609020204030204" pitchFamily="49" charset="0"/>
              </a:rPr>
              <a:t>;</a:t>
            </a:r>
            <a:br>
              <a:rPr kumimoji="0" lang="en-US" altLang="en-US"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a:ln>
                  <a:noFill/>
                </a:ln>
                <a:solidFill>
                  <a:srgbClr val="990073"/>
                </a:solidFill>
                <a:effectLst/>
                <a:latin typeface="Consolas" panose="020B0609020204030204" pitchFamily="49" charset="0"/>
              </a:rPr>
              <a:t>y</a:t>
            </a:r>
            <a:r>
              <a:rPr kumimoji="0" lang="en-US" altLang="en-US"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1" i="0" u="none" strike="noStrike" cap="none" normalizeH="0" baseline="0" dirty="0">
                <a:ln>
                  <a:noFill/>
                </a:ln>
                <a:solidFill>
                  <a:srgbClr val="63A35C"/>
                </a:solidFill>
                <a:effectLst/>
                <a:latin typeface="Consolas" panose="020B0609020204030204" pitchFamily="49" charset="0"/>
              </a:rPr>
              <a:t>    </a:t>
            </a:r>
            <a:r>
              <a:rPr kumimoji="0" lang="en-US" altLang="en-US" b="1" i="0" u="none" strike="noStrike" cap="none" normalizeH="0" baseline="0" dirty="0">
                <a:ln>
                  <a:noFill/>
                </a:ln>
                <a:solidFill>
                  <a:srgbClr val="A71D5D"/>
                </a:solidFill>
                <a:effectLst/>
                <a:latin typeface="Consolas" panose="020B0609020204030204" pitchFamily="49" charset="0"/>
              </a:rPr>
              <a:t>return *</a:t>
            </a:r>
            <a:r>
              <a:rPr kumimoji="0" lang="en-US" altLang="en-US" b="1" i="0" u="none" strike="noStrike" cap="none" normalizeH="0" baseline="0" dirty="0">
                <a:ln>
                  <a:noFill/>
                </a:ln>
                <a:solidFill>
                  <a:srgbClr val="DF5000"/>
                </a:solidFill>
                <a:effectLst/>
                <a:latin typeface="Consolas" panose="020B0609020204030204" pitchFamily="49" charset="0"/>
              </a:rPr>
              <a:t>this</a:t>
            </a:r>
            <a:r>
              <a:rPr kumimoji="0" lang="en-US" altLang="en-US" b="1"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B0560BE8-ED06-4348-AC2F-CCA83F14337D}"/>
              </a:ext>
            </a:extLst>
          </p:cNvPr>
          <p:cNvSpPr>
            <a:spLocks noChangeArrowheads="1"/>
          </p:cNvSpPr>
          <p:nvPr/>
        </p:nvSpPr>
        <p:spPr bwMode="auto">
          <a:xfrm>
            <a:off x="463474" y="3493641"/>
            <a:ext cx="259077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a:t>
            </a:r>
            <a:r>
              <a:rPr kumimoji="0" lang="en-US" altLang="en-US" b="0" i="0" u="none" strike="noStrike" cap="none" normalizeH="0" baseline="0" dirty="0">
                <a:ln>
                  <a:noFill/>
                </a:ln>
                <a:solidFill>
                  <a:srgbClr val="A71D5D"/>
                </a:solidFill>
                <a:effectLst/>
                <a:latin typeface="Consolas" panose="020B0609020204030204" pitchFamily="49" charset="0"/>
              </a:rPr>
              <a:t>&amp; 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a:ln>
                  <a:noFill/>
                </a:ln>
                <a:solidFill>
                  <a:srgbClr val="990073"/>
                </a:solidFill>
                <a:effectLst/>
                <a:latin typeface="Consolas" panose="020B0609020204030204" pitchFamily="49" charset="0"/>
              </a:rPr>
              <a:t>x</a:t>
            </a:r>
            <a:r>
              <a:rPr kumimoji="0" lang="en-US" altLang="en-US" i="0" u="none" strike="noStrike" cap="none" normalizeH="0" baseline="0" dirty="0">
                <a:ln>
                  <a:noFill/>
                </a:ln>
                <a:solidFill>
                  <a:srgbClr val="63A35C"/>
                </a:solidFill>
                <a:effectLst/>
                <a:latin typeface="Consolas" panose="020B0609020204030204" pitchFamily="49" charset="0"/>
              </a:rPr>
              <a:t>;</a:t>
            </a:r>
            <a:br>
              <a:rPr kumimoji="0" lang="en-US" altLang="en-US"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a:ln>
                  <a:noFill/>
                </a:ln>
                <a:solidFill>
                  <a:srgbClr val="990073"/>
                </a:solidFill>
                <a:effectLst/>
                <a:latin typeface="Consolas" panose="020B0609020204030204" pitchFamily="49" charset="0"/>
              </a:rPr>
              <a:t>y</a:t>
            </a:r>
            <a:r>
              <a:rPr kumimoji="0" lang="en-US" altLang="en-US"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1"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A71D5D"/>
                </a:solidFill>
                <a:effectLst/>
                <a:latin typeface="Consolas" panose="020B0609020204030204" pitchFamily="49" charset="0"/>
              </a:rPr>
              <a:t>return *</a:t>
            </a:r>
            <a:r>
              <a:rPr kumimoji="0" lang="en-US" altLang="en-US" i="0" u="none" strike="noStrike" cap="none" normalizeH="0" baseline="0" dirty="0">
                <a:ln>
                  <a:noFill/>
                </a:ln>
                <a:solidFill>
                  <a:srgbClr val="DF5000"/>
                </a:solidFill>
                <a:effectLst/>
                <a:latin typeface="Consolas" panose="020B0609020204030204" pitchFamily="49" charset="0"/>
              </a:rPr>
              <a:t>this</a:t>
            </a:r>
            <a:r>
              <a:rPr kumimoji="0" lang="en-US" altLang="en-US"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8" name="תיבת טקסט 17">
            <a:extLst>
              <a:ext uri="{FF2B5EF4-FFF2-40B4-BE49-F238E27FC236}">
                <a16:creationId xmlns:a16="http://schemas.microsoft.com/office/drawing/2014/main" id="{EB2DEA6C-8664-47C5-85F5-898372889885}"/>
              </a:ext>
            </a:extLst>
          </p:cNvPr>
          <p:cNvSpPr txBox="1"/>
          <p:nvPr/>
        </p:nvSpPr>
        <p:spPr>
          <a:xfrm>
            <a:off x="5971821" y="1967044"/>
            <a:ext cx="6291136" cy="1015663"/>
          </a:xfrm>
          <a:prstGeom prst="rect">
            <a:avLst/>
          </a:prstGeom>
          <a:solidFill>
            <a:schemeClr val="bg1"/>
          </a:solidFill>
        </p:spPr>
        <p:txBody>
          <a:bodyPr wrap="square">
            <a:spAutoFit/>
          </a:bodyPr>
          <a:lstStyle/>
          <a:p>
            <a:pPr marL="109728" indent="0" algn="l">
              <a:buNone/>
            </a:pPr>
            <a:r>
              <a:rPr lang="en-US" sz="2000" b="0" i="1" dirty="0">
                <a:solidFill>
                  <a:schemeClr val="tx2"/>
                </a:solidFill>
                <a:effectLst/>
              </a:rPr>
              <a:t>Post-increment</a:t>
            </a:r>
            <a:r>
              <a:rPr lang="en-US" sz="2000" b="0" i="0" dirty="0">
                <a:solidFill>
                  <a:schemeClr val="tx2"/>
                </a:solidFill>
                <a:effectLst/>
              </a:rPr>
              <a:t> </a:t>
            </a:r>
            <a:r>
              <a:rPr lang="en-US" sz="2000" b="1" i="0" dirty="0">
                <a:solidFill>
                  <a:schemeClr val="tx2"/>
                </a:solidFill>
                <a:effectLst/>
              </a:rPr>
              <a:t>creates a copy of the object</a:t>
            </a:r>
            <a:r>
              <a:rPr lang="en-US" sz="2000" b="0" i="0" dirty="0">
                <a:solidFill>
                  <a:schemeClr val="tx2"/>
                </a:solidFill>
                <a:effectLst/>
              </a:rPr>
              <a:t>, increments the value of the object and returns the copy from before the increment.</a:t>
            </a:r>
          </a:p>
        </p:txBody>
      </p:sp>
      <p:sp>
        <p:nvSpPr>
          <p:cNvPr id="20" name="Rectangle 2">
            <a:extLst>
              <a:ext uri="{FF2B5EF4-FFF2-40B4-BE49-F238E27FC236}">
                <a16:creationId xmlns:a16="http://schemas.microsoft.com/office/drawing/2014/main" id="{89862A9D-B77E-4243-A06B-D1ED60B0E91F}"/>
              </a:ext>
            </a:extLst>
          </p:cNvPr>
          <p:cNvSpPr>
            <a:spLocks noChangeArrowheads="1"/>
          </p:cNvSpPr>
          <p:nvPr/>
        </p:nvSpPr>
        <p:spPr bwMode="auto">
          <a:xfrm>
            <a:off x="5971822" y="3466987"/>
            <a:ext cx="575670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A71D5D"/>
                </a:solidFill>
                <a:effectLst/>
                <a:latin typeface="Consolas" panose="020B0609020204030204" pitchFamily="49" charset="0"/>
              </a:rPr>
              <a:t>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int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1" i="0" u="none" strike="noStrike" cap="none" normalizeH="0" baseline="0" dirty="0">
                <a:ln>
                  <a:noFill/>
                </a:ln>
                <a:solidFill>
                  <a:srgbClr val="008080"/>
                </a:solidFill>
                <a:effectLst/>
                <a:latin typeface="Consolas" panose="020B0609020204030204" pitchFamily="49" charset="0"/>
              </a:rPr>
              <a:t>Point </a:t>
            </a:r>
            <a:r>
              <a:rPr kumimoji="0" lang="en-US" altLang="en-US" b="1" i="0" u="none" strike="noStrike" cap="none" normalizeH="0" baseline="0" dirty="0">
                <a:ln>
                  <a:noFill/>
                </a:ln>
                <a:solidFill>
                  <a:srgbClr val="0086B3"/>
                </a:solidFill>
                <a:effectLst/>
                <a:latin typeface="Consolas" panose="020B0609020204030204" pitchFamily="49" charset="0"/>
              </a:rPr>
              <a:t>temp </a:t>
            </a:r>
            <a:r>
              <a:rPr kumimoji="0" lang="en-US" altLang="en-US" b="1" i="0" u="none" strike="noStrike" cap="none" normalizeH="0" baseline="0" dirty="0">
                <a:ln>
                  <a:noFill/>
                </a:ln>
                <a:solidFill>
                  <a:srgbClr val="A71D5D"/>
                </a:solidFill>
                <a:effectLst/>
                <a:latin typeface="Consolas" panose="020B0609020204030204" pitchFamily="49" charset="0"/>
              </a:rPr>
              <a:t>= *</a:t>
            </a:r>
            <a:r>
              <a:rPr kumimoji="0" lang="en-US" altLang="en-US" b="1" i="0" u="none" strike="noStrike" cap="none" normalizeH="0" baseline="0" dirty="0">
                <a:ln>
                  <a:noFill/>
                </a:ln>
                <a:solidFill>
                  <a:srgbClr val="DF5000"/>
                </a:solidFill>
                <a:effectLst/>
                <a:latin typeface="Consolas" panose="020B0609020204030204" pitchFamily="49" charset="0"/>
              </a:rPr>
              <a:t>this</a:t>
            </a:r>
            <a:r>
              <a:rPr kumimoji="0" lang="en-US" altLang="en-US" b="1"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//copy current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969896"/>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a:ln>
                  <a:noFill/>
                </a:ln>
                <a:solidFill>
                  <a:srgbClr val="DF5000"/>
                </a:solidFill>
                <a:effectLst/>
                <a:latin typeface="Consolas" panose="020B0609020204030204" pitchFamily="49" charset="0"/>
              </a:rPr>
              <a:t>this</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0086B3"/>
                </a:solidFill>
                <a:effectLst/>
                <a:latin typeface="Consolas" panose="020B0609020204030204" pitchFamily="49" charset="0"/>
              </a:rPr>
              <a:t>temp</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 return old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21" name="תיבת טקסט 20">
            <a:extLst>
              <a:ext uri="{FF2B5EF4-FFF2-40B4-BE49-F238E27FC236}">
                <a16:creationId xmlns:a16="http://schemas.microsoft.com/office/drawing/2014/main" id="{D75EC00B-2017-44D3-8C7A-A5E07FC35130}"/>
              </a:ext>
            </a:extLst>
          </p:cNvPr>
          <p:cNvSpPr txBox="1"/>
          <p:nvPr/>
        </p:nvSpPr>
        <p:spPr>
          <a:xfrm>
            <a:off x="5971821" y="1980773"/>
            <a:ext cx="6291136" cy="1015663"/>
          </a:xfrm>
          <a:prstGeom prst="rect">
            <a:avLst/>
          </a:prstGeom>
          <a:solidFill>
            <a:schemeClr val="bg1"/>
          </a:solidFill>
        </p:spPr>
        <p:txBody>
          <a:bodyPr wrap="square">
            <a:spAutoFit/>
          </a:bodyPr>
          <a:lstStyle/>
          <a:p>
            <a:pPr marL="109728" indent="0" algn="l">
              <a:buNone/>
            </a:pPr>
            <a:r>
              <a:rPr lang="en-US" sz="2000" b="0" i="1" dirty="0">
                <a:solidFill>
                  <a:schemeClr val="tx2"/>
                </a:solidFill>
                <a:effectLst/>
              </a:rPr>
              <a:t>Post-increment</a:t>
            </a:r>
            <a:r>
              <a:rPr lang="en-US" sz="2000" b="0" i="0" dirty="0">
                <a:solidFill>
                  <a:schemeClr val="tx2"/>
                </a:solidFill>
                <a:effectLst/>
              </a:rPr>
              <a:t> </a:t>
            </a:r>
            <a:r>
              <a:rPr lang="en-US" sz="2000" i="0" dirty="0">
                <a:solidFill>
                  <a:schemeClr val="tx2"/>
                </a:solidFill>
                <a:effectLst/>
              </a:rPr>
              <a:t>creates a copy of the object</a:t>
            </a:r>
            <a:r>
              <a:rPr lang="en-US" sz="2000" b="0" i="0" dirty="0">
                <a:solidFill>
                  <a:schemeClr val="tx2"/>
                </a:solidFill>
                <a:effectLst/>
              </a:rPr>
              <a:t>, </a:t>
            </a:r>
            <a:r>
              <a:rPr lang="en-US" sz="2000" b="1" i="0" dirty="0">
                <a:solidFill>
                  <a:schemeClr val="tx2"/>
                </a:solidFill>
                <a:effectLst/>
              </a:rPr>
              <a:t>increments the value of the object </a:t>
            </a:r>
            <a:r>
              <a:rPr lang="en-US" sz="2000" b="0" i="0" dirty="0">
                <a:solidFill>
                  <a:schemeClr val="tx2"/>
                </a:solidFill>
                <a:effectLst/>
              </a:rPr>
              <a:t>and returns the copy from before the increment.</a:t>
            </a:r>
          </a:p>
        </p:txBody>
      </p:sp>
      <p:sp>
        <p:nvSpPr>
          <p:cNvPr id="22" name="Rectangle 2">
            <a:extLst>
              <a:ext uri="{FF2B5EF4-FFF2-40B4-BE49-F238E27FC236}">
                <a16:creationId xmlns:a16="http://schemas.microsoft.com/office/drawing/2014/main" id="{6DCB9E1D-16FC-4A9D-BEB8-9A153A7D0EDA}"/>
              </a:ext>
            </a:extLst>
          </p:cNvPr>
          <p:cNvSpPr>
            <a:spLocks noChangeArrowheads="1"/>
          </p:cNvSpPr>
          <p:nvPr/>
        </p:nvSpPr>
        <p:spPr bwMode="auto">
          <a:xfrm>
            <a:off x="5971821" y="3493641"/>
            <a:ext cx="575670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A71D5D"/>
                </a:solidFill>
                <a:effectLst/>
                <a:latin typeface="Consolas" panose="020B0609020204030204" pitchFamily="49" charset="0"/>
              </a:rPr>
              <a:t>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int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008080"/>
                </a:solidFill>
                <a:effectLst/>
                <a:latin typeface="Consolas" panose="020B0609020204030204" pitchFamily="49" charset="0"/>
              </a:rPr>
              <a:t>Point </a:t>
            </a:r>
            <a:r>
              <a:rPr kumimoji="0" lang="en-US" altLang="en-US" i="0" u="none" strike="noStrike" cap="none" normalizeH="0" baseline="0" dirty="0">
                <a:ln>
                  <a:noFill/>
                </a:ln>
                <a:solidFill>
                  <a:srgbClr val="0086B3"/>
                </a:solidFill>
                <a:effectLst/>
                <a:latin typeface="Consolas" panose="020B0609020204030204" pitchFamily="49" charset="0"/>
              </a:rPr>
              <a:t>temp </a:t>
            </a:r>
            <a:r>
              <a:rPr kumimoji="0" lang="en-US" altLang="en-US" i="0" u="none" strike="noStrike" cap="none" normalizeH="0" baseline="0" dirty="0">
                <a:ln>
                  <a:noFill/>
                </a:ln>
                <a:solidFill>
                  <a:srgbClr val="A71D5D"/>
                </a:solidFill>
                <a:effectLst/>
                <a:latin typeface="Consolas" panose="020B0609020204030204" pitchFamily="49" charset="0"/>
              </a:rPr>
              <a:t>= *</a:t>
            </a:r>
            <a:r>
              <a:rPr kumimoji="0" lang="en-US" altLang="en-US" i="0" u="none" strike="noStrike" cap="none" normalizeH="0" baseline="0" dirty="0">
                <a:ln>
                  <a:noFill/>
                </a:ln>
                <a:solidFill>
                  <a:srgbClr val="DF5000"/>
                </a:solidFill>
                <a:effectLst/>
                <a:latin typeface="Consolas" panose="020B0609020204030204" pitchFamily="49" charset="0"/>
              </a:rPr>
              <a:t>this</a:t>
            </a: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//copy current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1" i="0" u="none" strike="noStrike" cap="none" normalizeH="0" baseline="0" dirty="0">
                <a:ln>
                  <a:noFill/>
                </a:ln>
                <a:solidFill>
                  <a:srgbClr val="969896"/>
                </a:solidFill>
                <a:effectLst/>
                <a:latin typeface="Consolas" panose="020B0609020204030204" pitchFamily="49" charset="0"/>
              </a:rPr>
              <a:t>    </a:t>
            </a:r>
            <a:r>
              <a:rPr kumimoji="0" lang="en-US" altLang="en-US" b="1" i="0" u="none" strike="noStrike" cap="none" normalizeH="0" baseline="0" dirty="0">
                <a:ln>
                  <a:noFill/>
                </a:ln>
                <a:solidFill>
                  <a:srgbClr val="008080"/>
                </a:solidFill>
                <a:effectLst/>
                <a:latin typeface="Consolas" panose="020B0609020204030204" pitchFamily="49" charset="0"/>
              </a:rPr>
              <a:t>++</a:t>
            </a:r>
            <a:r>
              <a:rPr kumimoji="0" lang="en-US" altLang="en-US" b="1" i="0" u="none" strike="noStrike" cap="none" normalizeH="0" baseline="0" dirty="0">
                <a:ln>
                  <a:noFill/>
                </a:ln>
                <a:solidFill>
                  <a:srgbClr val="63A35C"/>
                </a:solidFill>
                <a:effectLst/>
                <a:latin typeface="Consolas" panose="020B0609020204030204" pitchFamily="49" charset="0"/>
              </a:rPr>
              <a:t>(</a:t>
            </a:r>
            <a:r>
              <a:rPr kumimoji="0" lang="en-US" altLang="en-US" b="1" i="0" u="none" strike="noStrike" cap="none" normalizeH="0" baseline="0" dirty="0">
                <a:ln>
                  <a:noFill/>
                </a:ln>
                <a:solidFill>
                  <a:srgbClr val="A71D5D"/>
                </a:solidFill>
                <a:effectLst/>
                <a:latin typeface="Consolas" panose="020B0609020204030204" pitchFamily="49" charset="0"/>
              </a:rPr>
              <a:t>*</a:t>
            </a:r>
            <a:r>
              <a:rPr kumimoji="0" lang="en-US" altLang="en-US" b="1" i="0" u="none" strike="noStrike" cap="none" normalizeH="0" baseline="0" dirty="0">
                <a:ln>
                  <a:noFill/>
                </a:ln>
                <a:solidFill>
                  <a:srgbClr val="DF5000"/>
                </a:solidFill>
                <a:effectLst/>
                <a:latin typeface="Consolas" panose="020B0609020204030204" pitchFamily="49" charset="0"/>
              </a:rPr>
              <a:t>this</a:t>
            </a:r>
            <a:r>
              <a:rPr kumimoji="0" lang="en-US" altLang="en-US" b="1"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A71D5D"/>
                </a:solidFill>
                <a:effectLst/>
                <a:latin typeface="Consolas" panose="020B0609020204030204" pitchFamily="49" charset="0"/>
              </a:rPr>
              <a:t>return </a:t>
            </a:r>
            <a:r>
              <a:rPr kumimoji="0" lang="en-US" altLang="en-US" i="0" u="none" strike="noStrike" cap="none" normalizeH="0" baseline="0" dirty="0">
                <a:ln>
                  <a:noFill/>
                </a:ln>
                <a:solidFill>
                  <a:srgbClr val="0086B3"/>
                </a:solidFill>
                <a:effectLst/>
                <a:latin typeface="Consolas" panose="020B0609020204030204" pitchFamily="49" charset="0"/>
              </a:rPr>
              <a:t>temp</a:t>
            </a: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 return old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23" name="תיבת טקסט 22">
            <a:extLst>
              <a:ext uri="{FF2B5EF4-FFF2-40B4-BE49-F238E27FC236}">
                <a16:creationId xmlns:a16="http://schemas.microsoft.com/office/drawing/2014/main" id="{7FAE642E-2C9A-4B76-A070-8B1216421350}"/>
              </a:ext>
            </a:extLst>
          </p:cNvPr>
          <p:cNvSpPr txBox="1"/>
          <p:nvPr/>
        </p:nvSpPr>
        <p:spPr>
          <a:xfrm>
            <a:off x="5971821" y="1980773"/>
            <a:ext cx="6291136" cy="1015663"/>
          </a:xfrm>
          <a:prstGeom prst="rect">
            <a:avLst/>
          </a:prstGeom>
          <a:solidFill>
            <a:schemeClr val="bg1"/>
          </a:solidFill>
        </p:spPr>
        <p:txBody>
          <a:bodyPr wrap="square">
            <a:spAutoFit/>
          </a:bodyPr>
          <a:lstStyle/>
          <a:p>
            <a:pPr marL="109728" indent="0" algn="l">
              <a:buNone/>
            </a:pPr>
            <a:r>
              <a:rPr lang="en-US" sz="2000" b="0" i="1" dirty="0">
                <a:solidFill>
                  <a:schemeClr val="tx2"/>
                </a:solidFill>
                <a:effectLst/>
              </a:rPr>
              <a:t>Post-increment</a:t>
            </a:r>
            <a:r>
              <a:rPr lang="en-US" sz="2000" b="0" i="0" dirty="0">
                <a:solidFill>
                  <a:schemeClr val="tx2"/>
                </a:solidFill>
                <a:effectLst/>
              </a:rPr>
              <a:t> </a:t>
            </a:r>
            <a:r>
              <a:rPr lang="en-US" sz="2000" i="0" dirty="0">
                <a:solidFill>
                  <a:schemeClr val="tx2"/>
                </a:solidFill>
                <a:effectLst/>
              </a:rPr>
              <a:t>creates a copy of the object</a:t>
            </a:r>
            <a:r>
              <a:rPr lang="en-US" sz="2000" b="0" i="0" dirty="0">
                <a:solidFill>
                  <a:schemeClr val="tx2"/>
                </a:solidFill>
                <a:effectLst/>
              </a:rPr>
              <a:t>,</a:t>
            </a:r>
            <a:r>
              <a:rPr lang="en-US" sz="2000" b="1" i="0" dirty="0">
                <a:solidFill>
                  <a:schemeClr val="tx2"/>
                </a:solidFill>
                <a:effectLst/>
              </a:rPr>
              <a:t> </a:t>
            </a:r>
            <a:r>
              <a:rPr lang="en-US" sz="2000" i="0" dirty="0">
                <a:solidFill>
                  <a:schemeClr val="tx2"/>
                </a:solidFill>
                <a:effectLst/>
              </a:rPr>
              <a:t>increments the value of the object</a:t>
            </a:r>
            <a:r>
              <a:rPr lang="en-US" sz="2000" b="1" i="0" dirty="0">
                <a:solidFill>
                  <a:schemeClr val="tx2"/>
                </a:solidFill>
                <a:effectLst/>
              </a:rPr>
              <a:t> </a:t>
            </a:r>
            <a:r>
              <a:rPr lang="en-US" sz="2000" b="0" i="0" dirty="0">
                <a:solidFill>
                  <a:schemeClr val="tx2"/>
                </a:solidFill>
                <a:effectLst/>
              </a:rPr>
              <a:t>and </a:t>
            </a:r>
            <a:r>
              <a:rPr lang="en-US" sz="2000" b="1" i="0" dirty="0">
                <a:solidFill>
                  <a:schemeClr val="tx2"/>
                </a:solidFill>
                <a:effectLst/>
              </a:rPr>
              <a:t>returns the copy from before the increment</a:t>
            </a:r>
            <a:r>
              <a:rPr lang="en-US" sz="2000" b="0" i="0" dirty="0">
                <a:solidFill>
                  <a:schemeClr val="tx2"/>
                </a:solidFill>
                <a:effectLst/>
              </a:rPr>
              <a:t>.</a:t>
            </a:r>
          </a:p>
        </p:txBody>
      </p:sp>
      <p:sp>
        <p:nvSpPr>
          <p:cNvPr id="24" name="תיבת טקסט 23">
            <a:extLst>
              <a:ext uri="{FF2B5EF4-FFF2-40B4-BE49-F238E27FC236}">
                <a16:creationId xmlns:a16="http://schemas.microsoft.com/office/drawing/2014/main" id="{9ECA6637-880E-42D2-9248-386EB9E0AE9D}"/>
              </a:ext>
            </a:extLst>
          </p:cNvPr>
          <p:cNvSpPr txBox="1"/>
          <p:nvPr/>
        </p:nvSpPr>
        <p:spPr>
          <a:xfrm>
            <a:off x="169332" y="1980773"/>
            <a:ext cx="4492977" cy="1015663"/>
          </a:xfrm>
          <a:prstGeom prst="rect">
            <a:avLst/>
          </a:prstGeom>
          <a:solidFill>
            <a:schemeClr val="bg1"/>
          </a:solidFill>
        </p:spPr>
        <p:txBody>
          <a:bodyPr wrap="square">
            <a:spAutoFit/>
          </a:bodyPr>
          <a:lstStyle/>
          <a:p>
            <a:pPr marL="109728" indent="0" algn="l">
              <a:buNone/>
            </a:pPr>
            <a:r>
              <a:rPr lang="en-US" sz="2000" b="0" i="1" dirty="0">
                <a:solidFill>
                  <a:schemeClr val="tx2"/>
                </a:solidFill>
                <a:effectLst/>
                <a:latin typeface="+mj-lt"/>
              </a:rPr>
              <a:t>Pre-increment</a:t>
            </a:r>
            <a:r>
              <a:rPr lang="en-US" sz="2000" b="0" i="0" dirty="0">
                <a:solidFill>
                  <a:schemeClr val="tx2"/>
                </a:solidFill>
                <a:effectLst/>
                <a:latin typeface="+mj-lt"/>
              </a:rPr>
              <a:t> operator</a:t>
            </a:r>
            <a:r>
              <a:rPr lang="en-US" sz="2000" i="0" dirty="0">
                <a:solidFill>
                  <a:schemeClr val="tx2"/>
                </a:solidFill>
                <a:effectLst/>
                <a:latin typeface="+mj-lt"/>
              </a:rPr>
              <a:t> increments the value of the object </a:t>
            </a:r>
            <a:r>
              <a:rPr lang="en-US" sz="2000" b="0" i="0" dirty="0">
                <a:solidFill>
                  <a:schemeClr val="tx2"/>
                </a:solidFill>
                <a:effectLst/>
                <a:latin typeface="+mj-lt"/>
              </a:rPr>
              <a:t>and </a:t>
            </a:r>
            <a:r>
              <a:rPr lang="en-US" sz="2000" i="0" dirty="0">
                <a:solidFill>
                  <a:schemeClr val="tx2"/>
                </a:solidFill>
                <a:effectLst/>
                <a:latin typeface="+mj-lt"/>
              </a:rPr>
              <a:t>returns a reference to the result.</a:t>
            </a:r>
          </a:p>
        </p:txBody>
      </p:sp>
      <p:sp>
        <p:nvSpPr>
          <p:cNvPr id="25" name="Rectangle 2">
            <a:extLst>
              <a:ext uri="{FF2B5EF4-FFF2-40B4-BE49-F238E27FC236}">
                <a16:creationId xmlns:a16="http://schemas.microsoft.com/office/drawing/2014/main" id="{43BABC2E-DE94-41D1-83AD-B1A12DCB7C8C}"/>
              </a:ext>
            </a:extLst>
          </p:cNvPr>
          <p:cNvSpPr>
            <a:spLocks noChangeArrowheads="1"/>
          </p:cNvSpPr>
          <p:nvPr/>
        </p:nvSpPr>
        <p:spPr bwMode="auto">
          <a:xfrm>
            <a:off x="5971821" y="3493641"/>
            <a:ext cx="575670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A71D5D"/>
                </a:solidFill>
                <a:effectLst/>
                <a:latin typeface="Consolas" panose="020B0609020204030204" pitchFamily="49" charset="0"/>
              </a:rPr>
              <a:t>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int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008080"/>
                </a:solidFill>
                <a:effectLst/>
                <a:latin typeface="Consolas" panose="020B0609020204030204" pitchFamily="49" charset="0"/>
              </a:rPr>
              <a:t>Point </a:t>
            </a:r>
            <a:r>
              <a:rPr kumimoji="0" lang="en-US" altLang="en-US" i="0" u="none" strike="noStrike" cap="none" normalizeH="0" baseline="0" dirty="0">
                <a:ln>
                  <a:noFill/>
                </a:ln>
                <a:solidFill>
                  <a:srgbClr val="0086B3"/>
                </a:solidFill>
                <a:effectLst/>
                <a:latin typeface="Consolas" panose="020B0609020204030204" pitchFamily="49" charset="0"/>
              </a:rPr>
              <a:t>temp </a:t>
            </a:r>
            <a:r>
              <a:rPr kumimoji="0" lang="en-US" altLang="en-US" i="0" u="none" strike="noStrike" cap="none" normalizeH="0" baseline="0" dirty="0">
                <a:ln>
                  <a:noFill/>
                </a:ln>
                <a:solidFill>
                  <a:srgbClr val="A71D5D"/>
                </a:solidFill>
                <a:effectLst/>
                <a:latin typeface="Consolas" panose="020B0609020204030204" pitchFamily="49" charset="0"/>
              </a:rPr>
              <a:t>= *</a:t>
            </a:r>
            <a:r>
              <a:rPr kumimoji="0" lang="en-US" altLang="en-US" i="0" u="none" strike="noStrike" cap="none" normalizeH="0" baseline="0" dirty="0">
                <a:ln>
                  <a:noFill/>
                </a:ln>
                <a:solidFill>
                  <a:srgbClr val="DF5000"/>
                </a:solidFill>
                <a:effectLst/>
                <a:latin typeface="Consolas" panose="020B0609020204030204" pitchFamily="49" charset="0"/>
              </a:rPr>
              <a:t>this</a:t>
            </a: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//copy current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1" i="0" u="none" strike="noStrike" cap="none" normalizeH="0" baseline="0" dirty="0">
                <a:ln>
                  <a:noFill/>
                </a:ln>
                <a:solidFill>
                  <a:srgbClr val="969896"/>
                </a:solidFill>
                <a:effectLst/>
                <a:latin typeface="Consolas" panose="020B0609020204030204" pitchFamily="49" charset="0"/>
              </a:rPr>
              <a:t>    </a:t>
            </a:r>
            <a:r>
              <a:rPr kumimoji="0" lang="en-US" altLang="en-US" i="0" u="none" strike="noStrike" cap="none" normalizeH="0" baseline="0" dirty="0">
                <a:ln>
                  <a:noFill/>
                </a:ln>
                <a:solidFill>
                  <a:srgbClr val="008080"/>
                </a:solidFill>
                <a:effectLst/>
                <a:latin typeface="Consolas" panose="020B0609020204030204" pitchFamily="49" charset="0"/>
              </a:rPr>
              <a:t>++</a:t>
            </a:r>
            <a:r>
              <a:rPr kumimoji="0" lang="en-US" altLang="en-US" i="0" u="none" strike="noStrike" cap="none" normalizeH="0" baseline="0" dirty="0">
                <a:ln>
                  <a:noFill/>
                </a:ln>
                <a:solidFill>
                  <a:srgbClr val="63A35C"/>
                </a:solidFill>
                <a:effectLst/>
                <a:latin typeface="Consolas" panose="020B0609020204030204" pitchFamily="49" charset="0"/>
              </a:rPr>
              <a:t>(</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a:ln>
                  <a:noFill/>
                </a:ln>
                <a:solidFill>
                  <a:srgbClr val="DF5000"/>
                </a:solidFill>
                <a:effectLst/>
                <a:latin typeface="Consolas" panose="020B0609020204030204" pitchFamily="49" charset="0"/>
              </a:rPr>
              <a:t>this</a:t>
            </a:r>
            <a:r>
              <a:rPr kumimoji="0" lang="en-US" altLang="en-US"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1" i="0" u="none" strike="noStrike" cap="none" normalizeH="0" baseline="0" dirty="0">
                <a:ln>
                  <a:noFill/>
                </a:ln>
                <a:solidFill>
                  <a:srgbClr val="A71D5D"/>
                </a:solidFill>
                <a:effectLst/>
                <a:latin typeface="Consolas" panose="020B0609020204030204" pitchFamily="49" charset="0"/>
              </a:rPr>
              <a:t>return </a:t>
            </a:r>
            <a:r>
              <a:rPr kumimoji="0" lang="en-US" altLang="en-US" b="1" i="0" u="none" strike="noStrike" cap="none" normalizeH="0" baseline="0" dirty="0">
                <a:ln>
                  <a:noFill/>
                </a:ln>
                <a:solidFill>
                  <a:srgbClr val="0086B3"/>
                </a:solidFill>
                <a:effectLst/>
                <a:latin typeface="Consolas" panose="020B0609020204030204" pitchFamily="49" charset="0"/>
              </a:rPr>
              <a:t>temp</a:t>
            </a:r>
            <a:r>
              <a:rPr kumimoji="0" lang="en-US" altLang="en-US" b="1"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 return old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26" name="תיבת טקסט 25">
            <a:extLst>
              <a:ext uri="{FF2B5EF4-FFF2-40B4-BE49-F238E27FC236}">
                <a16:creationId xmlns:a16="http://schemas.microsoft.com/office/drawing/2014/main" id="{8DDD1CDC-30C7-4A14-81EC-01C807FE40D0}"/>
              </a:ext>
            </a:extLst>
          </p:cNvPr>
          <p:cNvSpPr txBox="1"/>
          <p:nvPr/>
        </p:nvSpPr>
        <p:spPr>
          <a:xfrm>
            <a:off x="5971821" y="1967043"/>
            <a:ext cx="6291136" cy="1015663"/>
          </a:xfrm>
          <a:prstGeom prst="rect">
            <a:avLst/>
          </a:prstGeom>
          <a:solidFill>
            <a:schemeClr val="bg1"/>
          </a:solidFill>
        </p:spPr>
        <p:txBody>
          <a:bodyPr wrap="square">
            <a:spAutoFit/>
          </a:bodyPr>
          <a:lstStyle/>
          <a:p>
            <a:pPr marL="109728" indent="0" algn="l">
              <a:buNone/>
            </a:pPr>
            <a:r>
              <a:rPr lang="en-US" sz="2000" b="0" i="1" dirty="0">
                <a:solidFill>
                  <a:schemeClr val="tx2"/>
                </a:solidFill>
                <a:effectLst/>
              </a:rPr>
              <a:t>Post-increment</a:t>
            </a:r>
            <a:r>
              <a:rPr lang="en-US" sz="2000" b="0" i="0" dirty="0">
                <a:solidFill>
                  <a:schemeClr val="tx2"/>
                </a:solidFill>
                <a:effectLst/>
              </a:rPr>
              <a:t> </a:t>
            </a:r>
            <a:r>
              <a:rPr lang="en-US" sz="2000" i="0" dirty="0">
                <a:solidFill>
                  <a:schemeClr val="tx2"/>
                </a:solidFill>
                <a:effectLst/>
              </a:rPr>
              <a:t>creates a copy of the object</a:t>
            </a:r>
            <a:r>
              <a:rPr lang="en-US" sz="2000" b="0" i="0" dirty="0">
                <a:solidFill>
                  <a:schemeClr val="tx2"/>
                </a:solidFill>
                <a:effectLst/>
              </a:rPr>
              <a:t>,</a:t>
            </a:r>
            <a:r>
              <a:rPr lang="en-US" sz="2000" b="1" i="0" dirty="0">
                <a:solidFill>
                  <a:schemeClr val="tx2"/>
                </a:solidFill>
                <a:effectLst/>
              </a:rPr>
              <a:t> </a:t>
            </a:r>
            <a:r>
              <a:rPr lang="en-US" sz="2000" i="0" dirty="0">
                <a:solidFill>
                  <a:schemeClr val="tx2"/>
                </a:solidFill>
                <a:effectLst/>
              </a:rPr>
              <a:t>increments the value of the object</a:t>
            </a:r>
            <a:r>
              <a:rPr lang="en-US" sz="2000" b="1" i="0" dirty="0">
                <a:solidFill>
                  <a:schemeClr val="tx2"/>
                </a:solidFill>
                <a:effectLst/>
              </a:rPr>
              <a:t> </a:t>
            </a:r>
            <a:r>
              <a:rPr lang="en-US" sz="2000" b="0" i="0" dirty="0">
                <a:solidFill>
                  <a:schemeClr val="tx2"/>
                </a:solidFill>
                <a:effectLst/>
              </a:rPr>
              <a:t>and </a:t>
            </a:r>
            <a:r>
              <a:rPr lang="en-US" sz="2000" i="0" dirty="0">
                <a:solidFill>
                  <a:schemeClr val="tx2"/>
                </a:solidFill>
                <a:effectLst/>
              </a:rPr>
              <a:t>returns the copy from before the increment.</a:t>
            </a:r>
          </a:p>
        </p:txBody>
      </p:sp>
      <p:sp>
        <p:nvSpPr>
          <p:cNvPr id="27" name="Rectangle 2">
            <a:extLst>
              <a:ext uri="{FF2B5EF4-FFF2-40B4-BE49-F238E27FC236}">
                <a16:creationId xmlns:a16="http://schemas.microsoft.com/office/drawing/2014/main" id="{BBA6B89E-EE8B-43E4-AD4C-BE54853EA8B4}"/>
              </a:ext>
            </a:extLst>
          </p:cNvPr>
          <p:cNvSpPr>
            <a:spLocks noChangeArrowheads="1"/>
          </p:cNvSpPr>
          <p:nvPr/>
        </p:nvSpPr>
        <p:spPr bwMode="auto">
          <a:xfrm>
            <a:off x="5971821" y="3493641"/>
            <a:ext cx="575670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A71D5D"/>
                </a:solidFill>
                <a:effectLst/>
                <a:latin typeface="Consolas" panose="020B0609020204030204" pitchFamily="49" charset="0"/>
              </a:rPr>
              <a:t>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int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008080"/>
                </a:solidFill>
                <a:effectLst/>
                <a:latin typeface="Consolas" panose="020B0609020204030204" pitchFamily="49" charset="0"/>
              </a:rPr>
              <a:t>Point </a:t>
            </a:r>
            <a:r>
              <a:rPr kumimoji="0" lang="en-US" altLang="en-US" i="0" u="none" strike="noStrike" cap="none" normalizeH="0" baseline="0" dirty="0">
                <a:ln>
                  <a:noFill/>
                </a:ln>
                <a:solidFill>
                  <a:srgbClr val="0086B3"/>
                </a:solidFill>
                <a:effectLst/>
                <a:latin typeface="Consolas" panose="020B0609020204030204" pitchFamily="49" charset="0"/>
              </a:rPr>
              <a:t>temp </a:t>
            </a:r>
            <a:r>
              <a:rPr kumimoji="0" lang="en-US" altLang="en-US" i="0" u="none" strike="noStrike" cap="none" normalizeH="0" baseline="0" dirty="0">
                <a:ln>
                  <a:noFill/>
                </a:ln>
                <a:solidFill>
                  <a:srgbClr val="A71D5D"/>
                </a:solidFill>
                <a:effectLst/>
                <a:latin typeface="Consolas" panose="020B0609020204030204" pitchFamily="49" charset="0"/>
              </a:rPr>
              <a:t>= *</a:t>
            </a:r>
            <a:r>
              <a:rPr kumimoji="0" lang="en-US" altLang="en-US" i="0" u="none" strike="noStrike" cap="none" normalizeH="0" baseline="0" dirty="0">
                <a:ln>
                  <a:noFill/>
                </a:ln>
                <a:solidFill>
                  <a:srgbClr val="DF5000"/>
                </a:solidFill>
                <a:effectLst/>
                <a:latin typeface="Consolas" panose="020B0609020204030204" pitchFamily="49" charset="0"/>
              </a:rPr>
              <a:t>this</a:t>
            </a: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//copy current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1" i="0" u="none" strike="noStrike" cap="none" normalizeH="0" baseline="0" dirty="0">
                <a:ln>
                  <a:noFill/>
                </a:ln>
                <a:solidFill>
                  <a:srgbClr val="969896"/>
                </a:solidFill>
                <a:effectLst/>
                <a:latin typeface="Consolas" panose="020B0609020204030204" pitchFamily="49" charset="0"/>
              </a:rPr>
              <a:t>    </a:t>
            </a:r>
            <a:r>
              <a:rPr kumimoji="0" lang="en-US" altLang="en-US" i="0" u="none" strike="noStrike" cap="none" normalizeH="0" baseline="0" dirty="0">
                <a:ln>
                  <a:noFill/>
                </a:ln>
                <a:solidFill>
                  <a:srgbClr val="008080"/>
                </a:solidFill>
                <a:effectLst/>
                <a:latin typeface="Consolas" panose="020B0609020204030204" pitchFamily="49" charset="0"/>
              </a:rPr>
              <a:t>++</a:t>
            </a:r>
            <a:r>
              <a:rPr kumimoji="0" lang="en-US" altLang="en-US" i="0" u="none" strike="noStrike" cap="none" normalizeH="0" baseline="0" dirty="0">
                <a:ln>
                  <a:noFill/>
                </a:ln>
                <a:solidFill>
                  <a:srgbClr val="63A35C"/>
                </a:solidFill>
                <a:effectLst/>
                <a:latin typeface="Consolas" panose="020B0609020204030204" pitchFamily="49" charset="0"/>
              </a:rPr>
              <a:t>(</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a:ln>
                  <a:noFill/>
                </a:ln>
                <a:solidFill>
                  <a:srgbClr val="DF5000"/>
                </a:solidFill>
                <a:effectLst/>
                <a:latin typeface="Consolas" panose="020B0609020204030204" pitchFamily="49" charset="0"/>
              </a:rPr>
              <a:t>this</a:t>
            </a:r>
            <a:r>
              <a:rPr kumimoji="0" lang="en-US" altLang="en-US"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i="0" u="none" strike="noStrike" cap="none" normalizeH="0" baseline="0" dirty="0">
                <a:ln>
                  <a:noFill/>
                </a:ln>
                <a:solidFill>
                  <a:srgbClr val="A71D5D"/>
                </a:solidFill>
                <a:effectLst/>
                <a:latin typeface="Consolas" panose="020B0609020204030204" pitchFamily="49" charset="0"/>
              </a:rPr>
              <a:t>return </a:t>
            </a:r>
            <a:r>
              <a:rPr kumimoji="0" lang="en-US" altLang="en-US" i="0" u="none" strike="noStrike" cap="none" normalizeH="0" baseline="0" dirty="0">
                <a:ln>
                  <a:noFill/>
                </a:ln>
                <a:solidFill>
                  <a:srgbClr val="0086B3"/>
                </a:solidFill>
                <a:effectLst/>
                <a:latin typeface="Consolas" panose="020B0609020204030204" pitchFamily="49" charset="0"/>
              </a:rPr>
              <a:t>temp</a:t>
            </a:r>
            <a:r>
              <a:rPr kumimoji="0" lang="en-US" altLang="en-US"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 return old value</a:t>
            </a: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6690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P spid="16" grpId="0" animBg="1"/>
      <p:bldP spid="18"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Overloading I/O operators</a:t>
            </a:r>
          </a:p>
        </p:txBody>
      </p:sp>
      <p:sp>
        <p:nvSpPr>
          <p:cNvPr id="9" name="Content Placeholder 2">
            <a:extLst>
              <a:ext uri="{FF2B5EF4-FFF2-40B4-BE49-F238E27FC236}">
                <a16:creationId xmlns:a16="http://schemas.microsoft.com/office/drawing/2014/main" id="{E18A2CE2-AF8D-4735-BEE6-CB00E26CA967}"/>
              </a:ext>
            </a:extLst>
          </p:cNvPr>
          <p:cNvSpPr>
            <a:spLocks noGrp="1"/>
          </p:cNvSpPr>
          <p:nvPr>
            <p:ph idx="1"/>
          </p:nvPr>
        </p:nvSpPr>
        <p:spPr>
          <a:xfrm>
            <a:off x="436880" y="1575349"/>
            <a:ext cx="11145520" cy="4174979"/>
          </a:xfrm>
        </p:spPr>
        <p:txBody>
          <a:bodyPr>
            <a:normAutofit/>
          </a:bodyPr>
          <a:lstStyle/>
          <a:p>
            <a:pPr>
              <a:lnSpc>
                <a:spcPct val="150000"/>
              </a:lnSpc>
            </a:pPr>
            <a:r>
              <a:rPr lang="en-US" sz="2400" dirty="0"/>
              <a:t>We can overload the &lt;&lt; operator to print values for user defined datatypes.</a:t>
            </a:r>
          </a:p>
          <a:p>
            <a:pPr>
              <a:lnSpc>
                <a:spcPct val="150000"/>
              </a:lnSpc>
            </a:pPr>
            <a:r>
              <a:rPr lang="en-US" sz="2400" dirty="0"/>
              <a:t>We can overload output operator &gt;&gt; to input values for user defined datatypes.</a:t>
            </a:r>
          </a:p>
          <a:p>
            <a:pPr>
              <a:lnSpc>
                <a:spcPct val="150000"/>
              </a:lnSpc>
            </a:pPr>
            <a:r>
              <a:rPr lang="en-US" sz="2400" dirty="0"/>
              <a:t>In case of input/output operator overloading, left operand will be of types </a:t>
            </a:r>
            <a:r>
              <a:rPr lang="en-US" sz="2400" dirty="0" err="1"/>
              <a:t>ostream</a:t>
            </a:r>
            <a:r>
              <a:rPr lang="en-US" sz="2400" dirty="0"/>
              <a:t>&amp; and </a:t>
            </a:r>
            <a:r>
              <a:rPr lang="en-US" sz="2400" dirty="0" err="1"/>
              <a:t>istream</a:t>
            </a:r>
            <a:r>
              <a:rPr lang="en-US" sz="2400" dirty="0"/>
              <a:t>&amp;.</a:t>
            </a:r>
          </a:p>
          <a:p>
            <a:pPr>
              <a:lnSpc>
                <a:spcPct val="150000"/>
              </a:lnSpc>
            </a:pPr>
            <a:r>
              <a:rPr lang="en-US" sz="2400" dirty="0"/>
              <a:t>when overloading these operators, we must make sure that the functions must be a Non-Member function because left operand is not an object of the class.</a:t>
            </a:r>
          </a:p>
          <a:p>
            <a:pPr>
              <a:lnSpc>
                <a:spcPct val="150000"/>
              </a:lnSpc>
            </a:pPr>
            <a:r>
              <a:rPr lang="en-US" sz="2400" dirty="0"/>
              <a:t>And it must be a friend function to access private data members.</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486499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Overloading I/O operators</a:t>
            </a:r>
          </a:p>
        </p:txBody>
      </p:sp>
      <p:sp>
        <p:nvSpPr>
          <p:cNvPr id="4" name="Rectangle 1">
            <a:extLst>
              <a:ext uri="{FF2B5EF4-FFF2-40B4-BE49-F238E27FC236}">
                <a16:creationId xmlns:a16="http://schemas.microsoft.com/office/drawing/2014/main" id="{6FF0AFCD-2CE9-4621-A41D-18C13B3C7AE9}"/>
              </a:ext>
            </a:extLst>
          </p:cNvPr>
          <p:cNvSpPr>
            <a:spLocks noChangeArrowheads="1"/>
          </p:cNvSpPr>
          <p:nvPr/>
        </p:nvSpPr>
        <p:spPr bwMode="auto">
          <a:xfrm>
            <a:off x="609600" y="1622095"/>
            <a:ext cx="77829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Consolas" panose="020B0609020204030204" pitchFamily="49" charset="0"/>
              </a:rPr>
              <a:t>friend </a:t>
            </a: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371F80"/>
                </a:solidFill>
                <a:effectLst/>
                <a:latin typeface="Consolas" panose="020B0609020204030204" pitchFamily="49" charset="0"/>
              </a:rPr>
              <a:t>ostream</a:t>
            </a:r>
            <a:r>
              <a:rPr kumimoji="0" lang="en-US" altLang="en-US" b="0" i="0" u="none" strike="noStrike" cap="none" normalizeH="0" baseline="0" dirty="0">
                <a:ln>
                  <a:noFill/>
                </a:ln>
                <a:solidFill>
                  <a:srgbClr val="A71D5D"/>
                </a:solidFill>
                <a:effectLst/>
                <a:latin typeface="Consolas" panose="020B0609020204030204" pitchFamily="49" charset="0"/>
              </a:rPr>
              <a:t>&amp; operator</a:t>
            </a:r>
            <a:r>
              <a:rPr kumimoji="0" lang="en-US" altLang="en-US" b="0" i="0" u="none" strike="noStrike" cap="none" normalizeH="0" baseline="0" dirty="0">
                <a:ln>
                  <a:noFill/>
                </a:ln>
                <a:solidFill>
                  <a:srgbClr val="008080"/>
                </a:solidFill>
                <a:effectLst/>
                <a:latin typeface="Consolas" panose="020B0609020204030204" pitchFamily="49" charset="0"/>
              </a:rPr>
              <a:t>&lt;&lt;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371F80"/>
                </a:solidFill>
                <a:effectLst/>
                <a:latin typeface="Consolas" panose="020B0609020204030204" pitchFamily="49" charset="0"/>
              </a:rPr>
              <a:t>ostream</a:t>
            </a:r>
            <a:r>
              <a:rPr kumimoji="0" lang="en-US" altLang="en-US" b="0" i="0" u="none" strike="noStrike" cap="none" normalizeH="0" baseline="0" dirty="0">
                <a:ln>
                  <a:noFill/>
                </a:ln>
                <a:solidFill>
                  <a:srgbClr val="A71D5D"/>
                </a:solidFill>
                <a:effectLst/>
                <a:latin typeface="Consolas" panose="020B0609020204030204" pitchFamily="49" charset="0"/>
              </a:rPr>
              <a:t>&amp; </a:t>
            </a:r>
            <a:r>
              <a:rPr kumimoji="0" lang="en-US" altLang="en-US" b="0" i="0" u="none" strike="noStrike" cap="none" normalizeH="0" baseline="0" dirty="0">
                <a:ln>
                  <a:noFill/>
                </a:ln>
                <a:solidFill>
                  <a:srgbClr val="333333"/>
                </a:solidFill>
                <a:effectLst/>
                <a:latin typeface="Consolas" panose="020B0609020204030204" pitchFamily="49" charset="0"/>
              </a:rPr>
              <a:t>out</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Point</a:t>
            </a:r>
            <a:r>
              <a:rPr kumimoji="0" lang="en-US" altLang="en-US" b="0" i="0" u="none" strike="noStrike" cap="none" normalizeH="0" baseline="0" dirty="0">
                <a:ln>
                  <a:noFill/>
                </a:ln>
                <a:solidFill>
                  <a:srgbClr val="A71D5D"/>
                </a:solidFill>
                <a:effectLst/>
                <a:latin typeface="Consolas" panose="020B0609020204030204" pitchFamily="49" charset="0"/>
              </a:rPr>
              <a:t>&amp; </a:t>
            </a:r>
            <a:r>
              <a:rPr kumimoji="0" lang="en-US" altLang="en-US" b="0" i="0" u="none" strike="noStrike" cap="none" normalizeH="0" baseline="0" dirty="0">
                <a:ln>
                  <a:noFill/>
                </a:ln>
                <a:solidFill>
                  <a:srgbClr val="333333"/>
                </a:solidFill>
                <a:effectLst/>
                <a:latin typeface="Consolas" panose="020B0609020204030204" pitchFamily="49" charset="0"/>
              </a:rPr>
              <a:t>p</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out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err="1">
                <a:ln>
                  <a:noFill/>
                </a:ln>
                <a:solidFill>
                  <a:srgbClr val="333333"/>
                </a:solidFill>
                <a:effectLst/>
                <a:latin typeface="Consolas" panose="020B0609020204030204" pitchFamily="49" charset="0"/>
              </a:rPr>
              <a:t>p</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x</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err="1">
                <a:ln>
                  <a:noFill/>
                </a:ln>
                <a:solidFill>
                  <a:srgbClr val="333333"/>
                </a:solidFill>
                <a:effectLst/>
                <a:latin typeface="Consolas" panose="020B0609020204030204" pitchFamily="49" charset="0"/>
              </a:rPr>
              <a:t>p</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y</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endl</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333333"/>
                </a:solidFill>
                <a:effectLst/>
                <a:latin typeface="Consolas" panose="020B0609020204030204" pitchFamily="49" charset="0"/>
              </a:rPr>
              <a:t>out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B25343-C1EC-4666-B5BB-31F70AC2D4CF}"/>
              </a:ext>
            </a:extLst>
          </p:cNvPr>
          <p:cNvSpPr>
            <a:spLocks noChangeArrowheads="1"/>
          </p:cNvSpPr>
          <p:nvPr/>
        </p:nvSpPr>
        <p:spPr bwMode="auto">
          <a:xfrm>
            <a:off x="609600" y="3429000"/>
            <a:ext cx="208422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0086B3"/>
                </a:solidFill>
                <a:effectLst/>
                <a:latin typeface="Consolas" panose="020B0609020204030204" pitchFamily="49" charset="0"/>
              </a:rPr>
              <a:t>1</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2</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cout</a:t>
            </a:r>
            <a:r>
              <a:rPr kumimoji="0" lang="en-US" altLang="en-US" b="0" i="0" u="none" strike="noStrike" cap="none" normalizeH="0" baseline="0" dirty="0">
                <a:ln>
                  <a:noFill/>
                </a:ln>
                <a:solidFill>
                  <a:srgbClr val="0086B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0086B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cout</a:t>
            </a:r>
            <a:r>
              <a:rPr kumimoji="0" lang="en-US" altLang="en-US" b="0" i="0" u="none" strike="noStrike" cap="none" normalizeH="0" baseline="0" dirty="0">
                <a:ln>
                  <a:noFill/>
                </a:ln>
                <a:solidFill>
                  <a:srgbClr val="0086B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0086B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F0B1E34E-CC1E-45DC-A1C9-1AD8F7AC95C2}"/>
              </a:ext>
            </a:extLst>
          </p:cNvPr>
          <p:cNvSpPr txBox="1"/>
          <p:nvPr/>
        </p:nvSpPr>
        <p:spPr>
          <a:xfrm>
            <a:off x="3252138" y="4259997"/>
            <a:ext cx="850305" cy="646331"/>
          </a:xfrm>
          <a:prstGeom prst="rect">
            <a:avLst/>
          </a:prstGeom>
          <a:noFill/>
        </p:spPr>
        <p:txBody>
          <a:bodyPr wrap="square">
            <a:spAutoFit/>
          </a:bodyPr>
          <a:lstStyle/>
          <a:p>
            <a:r>
              <a:rPr lang="en-US" sz="1800" dirty="0"/>
              <a:t>(0, 0)</a:t>
            </a:r>
          </a:p>
          <a:p>
            <a:r>
              <a:rPr lang="en-US" dirty="0"/>
              <a:t>(1, 2)</a:t>
            </a:r>
            <a:endParaRPr lang="en-US" sz="1800" dirty="0"/>
          </a:p>
        </p:txBody>
      </p:sp>
      <p:sp>
        <p:nvSpPr>
          <p:cNvPr id="6" name="Rectangle 2">
            <a:extLst>
              <a:ext uri="{FF2B5EF4-FFF2-40B4-BE49-F238E27FC236}">
                <a16:creationId xmlns:a16="http://schemas.microsoft.com/office/drawing/2014/main" id="{9E5A8E7B-7DF2-46A3-B67E-040E6D3479E4}"/>
              </a:ext>
            </a:extLst>
          </p:cNvPr>
          <p:cNvSpPr>
            <a:spLocks noChangeArrowheads="1"/>
          </p:cNvSpPr>
          <p:nvPr/>
        </p:nvSpPr>
        <p:spPr bwMode="auto">
          <a:xfrm>
            <a:off x="609600" y="3429000"/>
            <a:ext cx="208422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0086B3"/>
                </a:solidFill>
                <a:effectLst/>
                <a:latin typeface="Consolas" panose="020B0609020204030204" pitchFamily="49" charset="0"/>
              </a:rPr>
              <a:t>1</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2</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1" i="0" u="none" strike="noStrike" cap="none" normalizeH="0" baseline="0" dirty="0">
                <a:ln>
                  <a:noFill/>
                </a:ln>
                <a:solidFill>
                  <a:srgbClr val="008080"/>
                </a:solidFill>
                <a:effectLst/>
                <a:latin typeface="Consolas" panose="020B0609020204030204" pitchFamily="49" charset="0"/>
              </a:rPr>
              <a:t>std</a:t>
            </a:r>
            <a:r>
              <a:rPr kumimoji="0" lang="en-US" altLang="en-US" b="1" i="0" u="none" strike="noStrike" cap="none" normalizeH="0" baseline="0" dirty="0">
                <a:ln>
                  <a:noFill/>
                </a:ln>
                <a:solidFill>
                  <a:srgbClr val="A71D5D"/>
                </a:solidFill>
                <a:effectLst/>
                <a:latin typeface="Consolas" panose="020B0609020204030204" pitchFamily="49" charset="0"/>
              </a:rPr>
              <a:t>::</a:t>
            </a:r>
            <a:r>
              <a:rPr kumimoji="0" lang="en-US" altLang="en-US" b="1" i="0" u="none" strike="noStrike" cap="none" normalizeH="0" baseline="0" dirty="0" err="1">
                <a:ln>
                  <a:noFill/>
                </a:ln>
                <a:solidFill>
                  <a:srgbClr val="0086B3"/>
                </a:solidFill>
                <a:effectLst/>
                <a:latin typeface="Consolas" panose="020B0609020204030204" pitchFamily="49" charset="0"/>
              </a:rPr>
              <a:t>cout</a:t>
            </a:r>
            <a:r>
              <a:rPr kumimoji="0" lang="en-US" altLang="en-US" b="1" i="0" u="none" strike="noStrike" cap="none" normalizeH="0" baseline="0" dirty="0">
                <a:ln>
                  <a:noFill/>
                </a:ln>
                <a:solidFill>
                  <a:srgbClr val="0086B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0086B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cout</a:t>
            </a:r>
            <a:r>
              <a:rPr kumimoji="0" lang="en-US" altLang="en-US" b="0" i="0" u="none" strike="noStrike" cap="none" normalizeH="0" baseline="0" dirty="0">
                <a:ln>
                  <a:noFill/>
                </a:ln>
                <a:solidFill>
                  <a:srgbClr val="0086B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0086B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2667D6E0-1F63-4219-913F-8F5B53073C4F}"/>
              </a:ext>
            </a:extLst>
          </p:cNvPr>
          <p:cNvSpPr>
            <a:spLocks noChangeArrowheads="1"/>
          </p:cNvSpPr>
          <p:nvPr/>
        </p:nvSpPr>
        <p:spPr bwMode="auto">
          <a:xfrm>
            <a:off x="609600" y="1622095"/>
            <a:ext cx="77829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Consolas" panose="020B0609020204030204" pitchFamily="49" charset="0"/>
              </a:rPr>
              <a:t>friend </a:t>
            </a: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371F80"/>
                </a:solidFill>
                <a:effectLst/>
                <a:latin typeface="Consolas" panose="020B0609020204030204" pitchFamily="49" charset="0"/>
              </a:rPr>
              <a:t>ostream</a:t>
            </a:r>
            <a:r>
              <a:rPr kumimoji="0" lang="en-US" altLang="en-US" b="0" i="0" u="none" strike="noStrike" cap="none" normalizeH="0" baseline="0" dirty="0">
                <a:ln>
                  <a:noFill/>
                </a:ln>
                <a:solidFill>
                  <a:srgbClr val="A71D5D"/>
                </a:solidFill>
                <a:effectLst/>
                <a:latin typeface="Consolas" panose="020B0609020204030204" pitchFamily="49" charset="0"/>
              </a:rPr>
              <a:t>&amp; operator</a:t>
            </a:r>
            <a:r>
              <a:rPr kumimoji="0" lang="en-US" altLang="en-US" b="0" i="0" u="none" strike="noStrike" cap="none" normalizeH="0" baseline="0" dirty="0">
                <a:ln>
                  <a:noFill/>
                </a:ln>
                <a:solidFill>
                  <a:srgbClr val="008080"/>
                </a:solidFill>
                <a:effectLst/>
                <a:latin typeface="Consolas" panose="020B0609020204030204" pitchFamily="49" charset="0"/>
              </a:rPr>
              <a:t>&lt;&lt;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1" i="0" u="none" strike="noStrike" cap="none" normalizeH="0" baseline="0" dirty="0">
                <a:ln>
                  <a:noFill/>
                </a:ln>
                <a:solidFill>
                  <a:srgbClr val="008080"/>
                </a:solidFill>
                <a:effectLst/>
                <a:latin typeface="Consolas" panose="020B0609020204030204" pitchFamily="49" charset="0"/>
              </a:rPr>
              <a:t>std</a:t>
            </a:r>
            <a:r>
              <a:rPr kumimoji="0" lang="en-US" altLang="en-US" b="1" i="0" u="none" strike="noStrike" cap="none" normalizeH="0" baseline="0" dirty="0">
                <a:ln>
                  <a:noFill/>
                </a:ln>
                <a:solidFill>
                  <a:srgbClr val="A71D5D"/>
                </a:solidFill>
                <a:effectLst/>
                <a:latin typeface="Consolas" panose="020B0609020204030204" pitchFamily="49" charset="0"/>
              </a:rPr>
              <a:t>::</a:t>
            </a:r>
            <a:r>
              <a:rPr kumimoji="0" lang="en-US" altLang="en-US" b="1" i="0" u="none" strike="noStrike" cap="none" normalizeH="0" baseline="0" dirty="0" err="1">
                <a:ln>
                  <a:noFill/>
                </a:ln>
                <a:solidFill>
                  <a:srgbClr val="371F80"/>
                </a:solidFill>
                <a:effectLst/>
                <a:latin typeface="Consolas" panose="020B0609020204030204" pitchFamily="49" charset="0"/>
              </a:rPr>
              <a:t>ostream</a:t>
            </a:r>
            <a:r>
              <a:rPr kumimoji="0" lang="en-US" altLang="en-US" b="1" i="0" u="none" strike="noStrike" cap="none" normalizeH="0" baseline="0" dirty="0">
                <a:ln>
                  <a:noFill/>
                </a:ln>
                <a:solidFill>
                  <a:srgbClr val="A71D5D"/>
                </a:solidFill>
                <a:effectLst/>
                <a:latin typeface="Consolas" panose="020B0609020204030204" pitchFamily="49" charset="0"/>
              </a:rPr>
              <a:t>&amp; </a:t>
            </a:r>
            <a:r>
              <a:rPr kumimoji="0" lang="en-US" altLang="en-US" b="1" i="0" u="none" strike="noStrike" cap="none" normalizeH="0" baseline="0" dirty="0">
                <a:ln>
                  <a:noFill/>
                </a:ln>
                <a:solidFill>
                  <a:srgbClr val="333333"/>
                </a:solidFill>
                <a:effectLst/>
                <a:latin typeface="Consolas" panose="020B0609020204030204" pitchFamily="49" charset="0"/>
              </a:rPr>
              <a:t>out</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Point</a:t>
            </a:r>
            <a:r>
              <a:rPr kumimoji="0" lang="en-US" altLang="en-US" b="0" i="0" u="none" strike="noStrike" cap="none" normalizeH="0" baseline="0" dirty="0">
                <a:ln>
                  <a:noFill/>
                </a:ln>
                <a:solidFill>
                  <a:srgbClr val="A71D5D"/>
                </a:solidFill>
                <a:effectLst/>
                <a:latin typeface="Consolas" panose="020B0609020204030204" pitchFamily="49" charset="0"/>
              </a:rPr>
              <a:t>&amp; </a:t>
            </a:r>
            <a:r>
              <a:rPr kumimoji="0" lang="en-US" altLang="en-US" b="0" i="0" u="none" strike="noStrike" cap="none" normalizeH="0" baseline="0" dirty="0">
                <a:ln>
                  <a:noFill/>
                </a:ln>
                <a:solidFill>
                  <a:srgbClr val="333333"/>
                </a:solidFill>
                <a:effectLst/>
                <a:latin typeface="Consolas" panose="020B0609020204030204" pitchFamily="49" charset="0"/>
              </a:rPr>
              <a:t>p</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out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err="1">
                <a:ln>
                  <a:noFill/>
                </a:ln>
                <a:solidFill>
                  <a:srgbClr val="333333"/>
                </a:solidFill>
                <a:effectLst/>
                <a:latin typeface="Consolas" panose="020B0609020204030204" pitchFamily="49" charset="0"/>
              </a:rPr>
              <a:t>p</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x</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err="1">
                <a:ln>
                  <a:noFill/>
                </a:ln>
                <a:solidFill>
                  <a:srgbClr val="333333"/>
                </a:solidFill>
                <a:effectLst/>
                <a:latin typeface="Consolas" panose="020B0609020204030204" pitchFamily="49" charset="0"/>
              </a:rPr>
              <a:t>p</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y</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endl</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333333"/>
                </a:solidFill>
                <a:effectLst/>
                <a:latin typeface="Consolas" panose="020B0609020204030204" pitchFamily="49" charset="0"/>
              </a:rPr>
              <a:t>out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A5F74F0B-1772-4766-B57B-D8F85E4AC9E9}"/>
              </a:ext>
            </a:extLst>
          </p:cNvPr>
          <p:cNvSpPr>
            <a:spLocks noChangeArrowheads="1"/>
          </p:cNvSpPr>
          <p:nvPr/>
        </p:nvSpPr>
        <p:spPr bwMode="auto">
          <a:xfrm>
            <a:off x="609600" y="1622095"/>
            <a:ext cx="77829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Consolas" panose="020B0609020204030204" pitchFamily="49" charset="0"/>
              </a:rPr>
              <a:t>friend </a:t>
            </a: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371F80"/>
                </a:solidFill>
                <a:effectLst/>
                <a:latin typeface="Consolas" panose="020B0609020204030204" pitchFamily="49" charset="0"/>
              </a:rPr>
              <a:t>ostream</a:t>
            </a:r>
            <a:r>
              <a:rPr kumimoji="0" lang="en-US" altLang="en-US" b="0" i="0" u="none" strike="noStrike" cap="none" normalizeH="0" baseline="0" dirty="0">
                <a:ln>
                  <a:noFill/>
                </a:ln>
                <a:solidFill>
                  <a:srgbClr val="A71D5D"/>
                </a:solidFill>
                <a:effectLst/>
                <a:latin typeface="Consolas" panose="020B0609020204030204" pitchFamily="49" charset="0"/>
              </a:rPr>
              <a:t>&amp; operator</a:t>
            </a:r>
            <a:r>
              <a:rPr kumimoji="0" lang="en-US" altLang="en-US" b="0" i="0" u="none" strike="noStrike" cap="none" normalizeH="0" baseline="0" dirty="0">
                <a:ln>
                  <a:noFill/>
                </a:ln>
                <a:solidFill>
                  <a:srgbClr val="008080"/>
                </a:solidFill>
                <a:effectLst/>
                <a:latin typeface="Consolas" panose="020B0609020204030204" pitchFamily="49" charset="0"/>
              </a:rPr>
              <a:t>&lt;&lt;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i="0" u="none" strike="noStrike" cap="none" normalizeH="0" baseline="0" dirty="0">
                <a:ln>
                  <a:noFill/>
                </a:ln>
                <a:solidFill>
                  <a:srgbClr val="008080"/>
                </a:solidFill>
                <a:effectLst/>
                <a:latin typeface="Consolas" panose="020B0609020204030204" pitchFamily="49" charset="0"/>
              </a:rPr>
              <a:t>std</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err="1">
                <a:ln>
                  <a:noFill/>
                </a:ln>
                <a:solidFill>
                  <a:srgbClr val="371F80"/>
                </a:solidFill>
                <a:effectLst/>
                <a:latin typeface="Consolas" panose="020B0609020204030204" pitchFamily="49" charset="0"/>
              </a:rPr>
              <a:t>ostream</a:t>
            </a:r>
            <a:r>
              <a:rPr kumimoji="0" lang="en-US" altLang="en-US" i="0" u="none" strike="noStrike" cap="none" normalizeH="0" baseline="0" dirty="0">
                <a:ln>
                  <a:noFill/>
                </a:ln>
                <a:solidFill>
                  <a:srgbClr val="A71D5D"/>
                </a:solidFill>
                <a:effectLst/>
                <a:latin typeface="Consolas" panose="020B0609020204030204" pitchFamily="49" charset="0"/>
              </a:rPr>
              <a:t>&amp; </a:t>
            </a:r>
            <a:r>
              <a:rPr kumimoji="0" lang="en-US" altLang="en-US" i="0" u="none" strike="noStrike" cap="none" normalizeH="0" baseline="0" dirty="0">
                <a:ln>
                  <a:noFill/>
                </a:ln>
                <a:solidFill>
                  <a:srgbClr val="333333"/>
                </a:solidFill>
                <a:effectLst/>
                <a:latin typeface="Consolas" panose="020B0609020204030204" pitchFamily="49" charset="0"/>
              </a:rPr>
              <a:t>out</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1" i="0" u="none" strike="noStrike" cap="none" normalizeH="0" baseline="0" dirty="0">
                <a:ln>
                  <a:noFill/>
                </a:ln>
                <a:solidFill>
                  <a:srgbClr val="008080"/>
                </a:solidFill>
                <a:effectLst/>
                <a:latin typeface="Consolas" panose="020B0609020204030204" pitchFamily="49" charset="0"/>
              </a:rPr>
              <a:t>Point</a:t>
            </a:r>
            <a:r>
              <a:rPr kumimoji="0" lang="en-US" altLang="en-US" b="1" i="0" u="none" strike="noStrike" cap="none" normalizeH="0" baseline="0" dirty="0">
                <a:ln>
                  <a:noFill/>
                </a:ln>
                <a:solidFill>
                  <a:srgbClr val="A71D5D"/>
                </a:solidFill>
                <a:effectLst/>
                <a:latin typeface="Consolas" panose="020B0609020204030204" pitchFamily="49" charset="0"/>
              </a:rPr>
              <a:t>&amp; </a:t>
            </a:r>
            <a:r>
              <a:rPr kumimoji="0" lang="en-US" altLang="en-US" b="1" i="0" u="none" strike="noStrike" cap="none" normalizeH="0" baseline="0" dirty="0">
                <a:ln>
                  <a:noFill/>
                </a:ln>
                <a:solidFill>
                  <a:srgbClr val="333333"/>
                </a:solidFill>
                <a:effectLst/>
                <a:latin typeface="Consolas" panose="020B0609020204030204" pitchFamily="49" charset="0"/>
              </a:rPr>
              <a:t>p</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out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err="1">
                <a:ln>
                  <a:noFill/>
                </a:ln>
                <a:solidFill>
                  <a:srgbClr val="333333"/>
                </a:solidFill>
                <a:effectLst/>
                <a:latin typeface="Consolas" panose="020B0609020204030204" pitchFamily="49" charset="0"/>
              </a:rPr>
              <a:t>p</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x</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err="1">
                <a:ln>
                  <a:noFill/>
                </a:ln>
                <a:solidFill>
                  <a:srgbClr val="333333"/>
                </a:solidFill>
                <a:effectLst/>
                <a:latin typeface="Consolas" panose="020B0609020204030204" pitchFamily="49" charset="0"/>
              </a:rPr>
              <a:t>p</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y</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183691"/>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endl</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333333"/>
                </a:solidFill>
                <a:effectLst/>
                <a:latin typeface="Consolas" panose="020B0609020204030204" pitchFamily="49" charset="0"/>
              </a:rPr>
              <a:t>out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B4BDEE1C-3297-4277-B798-61D4D4F320D9}"/>
              </a:ext>
            </a:extLst>
          </p:cNvPr>
          <p:cNvSpPr>
            <a:spLocks noChangeArrowheads="1"/>
          </p:cNvSpPr>
          <p:nvPr/>
        </p:nvSpPr>
        <p:spPr bwMode="auto">
          <a:xfrm>
            <a:off x="609600" y="3429000"/>
            <a:ext cx="208422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0086B3"/>
                </a:solidFill>
                <a:effectLst/>
                <a:latin typeface="Consolas" panose="020B0609020204030204" pitchFamily="49" charset="0"/>
              </a:rPr>
              <a:t>1</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2</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i="0" u="none" strike="noStrike" cap="none" normalizeH="0" baseline="0" dirty="0">
                <a:ln>
                  <a:noFill/>
                </a:ln>
                <a:solidFill>
                  <a:srgbClr val="008080"/>
                </a:solidFill>
                <a:effectLst/>
                <a:latin typeface="Consolas" panose="020B0609020204030204" pitchFamily="49" charset="0"/>
              </a:rPr>
              <a:t>std</a:t>
            </a:r>
            <a:r>
              <a:rPr kumimoji="0" lang="en-US" altLang="en-US" i="0" u="none" strike="noStrike" cap="none" normalizeH="0" baseline="0" dirty="0">
                <a:ln>
                  <a:noFill/>
                </a:ln>
                <a:solidFill>
                  <a:srgbClr val="A71D5D"/>
                </a:solidFill>
                <a:effectLst/>
                <a:latin typeface="Consolas" panose="020B0609020204030204" pitchFamily="49" charset="0"/>
              </a:rPr>
              <a:t>::</a:t>
            </a:r>
            <a:r>
              <a:rPr kumimoji="0" lang="en-US" altLang="en-US" i="0" u="none" strike="noStrike" cap="none" normalizeH="0" baseline="0" dirty="0" err="1">
                <a:ln>
                  <a:noFill/>
                </a:ln>
                <a:solidFill>
                  <a:srgbClr val="0086B3"/>
                </a:solidFill>
                <a:effectLst/>
                <a:latin typeface="Consolas" panose="020B0609020204030204" pitchFamily="49" charset="0"/>
              </a:rPr>
              <a:t>cout</a:t>
            </a:r>
            <a:r>
              <a:rPr kumimoji="0" lang="en-US" altLang="en-US" i="0" u="none" strike="noStrike" cap="none" normalizeH="0" baseline="0" dirty="0">
                <a:ln>
                  <a:noFill/>
                </a:ln>
                <a:solidFill>
                  <a:srgbClr val="0086B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1" i="0" u="none" strike="noStrike" cap="none" normalizeH="0" baseline="0" dirty="0">
                <a:ln>
                  <a:noFill/>
                </a:ln>
                <a:solidFill>
                  <a:srgbClr val="0086B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cout</a:t>
            </a:r>
            <a:r>
              <a:rPr kumimoji="0" lang="en-US" altLang="en-US" b="0" i="0" u="none" strike="noStrike" cap="none" normalizeH="0" baseline="0" dirty="0">
                <a:ln>
                  <a:noFill/>
                </a:ln>
                <a:solidFill>
                  <a:srgbClr val="0086B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0086B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176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Friend and Overloading</a:t>
            </a:r>
          </a:p>
        </p:txBody>
      </p:sp>
      <p:sp>
        <p:nvSpPr>
          <p:cNvPr id="6" name="Content Placeholder 2">
            <a:extLst>
              <a:ext uri="{FF2B5EF4-FFF2-40B4-BE49-F238E27FC236}">
                <a16:creationId xmlns:a16="http://schemas.microsoft.com/office/drawing/2014/main" id="{9E776C5D-C27D-4F80-A85D-7D3E71CD3C92}"/>
              </a:ext>
            </a:extLst>
          </p:cNvPr>
          <p:cNvSpPr>
            <a:spLocks noGrp="1"/>
          </p:cNvSpPr>
          <p:nvPr>
            <p:ph idx="1"/>
          </p:nvPr>
        </p:nvSpPr>
        <p:spPr>
          <a:xfrm>
            <a:off x="436880" y="1575349"/>
            <a:ext cx="11145520" cy="4813419"/>
          </a:xfrm>
        </p:spPr>
        <p:txBody>
          <a:bodyPr>
            <a:normAutofit fontScale="92500"/>
          </a:bodyPr>
          <a:lstStyle/>
          <a:p>
            <a:pPr>
              <a:lnSpc>
                <a:spcPct val="150000"/>
              </a:lnSpc>
            </a:pPr>
            <a:r>
              <a:rPr lang="en-US" sz="2400" dirty="0"/>
              <a:t>We previously mentioned that when declaring a friend function, the first argument of the function is not the class instant (this, in contrast to member function).</a:t>
            </a:r>
          </a:p>
          <a:p>
            <a:pPr>
              <a:lnSpc>
                <a:spcPct val="150000"/>
              </a:lnSpc>
            </a:pPr>
            <a:r>
              <a:rPr lang="en-US" sz="2400" dirty="0"/>
              <a:t>Sometimes we want to overload operator as friend when the first operand is not a class member (like in the I/O overload example).</a:t>
            </a:r>
          </a:p>
          <a:p>
            <a:pPr>
              <a:lnSpc>
                <a:spcPct val="150000"/>
              </a:lnSpc>
            </a:pPr>
            <a:r>
              <a:rPr lang="en-US" sz="2400" dirty="0"/>
              <a:t>For example, we want to allow the next operation:</a:t>
            </a:r>
          </a:p>
          <a:p>
            <a:pPr>
              <a:lnSpc>
                <a:spcPct val="150000"/>
              </a:lnSpc>
            </a:pPr>
            <a:endParaRPr lang="en-US" sz="2400" dirty="0"/>
          </a:p>
          <a:p>
            <a:pPr>
              <a:lnSpc>
                <a:spcPct val="150000"/>
              </a:lnSpc>
            </a:pPr>
            <a:endParaRPr lang="en-US" sz="2400" dirty="0"/>
          </a:p>
          <a:p>
            <a:pPr>
              <a:lnSpc>
                <a:spcPct val="150000"/>
              </a:lnSpc>
            </a:pPr>
            <a:r>
              <a:rPr lang="en-US" sz="2400" dirty="0"/>
              <a:t>Because the first operand is not a class member, the operator can’t be a member function.</a:t>
            </a:r>
          </a:p>
        </p:txBody>
      </p:sp>
      <p:sp>
        <p:nvSpPr>
          <p:cNvPr id="2" name="Rectangle 1">
            <a:extLst>
              <a:ext uri="{FF2B5EF4-FFF2-40B4-BE49-F238E27FC236}">
                <a16:creationId xmlns:a16="http://schemas.microsoft.com/office/drawing/2014/main" id="{C798C3E5-52A4-474C-A3CA-B82939547B2F}"/>
              </a:ext>
            </a:extLst>
          </p:cNvPr>
          <p:cNvSpPr>
            <a:spLocks noChangeArrowheads="1"/>
          </p:cNvSpPr>
          <p:nvPr/>
        </p:nvSpPr>
        <p:spPr bwMode="auto">
          <a:xfrm>
            <a:off x="3970423" y="4266988"/>
            <a:ext cx="6250429"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80"/>
                </a:solidFill>
                <a:effectLst/>
                <a:latin typeface="Consolas" panose="020B0609020204030204" pitchFamily="49" charset="0"/>
              </a:rPr>
              <a:t>Point </a:t>
            </a:r>
            <a:r>
              <a:rPr kumimoji="0" lang="en-US" altLang="en-US" sz="2000" b="0" i="0" u="none" strike="noStrike" cap="none" normalizeH="0" baseline="0" dirty="0">
                <a:ln>
                  <a:noFill/>
                </a:ln>
                <a:solidFill>
                  <a:srgbClr val="0086B3"/>
                </a:solidFill>
                <a:effectLst/>
                <a:latin typeface="Consolas" panose="020B0609020204030204" pitchFamily="49" charset="0"/>
              </a:rPr>
              <a:t>p1</a:t>
            </a:r>
            <a:r>
              <a:rPr kumimoji="0" lang="en-US" altLang="en-US" sz="2000" b="0" i="0" u="none" strike="noStrike" cap="none" normalizeH="0" baseline="0" dirty="0">
                <a:ln>
                  <a:noFill/>
                </a:ln>
                <a:solidFill>
                  <a:srgbClr val="63A35C"/>
                </a:solidFill>
                <a:effectLst/>
                <a:latin typeface="Consolas" panose="020B0609020204030204" pitchFamily="49" charset="0"/>
              </a:rPr>
              <a:t>(</a:t>
            </a:r>
            <a:r>
              <a:rPr kumimoji="0" lang="en-US" altLang="en-US" sz="2000" b="0" i="0" u="none" strike="noStrike" cap="none" normalizeH="0" baseline="0" dirty="0">
                <a:ln>
                  <a:noFill/>
                </a:ln>
                <a:solidFill>
                  <a:srgbClr val="0086B3"/>
                </a:solidFill>
                <a:effectLst/>
                <a:latin typeface="Consolas" panose="020B0609020204030204" pitchFamily="49" charset="0"/>
              </a:rPr>
              <a:t>1</a:t>
            </a: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rgbClr val="0086B3"/>
                </a:solidFill>
                <a:effectLst/>
                <a:latin typeface="Consolas" panose="020B0609020204030204" pitchFamily="49" charset="0"/>
              </a:rPr>
              <a:t>2</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A71D5D"/>
                </a:solidFill>
                <a:effectLst/>
                <a:latin typeface="Consolas" panose="020B0609020204030204" pitchFamily="49" charset="0"/>
              </a:rPr>
              <a:t>int </a:t>
            </a:r>
            <a:r>
              <a:rPr kumimoji="0" lang="en-US" altLang="en-US" sz="2000" b="0" i="0" u="none" strike="noStrike" cap="none" normalizeH="0" baseline="0" dirty="0">
                <a:ln>
                  <a:noFill/>
                </a:ln>
                <a:solidFill>
                  <a:srgbClr val="0086B3"/>
                </a:solidFill>
                <a:effectLst/>
                <a:latin typeface="Consolas" panose="020B0609020204030204" pitchFamily="49" charset="0"/>
              </a:rPr>
              <a:t>num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kumimoji="0" lang="en-US" altLang="en-US" sz="2000" b="0" i="0" u="none" strike="noStrike" cap="none" normalizeH="0" baseline="0" dirty="0">
                <a:ln>
                  <a:noFill/>
                </a:ln>
                <a:solidFill>
                  <a:srgbClr val="0086B3"/>
                </a:solidFill>
                <a:effectLst/>
                <a:latin typeface="Consolas" panose="020B0609020204030204" pitchFamily="49" charset="0"/>
              </a:rPr>
              <a:t>3</a:t>
            </a:r>
            <a:r>
              <a:rPr kumimoji="0" lang="en-US" altLang="en-US" sz="2000" b="0" i="0" u="none" strike="noStrike" cap="none" normalizeH="0" baseline="0" dirty="0">
                <a:ln>
                  <a:noFill/>
                </a:ln>
                <a:solidFill>
                  <a:srgbClr val="63A35C"/>
                </a:solidFill>
                <a:effectLst/>
                <a:latin typeface="Consolas" panose="020B0609020204030204" pitchFamily="49" charset="0"/>
              </a:rPr>
              <a:t>;</a:t>
            </a:r>
            <a:br>
              <a:rPr kumimoji="0" lang="en-US" altLang="en-US" sz="2000" b="0" i="0" u="none" strike="noStrike" cap="none" normalizeH="0" baseline="0" dirty="0">
                <a:ln>
                  <a:noFill/>
                </a:ln>
                <a:solidFill>
                  <a:srgbClr val="63A35C"/>
                </a:solidFill>
                <a:effectLst/>
                <a:latin typeface="Consolas" panose="020B0609020204030204" pitchFamily="49" charset="0"/>
              </a:rPr>
            </a:br>
            <a:r>
              <a:rPr kumimoji="0" lang="en-US" altLang="en-US" sz="2000" b="0" i="0" u="none" strike="noStrike" cap="none" normalizeH="0" baseline="0" dirty="0">
                <a:ln>
                  <a:noFill/>
                </a:ln>
                <a:solidFill>
                  <a:srgbClr val="008080"/>
                </a:solidFill>
                <a:effectLst/>
                <a:latin typeface="Consolas" panose="020B0609020204030204" pitchFamily="49" charset="0"/>
              </a:rPr>
              <a:t>Point </a:t>
            </a:r>
            <a:r>
              <a:rPr kumimoji="0" lang="en-US" altLang="en-US" sz="2000" b="0" i="0" u="none" strike="noStrike" cap="none" normalizeH="0" baseline="0" dirty="0">
                <a:ln>
                  <a:noFill/>
                </a:ln>
                <a:solidFill>
                  <a:srgbClr val="0086B3"/>
                </a:solidFill>
                <a:effectLst/>
                <a:latin typeface="Consolas" panose="020B0609020204030204" pitchFamily="49" charset="0"/>
              </a:rPr>
              <a:t>p2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num </a:t>
            </a:r>
            <a:r>
              <a:rPr kumimoji="0" lang="en-US" altLang="en-US" sz="2000" b="0" i="0" u="none" strike="noStrike" cap="none" normalizeH="0" baseline="0" dirty="0">
                <a:ln>
                  <a:noFill/>
                </a:ln>
                <a:solidFill>
                  <a:srgbClr val="A71D5D"/>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p1</a:t>
            </a:r>
            <a:r>
              <a:rPr kumimoji="0" lang="en-US" altLang="en-US" sz="2000" b="0" i="0" u="none" strike="noStrike" cap="none" normalizeH="0" baseline="0" dirty="0">
                <a:ln>
                  <a:noFill/>
                </a:ln>
                <a:solidFill>
                  <a:srgbClr val="63A35C"/>
                </a:solidFill>
                <a:effectLst/>
                <a:latin typeface="Consolas" panose="020B0609020204030204" pitchFamily="49" charset="0"/>
              </a:rPr>
              <a:t>; </a:t>
            </a:r>
            <a:r>
              <a:rPr kumimoji="0" lang="en-US" altLang="en-US" sz="2000" b="0" i="0" u="none" strike="noStrike" cap="none" normalizeH="0" baseline="0" dirty="0">
                <a:ln>
                  <a:noFill/>
                </a:ln>
                <a:solidFill>
                  <a:schemeClr val="bg1">
                    <a:lumMod val="50000"/>
                  </a:schemeClr>
                </a:solidFill>
                <a:effectLst/>
                <a:latin typeface="Consolas" panose="020B0609020204030204" pitchFamily="49" charset="0"/>
              </a:rPr>
              <a:t>// p2.x = 4, p2.y = 5 </a:t>
            </a:r>
            <a:endParaRPr kumimoji="0" lang="en-US" altLang="en-US" sz="4800" b="0" i="0" u="none" strike="noStrike" cap="none" normalizeH="0" baseline="0" dirty="0">
              <a:ln>
                <a:noFill/>
              </a:ln>
              <a:solidFill>
                <a:schemeClr val="bg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088399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Friend and Overloading</a:t>
            </a:r>
          </a:p>
        </p:txBody>
      </p:sp>
      <p:sp>
        <p:nvSpPr>
          <p:cNvPr id="5" name="Rectangle 1">
            <a:extLst>
              <a:ext uri="{FF2B5EF4-FFF2-40B4-BE49-F238E27FC236}">
                <a16:creationId xmlns:a16="http://schemas.microsoft.com/office/drawing/2014/main" id="{1B364B8C-2383-44A6-A6CA-7B3C8D87978E}"/>
              </a:ext>
            </a:extLst>
          </p:cNvPr>
          <p:cNvSpPr>
            <a:spLocks noChangeArrowheads="1"/>
          </p:cNvSpPr>
          <p:nvPr/>
        </p:nvSpPr>
        <p:spPr bwMode="auto">
          <a:xfrm>
            <a:off x="2033337" y="1951672"/>
            <a:ext cx="752962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Consolas" panose="020B0609020204030204" pitchFamily="49" charset="0"/>
              </a:rPr>
              <a:t>friend </a:t>
            </a: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A71D5D"/>
                </a:solidFill>
                <a:effectLst/>
                <a:latin typeface="Consolas" panose="020B0609020204030204" pitchFamily="49" charset="0"/>
              </a:rPr>
              <a:t>operator</a:t>
            </a:r>
            <a:r>
              <a:rPr kumimoji="0" lang="en-US" altLang="en-US" b="0" i="0" u="none" strike="noStrike" cap="none" normalizeH="0" baseline="0" dirty="0">
                <a:ln>
                  <a:noFill/>
                </a:ln>
                <a:solidFill>
                  <a:srgbClr val="008080"/>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A71D5D"/>
                </a:solidFill>
                <a:effectLst/>
                <a:latin typeface="Consolas" panose="020B0609020204030204" pitchFamily="49" charset="0"/>
              </a:rPr>
              <a:t>const int </a:t>
            </a:r>
            <a:r>
              <a:rPr kumimoji="0" lang="en-US" altLang="en-US" b="0" i="0" u="none" strike="noStrike" cap="none" normalizeH="0" baseline="0" dirty="0">
                <a:ln>
                  <a:noFill/>
                </a:ln>
                <a:solidFill>
                  <a:srgbClr val="333333"/>
                </a:solidFill>
                <a:effectLst/>
                <a:latin typeface="Consolas" panose="020B0609020204030204" pitchFamily="49" charset="0"/>
              </a:rPr>
              <a:t>left</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const </a:t>
            </a:r>
            <a:r>
              <a:rPr kumimoji="0" lang="en-US" altLang="en-US" b="0" i="0" u="none" strike="noStrike" cap="none" normalizeH="0" baseline="0" dirty="0">
                <a:ln>
                  <a:noFill/>
                </a:ln>
                <a:solidFill>
                  <a:srgbClr val="008080"/>
                </a:solidFill>
                <a:effectLst/>
                <a:latin typeface="Consolas" panose="020B0609020204030204" pitchFamily="49" charset="0"/>
              </a:rPr>
              <a:t>Point</a:t>
            </a:r>
            <a:r>
              <a:rPr kumimoji="0" lang="en-US" altLang="en-US" b="0" i="0" u="none" strike="noStrike" cap="none" normalizeH="0" baseline="0" dirty="0">
                <a:ln>
                  <a:noFill/>
                </a:ln>
                <a:solidFill>
                  <a:srgbClr val="A71D5D"/>
                </a:solidFill>
                <a:effectLst/>
                <a:latin typeface="Consolas" panose="020B0609020204030204" pitchFamily="49" charset="0"/>
              </a:rPr>
              <a:t>&amp; </a:t>
            </a:r>
            <a:r>
              <a:rPr kumimoji="0" lang="en-US" altLang="en-US" b="0" i="0" u="none" strike="noStrike" cap="none" normalizeH="0" baseline="0" dirty="0">
                <a:ln>
                  <a:noFill/>
                </a:ln>
                <a:solidFill>
                  <a:srgbClr val="333333"/>
                </a:solidFill>
                <a:effectLst/>
                <a:latin typeface="Consolas" panose="020B0609020204030204" pitchFamily="49" charset="0"/>
              </a:rPr>
              <a:t>right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res</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333333"/>
                </a:solidFill>
                <a:effectLst/>
                <a:latin typeface="Consolas" panose="020B0609020204030204" pitchFamily="49" charset="0"/>
              </a:rPr>
              <a:t>right</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x</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left</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right</a:t>
            </a:r>
            <a:r>
              <a:rPr kumimoji="0" lang="en-US" altLang="en-US" b="0" i="0" u="none" strike="noStrike" cap="none" normalizeH="0" baseline="0" dirty="0" err="1">
                <a:ln>
                  <a:noFill/>
                </a:ln>
                <a:solidFill>
                  <a:srgbClr val="63A35C"/>
                </a:solidFill>
                <a:effectLst/>
                <a:latin typeface="Consolas" panose="020B0609020204030204" pitchFamily="49" charset="0"/>
              </a:rPr>
              <a:t>.</a:t>
            </a:r>
            <a:r>
              <a:rPr kumimoji="0" lang="en-US" altLang="en-US" b="0" i="0" u="none" strike="noStrike" cap="none" normalizeH="0" baseline="0" dirty="0" err="1">
                <a:ln>
                  <a:noFill/>
                </a:ln>
                <a:solidFill>
                  <a:srgbClr val="990073"/>
                </a:solidFill>
                <a:effectLst/>
                <a:latin typeface="Consolas" panose="020B0609020204030204" pitchFamily="49" charset="0"/>
              </a:rPr>
              <a:t>y</a:t>
            </a:r>
            <a:r>
              <a:rPr kumimoji="0" lang="en-US" altLang="en-US" b="0" i="0" u="none" strike="noStrike" cap="none" normalizeH="0" baseline="0" dirty="0">
                <a:ln>
                  <a:noFill/>
                </a:ln>
                <a:solidFill>
                  <a:srgbClr val="990073"/>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left</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return </a:t>
            </a:r>
            <a:r>
              <a:rPr kumimoji="0" lang="en-US" altLang="en-US" b="0" i="0" u="none" strike="noStrike" cap="none" normalizeH="0" baseline="0" dirty="0">
                <a:ln>
                  <a:noFill/>
                </a:ln>
                <a:solidFill>
                  <a:srgbClr val="0086B3"/>
                </a:solidFill>
                <a:effectLst/>
                <a:latin typeface="Consolas" panose="020B0609020204030204" pitchFamily="49" charset="0"/>
              </a:rPr>
              <a:t>res</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5CD74AD-C0E6-4B50-A3F2-F4B45E20996B}"/>
              </a:ext>
            </a:extLst>
          </p:cNvPr>
          <p:cNvSpPr>
            <a:spLocks noChangeArrowheads="1"/>
          </p:cNvSpPr>
          <p:nvPr/>
        </p:nvSpPr>
        <p:spPr bwMode="auto">
          <a:xfrm>
            <a:off x="2033337" y="3622921"/>
            <a:ext cx="271741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p1</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0086B3"/>
                </a:solidFill>
                <a:effectLst/>
                <a:latin typeface="Consolas" panose="020B0609020204030204" pitchFamily="49" charset="0"/>
              </a:rPr>
              <a:t>1</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2</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int </a:t>
            </a:r>
            <a:r>
              <a:rPr kumimoji="0" lang="en-US" altLang="en-US" b="0" i="0" u="none" strike="noStrike" cap="none" normalizeH="0" baseline="0" dirty="0">
                <a:ln>
                  <a:noFill/>
                </a:ln>
                <a:solidFill>
                  <a:srgbClr val="0086B3"/>
                </a:solidFill>
                <a:effectLst/>
                <a:latin typeface="Consolas" panose="020B0609020204030204" pitchFamily="49" charset="0"/>
              </a:rPr>
              <a:t>num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3</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Point </a:t>
            </a:r>
            <a:r>
              <a:rPr kumimoji="0" lang="en-US" altLang="en-US" b="0" i="0" u="none" strike="noStrike" cap="none" normalizeH="0" baseline="0" dirty="0">
                <a:ln>
                  <a:noFill/>
                </a:ln>
                <a:solidFill>
                  <a:srgbClr val="0086B3"/>
                </a:solidFill>
                <a:effectLst/>
                <a:latin typeface="Consolas" panose="020B0609020204030204" pitchFamily="49" charset="0"/>
              </a:rPr>
              <a:t>p2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num </a:t>
            </a:r>
            <a:r>
              <a:rPr kumimoji="0" lang="en-US" altLang="en-US" b="0" i="0" u="none" strike="noStrike" cap="none" normalizeH="0" baseline="0" dirty="0">
                <a:ln>
                  <a:noFill/>
                </a:ln>
                <a:solidFill>
                  <a:srgbClr val="008080"/>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p1</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008080"/>
                </a:solidFill>
                <a:effectLst/>
                <a:latin typeface="Consolas" panose="020B0609020204030204" pitchFamily="49" charset="0"/>
              </a:rPr>
              <a:t>std</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err="1">
                <a:ln>
                  <a:noFill/>
                </a:ln>
                <a:solidFill>
                  <a:srgbClr val="0086B3"/>
                </a:solidFill>
                <a:effectLst/>
                <a:latin typeface="Consolas" panose="020B0609020204030204" pitchFamily="49" charset="0"/>
              </a:rPr>
              <a:t>cout</a:t>
            </a:r>
            <a:r>
              <a:rPr kumimoji="0" lang="en-US" altLang="en-US" b="0" i="0" u="none" strike="noStrike" cap="none" normalizeH="0" baseline="0" dirty="0">
                <a:ln>
                  <a:noFill/>
                </a:ln>
                <a:solidFill>
                  <a:srgbClr val="0086B3"/>
                </a:solidFill>
                <a:effectLst/>
                <a:latin typeface="Consolas" panose="020B0609020204030204" pitchFamily="49" charset="0"/>
              </a:rPr>
              <a:t> </a:t>
            </a:r>
            <a:r>
              <a:rPr kumimoji="0" lang="en-US" altLang="en-US" b="0" i="0" u="none" strike="noStrike" cap="none" normalizeH="0" baseline="0" dirty="0">
                <a:ln>
                  <a:noFill/>
                </a:ln>
                <a:solidFill>
                  <a:srgbClr val="008080"/>
                </a:solidFill>
                <a:effectLst/>
                <a:latin typeface="Consolas" panose="020B0609020204030204" pitchFamily="49" charset="0"/>
              </a:rPr>
              <a:t>&lt;&lt; </a:t>
            </a:r>
            <a:r>
              <a:rPr kumimoji="0" lang="en-US" altLang="en-US" b="0" i="0" u="none" strike="noStrike" cap="none" normalizeH="0" baseline="0" dirty="0">
                <a:ln>
                  <a:noFill/>
                </a:ln>
                <a:solidFill>
                  <a:srgbClr val="0086B3"/>
                </a:solidFill>
                <a:effectLst/>
                <a:latin typeface="Consolas" panose="020B0609020204030204" pitchFamily="49" charset="0"/>
              </a:rPr>
              <a:t>p2</a:t>
            </a: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תיבת טקסט 8">
            <a:extLst>
              <a:ext uri="{FF2B5EF4-FFF2-40B4-BE49-F238E27FC236}">
                <a16:creationId xmlns:a16="http://schemas.microsoft.com/office/drawing/2014/main" id="{5B0F1EAF-E690-4B30-A707-93DFCB5B1E8D}"/>
              </a:ext>
            </a:extLst>
          </p:cNvPr>
          <p:cNvSpPr txBox="1"/>
          <p:nvPr/>
        </p:nvSpPr>
        <p:spPr>
          <a:xfrm>
            <a:off x="5208528" y="4453400"/>
            <a:ext cx="850305" cy="369332"/>
          </a:xfrm>
          <a:prstGeom prst="rect">
            <a:avLst/>
          </a:prstGeom>
          <a:noFill/>
        </p:spPr>
        <p:txBody>
          <a:bodyPr wrap="square">
            <a:spAutoFit/>
          </a:bodyPr>
          <a:lstStyle/>
          <a:p>
            <a:r>
              <a:rPr lang="en-US" dirty="0"/>
              <a:t>(4, 5)</a:t>
            </a:r>
            <a:endParaRPr lang="en-US" sz="1800" dirty="0"/>
          </a:p>
        </p:txBody>
      </p:sp>
    </p:spTree>
    <p:extLst>
      <p:ext uri="{BB962C8B-B14F-4D97-AF65-F5344CB8AC3E}">
        <p14:creationId xmlns:p14="http://schemas.microsoft.com/office/powerpoint/2010/main" val="4242353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 Overloading</a:t>
            </a:r>
          </a:p>
        </p:txBody>
      </p:sp>
    </p:spTree>
    <p:extLst>
      <p:ext uri="{BB962C8B-B14F-4D97-AF65-F5344CB8AC3E}">
        <p14:creationId xmlns:p14="http://schemas.microsoft.com/office/powerpoint/2010/main" val="2064424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0BE338-031B-4E2F-BAEA-F3AF38A1D7C2}"/>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Operator Overloading Rules</a:t>
            </a:r>
          </a:p>
        </p:txBody>
      </p:sp>
      <p:sp>
        <p:nvSpPr>
          <p:cNvPr id="6" name="Content Placeholder 2">
            <a:extLst>
              <a:ext uri="{FF2B5EF4-FFF2-40B4-BE49-F238E27FC236}">
                <a16:creationId xmlns:a16="http://schemas.microsoft.com/office/drawing/2014/main" id="{1245FCF1-6EAD-4599-9BF1-E785BBD07147}"/>
              </a:ext>
            </a:extLst>
          </p:cNvPr>
          <p:cNvSpPr>
            <a:spLocks noGrp="1"/>
          </p:cNvSpPr>
          <p:nvPr>
            <p:ph idx="1"/>
          </p:nvPr>
        </p:nvSpPr>
        <p:spPr>
          <a:xfrm>
            <a:off x="436880" y="1575349"/>
            <a:ext cx="11145520" cy="4813419"/>
          </a:xfrm>
        </p:spPr>
        <p:txBody>
          <a:bodyPr>
            <a:normAutofit/>
          </a:bodyPr>
          <a:lstStyle/>
          <a:p>
            <a:pPr>
              <a:lnSpc>
                <a:spcPct val="150000"/>
              </a:lnSpc>
            </a:pPr>
            <a:r>
              <a:rPr lang="en-US" sz="2400" dirty="0"/>
              <a:t>Don't overload operators with non-standard behavior! (e.g.   operator &lt;&lt; (...)    for adding,...)</a:t>
            </a:r>
          </a:p>
          <a:p>
            <a:pPr>
              <a:lnSpc>
                <a:spcPct val="150000"/>
              </a:lnSpc>
            </a:pPr>
            <a:r>
              <a:rPr lang="en-US" sz="2400" dirty="0"/>
              <a:t>Check how operators work on primitives or in the standard library, and give the same behavior in your class</a:t>
            </a:r>
          </a:p>
          <a:p>
            <a:pPr marL="109728" indent="0">
              <a:lnSpc>
                <a:spcPct val="150000"/>
              </a:lnSpc>
              <a:buNone/>
            </a:pPr>
            <a:endParaRPr lang="en-US" sz="2400" dirty="0"/>
          </a:p>
          <a:p>
            <a:pPr>
              <a:lnSpc>
                <a:spcPct val="150000"/>
              </a:lnSpc>
            </a:pPr>
            <a:endParaRPr lang="en-US" sz="2400" dirty="0"/>
          </a:p>
        </p:txBody>
      </p:sp>
    </p:spTree>
    <p:extLst>
      <p:ext uri="{BB962C8B-B14F-4D97-AF65-F5344CB8AC3E}">
        <p14:creationId xmlns:p14="http://schemas.microsoft.com/office/powerpoint/2010/main" val="2325926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Implicit Conversion</a:t>
            </a:r>
          </a:p>
        </p:txBody>
      </p:sp>
    </p:spTree>
    <p:extLst>
      <p:ext uri="{BB962C8B-B14F-4D97-AF65-F5344CB8AC3E}">
        <p14:creationId xmlns:p14="http://schemas.microsoft.com/office/powerpoint/2010/main" val="134818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Implicit conversions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22</a:t>
            </a:fld>
            <a:endParaRPr lang="en-US"/>
          </a:p>
        </p:txBody>
      </p:sp>
      <p:sp>
        <p:nvSpPr>
          <p:cNvPr id="3" name="Content Placeholder 2"/>
          <p:cNvSpPr>
            <a:spLocks noGrp="1"/>
          </p:cNvSpPr>
          <p:nvPr>
            <p:ph sz="quarter" idx="1"/>
          </p:nvPr>
        </p:nvSpPr>
        <p:spPr>
          <a:xfrm>
            <a:off x="435429" y="1513114"/>
            <a:ext cx="9909043" cy="5012230"/>
          </a:xfrm>
        </p:spPr>
        <p:txBody>
          <a:bodyPr>
            <a:normAutofit fontScale="92500" lnSpcReduction="20000"/>
          </a:bodyPr>
          <a:lstStyle/>
          <a:p>
            <a:pPr>
              <a:lnSpc>
                <a:spcPct val="150000"/>
              </a:lnSpc>
            </a:pPr>
            <a:r>
              <a:rPr lang="en-US" dirty="0"/>
              <a:t>An implicit conversion is a conversion from one type to another that doesn't require an explicit typecast.</a:t>
            </a:r>
          </a:p>
          <a:p>
            <a:pPr marL="365760" lvl="1" indent="-256032">
              <a:lnSpc>
                <a:spcPct val="150000"/>
              </a:lnSpc>
              <a:buClr>
                <a:schemeClr val="accent3">
                  <a:lumMod val="75000"/>
                </a:schemeClr>
              </a:buClr>
              <a:buFont typeface="Georgia"/>
              <a:buChar char="•"/>
            </a:pPr>
            <a:r>
              <a:rPr lang="en-US" sz="2800" dirty="0"/>
              <a:t>Happens  for example when a function (global, member, operator etc.) gets type X while it was expecting to get type Y.</a:t>
            </a:r>
          </a:p>
          <a:p>
            <a:pPr>
              <a:lnSpc>
                <a:spcPct val="150000"/>
              </a:lnSpc>
              <a:buNone/>
            </a:pPr>
            <a:br>
              <a:rPr lang="fr-FR" dirty="0">
                <a:latin typeface="Consolas"/>
              </a:rPr>
            </a:br>
            <a:br>
              <a:rPr lang="en-US" dirty="0">
                <a:solidFill>
                  <a:srgbClr val="000000"/>
                </a:solidFill>
                <a:latin typeface="Consolas"/>
              </a:rPr>
            </a:br>
            <a:endParaRPr lang="en-US" dirty="0">
              <a:latin typeface="Consolas"/>
            </a:endParaRPr>
          </a:p>
          <a:p>
            <a:pPr>
              <a:lnSpc>
                <a:spcPct val="150000"/>
              </a:lnSpc>
              <a:buNone/>
            </a:pPr>
            <a:br>
              <a:rPr lang="en-US" dirty="0">
                <a:latin typeface="Consolas"/>
              </a:rPr>
            </a:br>
            <a:endParaRPr lang="en-US" dirty="0">
              <a:latin typeface="Consola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52" y="368032"/>
            <a:ext cx="10972800" cy="1066800"/>
          </a:xfrm>
        </p:spPr>
        <p:txBody>
          <a:bodyPr>
            <a:normAutofit/>
          </a:bodyPr>
          <a:lstStyle/>
          <a:p>
            <a:r>
              <a:rPr lang="en-US" dirty="0"/>
              <a:t>Implicit conversions - primitives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23</a:t>
            </a:fld>
            <a:endParaRPr lang="en-US"/>
          </a:p>
        </p:txBody>
      </p:sp>
      <p:sp>
        <p:nvSpPr>
          <p:cNvPr id="3" name="Content Placeholder 2"/>
          <p:cNvSpPr>
            <a:spLocks noGrp="1"/>
          </p:cNvSpPr>
          <p:nvPr>
            <p:ph sz="quarter" idx="1"/>
          </p:nvPr>
        </p:nvSpPr>
        <p:spPr>
          <a:xfrm>
            <a:off x="434848" y="1579953"/>
            <a:ext cx="10972800" cy="5218176"/>
          </a:xfrm>
        </p:spPr>
        <p:txBody>
          <a:bodyPr>
            <a:normAutofit lnSpcReduction="10000"/>
          </a:bodyPr>
          <a:lstStyle/>
          <a:p>
            <a:pPr marL="403225" indent="-288925">
              <a:lnSpc>
                <a:spcPct val="150000"/>
              </a:lnSpc>
            </a:pPr>
            <a:r>
              <a:rPr lang="en-US" dirty="0"/>
              <a:t>For example:  </a:t>
            </a:r>
            <a:r>
              <a:rPr lang="en-US" dirty="0">
                <a:solidFill>
                  <a:srgbClr val="0000FF"/>
                </a:solidFill>
                <a:latin typeface="Consolas"/>
              </a:rPr>
              <a:t>double</a:t>
            </a:r>
            <a:r>
              <a:rPr lang="en-US" dirty="0">
                <a:solidFill>
                  <a:srgbClr val="000000"/>
                </a:solidFill>
                <a:latin typeface="Consolas"/>
              </a:rPr>
              <a:t> res = </a:t>
            </a:r>
            <a:r>
              <a:rPr lang="en-US" dirty="0">
                <a:solidFill>
                  <a:srgbClr val="800080"/>
                </a:solidFill>
                <a:latin typeface="Consolas"/>
              </a:rPr>
              <a:t>15</a:t>
            </a:r>
            <a:r>
              <a:rPr lang="en-US" dirty="0">
                <a:solidFill>
                  <a:srgbClr val="000000"/>
                </a:solidFill>
                <a:latin typeface="Consolas"/>
              </a:rPr>
              <a:t> + </a:t>
            </a:r>
            <a:r>
              <a:rPr lang="en-US" dirty="0">
                <a:solidFill>
                  <a:srgbClr val="800080"/>
                </a:solidFill>
                <a:latin typeface="Consolas"/>
              </a:rPr>
              <a:t>5.785</a:t>
            </a:r>
            <a:r>
              <a:rPr lang="en-US" dirty="0">
                <a:solidFill>
                  <a:srgbClr val="000000"/>
                </a:solidFill>
                <a:latin typeface="Consolas"/>
              </a:rPr>
              <a:t> </a:t>
            </a:r>
            <a:endParaRPr lang="en-US" dirty="0"/>
          </a:p>
          <a:p>
            <a:pPr>
              <a:lnSpc>
                <a:spcPct val="150000"/>
              </a:lnSpc>
            </a:pPr>
            <a:r>
              <a:rPr lang="en-US" dirty="0"/>
              <a:t>Done by creating a temporary object of the correct type that's initialized to the value of the implicitly converted object (while compilation process)</a:t>
            </a:r>
            <a:endParaRPr lang="fr-FR" dirty="0"/>
          </a:p>
          <a:p>
            <a:pPr>
              <a:lnSpc>
                <a:spcPct val="150000"/>
              </a:lnSpc>
            </a:pPr>
            <a:r>
              <a:rPr lang="fr-FR" dirty="0">
                <a:solidFill>
                  <a:srgbClr val="0000FF"/>
                </a:solidFill>
                <a:latin typeface="Consolas"/>
              </a:rPr>
              <a:t>double</a:t>
            </a:r>
            <a:r>
              <a:rPr lang="fr-FR" dirty="0">
                <a:solidFill>
                  <a:srgbClr val="000000"/>
                </a:solidFill>
                <a:latin typeface="Consolas"/>
              </a:rPr>
              <a:t> temp = (</a:t>
            </a:r>
            <a:r>
              <a:rPr lang="fr-FR" dirty="0">
                <a:solidFill>
                  <a:srgbClr val="0000FF"/>
                </a:solidFill>
                <a:latin typeface="Consolas"/>
              </a:rPr>
              <a:t>double</a:t>
            </a:r>
            <a:r>
              <a:rPr lang="fr-FR" dirty="0">
                <a:solidFill>
                  <a:srgbClr val="000000"/>
                </a:solidFill>
                <a:latin typeface="Consolas"/>
              </a:rPr>
              <a:t>)</a:t>
            </a:r>
            <a:r>
              <a:rPr lang="fr-FR" dirty="0">
                <a:solidFill>
                  <a:srgbClr val="800080"/>
                </a:solidFill>
                <a:latin typeface="Consolas"/>
              </a:rPr>
              <a:t>15</a:t>
            </a:r>
            <a:r>
              <a:rPr lang="fr-FR" dirty="0">
                <a:solidFill>
                  <a:srgbClr val="000000"/>
                </a:solidFill>
                <a:latin typeface="Consolas"/>
              </a:rPr>
              <a:t>; </a:t>
            </a:r>
            <a:br>
              <a:rPr lang="fr-FR" dirty="0">
                <a:solidFill>
                  <a:srgbClr val="000000"/>
                </a:solidFill>
                <a:latin typeface="Consolas"/>
              </a:rPr>
            </a:br>
            <a:r>
              <a:rPr lang="fr-FR" dirty="0" err="1">
                <a:solidFill>
                  <a:srgbClr val="000000"/>
                </a:solidFill>
                <a:latin typeface="Consolas"/>
              </a:rPr>
              <a:t>res</a:t>
            </a:r>
            <a:r>
              <a:rPr lang="fr-FR" dirty="0">
                <a:solidFill>
                  <a:srgbClr val="000000"/>
                </a:solidFill>
                <a:latin typeface="Consolas"/>
              </a:rPr>
              <a:t> = temp + </a:t>
            </a:r>
            <a:r>
              <a:rPr lang="fr-FR" dirty="0">
                <a:solidFill>
                  <a:srgbClr val="800080"/>
                </a:solidFill>
                <a:latin typeface="Consolas"/>
              </a:rPr>
              <a:t>5.785</a:t>
            </a:r>
            <a:r>
              <a:rPr lang="fr-FR" dirty="0">
                <a:solidFill>
                  <a:srgbClr val="000000"/>
                </a:solidFill>
                <a:latin typeface="Consolas"/>
              </a:rPr>
              <a:t>; </a:t>
            </a:r>
          </a:p>
          <a:p>
            <a:pPr>
              <a:lnSpc>
                <a:spcPct val="150000"/>
              </a:lnSpc>
            </a:pPr>
            <a:r>
              <a:rPr lang="en-US" dirty="0"/>
              <a:t>May result in losing information.</a:t>
            </a:r>
            <a:br>
              <a:rPr lang="fr-FR" dirty="0">
                <a:solidFill>
                  <a:srgbClr val="000000"/>
                </a:solidFill>
                <a:latin typeface="Consolas"/>
              </a:rPr>
            </a:br>
            <a:endParaRPr lang="fr-FR" dirty="0">
              <a:latin typeface="Consolas"/>
            </a:endParaRPr>
          </a:p>
          <a:p>
            <a:pPr>
              <a:lnSpc>
                <a:spcPct val="15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81000"/>
            <a:ext cx="10972800" cy="1066800"/>
          </a:xfrm>
        </p:spPr>
        <p:txBody>
          <a:bodyPr>
            <a:normAutofit/>
          </a:bodyPr>
          <a:lstStyle/>
          <a:p>
            <a:r>
              <a:rPr lang="en-US" dirty="0"/>
              <a:t>Implicit conversions - objects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24</a:t>
            </a:fld>
            <a:endParaRPr lang="en-US"/>
          </a:p>
        </p:txBody>
      </p:sp>
      <p:sp>
        <p:nvSpPr>
          <p:cNvPr id="3" name="Content Placeholder 2"/>
          <p:cNvSpPr>
            <a:spLocks noGrp="1"/>
          </p:cNvSpPr>
          <p:nvPr>
            <p:ph sz="quarter" idx="1"/>
          </p:nvPr>
        </p:nvSpPr>
        <p:spPr>
          <a:xfrm>
            <a:off x="538843" y="1447800"/>
            <a:ext cx="10640786" cy="4572000"/>
          </a:xfrm>
        </p:spPr>
        <p:txBody>
          <a:bodyPr>
            <a:normAutofit lnSpcReduction="10000"/>
          </a:bodyPr>
          <a:lstStyle/>
          <a:p>
            <a:pPr>
              <a:lnSpc>
                <a:spcPct val="150000"/>
              </a:lnSpc>
            </a:pPr>
            <a:r>
              <a:rPr lang="en-US" dirty="0"/>
              <a:t>The creation of the temporary object is done by a “conversion constructor”.</a:t>
            </a:r>
          </a:p>
          <a:p>
            <a:pPr marL="0" indent="0">
              <a:lnSpc>
                <a:spcPct val="150000"/>
              </a:lnSpc>
              <a:buNone/>
            </a:pPr>
            <a:r>
              <a:rPr lang="en-US" dirty="0">
                <a:solidFill>
                  <a:srgbClr val="000000"/>
                </a:solidFill>
                <a:latin typeface="Consolas"/>
              </a:rPr>
              <a:t>std::string </a:t>
            </a:r>
            <a:r>
              <a:rPr lang="en-US" dirty="0" err="1">
                <a:solidFill>
                  <a:srgbClr val="000000"/>
                </a:solidFill>
                <a:latin typeface="Consolas"/>
              </a:rPr>
              <a:t>firstString</a:t>
            </a:r>
            <a:r>
              <a:rPr lang="en-US" dirty="0">
                <a:solidFill>
                  <a:srgbClr val="000000"/>
                </a:solidFill>
                <a:latin typeface="Consolas"/>
              </a:rPr>
              <a:t>(</a:t>
            </a:r>
            <a:r>
              <a:rPr lang="en-US" dirty="0">
                <a:solidFill>
                  <a:srgbClr val="800000"/>
                </a:solidFill>
                <a:latin typeface="Consolas"/>
              </a:rPr>
              <a:t>"Convert"</a:t>
            </a:r>
            <a:r>
              <a:rPr lang="en-US" dirty="0">
                <a:solidFill>
                  <a:srgbClr val="000000"/>
                </a:solidFill>
                <a:latin typeface="Consolas"/>
              </a:rPr>
              <a:t>);</a:t>
            </a:r>
            <a:br>
              <a:rPr lang="en-US" dirty="0">
                <a:solidFill>
                  <a:srgbClr val="000000"/>
                </a:solidFill>
                <a:latin typeface="Consolas"/>
              </a:rPr>
            </a:br>
            <a:r>
              <a:rPr lang="en-US" dirty="0">
                <a:solidFill>
                  <a:srgbClr val="000000"/>
                </a:solidFill>
                <a:latin typeface="Consolas"/>
              </a:rPr>
              <a:t>std::string </a:t>
            </a:r>
            <a:r>
              <a:rPr lang="en-US" dirty="0" err="1">
                <a:solidFill>
                  <a:srgbClr val="000000"/>
                </a:solidFill>
                <a:latin typeface="Consolas"/>
              </a:rPr>
              <a:t>secondString</a:t>
            </a:r>
            <a:r>
              <a:rPr lang="en-US" dirty="0">
                <a:solidFill>
                  <a:srgbClr val="000000"/>
                </a:solidFill>
                <a:latin typeface="Consolas"/>
              </a:rPr>
              <a:t> = </a:t>
            </a:r>
            <a:r>
              <a:rPr lang="en-US" dirty="0" err="1">
                <a:solidFill>
                  <a:srgbClr val="000000"/>
                </a:solidFill>
                <a:latin typeface="Consolas"/>
              </a:rPr>
              <a:t>firstString</a:t>
            </a:r>
            <a:r>
              <a:rPr lang="en-US" dirty="0">
                <a:solidFill>
                  <a:srgbClr val="000000"/>
                </a:solidFill>
                <a:latin typeface="Consolas"/>
              </a:rPr>
              <a:t> + </a:t>
            </a:r>
            <a:r>
              <a:rPr lang="en-US" dirty="0">
                <a:solidFill>
                  <a:srgbClr val="800000"/>
                </a:solidFill>
                <a:latin typeface="Consolas"/>
              </a:rPr>
              <a:t>“a string"</a:t>
            </a:r>
            <a:r>
              <a:rPr lang="en-US" dirty="0">
                <a:solidFill>
                  <a:srgbClr val="000000"/>
                </a:solidFill>
                <a:latin typeface="Consolas"/>
              </a:rPr>
              <a:t> </a:t>
            </a:r>
          </a:p>
          <a:p>
            <a:pPr>
              <a:lnSpc>
                <a:spcPct val="150000"/>
              </a:lnSpc>
            </a:pPr>
            <a:r>
              <a:rPr lang="en-US" dirty="0">
                <a:solidFill>
                  <a:srgbClr val="000000"/>
                </a:solidFill>
              </a:rPr>
              <a:t>Here we concatenated a c style char* to </a:t>
            </a:r>
            <a:r>
              <a:rPr lang="en-US" dirty="0" err="1">
                <a:solidFill>
                  <a:srgbClr val="000000"/>
                </a:solidFill>
              </a:rPr>
              <a:t>cpp</a:t>
            </a:r>
            <a:r>
              <a:rPr lang="en-US" dirty="0">
                <a:solidFill>
                  <a:srgbClr val="000000"/>
                </a:solidFill>
              </a:rPr>
              <a:t> string object.</a:t>
            </a:r>
          </a:p>
          <a:p>
            <a:pPr>
              <a:lnSpc>
                <a:spcPct val="150000"/>
              </a:lnSpc>
            </a:pPr>
            <a:r>
              <a:rPr lang="en-US" dirty="0">
                <a:solidFill>
                  <a:srgbClr val="000000"/>
                </a:solidFill>
              </a:rPr>
              <a:t>Done by creating a temporary std::string :</a:t>
            </a:r>
          </a:p>
          <a:p>
            <a:pPr>
              <a:lnSpc>
                <a:spcPct val="150000"/>
              </a:lnSpc>
              <a:buNone/>
            </a:pPr>
            <a:r>
              <a:rPr lang="en-US" dirty="0">
                <a:solidFill>
                  <a:srgbClr val="000000"/>
                </a:solidFill>
                <a:latin typeface="Consolas"/>
              </a:rPr>
              <a:t>std::string temp(</a:t>
            </a:r>
            <a:r>
              <a:rPr lang="en-US" dirty="0">
                <a:solidFill>
                  <a:srgbClr val="800000"/>
                </a:solidFill>
                <a:latin typeface="Consolas"/>
              </a:rPr>
              <a:t>"a string"</a:t>
            </a:r>
            <a:r>
              <a:rPr lang="en-US" dirty="0">
                <a:solidFill>
                  <a:srgbClr val="000000"/>
                </a:solidFill>
                <a:latin typeface="Consolas"/>
              </a:rPr>
              <a:t>); </a:t>
            </a:r>
            <a:r>
              <a:rPr lang="en-US" sz="1800" b="1" dirty="0">
                <a:solidFill>
                  <a:srgbClr val="008000"/>
                </a:solidFill>
                <a:latin typeface="Consolas"/>
              </a:rPr>
              <a:t>//calls a constructor </a:t>
            </a:r>
            <a:endParaRPr lang="en-US" b="1" dirty="0">
              <a:latin typeface="Consola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Implicit conversions</a:t>
            </a:r>
            <a:endParaRPr lang="en-US" b="1" dirty="0"/>
          </a:p>
        </p:txBody>
      </p:sp>
      <p:sp>
        <p:nvSpPr>
          <p:cNvPr id="3" name="Content Placeholder 2"/>
          <p:cNvSpPr>
            <a:spLocks noGrp="1"/>
          </p:cNvSpPr>
          <p:nvPr>
            <p:ph idx="1"/>
          </p:nvPr>
        </p:nvSpPr>
        <p:spPr>
          <a:xfrm>
            <a:off x="609600" y="1229359"/>
            <a:ext cx="4200395" cy="5340170"/>
          </a:xfrm>
        </p:spPr>
        <p:txBody>
          <a:bodyPr>
            <a:normAutofit/>
          </a:bodyPr>
          <a:lstStyle/>
          <a:p>
            <a:pPr>
              <a:lnSpc>
                <a:spcPct val="150000"/>
              </a:lnSpc>
            </a:pPr>
            <a:r>
              <a:rPr lang="en-US" sz="2400" dirty="0"/>
              <a:t>lets look at the Point class, with some implemented constructors for different useful cases</a:t>
            </a:r>
          </a:p>
        </p:txBody>
      </p:sp>
      <p:sp>
        <p:nvSpPr>
          <p:cNvPr id="4" name="Rectangle 1">
            <a:extLst>
              <a:ext uri="{FF2B5EF4-FFF2-40B4-BE49-F238E27FC236}">
                <a16:creationId xmlns:a16="http://schemas.microsoft.com/office/drawing/2014/main" id="{24EAD972-0497-4F5F-BF92-3D1A39A1DEA9}"/>
              </a:ext>
            </a:extLst>
          </p:cNvPr>
          <p:cNvSpPr>
            <a:spLocks noChangeArrowheads="1"/>
          </p:cNvSpPr>
          <p:nvPr/>
        </p:nvSpPr>
        <p:spPr bwMode="auto">
          <a:xfrm>
            <a:off x="5536506" y="500438"/>
            <a:ext cx="6314742"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class </a:t>
            </a:r>
            <a:r>
              <a:rPr kumimoji="0" lang="en-US" altLang="en-US" sz="2400" b="0" i="0" u="none" strike="noStrike" cap="none" normalizeH="0" baseline="0" dirty="0">
                <a:ln>
                  <a:noFill/>
                </a:ln>
                <a:solidFill>
                  <a:srgbClr val="008080"/>
                </a:solidFill>
                <a:effectLst/>
                <a:latin typeface="JetBrains Mono"/>
              </a:rPr>
              <a:t>Point</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public:</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69896"/>
                </a:solidFill>
                <a:effectLst/>
                <a:latin typeface="JetBrains Mono"/>
              </a:rPr>
              <a:t>// copy constructor</a:t>
            </a:r>
            <a:br>
              <a:rPr kumimoji="0" lang="en-US" altLang="en-US" sz="2400" b="0" i="0" u="none" strike="noStrike" cap="none" normalizeH="0" baseline="0" dirty="0">
                <a:ln>
                  <a:noFill/>
                </a:ln>
                <a:solidFill>
                  <a:srgbClr val="969896"/>
                </a:solidFill>
                <a:effectLst/>
                <a:latin typeface="JetBrains Mono"/>
              </a:rPr>
            </a:br>
            <a:r>
              <a:rPr kumimoji="0" lang="en-US" altLang="en-US" sz="2400" b="0" i="0" u="none" strike="noStrike" cap="none" normalizeH="0" baseline="0" dirty="0">
                <a:ln>
                  <a:noFill/>
                </a:ln>
                <a:solidFill>
                  <a:srgbClr val="969896"/>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A71D5D"/>
                </a:solidFill>
                <a:effectLst/>
                <a:latin typeface="JetBrains Mono"/>
              </a:rPr>
              <a:t>&amp;</a:t>
            </a:r>
            <a:r>
              <a:rPr kumimoji="0" lang="en-US" altLang="en-US" sz="2400" b="0" i="0" u="none" strike="noStrike" cap="none" normalizeH="0" baseline="0" dirty="0">
                <a:ln>
                  <a:noFill/>
                </a:ln>
                <a:solidFill>
                  <a:srgbClr val="333333"/>
                </a:solidFill>
                <a:effectLst/>
                <a:latin typeface="JetBrains Mono"/>
              </a:rPr>
              <a:t>other</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err="1">
                <a:ln>
                  <a:noFill/>
                </a:ln>
                <a:solidFill>
                  <a:srgbClr val="333333"/>
                </a:solidFill>
                <a:effectLst/>
                <a:latin typeface="JetBrains Mono"/>
              </a:rPr>
              <a:t>other</a:t>
            </a:r>
            <a:r>
              <a:rPr kumimoji="0" lang="en-US" altLang="en-US" sz="2400" b="0" i="0" u="none" strike="noStrike" cap="none" normalizeH="0" baseline="0" dirty="0" err="1">
                <a:ln>
                  <a:noFill/>
                </a:ln>
                <a:solidFill>
                  <a:srgbClr val="63A35C"/>
                </a:solidFill>
                <a:effectLst/>
                <a:latin typeface="JetBrains Mono"/>
              </a:rPr>
              <a:t>.</a:t>
            </a:r>
            <a:r>
              <a:rPr kumimoji="0" lang="en-US" altLang="en-US" sz="2400" b="0" i="0" u="none" strike="noStrike" cap="none" normalizeH="0" baseline="0" dirty="0" err="1">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err="1">
                <a:ln>
                  <a:noFill/>
                </a:ln>
                <a:solidFill>
                  <a:srgbClr val="333333"/>
                </a:solidFill>
                <a:effectLst/>
                <a:latin typeface="JetBrains Mono"/>
              </a:rPr>
              <a:t>other</a:t>
            </a:r>
            <a:r>
              <a:rPr kumimoji="0" lang="en-US" altLang="en-US" sz="2400" b="0" i="0" u="none" strike="noStrike" cap="none" normalizeH="0" baseline="0" dirty="0" err="1">
                <a:ln>
                  <a:noFill/>
                </a:ln>
                <a:solidFill>
                  <a:srgbClr val="63A35C"/>
                </a:solidFill>
                <a:effectLst/>
                <a:latin typeface="JetBrains Mono"/>
              </a:rPr>
              <a:t>.</a:t>
            </a:r>
            <a:r>
              <a:rPr kumimoji="0" lang="en-US" altLang="en-US" sz="2400" b="0" i="0" u="none" strike="noStrike" cap="none" normalizeH="0" baseline="0" dirty="0" err="1">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66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Implicit conversions</a:t>
            </a:r>
            <a:endParaRPr lang="en-US" b="1" dirty="0"/>
          </a:p>
        </p:txBody>
      </p:sp>
      <p:sp>
        <p:nvSpPr>
          <p:cNvPr id="3" name="Content Placeholder 2"/>
          <p:cNvSpPr>
            <a:spLocks noGrp="1"/>
          </p:cNvSpPr>
          <p:nvPr>
            <p:ph idx="1"/>
          </p:nvPr>
        </p:nvSpPr>
        <p:spPr>
          <a:xfrm>
            <a:off x="609600" y="1229359"/>
            <a:ext cx="11145520" cy="5340170"/>
          </a:xfrm>
        </p:spPr>
        <p:txBody>
          <a:bodyPr>
            <a:normAutofit/>
          </a:bodyPr>
          <a:lstStyle/>
          <a:p>
            <a:pPr>
              <a:lnSpc>
                <a:spcPct val="150000"/>
              </a:lnSpc>
            </a:pPr>
            <a:r>
              <a:rPr lang="en-US" sz="2400" dirty="0"/>
              <a:t>Now, we want to implement a + operator</a:t>
            </a:r>
          </a:p>
          <a:p>
            <a:pPr>
              <a:lnSpc>
                <a:spcPct val="150000"/>
              </a:lnSpc>
            </a:pPr>
            <a:r>
              <a:rPr lang="en-US" sz="2400" dirty="0"/>
              <a:t>We should have:</a:t>
            </a:r>
          </a:p>
          <a:p>
            <a:pPr lvl="1">
              <a:lnSpc>
                <a:spcPct val="150000"/>
              </a:lnSpc>
            </a:pPr>
            <a:r>
              <a:rPr lang="en-US" sz="2200" dirty="0"/>
              <a:t>One for Point</a:t>
            </a:r>
          </a:p>
          <a:p>
            <a:pPr lvl="1">
              <a:lnSpc>
                <a:spcPct val="150000"/>
              </a:lnSpc>
            </a:pPr>
            <a:r>
              <a:rPr lang="en-US" sz="2200" dirty="0"/>
              <a:t>One for int</a:t>
            </a:r>
          </a:p>
          <a:p>
            <a:pPr>
              <a:lnSpc>
                <a:spcPct val="150000"/>
              </a:lnSpc>
            </a:pPr>
            <a:r>
              <a:rPr lang="en-US" sz="2400" dirty="0"/>
              <a:t>It would look like this:</a:t>
            </a:r>
          </a:p>
          <a:p>
            <a:pPr marL="109728" indent="0">
              <a:lnSpc>
                <a:spcPct val="150000"/>
              </a:lnSpc>
              <a:buNone/>
            </a:pPr>
            <a:endParaRPr lang="en-US" sz="2400" dirty="0"/>
          </a:p>
        </p:txBody>
      </p:sp>
      <p:sp>
        <p:nvSpPr>
          <p:cNvPr id="7" name="Rectangle: Diagonal Corners Rounded 6">
            <a:extLst>
              <a:ext uri="{FF2B5EF4-FFF2-40B4-BE49-F238E27FC236}">
                <a16:creationId xmlns:a16="http://schemas.microsoft.com/office/drawing/2014/main" id="{62CD4C8D-A1A0-431D-B1B9-B1F0EAE8D298}"/>
              </a:ext>
            </a:extLst>
          </p:cNvPr>
          <p:cNvSpPr/>
          <p:nvPr/>
        </p:nvSpPr>
        <p:spPr>
          <a:xfrm>
            <a:off x="2234847" y="4528217"/>
            <a:ext cx="3390899" cy="140864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have an appropriate constructor, so no need for duplication!</a:t>
            </a:r>
          </a:p>
        </p:txBody>
      </p:sp>
      <p:sp>
        <p:nvSpPr>
          <p:cNvPr id="4" name="Rectangle 1">
            <a:extLst>
              <a:ext uri="{FF2B5EF4-FFF2-40B4-BE49-F238E27FC236}">
                <a16:creationId xmlns:a16="http://schemas.microsoft.com/office/drawing/2014/main" id="{FADD8137-D711-43AB-90F9-DC792089AA6B}"/>
              </a:ext>
            </a:extLst>
          </p:cNvPr>
          <p:cNvSpPr>
            <a:spLocks noChangeArrowheads="1"/>
          </p:cNvSpPr>
          <p:nvPr/>
        </p:nvSpPr>
        <p:spPr bwMode="auto">
          <a:xfrm>
            <a:off x="6454583" y="711206"/>
            <a:ext cx="5631029"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class </a:t>
            </a:r>
            <a:r>
              <a:rPr kumimoji="0" lang="en-US" altLang="en-US" sz="2400" b="0" i="0" u="none" strike="noStrike" cap="none" normalizeH="0" baseline="0" dirty="0">
                <a:ln>
                  <a:noFill/>
                </a:ln>
                <a:solidFill>
                  <a:srgbClr val="008080"/>
                </a:solidFill>
                <a:effectLst/>
                <a:latin typeface="JetBrains Mono"/>
              </a:rPr>
              <a:t>Point</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public:</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A71D5D"/>
                </a:solidFill>
                <a:effectLst/>
                <a:latin typeface="JetBrains Mono"/>
              </a:rPr>
              <a:t>operator</a:t>
            </a:r>
            <a:r>
              <a:rPr kumimoji="0" lang="en-US" altLang="en-US" sz="2400" b="0"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A71D5D"/>
                </a:solidFill>
                <a:effectLst/>
                <a:latin typeface="JetBrains Mono"/>
              </a:rPr>
              <a:t>&amp;</a:t>
            </a:r>
            <a:r>
              <a:rPr kumimoji="0" lang="en-US" altLang="en-US" sz="2400" b="0" i="0" u="none" strike="noStrike" cap="none" normalizeH="0" baseline="0" dirty="0">
                <a:ln>
                  <a:noFill/>
                </a:ln>
                <a:solidFill>
                  <a:srgbClr val="333333"/>
                </a:solidFill>
                <a:effectLst/>
                <a:latin typeface="JetBrains Mono"/>
              </a:rPr>
              <a:t>other</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const</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990073"/>
                </a:solidFill>
                <a:effectLst/>
                <a:latin typeface="JetBrains Mono"/>
              </a:rPr>
              <a:t>x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other</a:t>
            </a:r>
            <a:r>
              <a:rPr kumimoji="0" lang="en-US" altLang="en-US" sz="2400" b="0" i="0" u="none" strike="noStrike" cap="none" normalizeH="0" baseline="0" dirty="0" err="1">
                <a:ln>
                  <a:noFill/>
                </a:ln>
                <a:solidFill>
                  <a:srgbClr val="63A35C"/>
                </a:solidFill>
                <a:effectLst/>
                <a:latin typeface="JetBrains Mono"/>
              </a:rPr>
              <a:t>.</a:t>
            </a:r>
            <a:r>
              <a:rPr kumimoji="0" lang="en-US" altLang="en-US" sz="2400" b="0" i="0" u="none" strike="noStrike" cap="none" normalizeH="0" baseline="0" dirty="0" err="1">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other</a:t>
            </a:r>
            <a:r>
              <a:rPr kumimoji="0" lang="en-US" altLang="en-US" sz="2400" b="0" i="0" u="none" strike="noStrike" cap="none" normalizeH="0" baseline="0" dirty="0" err="1">
                <a:ln>
                  <a:noFill/>
                </a:ln>
                <a:solidFill>
                  <a:srgbClr val="63A35C"/>
                </a:solidFill>
                <a:effectLst/>
                <a:latin typeface="JetBrains Mono"/>
              </a:rPr>
              <a:t>.</a:t>
            </a:r>
            <a:r>
              <a:rPr kumimoji="0" lang="en-US" altLang="en-US" sz="2400" b="0" i="0" u="none" strike="noStrike" cap="none" normalizeH="0" baseline="0" dirty="0" err="1">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A71D5D"/>
                </a:solidFill>
                <a:effectLst/>
                <a:latin typeface="JetBrains Mono"/>
              </a:rPr>
              <a:t>operator</a:t>
            </a:r>
            <a:r>
              <a:rPr kumimoji="0" lang="en-US" altLang="en-US" sz="2400" b="0"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int &amp;</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const</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990073"/>
                </a:solidFill>
                <a:effectLst/>
                <a:latin typeface="JetBrains Mono"/>
              </a:rPr>
              <a:t>x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val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4171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Implicit conversions</a:t>
            </a:r>
            <a:endParaRPr lang="en-US" b="1" dirty="0"/>
          </a:p>
        </p:txBody>
      </p:sp>
      <p:sp>
        <p:nvSpPr>
          <p:cNvPr id="3" name="Content Placeholder 2"/>
          <p:cNvSpPr>
            <a:spLocks noGrp="1"/>
          </p:cNvSpPr>
          <p:nvPr>
            <p:ph idx="1"/>
          </p:nvPr>
        </p:nvSpPr>
        <p:spPr>
          <a:xfrm>
            <a:off x="609600" y="1229359"/>
            <a:ext cx="4200395" cy="5340170"/>
          </a:xfrm>
        </p:spPr>
        <p:txBody>
          <a:bodyPr>
            <a:normAutofit/>
          </a:bodyPr>
          <a:lstStyle/>
          <a:p>
            <a:pPr>
              <a:lnSpc>
                <a:spcPct val="150000"/>
              </a:lnSpc>
            </a:pPr>
            <a:r>
              <a:rPr lang="en-US" sz="2400" dirty="0"/>
              <a:t>Using these constructors, we can avoid writing all the different versions of add and make do with just one</a:t>
            </a:r>
          </a:p>
        </p:txBody>
      </p:sp>
      <p:sp>
        <p:nvSpPr>
          <p:cNvPr id="4" name="Rectangle 1">
            <a:extLst>
              <a:ext uri="{FF2B5EF4-FFF2-40B4-BE49-F238E27FC236}">
                <a16:creationId xmlns:a16="http://schemas.microsoft.com/office/drawing/2014/main" id="{24EAD972-0497-4F5F-BF92-3D1A39A1DEA9}"/>
              </a:ext>
            </a:extLst>
          </p:cNvPr>
          <p:cNvSpPr>
            <a:spLocks noChangeArrowheads="1"/>
          </p:cNvSpPr>
          <p:nvPr/>
        </p:nvSpPr>
        <p:spPr bwMode="auto">
          <a:xfrm>
            <a:off x="6400802" y="394692"/>
            <a:ext cx="4798814"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333333"/>
                </a:solidFill>
                <a:effectLst/>
                <a:latin typeface="JetBrains Mono"/>
              </a:rPr>
              <a:t>val</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33333"/>
                </a:solidFill>
                <a:effectLst/>
                <a:latin typeface="JetBrains Mono"/>
              </a:rPr>
              <a:t>val</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val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69896"/>
                </a:solidFill>
                <a:effectLst/>
                <a:latin typeface="JetBrains Mono"/>
              </a:rPr>
              <a:t>// copy constructor</a:t>
            </a:r>
            <a:br>
              <a:rPr kumimoji="0" lang="en-US" altLang="en-US" b="0" i="0" u="none" strike="noStrike" cap="none" normalizeH="0" baseline="0" dirty="0">
                <a:ln>
                  <a:noFill/>
                </a:ln>
                <a:solidFill>
                  <a:srgbClr val="969896"/>
                </a:solidFill>
                <a:effectLst/>
                <a:latin typeface="JetBrains Mono"/>
              </a:rPr>
            </a:br>
            <a:r>
              <a:rPr kumimoji="0" lang="en-US" altLang="en-US" b="0" i="0" u="none" strike="noStrike" cap="none" normalizeH="0" baseline="0" dirty="0">
                <a:ln>
                  <a:noFill/>
                </a:ln>
                <a:solidFill>
                  <a:srgbClr val="969896"/>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a:ln>
                  <a:noFill/>
                </a:ln>
                <a:solidFill>
                  <a:srgbClr val="333333"/>
                </a:solidFill>
                <a:effectLst/>
                <a:latin typeface="JetBrains Mono"/>
              </a:rPr>
              <a:t>other</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p>
          <a:p>
            <a:pPr lvl="0" eaLnBrk="0" fontAlgn="base" hangingPunct="0">
              <a:spcBef>
                <a:spcPct val="0"/>
              </a:spcBef>
              <a:spcAft>
                <a:spcPct val="0"/>
              </a:spcAft>
            </a:pPr>
            <a:endParaRPr lang="en-US" altLang="en-US" dirty="0">
              <a:solidFill>
                <a:srgbClr val="63A35C"/>
              </a:solidFill>
              <a:latin typeface="JetBrains Mono"/>
            </a:endParaRPr>
          </a:p>
          <a:p>
            <a:pPr lvl="0" eaLnBrk="0" fontAlgn="base" hangingPunct="0">
              <a:spcBef>
                <a:spcPct val="0"/>
              </a:spcBef>
              <a:spcAft>
                <a:spcPct val="0"/>
              </a:spcAft>
            </a:pPr>
            <a:r>
              <a:rPr lang="en-US" altLang="en-US" dirty="0">
                <a:solidFill>
                  <a:srgbClr val="63A35C"/>
                </a:solidFill>
                <a:latin typeface="JetBrains Mono"/>
              </a:rPr>
              <a:t> </a:t>
            </a:r>
            <a:r>
              <a:rPr lang="en-US" altLang="en-US" dirty="0">
                <a:solidFill>
                  <a:srgbClr val="008080"/>
                </a:solidFill>
                <a:latin typeface="JetBrains Mono"/>
              </a:rPr>
              <a:t>Point </a:t>
            </a:r>
            <a:r>
              <a:rPr lang="en-US" altLang="en-US" dirty="0">
                <a:solidFill>
                  <a:srgbClr val="A71D5D"/>
                </a:solidFill>
                <a:latin typeface="JetBrains Mono"/>
              </a:rPr>
              <a:t>operator</a:t>
            </a:r>
            <a:r>
              <a:rPr lang="en-US" altLang="en-US" dirty="0">
                <a:solidFill>
                  <a:srgbClr val="008080"/>
                </a:solidFill>
                <a:latin typeface="JetBrains Mono"/>
              </a:rPr>
              <a:t>+</a:t>
            </a:r>
            <a:r>
              <a:rPr lang="en-US" altLang="en-US" dirty="0">
                <a:solidFill>
                  <a:srgbClr val="63A35C"/>
                </a:solidFill>
                <a:latin typeface="JetBrains Mono"/>
              </a:rPr>
              <a:t>(</a:t>
            </a:r>
            <a:r>
              <a:rPr lang="en-US" altLang="en-US" dirty="0">
                <a:solidFill>
                  <a:srgbClr val="A71D5D"/>
                </a:solidFill>
                <a:latin typeface="JetBrains Mono"/>
              </a:rPr>
              <a:t>const </a:t>
            </a:r>
            <a:r>
              <a:rPr lang="en-US" altLang="en-US" dirty="0">
                <a:solidFill>
                  <a:srgbClr val="008080"/>
                </a:solidFill>
                <a:latin typeface="JetBrains Mono"/>
              </a:rPr>
              <a:t>Point </a:t>
            </a:r>
            <a:r>
              <a:rPr lang="en-US" altLang="en-US" dirty="0">
                <a:solidFill>
                  <a:srgbClr val="A71D5D"/>
                </a:solidFill>
                <a:latin typeface="JetBrains Mono"/>
              </a:rPr>
              <a:t>&amp;</a:t>
            </a:r>
            <a:r>
              <a:rPr lang="en-US" altLang="en-US" dirty="0">
                <a:solidFill>
                  <a:srgbClr val="333333"/>
                </a:solidFill>
                <a:latin typeface="JetBrains Mono"/>
              </a:rPr>
              <a:t>other</a:t>
            </a:r>
            <a:r>
              <a:rPr lang="en-US" altLang="en-US" dirty="0">
                <a:solidFill>
                  <a:srgbClr val="63A35C"/>
                </a:solidFill>
                <a:latin typeface="JetBrains Mono"/>
              </a:rPr>
              <a:t>) </a:t>
            </a:r>
            <a:r>
              <a:rPr lang="en-US" altLang="en-US" dirty="0">
                <a:solidFill>
                  <a:srgbClr val="A71D5D"/>
                </a:solidFill>
                <a:latin typeface="JetBrains Mono"/>
              </a:rPr>
              <a:t>const</a:t>
            </a:r>
            <a:br>
              <a:rPr lang="en-US" altLang="en-US" dirty="0">
                <a:solidFill>
                  <a:srgbClr val="A71D5D"/>
                </a:solidFill>
                <a:latin typeface="JetBrains Mono"/>
              </a:rPr>
            </a:br>
            <a:r>
              <a:rPr lang="en-US" altLang="en-US" dirty="0">
                <a:solidFill>
                  <a:srgbClr val="A71D5D"/>
                </a:solidFill>
                <a:latin typeface="JetBrains Mono"/>
              </a:rPr>
              <a:t>   </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return </a:t>
            </a:r>
            <a:r>
              <a:rPr lang="en-US" altLang="en-US" dirty="0">
                <a:solidFill>
                  <a:srgbClr val="63A35C"/>
                </a:solidFill>
                <a:latin typeface="JetBrains Mono"/>
              </a:rPr>
              <a:t>{</a:t>
            </a:r>
            <a:r>
              <a:rPr lang="en-US" altLang="en-US" dirty="0">
                <a:solidFill>
                  <a:srgbClr val="990073"/>
                </a:solidFill>
                <a:latin typeface="JetBrains Mono"/>
              </a:rPr>
              <a:t>x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x</a:t>
            </a:r>
            <a:r>
              <a:rPr lang="en-US" altLang="en-US" dirty="0">
                <a:solidFill>
                  <a:srgbClr val="63A35C"/>
                </a:solidFill>
                <a:latin typeface="JetBrains Mono"/>
              </a:rPr>
              <a:t>, </a:t>
            </a:r>
            <a:r>
              <a:rPr lang="en-US" altLang="en-US" dirty="0">
                <a:solidFill>
                  <a:srgbClr val="990073"/>
                </a:solidFill>
                <a:latin typeface="JetBrains Mono"/>
              </a:rPr>
              <a:t>y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y</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CC84A57-2F9C-4F40-8579-DF440BA2B52A}"/>
              </a:ext>
            </a:extLst>
          </p:cNvPr>
          <p:cNvSpPr>
            <a:spLocks noChangeArrowheads="1"/>
          </p:cNvSpPr>
          <p:nvPr/>
        </p:nvSpPr>
        <p:spPr bwMode="auto">
          <a:xfrm>
            <a:off x="558947" y="4523734"/>
            <a:ext cx="528606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err="1">
                <a:ln>
                  <a:noFill/>
                </a:ln>
                <a:solidFill>
                  <a:srgbClr val="0086B3"/>
                </a:solidFill>
                <a:effectLst/>
                <a:latin typeface="JetBrains Mono"/>
              </a:rPr>
              <a:t>p</a:t>
            </a:r>
            <a:r>
              <a:rPr kumimoji="0" lang="en-US" altLang="en-US" sz="2400" b="0" i="0" u="none" strike="noStrike" cap="none" normalizeH="0" baseline="0" dirty="0" err="1">
                <a:ln>
                  <a:noFill/>
                </a:ln>
                <a:solidFill>
                  <a:srgbClr val="008080"/>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69896"/>
                </a:solidFill>
                <a:effectLst/>
                <a:latin typeface="JetBrains Mono"/>
              </a:rPr>
              <a:t>// OK! calls operator+(const Point&amp;)</a:t>
            </a:r>
            <a:br>
              <a:rPr kumimoji="0" lang="en-US" altLang="en-US" sz="2400" b="0" i="0" u="none" strike="noStrike" cap="none" normalizeH="0" baseline="0" dirty="0">
                <a:ln>
                  <a:noFill/>
                </a:ln>
                <a:solidFill>
                  <a:srgbClr val="969896"/>
                </a:solidFill>
                <a:effectLst/>
                <a:latin typeface="JetBrains Mono"/>
              </a:rPr>
            </a:b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3</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69896"/>
                </a:solidFill>
                <a:effectLst/>
                <a:latin typeface="JetBrains Mono"/>
              </a:rPr>
              <a:t>// OK! calls Point::Point(int)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575CC8-9ABE-449F-834F-8DA30079BFF9}"/>
              </a:ext>
            </a:extLst>
          </p:cNvPr>
          <p:cNvCxnSpPr>
            <a:cxnSpLocks/>
          </p:cNvCxnSpPr>
          <p:nvPr/>
        </p:nvCxnSpPr>
        <p:spPr>
          <a:xfrm flipV="1">
            <a:off x="4724400" y="3560781"/>
            <a:ext cx="1805492" cy="195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2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Implicit conversions</a:t>
            </a:r>
            <a:endParaRPr lang="en-US" b="1" dirty="0"/>
          </a:p>
        </p:txBody>
      </p:sp>
      <p:sp>
        <p:nvSpPr>
          <p:cNvPr id="3" name="Content Placeholder 2"/>
          <p:cNvSpPr>
            <a:spLocks noGrp="1"/>
          </p:cNvSpPr>
          <p:nvPr>
            <p:ph idx="1"/>
          </p:nvPr>
        </p:nvSpPr>
        <p:spPr>
          <a:xfrm>
            <a:off x="609600" y="1229359"/>
            <a:ext cx="6940378" cy="5340170"/>
          </a:xfrm>
        </p:spPr>
        <p:txBody>
          <a:bodyPr>
            <a:normAutofit/>
          </a:bodyPr>
          <a:lstStyle/>
          <a:p>
            <a:pPr>
              <a:lnSpc>
                <a:spcPct val="150000"/>
              </a:lnSpc>
            </a:pPr>
            <a:r>
              <a:rPr lang="en-US" sz="2400" dirty="0"/>
              <a:t>This </a:t>
            </a:r>
            <a:r>
              <a:rPr lang="en-US" sz="2400" b="1" dirty="0"/>
              <a:t>implicit </a:t>
            </a:r>
            <a:r>
              <a:rPr lang="en-US" sz="2400" dirty="0"/>
              <a:t>(namely – we did not convert the values ourselves) conversion happens for any constructor we define.</a:t>
            </a:r>
          </a:p>
          <a:p>
            <a:pPr>
              <a:lnSpc>
                <a:spcPct val="150000"/>
              </a:lnSpc>
            </a:pPr>
            <a:r>
              <a:rPr lang="en-US" sz="2400" dirty="0"/>
              <a:t>We can prevent it by adding the </a:t>
            </a:r>
            <a:r>
              <a:rPr lang="en-US" altLang="en-US" sz="2400" b="1" dirty="0">
                <a:solidFill>
                  <a:srgbClr val="A71D5D"/>
                </a:solidFill>
                <a:latin typeface="JetBrains Mono"/>
              </a:rPr>
              <a:t>explicit</a:t>
            </a:r>
            <a:r>
              <a:rPr lang="en-US" sz="2400" dirty="0"/>
              <a:t> keyword before the constructor</a:t>
            </a:r>
          </a:p>
        </p:txBody>
      </p:sp>
      <p:sp>
        <p:nvSpPr>
          <p:cNvPr id="5" name="Rectangle 1">
            <a:extLst>
              <a:ext uri="{FF2B5EF4-FFF2-40B4-BE49-F238E27FC236}">
                <a16:creationId xmlns:a16="http://schemas.microsoft.com/office/drawing/2014/main" id="{E6888626-BF7C-4DEB-AF96-E3C8618E78FE}"/>
              </a:ext>
            </a:extLst>
          </p:cNvPr>
          <p:cNvSpPr>
            <a:spLocks noChangeArrowheads="1"/>
          </p:cNvSpPr>
          <p:nvPr/>
        </p:nvSpPr>
        <p:spPr bwMode="auto">
          <a:xfrm>
            <a:off x="7166782" y="671691"/>
            <a:ext cx="4798814"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explicit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333333"/>
                </a:solidFill>
                <a:effectLst/>
                <a:latin typeface="JetBrains Mono"/>
              </a:rPr>
              <a:t>val</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33333"/>
                </a:solidFill>
                <a:effectLst/>
                <a:latin typeface="JetBrains Mono"/>
              </a:rPr>
              <a:t>val</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val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69896"/>
                </a:solidFill>
                <a:effectLst/>
                <a:latin typeface="JetBrains Mono"/>
              </a:rPr>
              <a:t>// copy constructor</a:t>
            </a:r>
            <a:br>
              <a:rPr kumimoji="0" lang="en-US" altLang="en-US" b="0" i="0" u="none" strike="noStrike" cap="none" normalizeH="0" baseline="0" dirty="0">
                <a:ln>
                  <a:noFill/>
                </a:ln>
                <a:solidFill>
                  <a:srgbClr val="969896"/>
                </a:solidFill>
                <a:effectLst/>
                <a:latin typeface="JetBrains Mono"/>
              </a:rPr>
            </a:br>
            <a:r>
              <a:rPr kumimoji="0" lang="en-US" altLang="en-US" b="0" i="0" u="none" strike="noStrike" cap="none" normalizeH="0" baseline="0" dirty="0">
                <a:ln>
                  <a:noFill/>
                </a:ln>
                <a:solidFill>
                  <a:srgbClr val="969896"/>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a:ln>
                  <a:noFill/>
                </a:ln>
                <a:solidFill>
                  <a:srgbClr val="333333"/>
                </a:solidFill>
                <a:effectLst/>
                <a:latin typeface="JetBrains Mono"/>
              </a:rPr>
              <a:t>other</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p>
          <a:p>
            <a:pPr lvl="0" eaLnBrk="0" fontAlgn="base" hangingPunct="0">
              <a:spcBef>
                <a:spcPct val="0"/>
              </a:spcBef>
              <a:spcAft>
                <a:spcPct val="0"/>
              </a:spcAft>
            </a:pPr>
            <a:endParaRPr lang="en-US" altLang="en-US" dirty="0">
              <a:solidFill>
                <a:srgbClr val="63A35C"/>
              </a:solidFill>
              <a:latin typeface="JetBrains Mono"/>
            </a:endParaRPr>
          </a:p>
          <a:p>
            <a:pPr lvl="0" eaLnBrk="0" fontAlgn="base" hangingPunct="0">
              <a:spcBef>
                <a:spcPct val="0"/>
              </a:spcBef>
              <a:spcAft>
                <a:spcPct val="0"/>
              </a:spcAft>
            </a:pPr>
            <a:r>
              <a:rPr lang="en-US" altLang="en-US" dirty="0">
                <a:solidFill>
                  <a:srgbClr val="63A35C"/>
                </a:solidFill>
                <a:latin typeface="JetBrains Mono"/>
              </a:rPr>
              <a:t> </a:t>
            </a:r>
            <a:r>
              <a:rPr lang="en-US" altLang="en-US" dirty="0">
                <a:solidFill>
                  <a:srgbClr val="008080"/>
                </a:solidFill>
                <a:latin typeface="JetBrains Mono"/>
              </a:rPr>
              <a:t>Point </a:t>
            </a:r>
            <a:r>
              <a:rPr lang="en-US" altLang="en-US" dirty="0">
                <a:solidFill>
                  <a:srgbClr val="A71D5D"/>
                </a:solidFill>
                <a:latin typeface="JetBrains Mono"/>
              </a:rPr>
              <a:t>operator</a:t>
            </a:r>
            <a:r>
              <a:rPr lang="en-US" altLang="en-US" dirty="0">
                <a:solidFill>
                  <a:srgbClr val="008080"/>
                </a:solidFill>
                <a:latin typeface="JetBrains Mono"/>
              </a:rPr>
              <a:t>+</a:t>
            </a:r>
            <a:r>
              <a:rPr lang="en-US" altLang="en-US" dirty="0">
                <a:solidFill>
                  <a:srgbClr val="63A35C"/>
                </a:solidFill>
                <a:latin typeface="JetBrains Mono"/>
              </a:rPr>
              <a:t>(</a:t>
            </a:r>
            <a:r>
              <a:rPr lang="en-US" altLang="en-US" dirty="0">
                <a:solidFill>
                  <a:srgbClr val="A71D5D"/>
                </a:solidFill>
                <a:latin typeface="JetBrains Mono"/>
              </a:rPr>
              <a:t>const </a:t>
            </a:r>
            <a:r>
              <a:rPr lang="en-US" altLang="en-US" dirty="0">
                <a:solidFill>
                  <a:srgbClr val="008080"/>
                </a:solidFill>
                <a:latin typeface="JetBrains Mono"/>
              </a:rPr>
              <a:t>Point </a:t>
            </a:r>
            <a:r>
              <a:rPr lang="en-US" altLang="en-US" dirty="0">
                <a:solidFill>
                  <a:srgbClr val="A71D5D"/>
                </a:solidFill>
                <a:latin typeface="JetBrains Mono"/>
              </a:rPr>
              <a:t>&amp;</a:t>
            </a:r>
            <a:r>
              <a:rPr lang="en-US" altLang="en-US" dirty="0">
                <a:solidFill>
                  <a:srgbClr val="333333"/>
                </a:solidFill>
                <a:latin typeface="JetBrains Mono"/>
              </a:rPr>
              <a:t>other</a:t>
            </a:r>
            <a:r>
              <a:rPr lang="en-US" altLang="en-US" dirty="0">
                <a:solidFill>
                  <a:srgbClr val="63A35C"/>
                </a:solidFill>
                <a:latin typeface="JetBrains Mono"/>
              </a:rPr>
              <a:t>) </a:t>
            </a:r>
            <a:r>
              <a:rPr lang="en-US" altLang="en-US" dirty="0">
                <a:solidFill>
                  <a:srgbClr val="A71D5D"/>
                </a:solidFill>
                <a:latin typeface="JetBrains Mono"/>
              </a:rPr>
              <a:t>const</a:t>
            </a:r>
            <a:br>
              <a:rPr lang="en-US" altLang="en-US" dirty="0">
                <a:solidFill>
                  <a:srgbClr val="A71D5D"/>
                </a:solidFill>
                <a:latin typeface="JetBrains Mono"/>
              </a:rPr>
            </a:br>
            <a:r>
              <a:rPr lang="en-US" altLang="en-US" dirty="0">
                <a:solidFill>
                  <a:srgbClr val="A71D5D"/>
                </a:solidFill>
                <a:latin typeface="JetBrains Mono"/>
              </a:rPr>
              <a:t>   </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return </a:t>
            </a:r>
            <a:r>
              <a:rPr lang="en-US" altLang="en-US" dirty="0">
                <a:solidFill>
                  <a:srgbClr val="63A35C"/>
                </a:solidFill>
                <a:latin typeface="JetBrains Mono"/>
              </a:rPr>
              <a:t>{</a:t>
            </a:r>
            <a:r>
              <a:rPr lang="en-US" altLang="en-US" dirty="0">
                <a:solidFill>
                  <a:srgbClr val="990073"/>
                </a:solidFill>
                <a:latin typeface="JetBrains Mono"/>
              </a:rPr>
              <a:t>x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x</a:t>
            </a:r>
            <a:r>
              <a:rPr lang="en-US" altLang="en-US" dirty="0">
                <a:solidFill>
                  <a:srgbClr val="63A35C"/>
                </a:solidFill>
                <a:latin typeface="JetBrains Mono"/>
              </a:rPr>
              <a:t>, </a:t>
            </a:r>
            <a:r>
              <a:rPr lang="en-US" altLang="en-US" dirty="0">
                <a:solidFill>
                  <a:srgbClr val="990073"/>
                </a:solidFill>
                <a:latin typeface="JetBrains Mono"/>
              </a:rPr>
              <a:t>y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y</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6E281C5-B057-46DE-8403-C1D67CE5B70C}"/>
              </a:ext>
            </a:extLst>
          </p:cNvPr>
          <p:cNvSpPr>
            <a:spLocks noChangeArrowheads="1"/>
          </p:cNvSpPr>
          <p:nvPr/>
        </p:nvSpPr>
        <p:spPr bwMode="auto">
          <a:xfrm>
            <a:off x="558947" y="4523734"/>
            <a:ext cx="528606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err="1">
                <a:ln>
                  <a:noFill/>
                </a:ln>
                <a:solidFill>
                  <a:srgbClr val="0086B3"/>
                </a:solidFill>
                <a:effectLst/>
                <a:latin typeface="JetBrains Mono"/>
              </a:rPr>
              <a:t>p</a:t>
            </a:r>
            <a:r>
              <a:rPr kumimoji="0" lang="en-US" altLang="en-US" sz="2400" b="0" i="0" u="none" strike="noStrike" cap="none" normalizeH="0" baseline="0" dirty="0" err="1">
                <a:ln>
                  <a:noFill/>
                </a:ln>
                <a:solidFill>
                  <a:srgbClr val="008080"/>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69896"/>
                </a:solidFill>
                <a:effectLst/>
                <a:latin typeface="JetBrains Mono"/>
              </a:rPr>
              <a:t>// OK! calls operator+(const Point&amp;)</a:t>
            </a:r>
            <a:br>
              <a:rPr kumimoji="0" lang="en-US" altLang="en-US" sz="2400" b="0" i="0" u="none" strike="noStrike" cap="none" normalizeH="0" baseline="0" dirty="0">
                <a:ln>
                  <a:noFill/>
                </a:ln>
                <a:solidFill>
                  <a:srgbClr val="969896"/>
                </a:solidFill>
                <a:effectLst/>
                <a:latin typeface="JetBrains Mono"/>
              </a:rPr>
            </a:b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3</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69896"/>
                </a:solidFill>
                <a:effectLst/>
                <a:latin typeface="JetBrains Mono"/>
              </a:rPr>
              <a:t>// </a:t>
            </a:r>
            <a:r>
              <a:rPr lang="en-US" altLang="en-US" sz="2400" dirty="0">
                <a:solidFill>
                  <a:srgbClr val="969896"/>
                </a:solidFill>
                <a:latin typeface="JetBrains Mono"/>
              </a:rPr>
              <a:t>compilation error</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03439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namespaces</a:t>
            </a:r>
          </a:p>
        </p:txBody>
      </p:sp>
    </p:spTree>
    <p:extLst>
      <p:ext uri="{BB962C8B-B14F-4D97-AF65-F5344CB8AC3E}">
        <p14:creationId xmlns:p14="http://schemas.microsoft.com/office/powerpoint/2010/main" val="202038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4998"/>
            <a:ext cx="11538857" cy="1066800"/>
          </a:xfrm>
        </p:spPr>
        <p:txBody>
          <a:bodyPr>
            <a:normAutofit/>
          </a:bodyPr>
          <a:lstStyle/>
          <a:p>
            <a:r>
              <a:rPr lang="en-US" dirty="0"/>
              <a:t>Function overloading – same name, different game…</a:t>
            </a:r>
          </a:p>
        </p:txBody>
      </p:sp>
      <p:sp>
        <p:nvSpPr>
          <p:cNvPr id="3" name="Content Placeholder 2"/>
          <p:cNvSpPr>
            <a:spLocks noGrp="1"/>
          </p:cNvSpPr>
          <p:nvPr>
            <p:ph idx="1"/>
          </p:nvPr>
        </p:nvSpPr>
        <p:spPr>
          <a:xfrm>
            <a:off x="609600" y="1229359"/>
            <a:ext cx="11145520" cy="4174979"/>
          </a:xfrm>
        </p:spPr>
        <p:txBody>
          <a:bodyPr>
            <a:normAutofit/>
          </a:bodyPr>
          <a:lstStyle/>
          <a:p>
            <a:pPr>
              <a:lnSpc>
                <a:spcPct val="150000"/>
              </a:lnSpc>
            </a:pPr>
            <a:r>
              <a:rPr lang="en-US" sz="2400" dirty="0"/>
              <a:t>In C we couldn’t have the same function name for 2 different functions in the same file</a:t>
            </a:r>
          </a:p>
          <a:p>
            <a:pPr>
              <a:lnSpc>
                <a:spcPct val="150000"/>
              </a:lnSpc>
            </a:pPr>
            <a:r>
              <a:rPr lang="en-US" sz="2400" dirty="0"/>
              <a:t>In C++, we can! The functions must differ in their arguments for this to happen</a:t>
            </a:r>
          </a:p>
          <a:p>
            <a:pPr>
              <a:lnSpc>
                <a:spcPct val="150000"/>
              </a:lnSpc>
            </a:pPr>
            <a:r>
              <a:rPr lang="en-US" sz="2400" dirty="0"/>
              <a:t>Simple example:</a:t>
            </a:r>
          </a:p>
        </p:txBody>
      </p:sp>
      <p:sp>
        <p:nvSpPr>
          <p:cNvPr id="4" name="Rectangle 1">
            <a:extLst>
              <a:ext uri="{FF2B5EF4-FFF2-40B4-BE49-F238E27FC236}">
                <a16:creationId xmlns:a16="http://schemas.microsoft.com/office/drawing/2014/main" id="{67181E97-A09C-456A-98C1-AAAD0F01E22F}"/>
              </a:ext>
            </a:extLst>
          </p:cNvPr>
          <p:cNvSpPr>
            <a:spLocks noChangeArrowheads="1"/>
          </p:cNvSpPr>
          <p:nvPr/>
        </p:nvSpPr>
        <p:spPr bwMode="auto">
          <a:xfrm>
            <a:off x="1104554" y="3625350"/>
            <a:ext cx="467711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#include </a:t>
            </a:r>
            <a:r>
              <a:rPr kumimoji="0" lang="en-US" altLang="en-US" b="0" i="0" u="none" strike="noStrike" cap="none" normalizeH="0" baseline="0" dirty="0">
                <a:ln>
                  <a:noFill/>
                </a:ln>
                <a:solidFill>
                  <a:srgbClr val="183691"/>
                </a:solidFill>
                <a:effectLst/>
                <a:latin typeface="JetBrains Mono"/>
              </a:rPr>
              <a:t>&lt;iostream&gt;</a:t>
            </a:r>
            <a:br>
              <a:rPr kumimoji="0" lang="en-US" altLang="en-US" b="0" i="0" u="none" strike="noStrike" cap="none" normalizeH="0" baseline="0" dirty="0">
                <a:ln>
                  <a:noFill/>
                </a:ln>
                <a:solidFill>
                  <a:srgbClr val="183691"/>
                </a:solidFill>
                <a:effectLst/>
                <a:latin typeface="JetBrains Mono"/>
              </a:rPr>
            </a:br>
            <a:br>
              <a:rPr kumimoji="0" lang="en-US" altLang="en-US" b="0" i="0" u="none" strike="noStrike" cap="none" normalizeH="0" baseline="0" dirty="0">
                <a:ln>
                  <a:noFill/>
                </a:ln>
                <a:solidFill>
                  <a:srgbClr val="183691"/>
                </a:solidFill>
                <a:effectLst/>
                <a:latin typeface="JetBrains Mono"/>
              </a:rPr>
            </a:br>
            <a:r>
              <a:rPr kumimoji="0" lang="en-US" altLang="en-US" b="0" i="0" u="none" strike="noStrike" cap="none" normalizeH="0" baseline="0" dirty="0">
                <a:ln>
                  <a:noFill/>
                </a:ln>
                <a:solidFill>
                  <a:srgbClr val="A71D5D"/>
                </a:solidFill>
                <a:effectLst/>
                <a:latin typeface="JetBrains Mono"/>
              </a:rPr>
              <a:t>void </a:t>
            </a:r>
            <a:r>
              <a:rPr kumimoji="0" lang="en-US" altLang="en-US" b="0" i="0" u="none" strike="noStrike" cap="none" normalizeH="0" baseline="0" dirty="0">
                <a:ln>
                  <a:noFill/>
                </a:ln>
                <a:solidFill>
                  <a:srgbClr val="795DA3"/>
                </a:solidFill>
                <a:effectLst/>
                <a:latin typeface="JetBrains Mono"/>
              </a:rPr>
              <a:t>print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333333"/>
                </a:solidFill>
                <a:effectLst/>
                <a:latin typeface="JetBrains Mono"/>
              </a:rPr>
              <a:t>i</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cout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 Here is int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333333"/>
                </a:solidFill>
                <a:effectLst/>
                <a:latin typeface="JetBrains Mono"/>
              </a:rPr>
              <a:t>i</a:t>
            </a:r>
            <a:r>
              <a:rPr kumimoji="0" lang="en-US" altLang="en-US" b="0" i="0" u="none" strike="noStrike" cap="none" normalizeH="0" baseline="0" dirty="0">
                <a:ln>
                  <a:noFill/>
                </a:ln>
                <a:solidFill>
                  <a:srgbClr val="33333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endl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void </a:t>
            </a:r>
            <a:r>
              <a:rPr kumimoji="0" lang="en-US" altLang="en-US" b="0" i="0" u="none" strike="noStrike" cap="none" normalizeH="0" baseline="0" dirty="0">
                <a:ln>
                  <a:noFill/>
                </a:ln>
                <a:solidFill>
                  <a:srgbClr val="795DA3"/>
                </a:solidFill>
                <a:effectLst/>
                <a:latin typeface="JetBrains Mono"/>
              </a:rPr>
              <a:t>print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double  </a:t>
            </a:r>
            <a:r>
              <a:rPr kumimoji="0" lang="en-US" altLang="en-US" b="0" i="0" u="none" strike="noStrike" cap="none" normalizeH="0" baseline="0" dirty="0">
                <a:ln>
                  <a:noFill/>
                </a:ln>
                <a:solidFill>
                  <a:srgbClr val="333333"/>
                </a:solidFill>
                <a:effectLst/>
                <a:latin typeface="JetBrains Mono"/>
              </a:rPr>
              <a:t>f</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cout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 Here is float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333333"/>
                </a:solidFill>
                <a:effectLst/>
                <a:latin typeface="JetBrains Mono"/>
              </a:rPr>
              <a:t>f </a:t>
            </a:r>
            <a:r>
              <a:rPr kumimoji="0" lang="en-US" altLang="en-US" b="0" i="0" u="none" strike="noStrike" cap="none" normalizeH="0" baseline="0" dirty="0">
                <a:ln>
                  <a:noFill/>
                </a:ln>
                <a:solidFill>
                  <a:srgbClr val="008080"/>
                </a:solidFill>
                <a:effectLst/>
                <a:latin typeface="JetBrains Mono"/>
              </a:rPr>
              <a:t>&lt;&lt; 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endl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void </a:t>
            </a:r>
            <a:r>
              <a:rPr kumimoji="0" lang="en-US" altLang="en-US" b="0" i="0" u="none" strike="noStrike" cap="none" normalizeH="0" baseline="0" dirty="0">
                <a:ln>
                  <a:noFill/>
                </a:ln>
                <a:solidFill>
                  <a:srgbClr val="795DA3"/>
                </a:solidFill>
                <a:effectLst/>
                <a:latin typeface="JetBrains Mono"/>
              </a:rPr>
              <a:t>print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char const *</a:t>
            </a:r>
            <a:r>
              <a:rPr kumimoji="0" lang="en-US" altLang="en-US" b="0" i="0" u="none" strike="noStrike" cap="none" normalizeH="0" baseline="0" dirty="0">
                <a:ln>
                  <a:noFill/>
                </a:ln>
                <a:solidFill>
                  <a:srgbClr val="333333"/>
                </a:solidFill>
                <a:effectLst/>
                <a:latin typeface="JetBrains Mono"/>
              </a:rPr>
              <a:t>c</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cout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 Here is char*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333333"/>
                </a:solidFill>
                <a:effectLst/>
                <a:latin typeface="JetBrains Mono"/>
              </a:rPr>
              <a:t>c </a:t>
            </a:r>
            <a:r>
              <a:rPr kumimoji="0" lang="en-US" altLang="en-US" b="0" i="0" u="none" strike="noStrike" cap="none" normalizeH="0" baseline="0" dirty="0">
                <a:ln>
                  <a:noFill/>
                </a:ln>
                <a:solidFill>
                  <a:srgbClr val="008080"/>
                </a:solidFill>
                <a:effectLst/>
                <a:latin typeface="JetBrains Mono"/>
              </a:rPr>
              <a:t>&lt;&lt; 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endl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2D936F4-2990-40D8-9DD7-3F70DAEF9221}"/>
              </a:ext>
            </a:extLst>
          </p:cNvPr>
          <p:cNvSpPr/>
          <p:nvPr/>
        </p:nvSpPr>
        <p:spPr>
          <a:xfrm>
            <a:off x="6781799" y="3264850"/>
            <a:ext cx="2090057" cy="2308324"/>
          </a:xfrm>
          <a:prstGeom prst="rect">
            <a:avLst/>
          </a:prstGeom>
        </p:spPr>
        <p:txBody>
          <a:bodyPr wrap="square">
            <a:spAutoFit/>
          </a:bodyPr>
          <a:lstStyle/>
          <a:p>
            <a:r>
              <a:rPr lang="en-US" altLang="en-US" sz="2400" dirty="0">
                <a:solidFill>
                  <a:srgbClr val="A71D5D"/>
                </a:solidFill>
                <a:latin typeface="JetBrains Mono"/>
              </a:rPr>
              <a:t>int </a:t>
            </a:r>
            <a:r>
              <a:rPr lang="en-US" altLang="en-US" sz="2400" dirty="0">
                <a:solidFill>
                  <a:srgbClr val="795DA3"/>
                </a:solidFill>
                <a:latin typeface="JetBrains Mono"/>
              </a:rPr>
              <a:t>main</a:t>
            </a:r>
            <a:r>
              <a:rPr lang="en-US" altLang="en-US" sz="2400" dirty="0">
                <a:solidFill>
                  <a:srgbClr val="63A35C"/>
                </a:solidFill>
                <a:latin typeface="JetBrains Mono"/>
              </a:rPr>
              <a:t>() {</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0086B3"/>
                </a:solidFill>
                <a:latin typeface="JetBrains Mono"/>
              </a:rPr>
              <a:t>print</a:t>
            </a:r>
            <a:r>
              <a:rPr lang="en-US" altLang="en-US" sz="2400" dirty="0">
                <a:solidFill>
                  <a:srgbClr val="63A35C"/>
                </a:solidFill>
                <a:latin typeface="JetBrains Mono"/>
              </a:rPr>
              <a:t>(</a:t>
            </a:r>
            <a:r>
              <a:rPr lang="en-US" altLang="en-US" sz="2400" dirty="0">
                <a:solidFill>
                  <a:srgbClr val="0086B3"/>
                </a:solidFill>
                <a:latin typeface="JetBrains Mono"/>
              </a:rPr>
              <a:t>10</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0086B3"/>
                </a:solidFill>
                <a:latin typeface="JetBrains Mono"/>
              </a:rPr>
              <a:t>print</a:t>
            </a:r>
            <a:r>
              <a:rPr lang="en-US" altLang="en-US" sz="2400" dirty="0">
                <a:solidFill>
                  <a:srgbClr val="63A35C"/>
                </a:solidFill>
                <a:latin typeface="JetBrains Mono"/>
              </a:rPr>
              <a:t>(</a:t>
            </a:r>
            <a:r>
              <a:rPr lang="en-US" altLang="en-US" sz="2400" dirty="0">
                <a:solidFill>
                  <a:srgbClr val="0086B3"/>
                </a:solidFill>
                <a:latin typeface="JetBrains Mono"/>
              </a:rPr>
              <a:t>10.10</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0086B3"/>
                </a:solidFill>
                <a:latin typeface="JetBrains Mono"/>
              </a:rPr>
              <a:t>print</a:t>
            </a:r>
            <a:r>
              <a:rPr lang="en-US" altLang="en-US" sz="2400" dirty="0">
                <a:solidFill>
                  <a:srgbClr val="63A35C"/>
                </a:solidFill>
                <a:latin typeface="JetBrains Mono"/>
              </a:rPr>
              <a:t>(</a:t>
            </a:r>
            <a:r>
              <a:rPr lang="en-US" altLang="en-US" sz="2400" dirty="0">
                <a:solidFill>
                  <a:srgbClr val="183691"/>
                </a:solidFill>
                <a:latin typeface="JetBrains Mono"/>
              </a:rPr>
              <a:t>"ten"</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A71D5D"/>
                </a:solidFill>
                <a:latin typeface="JetBrains Mono"/>
              </a:rPr>
              <a:t>return </a:t>
            </a:r>
            <a:r>
              <a:rPr lang="en-US" altLang="en-US" sz="2400" dirty="0">
                <a:solidFill>
                  <a:srgbClr val="0086B3"/>
                </a:solidFill>
                <a:latin typeface="JetBrains Mono"/>
              </a:rPr>
              <a:t>0</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a:t>
            </a:r>
            <a:endParaRPr lang="en-US" sz="2400" dirty="0"/>
          </a:p>
        </p:txBody>
      </p:sp>
      <p:sp>
        <p:nvSpPr>
          <p:cNvPr id="6" name="Rectangle 5">
            <a:extLst>
              <a:ext uri="{FF2B5EF4-FFF2-40B4-BE49-F238E27FC236}">
                <a16:creationId xmlns:a16="http://schemas.microsoft.com/office/drawing/2014/main" id="{8C3E622D-FF05-41A7-8B1D-006622E2ACEC}"/>
              </a:ext>
            </a:extLst>
          </p:cNvPr>
          <p:cNvSpPr/>
          <p:nvPr/>
        </p:nvSpPr>
        <p:spPr>
          <a:xfrm>
            <a:off x="9224191" y="3512142"/>
            <a:ext cx="2530929" cy="1317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lt1"/>
                </a:solidFill>
              </a:rPr>
              <a:t>Here is int 10</a:t>
            </a:r>
          </a:p>
          <a:p>
            <a:pPr algn="ctr"/>
            <a:r>
              <a:rPr lang="en-US" sz="2400" dirty="0">
                <a:solidFill>
                  <a:schemeClr val="lt1"/>
                </a:solidFill>
              </a:rPr>
              <a:t> Here is float 10.1</a:t>
            </a:r>
          </a:p>
          <a:p>
            <a:pPr algn="ctr"/>
            <a:r>
              <a:rPr lang="en-US" sz="2400" dirty="0">
                <a:solidFill>
                  <a:schemeClr val="lt1"/>
                </a:solidFill>
              </a:rPr>
              <a:t> Here is char* ten</a:t>
            </a:r>
          </a:p>
        </p:txBody>
      </p:sp>
    </p:spTree>
    <p:extLst>
      <p:ext uri="{BB962C8B-B14F-4D97-AF65-F5344CB8AC3E}">
        <p14:creationId xmlns:p14="http://schemas.microsoft.com/office/powerpoint/2010/main" val="206917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Namespaces</a:t>
            </a:r>
          </a:p>
        </p:txBody>
      </p:sp>
      <p:sp>
        <p:nvSpPr>
          <p:cNvPr id="3" name="Content Placeholder 2"/>
          <p:cNvSpPr>
            <a:spLocks noGrp="1"/>
          </p:cNvSpPr>
          <p:nvPr>
            <p:ph idx="1"/>
          </p:nvPr>
        </p:nvSpPr>
        <p:spPr>
          <a:xfrm>
            <a:off x="609600" y="1229359"/>
            <a:ext cx="8039100" cy="5051698"/>
          </a:xfrm>
        </p:spPr>
        <p:txBody>
          <a:bodyPr>
            <a:normAutofit/>
          </a:bodyPr>
          <a:lstStyle/>
          <a:p>
            <a:pPr>
              <a:lnSpc>
                <a:spcPct val="150000"/>
              </a:lnSpc>
            </a:pPr>
            <a:r>
              <a:rPr lang="en-US" sz="2400" dirty="0"/>
              <a:t>Namespaces allow us to create named scopes.</a:t>
            </a:r>
          </a:p>
          <a:p>
            <a:pPr>
              <a:lnSpc>
                <a:spcPct val="150000"/>
              </a:lnSpc>
            </a:pPr>
            <a:r>
              <a:rPr lang="en-US" sz="2400" dirty="0"/>
              <a:t>Consider the example to the right – we can’t access the global err from the main scope, since the local variable err shadows it</a:t>
            </a:r>
          </a:p>
          <a:p>
            <a:pPr>
              <a:lnSpc>
                <a:spcPct val="150000"/>
              </a:lnSpc>
            </a:pPr>
            <a:r>
              <a:rPr lang="en-US" sz="2400" dirty="0"/>
              <a:t>But what if we want to access the global err and still have access to the local err, without changing their names?</a:t>
            </a:r>
          </a:p>
          <a:p>
            <a:pPr>
              <a:lnSpc>
                <a:spcPct val="150000"/>
              </a:lnSpc>
            </a:pPr>
            <a:r>
              <a:rPr lang="en-US" sz="2400" dirty="0"/>
              <a:t>we would have to have a way to tell the program which err we are using now</a:t>
            </a:r>
          </a:p>
        </p:txBody>
      </p:sp>
      <p:sp>
        <p:nvSpPr>
          <p:cNvPr id="4" name="Rectangle 1">
            <a:extLst>
              <a:ext uri="{FF2B5EF4-FFF2-40B4-BE49-F238E27FC236}">
                <a16:creationId xmlns:a16="http://schemas.microsoft.com/office/drawing/2014/main" id="{3DF0218B-2644-447B-A06A-D9505E8BA54C}"/>
              </a:ext>
            </a:extLst>
          </p:cNvPr>
          <p:cNvSpPr>
            <a:spLocks noChangeArrowheads="1"/>
          </p:cNvSpPr>
          <p:nvPr/>
        </p:nvSpPr>
        <p:spPr bwMode="auto">
          <a:xfrm>
            <a:off x="9290956" y="1861575"/>
            <a:ext cx="20504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A71D5D"/>
                </a:solidFill>
                <a:effectLst/>
                <a:latin typeface="JetBrains Mono"/>
              </a:rPr>
              <a:t>int </a:t>
            </a:r>
            <a:r>
              <a:rPr kumimoji="0" lang="en-US" altLang="en-US" sz="2800" b="0" i="0" u="none" strike="noStrike" cap="none" normalizeH="0" baseline="0">
                <a:ln>
                  <a:noFill/>
                </a:ln>
                <a:solidFill>
                  <a:srgbClr val="0086B3"/>
                </a:solidFill>
                <a:effectLst/>
                <a:latin typeface="JetBrains Mono"/>
              </a:rPr>
              <a:t>err</a:t>
            </a:r>
            <a:r>
              <a:rPr kumimoji="0" lang="en-US" altLang="en-US" sz="2800" b="0" i="0" u="none" strike="noStrike" cap="none" normalizeH="0" baseline="0">
                <a:ln>
                  <a:noFill/>
                </a:ln>
                <a:solidFill>
                  <a:srgbClr val="A71D5D"/>
                </a:solidFill>
                <a:effectLst/>
                <a:latin typeface="JetBrains Mono"/>
              </a:rPr>
              <a:t>=</a:t>
            </a:r>
            <a:r>
              <a:rPr kumimoji="0" lang="en-US" altLang="en-US" sz="2800" b="0" i="0" u="none" strike="noStrike" cap="none" normalizeH="0" baseline="0">
                <a:ln>
                  <a:noFill/>
                </a:ln>
                <a:solidFill>
                  <a:srgbClr val="0086B3"/>
                </a:solidFill>
                <a:effectLst/>
                <a:latin typeface="JetBrains Mono"/>
              </a:rPr>
              <a:t>200</a:t>
            </a:r>
            <a:r>
              <a:rPr kumimoji="0" lang="en-US" altLang="en-US" sz="2800" b="0" i="0" u="none" strike="noStrike" cap="none" normalizeH="0" baseline="0">
                <a:ln>
                  <a:noFill/>
                </a:ln>
                <a:solidFill>
                  <a:srgbClr val="63A35C"/>
                </a:solidFill>
                <a:effectLst/>
                <a:latin typeface="JetBrains Mono"/>
              </a:rPr>
              <a:t>;</a:t>
            </a:r>
            <a:br>
              <a:rPr kumimoji="0" lang="en-US" altLang="en-US" sz="2800" b="0" i="0" u="none" strike="noStrike" cap="none" normalizeH="0" baseline="0">
                <a:ln>
                  <a:noFill/>
                </a:ln>
                <a:solidFill>
                  <a:srgbClr val="63A35C"/>
                </a:solidFill>
                <a:effectLst/>
                <a:latin typeface="JetBrains Mono"/>
              </a:rPr>
            </a:br>
            <a:br>
              <a:rPr kumimoji="0" lang="en-US" altLang="en-US" sz="2800" b="0" i="0" u="none" strike="noStrike" cap="none" normalizeH="0" baseline="0">
                <a:ln>
                  <a:noFill/>
                </a:ln>
                <a:solidFill>
                  <a:srgbClr val="63A35C"/>
                </a:solidFill>
                <a:effectLst/>
                <a:latin typeface="JetBrains Mono"/>
              </a:rPr>
            </a:br>
            <a:r>
              <a:rPr kumimoji="0" lang="en-US" altLang="en-US" sz="2800" b="0" i="0" u="none" strike="noStrike" cap="none" normalizeH="0" baseline="0">
                <a:ln>
                  <a:noFill/>
                </a:ln>
                <a:solidFill>
                  <a:srgbClr val="A71D5D"/>
                </a:solidFill>
                <a:effectLst/>
                <a:latin typeface="JetBrains Mono"/>
              </a:rPr>
              <a:t>int </a:t>
            </a:r>
            <a:r>
              <a:rPr kumimoji="0" lang="en-US" altLang="en-US" sz="2800" b="0" i="0" u="none" strike="noStrike" cap="none" normalizeH="0" baseline="0">
                <a:ln>
                  <a:noFill/>
                </a:ln>
                <a:solidFill>
                  <a:srgbClr val="795DA3"/>
                </a:solidFill>
                <a:effectLst/>
                <a:latin typeface="JetBrains Mono"/>
              </a:rPr>
              <a:t>main</a:t>
            </a:r>
            <a:r>
              <a:rPr kumimoji="0" lang="en-US" altLang="en-US" sz="2800" b="0" i="0" u="none" strike="noStrike" cap="none" normalizeH="0" baseline="0">
                <a:ln>
                  <a:noFill/>
                </a:ln>
                <a:solidFill>
                  <a:srgbClr val="63A35C"/>
                </a:solidFill>
                <a:effectLst/>
                <a:latin typeface="JetBrains Mono"/>
              </a:rPr>
              <a:t>(){</a:t>
            </a:r>
            <a:br>
              <a:rPr kumimoji="0" lang="en-US" altLang="en-US" sz="2800" b="0" i="0" u="none" strike="noStrike" cap="none" normalizeH="0" baseline="0">
                <a:ln>
                  <a:noFill/>
                </a:ln>
                <a:solidFill>
                  <a:srgbClr val="63A35C"/>
                </a:solidFill>
                <a:effectLst/>
                <a:latin typeface="JetBrains Mono"/>
              </a:rPr>
            </a:br>
            <a:r>
              <a:rPr kumimoji="0" lang="en-US" altLang="en-US" sz="2800" b="0" i="0" u="none" strike="noStrike" cap="none" normalizeH="0" baseline="0">
                <a:ln>
                  <a:noFill/>
                </a:ln>
                <a:solidFill>
                  <a:srgbClr val="63A35C"/>
                </a:solidFill>
                <a:effectLst/>
                <a:latin typeface="JetBrains Mono"/>
              </a:rPr>
              <a:t>   </a:t>
            </a:r>
            <a:r>
              <a:rPr kumimoji="0" lang="en-US" altLang="en-US" sz="2800" b="0" i="0" u="none" strike="noStrike" cap="none" normalizeH="0" baseline="0">
                <a:ln>
                  <a:noFill/>
                </a:ln>
                <a:solidFill>
                  <a:srgbClr val="A71D5D"/>
                </a:solidFill>
                <a:effectLst/>
                <a:latin typeface="JetBrains Mono"/>
              </a:rPr>
              <a:t>int </a:t>
            </a:r>
            <a:r>
              <a:rPr kumimoji="0" lang="en-US" altLang="en-US" sz="2800" b="0" i="0" u="none" strike="noStrike" cap="none" normalizeH="0" baseline="0">
                <a:ln>
                  <a:noFill/>
                </a:ln>
                <a:solidFill>
                  <a:srgbClr val="0086B3"/>
                </a:solidFill>
                <a:effectLst/>
                <a:latin typeface="JetBrains Mono"/>
              </a:rPr>
              <a:t>err </a:t>
            </a:r>
            <a:r>
              <a:rPr kumimoji="0" lang="en-US" altLang="en-US" sz="2800" b="0" i="0" u="none" strike="noStrike" cap="none" normalizeH="0" baseline="0">
                <a:ln>
                  <a:noFill/>
                </a:ln>
                <a:solidFill>
                  <a:srgbClr val="A71D5D"/>
                </a:solidFill>
                <a:effectLst/>
                <a:latin typeface="JetBrains Mono"/>
              </a:rPr>
              <a:t>=</a:t>
            </a:r>
            <a:r>
              <a:rPr kumimoji="0" lang="en-US" altLang="en-US" sz="2800" b="0" i="0" u="none" strike="noStrike" cap="none" normalizeH="0" baseline="0">
                <a:ln>
                  <a:noFill/>
                </a:ln>
                <a:solidFill>
                  <a:srgbClr val="0086B3"/>
                </a:solidFill>
                <a:effectLst/>
                <a:latin typeface="JetBrains Mono"/>
              </a:rPr>
              <a:t>10</a:t>
            </a:r>
            <a:r>
              <a:rPr kumimoji="0" lang="en-US" altLang="en-US" sz="2800" b="0" i="0" u="none" strike="noStrike" cap="none" normalizeH="0" baseline="0">
                <a:ln>
                  <a:noFill/>
                </a:ln>
                <a:solidFill>
                  <a:srgbClr val="63A35C"/>
                </a:solidFill>
                <a:effectLst/>
                <a:latin typeface="JetBrains Mono"/>
              </a:rPr>
              <a:t>;</a:t>
            </a:r>
            <a:br>
              <a:rPr kumimoji="0" lang="en-US" altLang="en-US" sz="2800" b="0" i="0" u="none" strike="noStrike" cap="none" normalizeH="0" baseline="0">
                <a:ln>
                  <a:noFill/>
                </a:ln>
                <a:solidFill>
                  <a:srgbClr val="63A35C"/>
                </a:solidFill>
                <a:effectLst/>
                <a:latin typeface="JetBrains Mono"/>
              </a:rPr>
            </a:br>
            <a:r>
              <a:rPr kumimoji="0" lang="en-US" altLang="en-US" sz="2800" b="0" i="0" u="none" strike="noStrike" cap="none" normalizeH="0" baseline="0">
                <a:ln>
                  <a:noFill/>
                </a:ln>
                <a:solidFill>
                  <a:srgbClr val="63A35C"/>
                </a:solidFill>
                <a:effectLst/>
                <a:latin typeface="JetBrains Mono"/>
              </a:rPr>
              <a:t>   </a:t>
            </a:r>
            <a:r>
              <a:rPr kumimoji="0" lang="en-US" altLang="en-US" sz="2800" b="0" i="0" u="none" strike="noStrike" cap="none" normalizeH="0" baseline="0">
                <a:ln>
                  <a:noFill/>
                </a:ln>
                <a:solidFill>
                  <a:srgbClr val="A71D5D"/>
                </a:solidFill>
                <a:effectLst/>
                <a:latin typeface="JetBrains Mono"/>
              </a:rPr>
              <a:t>return </a:t>
            </a:r>
            <a:r>
              <a:rPr kumimoji="0" lang="en-US" altLang="en-US" sz="2800" b="0" i="0" u="none" strike="noStrike" cap="none" normalizeH="0" baseline="0">
                <a:ln>
                  <a:noFill/>
                </a:ln>
                <a:solidFill>
                  <a:srgbClr val="0086B3"/>
                </a:solidFill>
                <a:effectLst/>
                <a:latin typeface="JetBrains Mono"/>
              </a:rPr>
              <a:t>0</a:t>
            </a:r>
            <a:r>
              <a:rPr kumimoji="0" lang="en-US" altLang="en-US" sz="2800" b="0" i="0" u="none" strike="noStrike" cap="none" normalizeH="0" baseline="0">
                <a:ln>
                  <a:noFill/>
                </a:ln>
                <a:solidFill>
                  <a:srgbClr val="63A35C"/>
                </a:solidFill>
                <a:effectLst/>
                <a:latin typeface="JetBrains Mono"/>
              </a:rPr>
              <a:t>;</a:t>
            </a:r>
            <a:br>
              <a:rPr kumimoji="0" lang="en-US" altLang="en-US" sz="2800" b="0" i="0" u="none" strike="noStrike" cap="none" normalizeH="0" baseline="0">
                <a:ln>
                  <a:noFill/>
                </a:ln>
                <a:solidFill>
                  <a:srgbClr val="63A35C"/>
                </a:solidFill>
                <a:effectLst/>
                <a:latin typeface="JetBrains Mono"/>
              </a:rPr>
            </a:br>
            <a:r>
              <a:rPr kumimoji="0" lang="en-US" altLang="en-US" sz="2800" b="0" i="0" u="none" strike="noStrike" cap="none" normalizeH="0" baseline="0">
                <a:ln>
                  <a:noFill/>
                </a:ln>
                <a:solidFill>
                  <a:srgbClr val="63A35C"/>
                </a:solidFill>
                <a:effectLst/>
                <a:latin typeface="JetBrains Mono"/>
              </a:rPr>
              <a:t>}</a:t>
            </a:r>
            <a:endParaRPr kumimoji="0" lang="en-US" altLang="en-US" sz="6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61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Namespaces</a:t>
            </a:r>
          </a:p>
        </p:txBody>
      </p:sp>
      <p:sp>
        <p:nvSpPr>
          <p:cNvPr id="3" name="Content Placeholder 2"/>
          <p:cNvSpPr>
            <a:spLocks noGrp="1"/>
          </p:cNvSpPr>
          <p:nvPr>
            <p:ph idx="1"/>
          </p:nvPr>
        </p:nvSpPr>
        <p:spPr>
          <a:xfrm>
            <a:off x="609600" y="1229359"/>
            <a:ext cx="6106886" cy="5051698"/>
          </a:xfrm>
        </p:spPr>
        <p:txBody>
          <a:bodyPr>
            <a:normAutofit/>
          </a:bodyPr>
          <a:lstStyle/>
          <a:p>
            <a:pPr>
              <a:lnSpc>
                <a:spcPct val="150000"/>
              </a:lnSpc>
            </a:pPr>
            <a:r>
              <a:rPr lang="en-US" sz="2400" dirty="0"/>
              <a:t>Namespaces allow that. </a:t>
            </a:r>
          </a:p>
          <a:p>
            <a:pPr>
              <a:lnSpc>
                <a:spcPct val="150000"/>
              </a:lnSpc>
            </a:pPr>
            <a:r>
              <a:rPr lang="en-US" sz="2400" dirty="0"/>
              <a:t>In the following code, We declare the global err in a namespace named “global”</a:t>
            </a:r>
          </a:p>
          <a:p>
            <a:pPr>
              <a:lnSpc>
                <a:spcPct val="150000"/>
              </a:lnSpc>
            </a:pPr>
            <a:r>
              <a:rPr lang="en-US" sz="2400" dirty="0"/>
              <a:t> We then use the scope operator :: to access the variable inside the global namespace and print it</a:t>
            </a:r>
          </a:p>
          <a:p>
            <a:pPr>
              <a:lnSpc>
                <a:spcPct val="150000"/>
              </a:lnSpc>
            </a:pPr>
            <a:r>
              <a:rPr lang="en-US" sz="2400" dirty="0"/>
              <a:t>Where else do we use the scope operator in this example?</a:t>
            </a:r>
          </a:p>
        </p:txBody>
      </p:sp>
      <p:sp>
        <p:nvSpPr>
          <p:cNvPr id="5" name="Rectangle 1">
            <a:extLst>
              <a:ext uri="{FF2B5EF4-FFF2-40B4-BE49-F238E27FC236}">
                <a16:creationId xmlns:a16="http://schemas.microsoft.com/office/drawing/2014/main" id="{08DC44B4-0BEE-4212-8918-998A908FF51F}"/>
              </a:ext>
            </a:extLst>
          </p:cNvPr>
          <p:cNvSpPr>
            <a:spLocks noChangeArrowheads="1"/>
          </p:cNvSpPr>
          <p:nvPr/>
        </p:nvSpPr>
        <p:spPr bwMode="auto">
          <a:xfrm>
            <a:off x="6934201" y="1113332"/>
            <a:ext cx="4837799"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#include </a:t>
            </a:r>
            <a:r>
              <a:rPr kumimoji="0" lang="en-US" altLang="en-US" sz="2400" b="0" i="0" u="none" strike="noStrike" cap="none" normalizeH="0" baseline="0" dirty="0">
                <a:ln>
                  <a:noFill/>
                </a:ln>
                <a:solidFill>
                  <a:srgbClr val="183691"/>
                </a:solidFill>
                <a:effectLst/>
                <a:latin typeface="JetBrains Mono"/>
              </a:rPr>
              <a:t>&lt;iostream&gt;</a:t>
            </a:r>
            <a:br>
              <a:rPr kumimoji="0" lang="en-US" altLang="en-US" sz="2400" b="0" i="0" u="none" strike="noStrike" cap="none" normalizeH="0" baseline="0" dirty="0">
                <a:ln>
                  <a:noFill/>
                </a:ln>
                <a:solidFill>
                  <a:srgbClr val="183691"/>
                </a:solidFill>
                <a:effectLst/>
                <a:latin typeface="JetBrains Mono"/>
              </a:rPr>
            </a:br>
            <a:br>
              <a:rPr kumimoji="0" lang="en-US" altLang="en-US" sz="2400" b="0" i="0" u="none" strike="noStrike" cap="none" normalizeH="0" baseline="0" dirty="0">
                <a:ln>
                  <a:noFill/>
                </a:ln>
                <a:solidFill>
                  <a:srgbClr val="183691"/>
                </a:solidFill>
                <a:effectLst/>
                <a:latin typeface="JetBrains Mono"/>
              </a:rPr>
            </a:br>
            <a:r>
              <a:rPr kumimoji="0" lang="en-US" altLang="en-US" sz="2400" b="0" i="0" u="none" strike="noStrike" cap="none" normalizeH="0" baseline="0" dirty="0">
                <a:ln>
                  <a:noFill/>
                </a:ln>
                <a:solidFill>
                  <a:srgbClr val="A71D5D"/>
                </a:solidFill>
                <a:effectLst/>
                <a:latin typeface="JetBrains Mono"/>
              </a:rPr>
              <a:t>namespace </a:t>
            </a:r>
            <a:r>
              <a:rPr kumimoji="0" lang="en-US" altLang="en-US" sz="2400" b="0" i="0" u="none" strike="noStrike" cap="none" normalizeH="0" baseline="0" dirty="0">
                <a:ln>
                  <a:noFill/>
                </a:ln>
                <a:solidFill>
                  <a:srgbClr val="008080"/>
                </a:solidFill>
                <a:effectLst/>
                <a:latin typeface="JetBrains Mono"/>
              </a:rPr>
              <a:t>global</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0086B3"/>
                </a:solidFill>
                <a:effectLst/>
                <a:latin typeface="JetBrains Mono"/>
              </a:rPr>
              <a:t>err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200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795DA3"/>
                </a:solidFill>
                <a:effectLst/>
                <a:latin typeface="JetBrains Mono"/>
              </a:rPr>
              <a:t>main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0086B3"/>
                </a:solidFill>
                <a:effectLst/>
                <a:latin typeface="JetBrains Mono"/>
              </a:rPr>
              <a:t>err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10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1" i="0" u="none" strike="noStrike" cap="none" normalizeH="0" baseline="0" dirty="0">
                <a:ln>
                  <a:noFill/>
                </a:ln>
                <a:solidFill>
                  <a:srgbClr val="008080"/>
                </a:solidFill>
                <a:effectLst/>
                <a:latin typeface="JetBrains Mono"/>
              </a:rPr>
              <a:t>global</a:t>
            </a:r>
            <a:r>
              <a:rPr kumimoji="0" lang="en-US" altLang="en-US" sz="2400" b="1" i="0" u="none" strike="noStrike" cap="none" normalizeH="0" baseline="0" dirty="0">
                <a:ln>
                  <a:noFill/>
                </a:ln>
                <a:solidFill>
                  <a:srgbClr val="A71D5D"/>
                </a:solidFill>
                <a:effectLst/>
                <a:latin typeface="JetBrains Mono"/>
              </a:rPr>
              <a:t>::</a:t>
            </a:r>
            <a:r>
              <a:rPr kumimoji="0" lang="en-US" altLang="en-US" sz="2400" b="1" i="0" u="none" strike="noStrike" cap="none" normalizeH="0" baseline="0" dirty="0">
                <a:ln>
                  <a:noFill/>
                </a:ln>
                <a:solidFill>
                  <a:srgbClr val="0086B3"/>
                </a:solidFill>
                <a:effectLst/>
                <a:latin typeface="JetBrains Mono"/>
              </a:rPr>
              <a:t>err</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endl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283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Namespaces – </a:t>
            </a:r>
            <a:r>
              <a:rPr lang="en-US" b="1" dirty="0"/>
              <a:t>using</a:t>
            </a:r>
            <a:r>
              <a:rPr lang="en-US" dirty="0"/>
              <a:t> keyword</a:t>
            </a:r>
          </a:p>
        </p:txBody>
      </p:sp>
      <p:sp>
        <p:nvSpPr>
          <p:cNvPr id="3" name="Content Placeholder 2"/>
          <p:cNvSpPr>
            <a:spLocks noGrp="1"/>
          </p:cNvSpPr>
          <p:nvPr>
            <p:ph idx="1"/>
          </p:nvPr>
        </p:nvSpPr>
        <p:spPr>
          <a:xfrm>
            <a:off x="136071" y="1229358"/>
            <a:ext cx="6580415" cy="5628641"/>
          </a:xfrm>
        </p:spPr>
        <p:txBody>
          <a:bodyPr>
            <a:normAutofit/>
          </a:bodyPr>
          <a:lstStyle/>
          <a:p>
            <a:pPr>
              <a:lnSpc>
                <a:spcPct val="150000"/>
              </a:lnSpc>
            </a:pPr>
            <a:r>
              <a:rPr lang="en-US" sz="2400" dirty="0"/>
              <a:t>If we don’t want to keep using the namespace operator, we can tell the program to make the contents of the namespace visible to this scope</a:t>
            </a:r>
          </a:p>
          <a:p>
            <a:pPr>
              <a:lnSpc>
                <a:spcPct val="150000"/>
              </a:lnSpc>
            </a:pPr>
            <a:r>
              <a:rPr lang="en-US" sz="2400" dirty="0"/>
              <a:t>This is done with the </a:t>
            </a:r>
            <a:r>
              <a:rPr lang="en-US" sz="2400" b="1" dirty="0"/>
              <a:t>using</a:t>
            </a:r>
            <a:r>
              <a:rPr lang="en-US" sz="2400" dirty="0"/>
              <a:t> keyword</a:t>
            </a:r>
          </a:p>
          <a:p>
            <a:pPr>
              <a:lnSpc>
                <a:spcPct val="150000"/>
              </a:lnSpc>
            </a:pPr>
            <a:r>
              <a:rPr lang="en-US" sz="2400" dirty="0"/>
              <a:t>If we want the whole namespace, we write “namespace” after the using keyword</a:t>
            </a:r>
          </a:p>
          <a:p>
            <a:pPr>
              <a:lnSpc>
                <a:spcPct val="150000"/>
              </a:lnSpc>
            </a:pPr>
            <a:r>
              <a:rPr lang="en-US" sz="2400" dirty="0"/>
              <a:t>Specifically in this case, </a:t>
            </a:r>
            <a:r>
              <a:rPr lang="en-US" sz="3200" b="1" dirty="0">
                <a:solidFill>
                  <a:srgbClr val="FF0000"/>
                </a:solidFill>
              </a:rPr>
              <a:t>it is bad practice to write “using namespace std”</a:t>
            </a:r>
            <a:endParaRPr lang="en-US" sz="2400" b="1" dirty="0">
              <a:solidFill>
                <a:srgbClr val="FF0000"/>
              </a:solidFill>
            </a:endParaRPr>
          </a:p>
        </p:txBody>
      </p:sp>
      <p:sp>
        <p:nvSpPr>
          <p:cNvPr id="5" name="Rectangle 1">
            <a:extLst>
              <a:ext uri="{FF2B5EF4-FFF2-40B4-BE49-F238E27FC236}">
                <a16:creationId xmlns:a16="http://schemas.microsoft.com/office/drawing/2014/main" id="{08DC44B4-0BEE-4212-8918-998A908FF51F}"/>
              </a:ext>
            </a:extLst>
          </p:cNvPr>
          <p:cNvSpPr>
            <a:spLocks noChangeArrowheads="1"/>
          </p:cNvSpPr>
          <p:nvPr/>
        </p:nvSpPr>
        <p:spPr bwMode="auto">
          <a:xfrm>
            <a:off x="7783289" y="831088"/>
            <a:ext cx="3755195"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0" i="0" u="none" strike="noStrike" cap="none" normalizeH="0" baseline="0" dirty="0">
                <a:ln>
                  <a:noFill/>
                </a:ln>
                <a:solidFill>
                  <a:srgbClr val="A71D5D"/>
                </a:solidFill>
                <a:effectLst/>
                <a:latin typeface="JetBrains Mono"/>
              </a:rPr>
              <a:t>#include </a:t>
            </a:r>
            <a:r>
              <a:rPr kumimoji="0" lang="en-US" altLang="en-US" sz="2400" b="0" i="0" u="none" strike="noStrike" cap="none" normalizeH="0" baseline="0" dirty="0">
                <a:ln>
                  <a:noFill/>
                </a:ln>
                <a:solidFill>
                  <a:srgbClr val="183691"/>
                </a:solidFill>
                <a:effectLst/>
                <a:latin typeface="JetBrains Mono"/>
              </a:rPr>
              <a:t>&lt;iostream&gt;</a:t>
            </a:r>
            <a:br>
              <a:rPr kumimoji="0" lang="en-US" altLang="en-US" sz="2400" b="0" i="0" u="none" strike="noStrike" cap="none" normalizeH="0" baseline="0" dirty="0">
                <a:ln>
                  <a:noFill/>
                </a:ln>
                <a:solidFill>
                  <a:srgbClr val="183691"/>
                </a:solidFill>
                <a:effectLst/>
                <a:latin typeface="JetBrains Mono"/>
              </a:rPr>
            </a:br>
            <a:br>
              <a:rPr kumimoji="0" lang="en-US" altLang="en-US" sz="2400" b="0" i="0" u="none" strike="noStrike" cap="none" normalizeH="0" baseline="0" dirty="0">
                <a:ln>
                  <a:noFill/>
                </a:ln>
                <a:solidFill>
                  <a:srgbClr val="183691"/>
                </a:solidFill>
                <a:effectLst/>
                <a:latin typeface="JetBrains Mono"/>
              </a:rPr>
            </a:br>
            <a:r>
              <a:rPr kumimoji="0" lang="en-US" altLang="en-US" sz="2400" b="0" i="0" u="none" strike="noStrike" cap="none" normalizeH="0" baseline="0" dirty="0">
                <a:ln>
                  <a:noFill/>
                </a:ln>
                <a:solidFill>
                  <a:srgbClr val="A71D5D"/>
                </a:solidFill>
                <a:effectLst/>
                <a:latin typeface="JetBrains Mono"/>
              </a:rPr>
              <a:t>namespace </a:t>
            </a:r>
            <a:r>
              <a:rPr kumimoji="0" lang="en-US" altLang="en-US" sz="2400" b="0" i="0" u="none" strike="noStrike" cap="none" normalizeH="0" baseline="0" dirty="0">
                <a:ln>
                  <a:noFill/>
                </a:ln>
                <a:solidFill>
                  <a:srgbClr val="008080"/>
                </a:solidFill>
                <a:effectLst/>
                <a:latin typeface="JetBrains Mono"/>
              </a:rPr>
              <a:t>global</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0086B3"/>
                </a:solidFill>
                <a:effectLst/>
                <a:latin typeface="JetBrains Mono"/>
              </a:rPr>
              <a:t>err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200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p>
          <a:p>
            <a:pPr eaLnBrk="0" fontAlgn="base" hangingPunct="0">
              <a:spcBef>
                <a:spcPct val="0"/>
              </a:spcBef>
              <a:spcAft>
                <a:spcPct val="0"/>
              </a:spcAft>
            </a:pPr>
            <a:br>
              <a:rPr kumimoji="0" lang="en-US" altLang="en-US" sz="2400" b="0" i="0" u="none" strike="noStrike" cap="none" normalizeH="0" baseline="0" dirty="0">
                <a:ln>
                  <a:noFill/>
                </a:ln>
                <a:solidFill>
                  <a:srgbClr val="63A35C"/>
                </a:solidFill>
                <a:effectLst/>
                <a:latin typeface="JetBrains Mono"/>
              </a:rPr>
            </a:br>
            <a:r>
              <a:rPr lang="en-US" altLang="en-US" sz="2400" b="1" dirty="0">
                <a:solidFill>
                  <a:srgbClr val="A71D5D"/>
                </a:solidFill>
                <a:latin typeface="JetBrains Mono"/>
              </a:rPr>
              <a:t>using namespace </a:t>
            </a:r>
            <a:r>
              <a:rPr lang="en-US" altLang="en-US" sz="2400" b="1" dirty="0">
                <a:solidFill>
                  <a:srgbClr val="008080"/>
                </a:solidFill>
                <a:latin typeface="JetBrains Mono"/>
              </a:rPr>
              <a:t>std</a:t>
            </a:r>
            <a:r>
              <a:rPr lang="en-US" altLang="en-US" sz="2400" b="1" dirty="0">
                <a:solidFill>
                  <a:srgbClr val="63A35C"/>
                </a:solidFill>
                <a:latin typeface="JetBrains Mono"/>
              </a:rPr>
              <a:t>;</a:t>
            </a:r>
          </a:p>
          <a:p>
            <a:pPr eaLnBrk="0" fontAlgn="base" hangingPunct="0">
              <a:spcBef>
                <a:spcPct val="0"/>
              </a:spcBef>
              <a:spcAft>
                <a:spcPct val="0"/>
              </a:spcAft>
            </a:pP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795DA3"/>
                </a:solidFill>
                <a:effectLst/>
                <a:latin typeface="JetBrains Mono"/>
              </a:rPr>
              <a:t>main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0086B3"/>
                </a:solidFill>
                <a:effectLst/>
                <a:latin typeface="JetBrains Mono"/>
              </a:rPr>
              <a:t>err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10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i="0" u="none" strike="noStrike" cap="none" normalizeH="0" baseline="0" dirty="0">
                <a:ln>
                  <a:noFill/>
                </a:ln>
                <a:solidFill>
                  <a:srgbClr val="008080"/>
                </a:solidFill>
                <a:effectLst/>
                <a:latin typeface="JetBrains Mono"/>
              </a:rPr>
              <a:t>global</a:t>
            </a:r>
            <a:r>
              <a:rPr kumimoji="0" lang="en-US" altLang="en-US" sz="2400" i="0" u="none" strike="noStrike" cap="none" normalizeH="0" baseline="0" dirty="0">
                <a:ln>
                  <a:noFill/>
                </a:ln>
                <a:solidFill>
                  <a:srgbClr val="A71D5D"/>
                </a:solidFill>
                <a:effectLst/>
                <a:latin typeface="JetBrains Mono"/>
              </a:rPr>
              <a:t>::</a:t>
            </a:r>
            <a:r>
              <a:rPr kumimoji="0" lang="en-US" altLang="en-US" sz="2400" i="0" u="none" strike="noStrike" cap="none" normalizeH="0" baseline="0" dirty="0">
                <a:ln>
                  <a:noFill/>
                </a:ln>
                <a:solidFill>
                  <a:srgbClr val="0086B3"/>
                </a:solidFill>
                <a:effectLst/>
                <a:latin typeface="JetBrains Mono"/>
              </a:rPr>
              <a:t>err</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err="1">
                <a:ln>
                  <a:noFill/>
                </a:ln>
                <a:solidFill>
                  <a:srgbClr val="0086B3"/>
                </a:solidFill>
                <a:effectLst/>
                <a:latin typeface="JetBrains Mono"/>
              </a:rPr>
              <a:t>endl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61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Namespaces – </a:t>
            </a:r>
            <a:r>
              <a:rPr lang="en-US" b="1" dirty="0"/>
              <a:t>using</a:t>
            </a:r>
            <a:r>
              <a:rPr lang="en-US" dirty="0"/>
              <a:t> keyword</a:t>
            </a:r>
          </a:p>
        </p:txBody>
      </p:sp>
      <p:sp>
        <p:nvSpPr>
          <p:cNvPr id="3" name="Content Placeholder 2"/>
          <p:cNvSpPr>
            <a:spLocks noGrp="1"/>
          </p:cNvSpPr>
          <p:nvPr>
            <p:ph idx="1"/>
          </p:nvPr>
        </p:nvSpPr>
        <p:spPr>
          <a:xfrm>
            <a:off x="609600" y="1229359"/>
            <a:ext cx="6106886" cy="5051698"/>
          </a:xfrm>
        </p:spPr>
        <p:txBody>
          <a:bodyPr>
            <a:normAutofit/>
          </a:bodyPr>
          <a:lstStyle/>
          <a:p>
            <a:pPr>
              <a:lnSpc>
                <a:spcPct val="150000"/>
              </a:lnSpc>
            </a:pPr>
            <a:r>
              <a:rPr lang="en-US" sz="2400" dirty="0"/>
              <a:t>To avoid this bad practice, we can limit the using keyword to the specific names we want from that namespace</a:t>
            </a:r>
          </a:p>
        </p:txBody>
      </p:sp>
      <p:sp>
        <p:nvSpPr>
          <p:cNvPr id="4" name="Rectangle 1">
            <a:extLst>
              <a:ext uri="{FF2B5EF4-FFF2-40B4-BE49-F238E27FC236}">
                <a16:creationId xmlns:a16="http://schemas.microsoft.com/office/drawing/2014/main" id="{25FBD0A4-23A0-4AA6-B4E4-11363399D742}"/>
              </a:ext>
            </a:extLst>
          </p:cNvPr>
          <p:cNvSpPr>
            <a:spLocks noChangeArrowheads="1"/>
          </p:cNvSpPr>
          <p:nvPr/>
        </p:nvSpPr>
        <p:spPr bwMode="auto">
          <a:xfrm>
            <a:off x="7598228" y="1639420"/>
            <a:ext cx="328513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JetBrains Mono"/>
              </a:rPr>
              <a:t>using </a:t>
            </a:r>
            <a:r>
              <a:rPr kumimoji="0" lang="en-US" altLang="en-US" sz="2800" b="0" i="0" u="none" strike="noStrike" cap="none" normalizeH="0" baseline="0" dirty="0">
                <a:ln>
                  <a:noFill/>
                </a:ln>
                <a:solidFill>
                  <a:srgbClr val="008080"/>
                </a:solidFill>
                <a:effectLst/>
                <a:latin typeface="JetBrains Mono"/>
              </a:rPr>
              <a:t>std</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err="1">
                <a:ln>
                  <a:noFill/>
                </a:ln>
                <a:solidFill>
                  <a:srgbClr val="0086B3"/>
                </a:solidFill>
                <a:effectLst/>
                <a:latin typeface="JetBrains Mono"/>
              </a:rPr>
              <a:t>cout</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A71D5D"/>
                </a:solidFill>
                <a:effectLst/>
                <a:latin typeface="JetBrains Mono"/>
              </a:rPr>
              <a:t>using </a:t>
            </a:r>
            <a:r>
              <a:rPr kumimoji="0" lang="en-US" altLang="en-US" sz="2800" b="0" i="0" u="none" strike="noStrike" cap="none" normalizeH="0" baseline="0" dirty="0">
                <a:ln>
                  <a:noFill/>
                </a:ln>
                <a:solidFill>
                  <a:srgbClr val="008080"/>
                </a:solidFill>
                <a:effectLst/>
                <a:latin typeface="JetBrains Mono"/>
              </a:rPr>
              <a:t>std</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err="1">
                <a:ln>
                  <a:noFill/>
                </a:ln>
                <a:solidFill>
                  <a:srgbClr val="795DA3"/>
                </a:solidFill>
                <a:effectLst/>
                <a:latin typeface="JetBrains Mono"/>
              </a:rPr>
              <a:t>endl</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A71D5D"/>
                </a:solidFill>
                <a:effectLst/>
                <a:latin typeface="JetBrains Mono"/>
              </a:rPr>
              <a:t>int </a:t>
            </a:r>
            <a:r>
              <a:rPr kumimoji="0" lang="en-US" altLang="en-US" sz="2800" b="0" i="0" u="none" strike="noStrike" cap="none" normalizeH="0" baseline="0" dirty="0">
                <a:ln>
                  <a:noFill/>
                </a:ln>
                <a:solidFill>
                  <a:srgbClr val="795DA3"/>
                </a:solidFill>
                <a:effectLst/>
                <a:latin typeface="JetBrains Mono"/>
              </a:rPr>
              <a:t>main</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int </a:t>
            </a:r>
            <a:r>
              <a:rPr kumimoji="0" lang="en-US" altLang="en-US" sz="2800" b="0" i="0" u="none" strike="noStrike" cap="none" normalizeH="0" baseline="0" dirty="0">
                <a:ln>
                  <a:noFill/>
                </a:ln>
                <a:solidFill>
                  <a:srgbClr val="0086B3"/>
                </a:solidFill>
                <a:effectLst/>
                <a:latin typeface="JetBrains Mono"/>
              </a:rPr>
              <a:t>err </a:t>
            </a:r>
            <a:r>
              <a:rPr kumimoji="0" lang="en-US" altLang="en-US" sz="2800" b="0" i="0" u="none" strike="noStrike" cap="none" normalizeH="0" baseline="0" dirty="0">
                <a:ln>
                  <a:noFill/>
                </a:ln>
                <a:solidFill>
                  <a:srgbClr val="A71D5D"/>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10</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err="1">
                <a:ln>
                  <a:noFill/>
                </a:ln>
                <a:solidFill>
                  <a:srgbClr val="0086B3"/>
                </a:solidFill>
                <a:effectLst/>
                <a:latin typeface="JetBrains Mono"/>
              </a:rPr>
              <a:t>cout</a:t>
            </a:r>
            <a:r>
              <a:rPr kumimoji="0" lang="en-US" altLang="en-US" sz="2800" b="0" i="0" u="none" strike="noStrike" cap="none" normalizeH="0" baseline="0" dirty="0">
                <a:ln>
                  <a:noFill/>
                </a:ln>
                <a:solidFill>
                  <a:srgbClr val="0086B3"/>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&lt;&lt; </a:t>
            </a:r>
            <a:r>
              <a:rPr kumimoji="0" lang="en-US" altLang="en-US" sz="2800" b="0" i="0" u="none" strike="noStrike" cap="none" normalizeH="0" baseline="0" dirty="0">
                <a:ln>
                  <a:noFill/>
                </a:ln>
                <a:solidFill>
                  <a:srgbClr val="0086B3"/>
                </a:solidFill>
                <a:effectLst/>
                <a:latin typeface="JetBrains Mono"/>
              </a:rPr>
              <a:t>err </a:t>
            </a:r>
            <a:r>
              <a:rPr kumimoji="0" lang="en-US" altLang="en-US" sz="2800" b="0" i="0" u="none" strike="noStrike" cap="none" normalizeH="0" baseline="0" dirty="0">
                <a:ln>
                  <a:noFill/>
                </a:ln>
                <a:solidFill>
                  <a:srgbClr val="008080"/>
                </a:solidFill>
                <a:effectLst/>
                <a:latin typeface="JetBrains Mono"/>
              </a:rPr>
              <a:t>&lt;&lt; </a:t>
            </a:r>
            <a:r>
              <a:rPr kumimoji="0" lang="en-US" altLang="en-US" sz="2800" b="0" i="0" u="none" strike="noStrike" cap="none" normalizeH="0" baseline="0" dirty="0" err="1">
                <a:ln>
                  <a:noFill/>
                </a:ln>
                <a:solidFill>
                  <a:srgbClr val="0086B3"/>
                </a:solidFill>
                <a:effectLst/>
                <a:latin typeface="JetBrains Mono"/>
              </a:rPr>
              <a:t>endl</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return </a:t>
            </a:r>
            <a:r>
              <a:rPr kumimoji="0" lang="en-US" altLang="en-US" sz="2800" b="0" i="0" u="none" strike="noStrike" cap="none" normalizeH="0" baseline="0" dirty="0">
                <a:ln>
                  <a:noFill/>
                </a:ln>
                <a:solidFill>
                  <a:srgbClr val="0086B3"/>
                </a:solidFill>
                <a:effectLst/>
                <a:latin typeface="JetBrains Mono"/>
              </a:rPr>
              <a:t>0</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2646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Namespaces and Classes</a:t>
            </a:r>
          </a:p>
        </p:txBody>
      </p:sp>
      <p:sp>
        <p:nvSpPr>
          <p:cNvPr id="3" name="Content Placeholder 2"/>
          <p:cNvSpPr>
            <a:spLocks noGrp="1"/>
          </p:cNvSpPr>
          <p:nvPr>
            <p:ph idx="1"/>
          </p:nvPr>
        </p:nvSpPr>
        <p:spPr>
          <a:xfrm>
            <a:off x="609599" y="1229359"/>
            <a:ext cx="11070771" cy="5051698"/>
          </a:xfrm>
        </p:spPr>
        <p:txBody>
          <a:bodyPr>
            <a:normAutofit/>
          </a:bodyPr>
          <a:lstStyle/>
          <a:p>
            <a:pPr>
              <a:lnSpc>
                <a:spcPct val="150000"/>
              </a:lnSpc>
            </a:pPr>
            <a:r>
              <a:rPr lang="en-US" sz="2400" dirty="0"/>
              <a:t>As you might have noticed, classes are also considered namespaces.</a:t>
            </a:r>
          </a:p>
          <a:p>
            <a:pPr>
              <a:lnSpc>
                <a:spcPct val="150000"/>
              </a:lnSpc>
            </a:pPr>
            <a:r>
              <a:rPr lang="en-US" sz="2400" dirty="0"/>
              <a:t>When we declare a class with the name “A” in the h (or .</a:t>
            </a:r>
            <a:r>
              <a:rPr lang="en-US" sz="2400" dirty="0" err="1"/>
              <a:t>hpp</a:t>
            </a:r>
            <a:r>
              <a:rPr lang="en-US" sz="2400" dirty="0"/>
              <a:t>) file, it defines a namespace called “A”. </a:t>
            </a:r>
          </a:p>
          <a:p>
            <a:pPr>
              <a:lnSpc>
                <a:spcPct val="150000"/>
              </a:lnSpc>
            </a:pPr>
            <a:r>
              <a:rPr lang="en-US" sz="2400" dirty="0"/>
              <a:t>This is why we have to implement the class methods using A::classMethodName as the name of the method</a:t>
            </a:r>
          </a:p>
        </p:txBody>
      </p:sp>
      <p:sp>
        <p:nvSpPr>
          <p:cNvPr id="5" name="Rectangle 1">
            <a:extLst>
              <a:ext uri="{FF2B5EF4-FFF2-40B4-BE49-F238E27FC236}">
                <a16:creationId xmlns:a16="http://schemas.microsoft.com/office/drawing/2014/main" id="{1F3A3643-4CEB-4981-AF10-07A1CAA5261A}"/>
              </a:ext>
            </a:extLst>
          </p:cNvPr>
          <p:cNvSpPr>
            <a:spLocks noChangeArrowheads="1"/>
          </p:cNvSpPr>
          <p:nvPr/>
        </p:nvSpPr>
        <p:spPr bwMode="auto">
          <a:xfrm>
            <a:off x="4865914" y="3562016"/>
            <a:ext cx="312316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JetBrains Mono"/>
              </a:rPr>
              <a:t>class </a:t>
            </a:r>
            <a:r>
              <a:rPr kumimoji="0" lang="en-US" altLang="en-US" sz="2800" b="0" i="0" u="none" strike="noStrike" cap="none" normalizeH="0" baseline="0" dirty="0">
                <a:ln>
                  <a:noFill/>
                </a:ln>
                <a:solidFill>
                  <a:srgbClr val="008080"/>
                </a:solidFill>
                <a:effectLst/>
                <a:latin typeface="JetBrains Mono"/>
              </a:rPr>
              <a:t>A</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int </a:t>
            </a:r>
            <a:r>
              <a:rPr kumimoji="0" lang="en-US" altLang="en-US" sz="2800" b="0" i="0" u="none" strike="noStrike" cap="none" normalizeH="0" baseline="0" dirty="0" err="1">
                <a:ln>
                  <a:noFill/>
                </a:ln>
                <a:solidFill>
                  <a:srgbClr val="795DA3"/>
                </a:solidFill>
                <a:effectLst/>
                <a:latin typeface="JetBrains Mono"/>
              </a:rPr>
              <a:t>someFunc</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A71D5D"/>
                </a:solidFill>
                <a:effectLst/>
                <a:latin typeface="JetBrains Mono"/>
              </a:rPr>
              <a:t>int </a:t>
            </a:r>
            <a:r>
              <a:rPr kumimoji="0" lang="en-US" altLang="en-US" sz="2800" b="0" i="0" u="none" strike="noStrike" cap="none" normalizeH="0" baseline="0" dirty="0">
                <a:ln>
                  <a:noFill/>
                </a:ln>
                <a:solidFill>
                  <a:srgbClr val="008080"/>
                </a:solidFill>
                <a:effectLst/>
                <a:latin typeface="JetBrains Mono"/>
              </a:rPr>
              <a:t>A</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a:ln>
                  <a:noFill/>
                </a:ln>
                <a:solidFill>
                  <a:srgbClr val="795DA3"/>
                </a:solidFill>
                <a:effectLst/>
                <a:latin typeface="JetBrains Mono"/>
              </a:rPr>
              <a:t>someFunc</a:t>
            </a:r>
            <a:r>
              <a:rPr kumimoji="0" lang="en-US" altLang="en-US" sz="2800" b="0" i="0" u="none" strike="noStrike" cap="none" normalizeH="0" baseline="0" dirty="0">
                <a:ln>
                  <a:noFill/>
                </a:ln>
                <a:solidFill>
                  <a:srgbClr val="63A35C"/>
                </a:solidFill>
                <a:effectLst/>
                <a:latin typeface="JetBrains Mono"/>
              </a:rPr>
              <a:t>() {</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969896"/>
                </a:solidFill>
                <a:effectLst/>
                <a:latin typeface="JetBrains Mono"/>
              </a:rPr>
              <a:t>// implementation</a:t>
            </a:r>
            <a:br>
              <a:rPr kumimoji="0" lang="en-US" altLang="en-US" sz="2800" b="0" i="0" u="none" strike="noStrike" cap="none" normalizeH="0" baseline="0" dirty="0">
                <a:ln>
                  <a:noFill/>
                </a:ln>
                <a:solidFill>
                  <a:srgbClr val="969896"/>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993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 return value</a:t>
            </a:r>
          </a:p>
        </p:txBody>
      </p:sp>
    </p:spTree>
    <p:extLst>
      <p:ext uri="{BB962C8B-B14F-4D97-AF65-F5344CB8AC3E}">
        <p14:creationId xmlns:p14="http://schemas.microsoft.com/office/powerpoint/2010/main" val="20754466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Const return values</a:t>
            </a:r>
          </a:p>
        </p:txBody>
      </p:sp>
      <p:sp>
        <p:nvSpPr>
          <p:cNvPr id="3" name="Content Placeholder 2"/>
          <p:cNvSpPr>
            <a:spLocks noGrp="1"/>
          </p:cNvSpPr>
          <p:nvPr>
            <p:ph idx="1"/>
          </p:nvPr>
        </p:nvSpPr>
        <p:spPr>
          <a:xfrm>
            <a:off x="609600" y="1229359"/>
            <a:ext cx="11145520" cy="4174979"/>
          </a:xfrm>
        </p:spPr>
        <p:txBody>
          <a:bodyPr>
            <a:normAutofit/>
          </a:bodyPr>
          <a:lstStyle/>
          <a:p>
            <a:pPr>
              <a:lnSpc>
                <a:spcPct val="150000"/>
              </a:lnSpc>
            </a:pPr>
            <a:r>
              <a:rPr lang="en-US" sz="2400" dirty="0"/>
              <a:t>Let’s start with the following example</a:t>
            </a:r>
          </a:p>
        </p:txBody>
      </p:sp>
      <p:sp>
        <p:nvSpPr>
          <p:cNvPr id="6" name="Rectangle 1">
            <a:extLst>
              <a:ext uri="{FF2B5EF4-FFF2-40B4-BE49-F238E27FC236}">
                <a16:creationId xmlns:a16="http://schemas.microsoft.com/office/drawing/2014/main" id="{A0B642FF-C1A6-4032-8A93-C8424589D393}"/>
              </a:ext>
            </a:extLst>
          </p:cNvPr>
          <p:cNvSpPr>
            <a:spLocks noChangeArrowheads="1"/>
          </p:cNvSpPr>
          <p:nvPr/>
        </p:nvSpPr>
        <p:spPr bwMode="auto">
          <a:xfrm>
            <a:off x="8112369" y="671691"/>
            <a:ext cx="3888885"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A71D5D"/>
                </a:solidFill>
                <a:effectLst/>
                <a:latin typeface="JetBrains Mono"/>
              </a:rPr>
              <a:t>class </a:t>
            </a:r>
            <a:r>
              <a:rPr kumimoji="0" lang="en-US" altLang="en-US" b="0" i="0" u="none" strike="noStrike" cap="none" normalizeH="0" baseline="0">
                <a:ln>
                  <a:noFill/>
                </a:ln>
                <a:solidFill>
                  <a:srgbClr val="008080"/>
                </a:solidFill>
                <a:effectLst/>
                <a:latin typeface="JetBrains Mono"/>
              </a:rPr>
              <a:t>Point</a:t>
            </a:r>
            <a:br>
              <a:rPr kumimoji="0" lang="en-US" altLang="en-US" b="0" i="0" u="none" strike="noStrike" cap="none" normalizeH="0" baseline="0">
                <a:ln>
                  <a:noFill/>
                </a:ln>
                <a:solidFill>
                  <a:srgbClr val="008080"/>
                </a:solidFill>
                <a:effectLst/>
                <a:latin typeface="JetBrains Mono"/>
              </a:rPr>
            </a:b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int </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A71D5D"/>
                </a:solidFill>
                <a:effectLst/>
                <a:latin typeface="JetBrains Mono"/>
              </a:rPr>
              <a:t>public:</a:t>
            </a:r>
            <a:br>
              <a:rPr kumimoji="0" lang="en-US" altLang="en-US" b="0" i="0" u="none" strike="noStrike" cap="none" normalizeH="0" baseline="0">
                <a:ln>
                  <a:noFill/>
                </a:ln>
                <a:solidFill>
                  <a:srgbClr val="A71D5D"/>
                </a:solidFill>
                <a:effectLst/>
                <a:latin typeface="JetBrains Mono"/>
              </a:rPr>
            </a:b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795DA3"/>
                </a:solidFill>
                <a:effectLst/>
                <a:latin typeface="JetBrains Mono"/>
              </a:rPr>
              <a:t>Point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A71D5D"/>
                </a:solidFill>
                <a:effectLst/>
                <a:latin typeface="JetBrains Mono"/>
              </a:rPr>
              <a:t>int </a:t>
            </a:r>
            <a:r>
              <a:rPr kumimoji="0" lang="en-US" altLang="en-US" b="0" i="0" u="none" strike="noStrike" cap="none" normalizeH="0" baseline="0">
                <a:ln>
                  <a:noFill/>
                </a:ln>
                <a:solidFill>
                  <a:srgbClr val="33333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int </a:t>
            </a:r>
            <a:r>
              <a:rPr kumimoji="0" lang="en-US" altLang="en-US" b="0" i="0" u="none" strike="noStrike" cap="none" normalizeH="0" baseline="0">
                <a:ln>
                  <a:noFill/>
                </a:ln>
                <a:solidFill>
                  <a:srgbClr val="333333"/>
                </a:solidFill>
                <a:effectLst/>
                <a:latin typeface="JetBrains Mono"/>
              </a:rPr>
              <a:t>y</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33333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33333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795DA3"/>
                </a:solidFill>
                <a:effectLst/>
                <a:latin typeface="JetBrains Mono"/>
              </a:rPr>
              <a:t>Point</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0086B3"/>
                </a:solidFill>
                <a:effectLst/>
                <a:latin typeface="JetBrains Mono"/>
              </a:rPr>
              <a:t>Point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0086B3"/>
                </a:solidFill>
                <a:effectLst/>
                <a:latin typeface="JetBrains Mono"/>
              </a:rPr>
              <a:t>0</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0086B3"/>
                </a:solidFill>
                <a:effectLst/>
                <a:latin typeface="JetBrains Mono"/>
              </a:rPr>
              <a:t>0</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operator</a:t>
            </a:r>
            <a:r>
              <a:rPr kumimoji="0" lang="en-US" altLang="en-US" b="0" i="0" u="none" strike="noStrike" cap="none" normalizeH="0" baseline="0">
                <a:ln>
                  <a:noFill/>
                </a:ln>
                <a:solidFill>
                  <a:srgbClr val="008080"/>
                </a:solidFill>
                <a:effectLst/>
                <a:latin typeface="JetBrains Mono"/>
              </a:rPr>
              <a: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&amp;</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const</a:t>
            </a:r>
            <a:br>
              <a:rPr kumimoji="0" lang="en-US" altLang="en-US" b="0" i="0" u="none" strike="noStrike" cap="none" normalizeH="0" baseline="0">
                <a:ln>
                  <a:noFill/>
                </a:ln>
                <a:solidFill>
                  <a:srgbClr val="A71D5D"/>
                </a:solidFill>
                <a:effectLst/>
                <a:latin typeface="JetBrains Mono"/>
              </a:rPr>
            </a:b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return </a:t>
            </a:r>
            <a:r>
              <a:rPr kumimoji="0" lang="en-US" altLang="en-US" b="0" i="0" u="none" strike="noStrike" cap="none" normalizeH="0" baseline="0">
                <a:ln>
                  <a:noFill/>
                </a:ln>
                <a:solidFill>
                  <a:srgbClr val="0086B3"/>
                </a:solidFill>
                <a:effectLst/>
                <a:latin typeface="JetBrains Mono"/>
              </a:rPr>
              <a:t>Point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x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&amp;operator</a:t>
            </a:r>
            <a:r>
              <a:rPr kumimoji="0" lang="en-US" altLang="en-US" b="0" i="0" u="none" strike="noStrike" cap="none" normalizeH="0" baseline="0">
                <a:ln>
                  <a:noFill/>
                </a:ln>
                <a:solidFill>
                  <a:srgbClr val="008080"/>
                </a:solidFill>
                <a:effectLst/>
                <a:latin typeface="JetBrains Mono"/>
              </a:rPr>
              <a: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&amp;</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x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return *</a:t>
            </a:r>
            <a:r>
              <a:rPr kumimoji="0" lang="en-US" altLang="en-US" b="0" i="0" u="none" strike="noStrike" cap="none" normalizeH="0" baseline="0">
                <a:ln>
                  <a:noFill/>
                </a:ln>
                <a:solidFill>
                  <a:srgbClr val="DF5000"/>
                </a:solidFill>
                <a:effectLst/>
                <a:latin typeface="JetBrains Mono"/>
              </a:rPr>
              <a:t>this</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3B04FDAD-91B6-4B12-9E07-EA8E60BB0096}"/>
              </a:ext>
            </a:extLst>
          </p:cNvPr>
          <p:cNvSpPr>
            <a:spLocks noChangeArrowheads="1"/>
          </p:cNvSpPr>
          <p:nvPr/>
        </p:nvSpPr>
        <p:spPr bwMode="auto">
          <a:xfrm>
            <a:off x="666764" y="1867494"/>
            <a:ext cx="719947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JetBrains Mono"/>
              </a:rPr>
              <a:t>int </a:t>
            </a:r>
            <a:r>
              <a:rPr kumimoji="0" lang="en-US" altLang="en-US" sz="2800" b="0" i="0" u="none" strike="noStrike" cap="none" normalizeH="0" baseline="0" dirty="0">
                <a:ln>
                  <a:noFill/>
                </a:ln>
                <a:solidFill>
                  <a:srgbClr val="795DA3"/>
                </a:solidFill>
                <a:effectLst/>
                <a:latin typeface="JetBrains Mono"/>
              </a:rPr>
              <a:t>main</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0086B3"/>
                </a:solidFill>
                <a:effectLst/>
                <a:latin typeface="JetBrains Mono"/>
              </a:rPr>
              <a:t>p1</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10</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10</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2</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2</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0086B3"/>
                </a:solidFill>
                <a:effectLst/>
                <a:latin typeface="JetBrains Mono"/>
              </a:rPr>
              <a:t>p3 </a:t>
            </a:r>
            <a:r>
              <a:rPr kumimoji="0" lang="en-US" altLang="en-US" sz="2800" b="0" i="0" u="none" strike="noStrike" cap="none" normalizeH="0" baseline="0" dirty="0">
                <a:ln>
                  <a:noFill/>
                </a:ln>
                <a:solidFill>
                  <a:srgbClr val="A71D5D"/>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p1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a:t>
            </a:r>
          </a:p>
          <a:p>
            <a:pPr lvl="0" eaLnBrk="0" fontAlgn="base" hangingPunct="0">
              <a:spcBef>
                <a:spcPct val="0"/>
              </a:spcBef>
              <a:spcAft>
                <a:spcPct val="0"/>
              </a:spcAft>
            </a:pPr>
            <a:r>
              <a:rPr lang="en-US" altLang="en-US" sz="2800" dirty="0">
                <a:solidFill>
                  <a:srgbClr val="969896"/>
                </a:solidFill>
                <a:latin typeface="JetBrains Mono"/>
              </a:rPr>
              <a:t>   </a:t>
            </a:r>
          </a:p>
          <a:p>
            <a:pPr lvl="0" eaLnBrk="0" fontAlgn="base" hangingPunct="0">
              <a:spcBef>
                <a:spcPct val="0"/>
              </a:spcBef>
              <a:spcAft>
                <a:spcPct val="0"/>
              </a:spcAft>
            </a:pPr>
            <a:r>
              <a:rPr lang="en-US" altLang="en-US" sz="2800" dirty="0">
                <a:solidFill>
                  <a:srgbClr val="969896"/>
                </a:solidFill>
                <a:latin typeface="JetBrains Mono"/>
              </a:rPr>
              <a:t>   // reference return value allows concatenation</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p3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p1</a:t>
            </a:r>
            <a:r>
              <a:rPr kumimoji="0" lang="en-US" altLang="en-US" sz="2800" b="0" i="0" u="none" strike="noStrike" cap="none" normalizeH="0" baseline="0" dirty="0">
                <a:ln>
                  <a:noFill/>
                </a:ln>
                <a:solidFill>
                  <a:srgbClr val="63A35C"/>
                </a:solidFill>
                <a:effectLst/>
                <a:latin typeface="JetBrains Mono"/>
              </a:rPr>
              <a:t>; </a:t>
            </a:r>
            <a:br>
              <a:rPr kumimoji="0" lang="en-US" altLang="en-US" sz="2800" b="0" i="0" u="none" strike="noStrike" cap="none" normalizeH="0" baseline="0" dirty="0">
                <a:ln>
                  <a:noFill/>
                </a:ln>
                <a:solidFill>
                  <a:srgbClr val="969896"/>
                </a:solidFill>
                <a:effectLst/>
                <a:latin typeface="JetBrains Mono"/>
              </a:rPr>
            </a:br>
            <a:r>
              <a:rPr kumimoji="0" lang="en-US" altLang="en-US" sz="2800" b="0" i="0" u="none" strike="noStrike" cap="none" normalizeH="0" baseline="0" dirty="0">
                <a:ln>
                  <a:noFill/>
                </a:ln>
                <a:solidFill>
                  <a:srgbClr val="969896"/>
                </a:solidFill>
                <a:effectLst/>
                <a:latin typeface="JetBrains Mono"/>
              </a:rPr>
              <a:t>   </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p3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p1</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3D86128F-1A88-4790-82D2-B2CBB7D816A1}"/>
              </a:ext>
            </a:extLst>
          </p:cNvPr>
          <p:cNvSpPr/>
          <p:nvPr/>
        </p:nvSpPr>
        <p:spPr>
          <a:xfrm>
            <a:off x="4266499" y="2972950"/>
            <a:ext cx="3390899" cy="140864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What is the problem here?</a:t>
            </a:r>
          </a:p>
        </p:txBody>
      </p:sp>
      <p:sp>
        <p:nvSpPr>
          <p:cNvPr id="9" name="Rectangle: Diagonal Corners Rounded 8">
            <a:extLst>
              <a:ext uri="{FF2B5EF4-FFF2-40B4-BE49-F238E27FC236}">
                <a16:creationId xmlns:a16="http://schemas.microsoft.com/office/drawing/2014/main" id="{E8F4A106-D5EF-4268-B64E-CE9AD7042EA1}"/>
              </a:ext>
            </a:extLst>
          </p:cNvPr>
          <p:cNvSpPr/>
          <p:nvPr/>
        </p:nvSpPr>
        <p:spPr>
          <a:xfrm>
            <a:off x="3653231" y="5762604"/>
            <a:ext cx="3390899" cy="1017966"/>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result of (p3+p2) is not saved anywhere, so +=p1 has no effect</a:t>
            </a:r>
          </a:p>
        </p:txBody>
      </p:sp>
      <p:cxnSp>
        <p:nvCxnSpPr>
          <p:cNvPr id="10" name="Straight Arrow Connector 9">
            <a:extLst>
              <a:ext uri="{FF2B5EF4-FFF2-40B4-BE49-F238E27FC236}">
                <a16:creationId xmlns:a16="http://schemas.microsoft.com/office/drawing/2014/main" id="{6D8DCBDE-D95F-4A34-B2DC-F9B0DB533AF6}"/>
              </a:ext>
            </a:extLst>
          </p:cNvPr>
          <p:cNvCxnSpPr>
            <a:cxnSpLocks/>
            <a:stCxn id="9" idx="3"/>
          </p:cNvCxnSpPr>
          <p:nvPr/>
        </p:nvCxnSpPr>
        <p:spPr>
          <a:xfrm flipH="1" flipV="1">
            <a:off x="3407097" y="5545944"/>
            <a:ext cx="1941584" cy="2166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2649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Const return values</a:t>
            </a:r>
          </a:p>
        </p:txBody>
      </p:sp>
      <p:sp>
        <p:nvSpPr>
          <p:cNvPr id="7" name="Rectangle 2">
            <a:extLst>
              <a:ext uri="{FF2B5EF4-FFF2-40B4-BE49-F238E27FC236}">
                <a16:creationId xmlns:a16="http://schemas.microsoft.com/office/drawing/2014/main" id="{3B04FDAD-91B6-4B12-9E07-EA8E60BB0096}"/>
              </a:ext>
            </a:extLst>
          </p:cNvPr>
          <p:cNvSpPr>
            <a:spLocks noChangeArrowheads="1"/>
          </p:cNvSpPr>
          <p:nvPr/>
        </p:nvSpPr>
        <p:spPr bwMode="auto">
          <a:xfrm>
            <a:off x="666764" y="1867494"/>
            <a:ext cx="719947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A71D5D"/>
                </a:solidFill>
                <a:effectLst/>
                <a:latin typeface="JetBrains Mono"/>
              </a:rPr>
              <a:t>int </a:t>
            </a:r>
            <a:r>
              <a:rPr kumimoji="0" lang="en-US" altLang="en-US" sz="2800" b="0" i="0" u="none" strike="noStrike" cap="none" normalizeH="0" baseline="0" dirty="0">
                <a:ln>
                  <a:noFill/>
                </a:ln>
                <a:solidFill>
                  <a:srgbClr val="795DA3"/>
                </a:solidFill>
                <a:effectLst/>
                <a:latin typeface="JetBrains Mono"/>
              </a:rPr>
              <a:t>main</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0086B3"/>
                </a:solidFill>
                <a:effectLst/>
                <a:latin typeface="JetBrains Mono"/>
              </a:rPr>
              <a:t>p1</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10</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10</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2</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2</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0086B3"/>
                </a:solidFill>
                <a:effectLst/>
                <a:latin typeface="JetBrains Mono"/>
              </a:rPr>
              <a:t>p3 </a:t>
            </a:r>
            <a:r>
              <a:rPr kumimoji="0" lang="en-US" altLang="en-US" sz="2800" b="0" i="0" u="none" strike="noStrike" cap="none" normalizeH="0" baseline="0" dirty="0">
                <a:ln>
                  <a:noFill/>
                </a:ln>
                <a:solidFill>
                  <a:srgbClr val="A71D5D"/>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p1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 </a:t>
            </a:r>
            <a:r>
              <a:rPr lang="en-US" altLang="en-US" sz="2800" dirty="0">
                <a:solidFill>
                  <a:srgbClr val="969896"/>
                </a:solidFill>
                <a:latin typeface="JetBrains Mono"/>
              </a:rPr>
              <a:t>// no problem </a:t>
            </a:r>
            <a:endParaRPr kumimoji="0" lang="en-US" altLang="en-US" sz="2800" b="0" i="0" u="none" strike="noStrike" cap="none" normalizeH="0" baseline="0" dirty="0">
              <a:ln>
                <a:noFill/>
              </a:ln>
              <a:solidFill>
                <a:srgbClr val="63A35C"/>
              </a:solidFill>
              <a:effectLst/>
              <a:latin typeface="JetBrains Mono"/>
            </a:endParaRPr>
          </a:p>
          <a:p>
            <a:pPr lvl="0" eaLnBrk="0" fontAlgn="base" hangingPunct="0">
              <a:spcBef>
                <a:spcPct val="0"/>
              </a:spcBef>
              <a:spcAft>
                <a:spcPct val="0"/>
              </a:spcAft>
            </a:pPr>
            <a:r>
              <a:rPr lang="en-US" altLang="en-US" sz="2800" dirty="0">
                <a:solidFill>
                  <a:srgbClr val="969896"/>
                </a:solidFill>
                <a:latin typeface="JetBrains Mono"/>
              </a:rPr>
              <a:t>   </a:t>
            </a:r>
          </a:p>
          <a:p>
            <a:pPr lvl="0" eaLnBrk="0" fontAlgn="base" hangingPunct="0">
              <a:spcBef>
                <a:spcPct val="0"/>
              </a:spcBef>
              <a:spcAft>
                <a:spcPct val="0"/>
              </a:spcAft>
            </a:pPr>
            <a:r>
              <a:rPr lang="en-US" altLang="en-US" sz="2800" dirty="0">
                <a:solidFill>
                  <a:srgbClr val="969896"/>
                </a:solidFill>
                <a:latin typeface="JetBrains Mono"/>
              </a:rPr>
              <a:t>   // reference return value allows concatenation</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p3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p1</a:t>
            </a:r>
            <a:r>
              <a:rPr kumimoji="0" lang="en-US" altLang="en-US" sz="2800" b="0" i="0" u="none" strike="noStrike" cap="none" normalizeH="0" baseline="0" dirty="0">
                <a:ln>
                  <a:noFill/>
                </a:ln>
                <a:solidFill>
                  <a:srgbClr val="63A35C"/>
                </a:solidFill>
                <a:effectLst/>
                <a:latin typeface="JetBrains Mono"/>
              </a:rPr>
              <a:t>; </a:t>
            </a:r>
            <a:br>
              <a:rPr kumimoji="0" lang="en-US" altLang="en-US" sz="2800" b="0" i="0" u="none" strike="noStrike" cap="none" normalizeH="0" baseline="0" dirty="0">
                <a:ln>
                  <a:noFill/>
                </a:ln>
                <a:solidFill>
                  <a:srgbClr val="969896"/>
                </a:solidFill>
                <a:effectLst/>
                <a:latin typeface="JetBrains Mono"/>
              </a:rPr>
            </a:br>
            <a:r>
              <a:rPr kumimoji="0" lang="en-US" altLang="en-US" sz="2800" b="0" i="0" u="none" strike="noStrike" cap="none" normalizeH="0" baseline="0" dirty="0">
                <a:ln>
                  <a:noFill/>
                </a:ln>
                <a:solidFill>
                  <a:srgbClr val="969896"/>
                </a:solidFill>
                <a:effectLst/>
                <a:latin typeface="JetBrains Mono"/>
              </a:rPr>
              <a:t>   </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p3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p1</a:t>
            </a:r>
            <a:r>
              <a:rPr kumimoji="0" lang="en-US" altLang="en-US" sz="2800" b="0" i="0" u="none" strike="noStrike" cap="none" normalizeH="0" baseline="0" dirty="0">
                <a:ln>
                  <a:noFill/>
                </a:ln>
                <a:solidFill>
                  <a:srgbClr val="63A35C"/>
                </a:solidFill>
                <a:effectLst/>
                <a:latin typeface="JetBrains Mono"/>
              </a:rPr>
              <a:t>; </a:t>
            </a:r>
            <a:r>
              <a:rPr lang="en-US" altLang="en-US" sz="2800" dirty="0">
                <a:solidFill>
                  <a:srgbClr val="969896"/>
                </a:solidFill>
                <a:latin typeface="JetBrains Mono"/>
              </a:rPr>
              <a:t>// Compilation error!</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D3EA1B6D-84E8-4593-BB7E-58B664C83EBE}"/>
              </a:ext>
            </a:extLst>
          </p:cNvPr>
          <p:cNvSpPr>
            <a:spLocks noChangeArrowheads="1"/>
          </p:cNvSpPr>
          <p:nvPr/>
        </p:nvSpPr>
        <p:spPr bwMode="auto">
          <a:xfrm>
            <a:off x="7866235" y="671691"/>
            <a:ext cx="4282454"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A71D5D"/>
                </a:solidFill>
                <a:effectLst/>
                <a:latin typeface="JetBrains Mono"/>
              </a:rPr>
              <a:t>class </a:t>
            </a:r>
            <a:r>
              <a:rPr kumimoji="0" lang="en-US" altLang="en-US" b="0" i="0" u="none" strike="noStrike" cap="none" normalizeH="0" baseline="0">
                <a:ln>
                  <a:noFill/>
                </a:ln>
                <a:solidFill>
                  <a:srgbClr val="008080"/>
                </a:solidFill>
                <a:effectLst/>
                <a:latin typeface="JetBrains Mono"/>
              </a:rPr>
              <a:t>Point</a:t>
            </a:r>
            <a:br>
              <a:rPr kumimoji="0" lang="en-US" altLang="en-US" b="0" i="0" u="none" strike="noStrike" cap="none" normalizeH="0" baseline="0">
                <a:ln>
                  <a:noFill/>
                </a:ln>
                <a:solidFill>
                  <a:srgbClr val="008080"/>
                </a:solidFill>
                <a:effectLst/>
                <a:latin typeface="JetBrains Mono"/>
              </a:rPr>
            </a:b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int </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A71D5D"/>
                </a:solidFill>
                <a:effectLst/>
                <a:latin typeface="JetBrains Mono"/>
              </a:rPr>
              <a:t>public:</a:t>
            </a:r>
            <a:br>
              <a:rPr kumimoji="0" lang="en-US" altLang="en-US" b="0" i="0" u="none" strike="noStrike" cap="none" normalizeH="0" baseline="0">
                <a:ln>
                  <a:noFill/>
                </a:ln>
                <a:solidFill>
                  <a:srgbClr val="A71D5D"/>
                </a:solidFill>
                <a:effectLst/>
                <a:latin typeface="JetBrains Mono"/>
              </a:rPr>
            </a:b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795DA3"/>
                </a:solidFill>
                <a:effectLst/>
                <a:latin typeface="JetBrains Mono"/>
              </a:rPr>
              <a:t>Point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A71D5D"/>
                </a:solidFill>
                <a:effectLst/>
                <a:latin typeface="JetBrains Mono"/>
              </a:rPr>
              <a:t>int </a:t>
            </a:r>
            <a:r>
              <a:rPr kumimoji="0" lang="en-US" altLang="en-US" b="0" i="0" u="none" strike="noStrike" cap="none" normalizeH="0" baseline="0">
                <a:ln>
                  <a:noFill/>
                </a:ln>
                <a:solidFill>
                  <a:srgbClr val="33333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int </a:t>
            </a:r>
            <a:r>
              <a:rPr kumimoji="0" lang="en-US" altLang="en-US" b="0" i="0" u="none" strike="noStrike" cap="none" normalizeH="0" baseline="0">
                <a:ln>
                  <a:noFill/>
                </a:ln>
                <a:solidFill>
                  <a:srgbClr val="333333"/>
                </a:solidFill>
                <a:effectLst/>
                <a:latin typeface="JetBrains Mono"/>
              </a:rPr>
              <a:t>y</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33333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33333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795DA3"/>
                </a:solidFill>
                <a:effectLst/>
                <a:latin typeface="JetBrains Mono"/>
              </a:rPr>
              <a:t>Point</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0086B3"/>
                </a:solidFill>
                <a:effectLst/>
                <a:latin typeface="JetBrains Mono"/>
              </a:rPr>
              <a:t>Point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0086B3"/>
                </a:solidFill>
                <a:effectLst/>
                <a:latin typeface="JetBrains Mono"/>
              </a:rPr>
              <a:t>0</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0086B3"/>
                </a:solidFill>
                <a:effectLst/>
                <a:latin typeface="JetBrains Mono"/>
              </a:rPr>
              <a:t>0</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const </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operator</a:t>
            </a:r>
            <a:r>
              <a:rPr kumimoji="0" lang="en-US" altLang="en-US" b="0" i="0" u="none" strike="noStrike" cap="none" normalizeH="0" baseline="0">
                <a:ln>
                  <a:noFill/>
                </a:ln>
                <a:solidFill>
                  <a:srgbClr val="008080"/>
                </a:solidFill>
                <a:effectLst/>
                <a:latin typeface="JetBrains Mono"/>
              </a:rPr>
              <a: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&amp;</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const</a:t>
            </a:r>
            <a:br>
              <a:rPr kumimoji="0" lang="en-US" altLang="en-US" b="0" i="0" u="none" strike="noStrike" cap="none" normalizeH="0" baseline="0">
                <a:ln>
                  <a:noFill/>
                </a:ln>
                <a:solidFill>
                  <a:srgbClr val="A71D5D"/>
                </a:solidFill>
                <a:effectLst/>
                <a:latin typeface="JetBrains Mono"/>
              </a:rPr>
            </a:b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return </a:t>
            </a:r>
            <a:r>
              <a:rPr kumimoji="0" lang="en-US" altLang="en-US" b="0" i="0" u="none" strike="noStrike" cap="none" normalizeH="0" baseline="0">
                <a:ln>
                  <a:noFill/>
                </a:ln>
                <a:solidFill>
                  <a:srgbClr val="0086B3"/>
                </a:solidFill>
                <a:effectLst/>
                <a:latin typeface="JetBrains Mono"/>
              </a:rPr>
              <a:t>Point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x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&amp;operator</a:t>
            </a:r>
            <a:r>
              <a:rPr kumimoji="0" lang="en-US" altLang="en-US" b="0" i="0" u="none" strike="noStrike" cap="none" normalizeH="0" baseline="0">
                <a:ln>
                  <a:noFill/>
                </a:ln>
                <a:solidFill>
                  <a:srgbClr val="008080"/>
                </a:solidFill>
                <a:effectLst/>
                <a:latin typeface="JetBrains Mono"/>
              </a:rPr>
              <a:t>+=</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008080"/>
                </a:solidFill>
                <a:effectLst/>
                <a:latin typeface="JetBrains Mono"/>
              </a:rPr>
              <a:t>Point </a:t>
            </a:r>
            <a:r>
              <a:rPr kumimoji="0" lang="en-US" altLang="en-US" b="0" i="0" u="none" strike="noStrike" cap="none" normalizeH="0" baseline="0">
                <a:ln>
                  <a:noFill/>
                </a:ln>
                <a:solidFill>
                  <a:srgbClr val="A71D5D"/>
                </a:solidFill>
                <a:effectLst/>
                <a:latin typeface="JetBrains Mono"/>
              </a:rPr>
              <a:t>&amp;</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x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x</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990073"/>
                </a:solidFill>
                <a:effectLst/>
                <a:latin typeface="JetBrains Mono"/>
              </a:rPr>
              <a:t>y </a:t>
            </a:r>
            <a:r>
              <a:rPr kumimoji="0" lang="en-US" altLang="en-US" b="0" i="0" u="none" strike="noStrike" cap="none" normalizeH="0" baseline="0">
                <a:ln>
                  <a:noFill/>
                </a:ln>
                <a:solidFill>
                  <a:srgbClr val="A71D5D"/>
                </a:solidFill>
                <a:effectLst/>
                <a:latin typeface="JetBrains Mono"/>
              </a:rPr>
              <a:t>+= </a:t>
            </a:r>
            <a:r>
              <a:rPr kumimoji="0" lang="en-US" altLang="en-US" b="0" i="0" u="none" strike="noStrike" cap="none" normalizeH="0" baseline="0">
                <a:ln>
                  <a:noFill/>
                </a:ln>
                <a:solidFill>
                  <a:srgbClr val="333333"/>
                </a:solidFill>
                <a:effectLst/>
                <a:latin typeface="JetBrains Mono"/>
              </a:rPr>
              <a:t>other</a:t>
            </a:r>
            <a:r>
              <a:rPr kumimoji="0" lang="en-US" altLang="en-US" b="0" i="0" u="none" strike="noStrike" cap="none" normalizeH="0" baseline="0">
                <a:ln>
                  <a:noFill/>
                </a:ln>
                <a:solidFill>
                  <a:srgbClr val="63A35C"/>
                </a:solidFill>
                <a:effectLst/>
                <a:latin typeface="JetBrains Mono"/>
              </a:rPr>
              <a:t>.</a:t>
            </a:r>
            <a:r>
              <a:rPr kumimoji="0" lang="en-US" altLang="en-US" b="0" i="0" u="none" strike="noStrike" cap="none" normalizeH="0" baseline="0">
                <a:ln>
                  <a:noFill/>
                </a:ln>
                <a:solidFill>
                  <a:srgbClr val="990073"/>
                </a:solidFill>
                <a:effectLst/>
                <a:latin typeface="JetBrains Mono"/>
              </a:rPr>
              <a:t>y</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r>
              <a:rPr kumimoji="0" lang="en-US" altLang="en-US" b="0" i="0" u="none" strike="noStrike" cap="none" normalizeH="0" baseline="0">
                <a:ln>
                  <a:noFill/>
                </a:ln>
                <a:solidFill>
                  <a:srgbClr val="A71D5D"/>
                </a:solidFill>
                <a:effectLst/>
                <a:latin typeface="JetBrains Mono"/>
              </a:rPr>
              <a:t>return *</a:t>
            </a:r>
            <a:r>
              <a:rPr kumimoji="0" lang="en-US" altLang="en-US" b="0" i="0" u="none" strike="noStrike" cap="none" normalizeH="0" baseline="0">
                <a:ln>
                  <a:noFill/>
                </a:ln>
                <a:solidFill>
                  <a:srgbClr val="DF5000"/>
                </a:solidFill>
                <a:effectLst/>
                <a:latin typeface="JetBrains Mono"/>
              </a:rPr>
              <a:t>this</a:t>
            </a:r>
            <a:r>
              <a:rPr kumimoji="0" lang="en-US" altLang="en-US" b="0" i="0" u="none" strike="noStrike" cap="none" normalizeH="0" baseline="0">
                <a:ln>
                  <a:noFill/>
                </a:ln>
                <a:solidFill>
                  <a:srgbClr val="63A35C"/>
                </a:solidFill>
                <a:effectLst/>
                <a:latin typeface="JetBrains Mono"/>
              </a:rPr>
              <a:t>;</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   }</a:t>
            </a:r>
            <a:br>
              <a:rPr kumimoji="0" lang="en-US" altLang="en-US" b="0" i="0" u="none" strike="noStrike" cap="none" normalizeH="0" baseline="0">
                <a:ln>
                  <a:noFill/>
                </a:ln>
                <a:solidFill>
                  <a:srgbClr val="63A35C"/>
                </a:solidFill>
                <a:effectLst/>
                <a:latin typeface="JetBrains Mono"/>
              </a:rPr>
            </a:br>
            <a:r>
              <a:rPr kumimoji="0" lang="en-US" altLang="en-US" b="0" i="0" u="none" strike="noStrike" cap="none" normalizeH="0" baseline="0">
                <a:ln>
                  <a:noFill/>
                </a:ln>
                <a:solidFill>
                  <a:srgbClr val="63A35C"/>
                </a:solidFill>
                <a:effectLst/>
                <a:latin typeface="JetBrains Mono"/>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1338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Const reference return values</a:t>
            </a:r>
          </a:p>
        </p:txBody>
      </p:sp>
      <p:sp>
        <p:nvSpPr>
          <p:cNvPr id="5" name="Content Placeholder 2">
            <a:extLst>
              <a:ext uri="{FF2B5EF4-FFF2-40B4-BE49-F238E27FC236}">
                <a16:creationId xmlns:a16="http://schemas.microsoft.com/office/drawing/2014/main" id="{657F0E94-5ADD-4B02-A019-CB177BD5700C}"/>
              </a:ext>
            </a:extLst>
          </p:cNvPr>
          <p:cNvSpPr>
            <a:spLocks noGrp="1"/>
          </p:cNvSpPr>
          <p:nvPr>
            <p:ph idx="1"/>
          </p:nvPr>
        </p:nvSpPr>
        <p:spPr>
          <a:xfrm>
            <a:off x="609600" y="1229359"/>
            <a:ext cx="11145520" cy="4174979"/>
          </a:xfrm>
        </p:spPr>
        <p:txBody>
          <a:bodyPr>
            <a:normAutofit/>
          </a:bodyPr>
          <a:lstStyle/>
          <a:p>
            <a:pPr>
              <a:lnSpc>
                <a:spcPct val="150000"/>
              </a:lnSpc>
            </a:pPr>
            <a:r>
              <a:rPr lang="en-US" sz="2400" dirty="0"/>
              <a:t>When we want to return a reference to a member </a:t>
            </a:r>
            <a:br>
              <a:rPr lang="en-US" sz="2400" dirty="0"/>
            </a:br>
            <a:r>
              <a:rPr lang="en-US" sz="2400" dirty="0"/>
              <a:t>in a const function</a:t>
            </a:r>
          </a:p>
        </p:txBody>
      </p:sp>
      <p:sp>
        <p:nvSpPr>
          <p:cNvPr id="3" name="Rectangle 1">
            <a:extLst>
              <a:ext uri="{FF2B5EF4-FFF2-40B4-BE49-F238E27FC236}">
                <a16:creationId xmlns:a16="http://schemas.microsoft.com/office/drawing/2014/main" id="{BAE65571-C055-4B3A-8A37-9DCD420B6552}"/>
              </a:ext>
            </a:extLst>
          </p:cNvPr>
          <p:cNvSpPr>
            <a:spLocks noChangeArrowheads="1"/>
          </p:cNvSpPr>
          <p:nvPr/>
        </p:nvSpPr>
        <p:spPr bwMode="auto">
          <a:xfrm>
            <a:off x="7503601" y="461227"/>
            <a:ext cx="4420249"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class </a:t>
            </a:r>
            <a:r>
              <a:rPr kumimoji="0" lang="en-US" altLang="en-US" sz="2400" b="0" i="0" u="none" strike="noStrike" cap="none" normalizeH="0" baseline="0" dirty="0">
                <a:ln>
                  <a:noFill/>
                </a:ln>
                <a:solidFill>
                  <a:srgbClr val="008080"/>
                </a:solidFill>
                <a:effectLst/>
                <a:latin typeface="JetBrains Mono"/>
              </a:rPr>
              <a:t>Point</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public:</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int&amp; operator</a:t>
            </a:r>
            <a:r>
              <a:rPr kumimoji="0" lang="en-US" altLang="en-US" sz="2400" b="0"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err="1">
                <a:ln>
                  <a:noFill/>
                </a:ln>
                <a:solidFill>
                  <a:srgbClr val="333333"/>
                </a:solidFill>
                <a:effectLst/>
                <a:latin typeface="JetBrains Mono"/>
              </a:rPr>
              <a:t>i</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err="1">
                <a:ln>
                  <a:noFill/>
                </a:ln>
                <a:solidFill>
                  <a:srgbClr val="333333"/>
                </a:solidFill>
                <a:effectLst/>
                <a:latin typeface="JetBrains Mono"/>
              </a:rPr>
              <a:t>i</a:t>
            </a:r>
            <a:r>
              <a:rPr kumimoji="0" lang="en-US" altLang="en-US" sz="2400" b="0" i="0" u="none" strike="noStrike" cap="none" normalizeH="0" baseline="0" dirty="0">
                <a:ln>
                  <a:noFill/>
                </a:ln>
                <a:solidFill>
                  <a:srgbClr val="333333"/>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const int&amp; operator</a:t>
            </a:r>
            <a:r>
              <a:rPr kumimoji="0" lang="en-US" altLang="en-US" sz="2400" b="0"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err="1">
                <a:ln>
                  <a:noFill/>
                </a:ln>
                <a:solidFill>
                  <a:srgbClr val="333333"/>
                </a:solidFill>
                <a:effectLst/>
                <a:latin typeface="JetBrains Mono"/>
              </a:rPr>
              <a:t>i</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const</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err="1">
                <a:ln>
                  <a:noFill/>
                </a:ln>
                <a:solidFill>
                  <a:srgbClr val="333333"/>
                </a:solidFill>
                <a:effectLst/>
                <a:latin typeface="JetBrains Mono"/>
              </a:rPr>
              <a:t>i</a:t>
            </a:r>
            <a:r>
              <a:rPr kumimoji="0" lang="en-US" altLang="en-US" sz="2400" b="0" i="0" u="none" strike="noStrike" cap="none" normalizeH="0" baseline="0" dirty="0">
                <a:ln>
                  <a:noFill/>
                </a:ln>
                <a:solidFill>
                  <a:srgbClr val="333333"/>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E5031E9-5EBB-4C58-A60E-57752BCB54D5}"/>
              </a:ext>
            </a:extLst>
          </p:cNvPr>
          <p:cNvSpPr>
            <a:spLocks noChangeArrowheads="1"/>
          </p:cNvSpPr>
          <p:nvPr/>
        </p:nvSpPr>
        <p:spPr bwMode="auto">
          <a:xfrm>
            <a:off x="1834243" y="2524010"/>
            <a:ext cx="2945871"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A71D5D"/>
                </a:solidFill>
                <a:effectLst/>
                <a:latin typeface="JetBrains Mono"/>
              </a:rPr>
              <a:t>int </a:t>
            </a:r>
            <a:r>
              <a:rPr kumimoji="0" lang="en-US" altLang="en-US" sz="3200" b="0" i="0" u="none" strike="noStrike" cap="none" normalizeH="0" baseline="0">
                <a:ln>
                  <a:noFill/>
                </a:ln>
                <a:solidFill>
                  <a:srgbClr val="795DA3"/>
                </a:solidFill>
                <a:effectLst/>
                <a:latin typeface="JetBrains Mono"/>
              </a:rPr>
              <a:t>main</a:t>
            </a:r>
            <a:r>
              <a:rPr kumimoji="0" lang="en-US" altLang="en-US" sz="3200" b="0" i="0" u="none" strike="noStrike" cap="none" normalizeH="0" baseline="0">
                <a:ln>
                  <a:noFill/>
                </a:ln>
                <a:solidFill>
                  <a:srgbClr val="63A35C"/>
                </a:solidFill>
                <a:effectLst/>
                <a:latin typeface="JetBrains Mono"/>
              </a:rPr>
              <a:t>()</a:t>
            </a:r>
            <a:br>
              <a:rPr kumimoji="0" lang="en-US" altLang="en-US" sz="3200" b="0" i="0" u="none" strike="noStrike" cap="none" normalizeH="0" baseline="0">
                <a:ln>
                  <a:noFill/>
                </a:ln>
                <a:solidFill>
                  <a:srgbClr val="63A35C"/>
                </a:solidFill>
                <a:effectLst/>
                <a:latin typeface="JetBrains Mono"/>
              </a:rPr>
            </a:br>
            <a:r>
              <a:rPr kumimoji="0" lang="en-US" altLang="en-US" sz="3200" b="0" i="0" u="none" strike="noStrike" cap="none" normalizeH="0" baseline="0">
                <a:ln>
                  <a:noFill/>
                </a:ln>
                <a:solidFill>
                  <a:srgbClr val="63A35C"/>
                </a:solidFill>
                <a:effectLst/>
                <a:latin typeface="JetBrains Mono"/>
              </a:rPr>
              <a:t>{</a:t>
            </a:r>
            <a:br>
              <a:rPr kumimoji="0" lang="en-US" altLang="en-US" sz="3200" b="0" i="0" u="none" strike="noStrike" cap="none" normalizeH="0" baseline="0">
                <a:ln>
                  <a:noFill/>
                </a:ln>
                <a:solidFill>
                  <a:srgbClr val="63A35C"/>
                </a:solidFill>
                <a:effectLst/>
                <a:latin typeface="JetBrains Mono"/>
              </a:rPr>
            </a:br>
            <a:r>
              <a:rPr kumimoji="0" lang="en-US" altLang="en-US" sz="3200" b="0" i="0" u="none" strike="noStrike" cap="none" normalizeH="0" baseline="0">
                <a:ln>
                  <a:noFill/>
                </a:ln>
                <a:solidFill>
                  <a:srgbClr val="63A35C"/>
                </a:solidFill>
                <a:effectLst/>
                <a:latin typeface="JetBrains Mono"/>
              </a:rPr>
              <a:t>   </a:t>
            </a:r>
            <a:r>
              <a:rPr kumimoji="0" lang="en-US" altLang="en-US" sz="3200" b="0" i="0" u="none" strike="noStrike" cap="none" normalizeH="0" baseline="0">
                <a:ln>
                  <a:noFill/>
                </a:ln>
                <a:solidFill>
                  <a:srgbClr val="008080"/>
                </a:solidFill>
                <a:effectLst/>
                <a:latin typeface="JetBrains Mono"/>
              </a:rPr>
              <a:t>Point </a:t>
            </a:r>
            <a:r>
              <a:rPr kumimoji="0" lang="en-US" altLang="en-US" sz="3200" b="0" i="0" u="none" strike="noStrike" cap="none" normalizeH="0" baseline="0">
                <a:ln>
                  <a:noFill/>
                </a:ln>
                <a:solidFill>
                  <a:srgbClr val="0086B3"/>
                </a:solidFill>
                <a:effectLst/>
                <a:latin typeface="JetBrains Mono"/>
              </a:rPr>
              <a:t>p</a:t>
            </a:r>
            <a:r>
              <a:rPr kumimoji="0" lang="en-US" altLang="en-US" sz="3200" b="0" i="0" u="none" strike="noStrike" cap="none" normalizeH="0" baseline="0">
                <a:ln>
                  <a:noFill/>
                </a:ln>
                <a:solidFill>
                  <a:srgbClr val="63A35C"/>
                </a:solidFill>
                <a:effectLst/>
                <a:latin typeface="JetBrains Mono"/>
              </a:rPr>
              <a:t>;</a:t>
            </a:r>
            <a:br>
              <a:rPr kumimoji="0" lang="en-US" altLang="en-US" sz="3200" b="0" i="0" u="none" strike="noStrike" cap="none" normalizeH="0" baseline="0">
                <a:ln>
                  <a:noFill/>
                </a:ln>
                <a:solidFill>
                  <a:srgbClr val="63A35C"/>
                </a:solidFill>
                <a:effectLst/>
                <a:latin typeface="JetBrains Mono"/>
              </a:rPr>
            </a:br>
            <a:r>
              <a:rPr kumimoji="0" lang="en-US" altLang="en-US" sz="3200" b="0" i="0" u="none" strike="noStrike" cap="none" normalizeH="0" baseline="0">
                <a:ln>
                  <a:noFill/>
                </a:ln>
                <a:solidFill>
                  <a:srgbClr val="63A35C"/>
                </a:solidFill>
                <a:effectLst/>
                <a:latin typeface="JetBrains Mono"/>
              </a:rPr>
              <a:t>   </a:t>
            </a:r>
            <a:r>
              <a:rPr kumimoji="0" lang="en-US" altLang="en-US" sz="3200" b="0" i="0" u="none" strike="noStrike" cap="none" normalizeH="0" baseline="0">
                <a:ln>
                  <a:noFill/>
                </a:ln>
                <a:solidFill>
                  <a:srgbClr val="A71D5D"/>
                </a:solidFill>
                <a:effectLst/>
                <a:latin typeface="JetBrains Mono"/>
              </a:rPr>
              <a:t>const </a:t>
            </a:r>
            <a:r>
              <a:rPr kumimoji="0" lang="en-US" altLang="en-US" sz="3200" b="0" i="0" u="none" strike="noStrike" cap="none" normalizeH="0" baseline="0">
                <a:ln>
                  <a:noFill/>
                </a:ln>
                <a:solidFill>
                  <a:srgbClr val="008080"/>
                </a:solidFill>
                <a:effectLst/>
                <a:latin typeface="JetBrains Mono"/>
              </a:rPr>
              <a:t>Point </a:t>
            </a:r>
            <a:r>
              <a:rPr kumimoji="0" lang="en-US" altLang="en-US" sz="3200" b="0" i="0" u="none" strike="noStrike" cap="none" normalizeH="0" baseline="0">
                <a:ln>
                  <a:noFill/>
                </a:ln>
                <a:solidFill>
                  <a:srgbClr val="0086B3"/>
                </a:solidFill>
                <a:effectLst/>
                <a:latin typeface="JetBrains Mono"/>
              </a:rPr>
              <a:t>p1</a:t>
            </a:r>
            <a:r>
              <a:rPr kumimoji="0" lang="en-US" altLang="en-US" sz="3200" b="0" i="0" u="none" strike="noStrike" cap="none" normalizeH="0" baseline="0">
                <a:ln>
                  <a:noFill/>
                </a:ln>
                <a:solidFill>
                  <a:srgbClr val="63A35C"/>
                </a:solidFill>
                <a:effectLst/>
                <a:latin typeface="JetBrains Mono"/>
              </a:rPr>
              <a:t>;</a:t>
            </a:r>
            <a:br>
              <a:rPr kumimoji="0" lang="en-US" altLang="en-US" sz="3200" b="0" i="0" u="none" strike="noStrike" cap="none" normalizeH="0" baseline="0">
                <a:ln>
                  <a:noFill/>
                </a:ln>
                <a:solidFill>
                  <a:srgbClr val="63A35C"/>
                </a:solidFill>
                <a:effectLst/>
                <a:latin typeface="JetBrains Mono"/>
              </a:rPr>
            </a:br>
            <a:r>
              <a:rPr kumimoji="0" lang="en-US" altLang="en-US" sz="3200" b="0" i="0" u="none" strike="noStrike" cap="none" normalizeH="0" baseline="0">
                <a:ln>
                  <a:noFill/>
                </a:ln>
                <a:solidFill>
                  <a:srgbClr val="63A35C"/>
                </a:solidFill>
                <a:effectLst/>
                <a:latin typeface="JetBrains Mono"/>
              </a:rPr>
              <a:t>   </a:t>
            </a:r>
            <a:r>
              <a:rPr kumimoji="0" lang="en-US" altLang="en-US" sz="3200" b="0" i="0" u="none" strike="noStrike" cap="none" normalizeH="0" baseline="0">
                <a:ln>
                  <a:noFill/>
                </a:ln>
                <a:solidFill>
                  <a:srgbClr val="A71D5D"/>
                </a:solidFill>
                <a:effectLst/>
                <a:latin typeface="JetBrains Mono"/>
              </a:rPr>
              <a:t>int </a:t>
            </a:r>
            <a:r>
              <a:rPr kumimoji="0" lang="en-US" altLang="en-US" sz="3200" b="0" i="0" u="none" strike="noStrike" cap="none" normalizeH="0" baseline="0">
                <a:ln>
                  <a:noFill/>
                </a:ln>
                <a:solidFill>
                  <a:srgbClr val="0086B3"/>
                </a:solidFill>
                <a:effectLst/>
                <a:latin typeface="JetBrains Mono"/>
              </a:rPr>
              <a:t>a </a:t>
            </a:r>
            <a:r>
              <a:rPr kumimoji="0" lang="en-US" altLang="en-US" sz="3200" b="0" i="0" u="none" strike="noStrike" cap="none" normalizeH="0" baseline="0">
                <a:ln>
                  <a:noFill/>
                </a:ln>
                <a:solidFill>
                  <a:srgbClr val="A71D5D"/>
                </a:solidFill>
                <a:effectLst/>
                <a:latin typeface="JetBrains Mono"/>
              </a:rPr>
              <a:t>= </a:t>
            </a:r>
            <a:r>
              <a:rPr kumimoji="0" lang="en-US" altLang="en-US" sz="3200" b="0" i="0" u="none" strike="noStrike" cap="none" normalizeH="0" baseline="0">
                <a:ln>
                  <a:noFill/>
                </a:ln>
                <a:solidFill>
                  <a:srgbClr val="0086B3"/>
                </a:solidFill>
                <a:effectLst/>
                <a:latin typeface="JetBrains Mono"/>
              </a:rPr>
              <a:t>p</a:t>
            </a:r>
            <a:r>
              <a:rPr kumimoji="0" lang="en-US" altLang="en-US" sz="3200" b="0" i="0" u="none" strike="noStrike" cap="none" normalizeH="0" baseline="0">
                <a:ln>
                  <a:noFill/>
                </a:ln>
                <a:solidFill>
                  <a:srgbClr val="008080"/>
                </a:solidFill>
                <a:effectLst/>
                <a:latin typeface="JetBrains Mono"/>
              </a:rPr>
              <a:t>[</a:t>
            </a:r>
            <a:r>
              <a:rPr kumimoji="0" lang="en-US" altLang="en-US" sz="3200" b="0" i="0" u="none" strike="noStrike" cap="none" normalizeH="0" baseline="0">
                <a:ln>
                  <a:noFill/>
                </a:ln>
                <a:solidFill>
                  <a:srgbClr val="0086B3"/>
                </a:solidFill>
                <a:effectLst/>
                <a:latin typeface="JetBrains Mono"/>
              </a:rPr>
              <a:t>0</a:t>
            </a:r>
            <a:r>
              <a:rPr kumimoji="0" lang="en-US" altLang="en-US" sz="3200" b="0" i="0" u="none" strike="noStrike" cap="none" normalizeH="0" baseline="0">
                <a:ln>
                  <a:noFill/>
                </a:ln>
                <a:solidFill>
                  <a:srgbClr val="008080"/>
                </a:solidFill>
                <a:effectLst/>
                <a:latin typeface="JetBrains Mono"/>
              </a:rPr>
              <a:t>]</a:t>
            </a:r>
            <a:r>
              <a:rPr kumimoji="0" lang="en-US" altLang="en-US" sz="3200" b="0" i="0" u="none" strike="noStrike" cap="none" normalizeH="0" baseline="0">
                <a:ln>
                  <a:noFill/>
                </a:ln>
                <a:solidFill>
                  <a:srgbClr val="63A35C"/>
                </a:solidFill>
                <a:effectLst/>
                <a:latin typeface="JetBrains Mono"/>
              </a:rPr>
              <a:t>;</a:t>
            </a:r>
            <a:br>
              <a:rPr kumimoji="0" lang="en-US" altLang="en-US" sz="3200" b="0" i="0" u="none" strike="noStrike" cap="none" normalizeH="0" baseline="0">
                <a:ln>
                  <a:noFill/>
                </a:ln>
                <a:solidFill>
                  <a:srgbClr val="63A35C"/>
                </a:solidFill>
                <a:effectLst/>
                <a:latin typeface="JetBrains Mono"/>
              </a:rPr>
            </a:br>
            <a:r>
              <a:rPr kumimoji="0" lang="en-US" altLang="en-US" sz="3200" b="0" i="0" u="none" strike="noStrike" cap="none" normalizeH="0" baseline="0">
                <a:ln>
                  <a:noFill/>
                </a:ln>
                <a:solidFill>
                  <a:srgbClr val="63A35C"/>
                </a:solidFill>
                <a:effectLst/>
                <a:latin typeface="JetBrains Mono"/>
              </a:rPr>
              <a:t>   </a:t>
            </a:r>
            <a:r>
              <a:rPr kumimoji="0" lang="en-US" altLang="en-US" sz="3200" b="0" i="0" u="none" strike="noStrike" cap="none" normalizeH="0" baseline="0">
                <a:ln>
                  <a:noFill/>
                </a:ln>
                <a:solidFill>
                  <a:srgbClr val="A71D5D"/>
                </a:solidFill>
                <a:effectLst/>
                <a:latin typeface="JetBrains Mono"/>
              </a:rPr>
              <a:t>int </a:t>
            </a:r>
            <a:r>
              <a:rPr kumimoji="0" lang="en-US" altLang="en-US" sz="3200" b="0" i="0" u="none" strike="noStrike" cap="none" normalizeH="0" baseline="0">
                <a:ln>
                  <a:noFill/>
                </a:ln>
                <a:solidFill>
                  <a:srgbClr val="0086B3"/>
                </a:solidFill>
                <a:effectLst/>
                <a:latin typeface="JetBrains Mono"/>
              </a:rPr>
              <a:t>b </a:t>
            </a:r>
            <a:r>
              <a:rPr kumimoji="0" lang="en-US" altLang="en-US" sz="3200" b="0" i="0" u="none" strike="noStrike" cap="none" normalizeH="0" baseline="0">
                <a:ln>
                  <a:noFill/>
                </a:ln>
                <a:solidFill>
                  <a:srgbClr val="A71D5D"/>
                </a:solidFill>
                <a:effectLst/>
                <a:latin typeface="JetBrains Mono"/>
              </a:rPr>
              <a:t>= </a:t>
            </a:r>
            <a:r>
              <a:rPr kumimoji="0" lang="en-US" altLang="en-US" sz="3200" b="0" i="0" u="none" strike="noStrike" cap="none" normalizeH="0" baseline="0">
                <a:ln>
                  <a:noFill/>
                </a:ln>
                <a:solidFill>
                  <a:srgbClr val="0086B3"/>
                </a:solidFill>
                <a:effectLst/>
                <a:latin typeface="JetBrains Mono"/>
              </a:rPr>
              <a:t>p1</a:t>
            </a:r>
            <a:r>
              <a:rPr kumimoji="0" lang="en-US" altLang="en-US" sz="3200" b="0" i="0" u="none" strike="noStrike" cap="none" normalizeH="0" baseline="0">
                <a:ln>
                  <a:noFill/>
                </a:ln>
                <a:solidFill>
                  <a:srgbClr val="008080"/>
                </a:solidFill>
                <a:effectLst/>
                <a:latin typeface="JetBrains Mono"/>
              </a:rPr>
              <a:t>[</a:t>
            </a:r>
            <a:r>
              <a:rPr kumimoji="0" lang="en-US" altLang="en-US" sz="3200" b="0" i="0" u="none" strike="noStrike" cap="none" normalizeH="0" baseline="0">
                <a:ln>
                  <a:noFill/>
                </a:ln>
                <a:solidFill>
                  <a:srgbClr val="0086B3"/>
                </a:solidFill>
                <a:effectLst/>
                <a:latin typeface="JetBrains Mono"/>
              </a:rPr>
              <a:t>0</a:t>
            </a:r>
            <a:r>
              <a:rPr kumimoji="0" lang="en-US" altLang="en-US" sz="3200" b="0" i="0" u="none" strike="noStrike" cap="none" normalizeH="0" baseline="0">
                <a:ln>
                  <a:noFill/>
                </a:ln>
                <a:solidFill>
                  <a:srgbClr val="008080"/>
                </a:solidFill>
                <a:effectLst/>
                <a:latin typeface="JetBrains Mono"/>
              </a:rPr>
              <a:t>]</a:t>
            </a:r>
            <a:r>
              <a:rPr kumimoji="0" lang="en-US" altLang="en-US" sz="3200" b="0" i="0" u="none" strike="noStrike" cap="none" normalizeH="0" baseline="0">
                <a:ln>
                  <a:noFill/>
                </a:ln>
                <a:solidFill>
                  <a:srgbClr val="63A35C"/>
                </a:solidFill>
                <a:effectLst/>
                <a:latin typeface="JetBrains Mono"/>
              </a:rPr>
              <a:t>;</a:t>
            </a:r>
            <a:br>
              <a:rPr kumimoji="0" lang="en-US" altLang="en-US" sz="3200" b="0" i="0" u="none" strike="noStrike" cap="none" normalizeH="0" baseline="0">
                <a:ln>
                  <a:noFill/>
                </a:ln>
                <a:solidFill>
                  <a:srgbClr val="63A35C"/>
                </a:solidFill>
                <a:effectLst/>
                <a:latin typeface="JetBrains Mono"/>
              </a:rPr>
            </a:br>
            <a:r>
              <a:rPr kumimoji="0" lang="en-US" altLang="en-US" sz="3200" b="0" i="0" u="none" strike="noStrike" cap="none" normalizeH="0" baseline="0">
                <a:ln>
                  <a:noFill/>
                </a:ln>
                <a:solidFill>
                  <a:srgbClr val="63A35C"/>
                </a:solidFill>
                <a:effectLst/>
                <a:latin typeface="JetBrains Mono"/>
              </a:rPr>
              <a:t>   </a:t>
            </a:r>
            <a:r>
              <a:rPr kumimoji="0" lang="en-US" altLang="en-US" sz="3200" b="0" i="0" u="none" strike="noStrike" cap="none" normalizeH="0" baseline="0">
                <a:ln>
                  <a:noFill/>
                </a:ln>
                <a:solidFill>
                  <a:srgbClr val="A71D5D"/>
                </a:solidFill>
                <a:effectLst/>
                <a:latin typeface="JetBrains Mono"/>
              </a:rPr>
              <a:t>return </a:t>
            </a:r>
            <a:r>
              <a:rPr kumimoji="0" lang="en-US" altLang="en-US" sz="3200" b="0" i="0" u="none" strike="noStrike" cap="none" normalizeH="0" baseline="0">
                <a:ln>
                  <a:noFill/>
                </a:ln>
                <a:solidFill>
                  <a:srgbClr val="0086B3"/>
                </a:solidFill>
                <a:effectLst/>
                <a:latin typeface="JetBrains Mono"/>
              </a:rPr>
              <a:t>0</a:t>
            </a:r>
            <a:r>
              <a:rPr kumimoji="0" lang="en-US" altLang="en-US" sz="3200" b="0" i="0" u="none" strike="noStrike" cap="none" normalizeH="0" baseline="0">
                <a:ln>
                  <a:noFill/>
                </a:ln>
                <a:solidFill>
                  <a:srgbClr val="63A35C"/>
                </a:solidFill>
                <a:effectLst/>
                <a:latin typeface="JetBrains Mono"/>
              </a:rPr>
              <a:t>;</a:t>
            </a:r>
            <a:br>
              <a:rPr kumimoji="0" lang="en-US" altLang="en-US" sz="3200" b="0" i="0" u="none" strike="noStrike" cap="none" normalizeH="0" baseline="0">
                <a:ln>
                  <a:noFill/>
                </a:ln>
                <a:solidFill>
                  <a:srgbClr val="63A35C"/>
                </a:solidFill>
                <a:effectLst/>
                <a:latin typeface="JetBrains Mono"/>
              </a:rPr>
            </a:br>
            <a:r>
              <a:rPr kumimoji="0" lang="en-US" altLang="en-US" sz="3200" b="0" i="0" u="none" strike="noStrike" cap="none" normalizeH="0" baseline="0">
                <a:ln>
                  <a:noFill/>
                </a:ln>
                <a:solidFill>
                  <a:srgbClr val="63A35C"/>
                </a:solidFill>
                <a:effectLst/>
                <a:latin typeface="JetBrains Mono"/>
              </a:rPr>
              <a:t>}</a:t>
            </a:r>
            <a:endParaRPr kumimoji="0" lang="en-US" altLang="en-US" sz="6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7942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Const return value</a:t>
            </a:r>
          </a:p>
        </p:txBody>
      </p:sp>
      <p:sp>
        <p:nvSpPr>
          <p:cNvPr id="3" name="Content Placeholder 2"/>
          <p:cNvSpPr>
            <a:spLocks noGrp="1"/>
          </p:cNvSpPr>
          <p:nvPr>
            <p:ph idx="1"/>
          </p:nvPr>
        </p:nvSpPr>
        <p:spPr>
          <a:xfrm>
            <a:off x="609600" y="1229359"/>
            <a:ext cx="11145520" cy="5263643"/>
          </a:xfrm>
        </p:spPr>
        <p:txBody>
          <a:bodyPr>
            <a:normAutofit/>
          </a:bodyPr>
          <a:lstStyle/>
          <a:p>
            <a:pPr>
              <a:lnSpc>
                <a:spcPct val="150000"/>
              </a:lnSpc>
            </a:pPr>
            <a:r>
              <a:rPr lang="en-US" dirty="0"/>
              <a:t>The purpose of const return values is to prevent us from doing computations that have no effect, or allow returning of references from</a:t>
            </a:r>
          </a:p>
          <a:p>
            <a:pPr>
              <a:lnSpc>
                <a:spcPct val="150000"/>
              </a:lnSpc>
            </a:pPr>
            <a:r>
              <a:rPr lang="en-US" dirty="0"/>
              <a:t>No effect on whether const/non-const variables can be assigned from returned value</a:t>
            </a:r>
          </a:p>
          <a:p>
            <a:pPr>
              <a:lnSpc>
                <a:spcPct val="150000"/>
              </a:lnSpc>
            </a:pPr>
            <a:r>
              <a:rPr lang="en-US" dirty="0"/>
              <a:t>We usually prefer returning non-const values/references for 2 reasons:</a:t>
            </a:r>
          </a:p>
          <a:p>
            <a:pPr lvl="1">
              <a:lnSpc>
                <a:spcPct val="150000"/>
              </a:lnSpc>
            </a:pPr>
            <a:r>
              <a:rPr lang="en-US" sz="2400" dirty="0"/>
              <a:t>It can be more effective (Move semantics – not in the course)</a:t>
            </a:r>
          </a:p>
          <a:p>
            <a:pPr lvl="1">
              <a:lnSpc>
                <a:spcPct val="150000"/>
              </a:lnSpc>
            </a:pPr>
            <a:r>
              <a:rPr lang="en-US" sz="2400" dirty="0"/>
              <a:t>Operator should behave the same as built in types</a:t>
            </a:r>
          </a:p>
        </p:txBody>
      </p:sp>
    </p:spTree>
    <p:extLst>
      <p:ext uri="{BB962C8B-B14F-4D97-AF65-F5344CB8AC3E}">
        <p14:creationId xmlns:p14="http://schemas.microsoft.com/office/powerpoint/2010/main" val="4265347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4997"/>
            <a:ext cx="5361215" cy="1714173"/>
          </a:xfrm>
        </p:spPr>
        <p:txBody>
          <a:bodyPr>
            <a:normAutofit/>
          </a:bodyPr>
          <a:lstStyle/>
          <a:p>
            <a:r>
              <a:rPr lang="en-US" dirty="0"/>
              <a:t>Function overloading – more realistic example</a:t>
            </a:r>
          </a:p>
        </p:txBody>
      </p:sp>
      <p:sp>
        <p:nvSpPr>
          <p:cNvPr id="8" name="Rectangle 1">
            <a:extLst>
              <a:ext uri="{FF2B5EF4-FFF2-40B4-BE49-F238E27FC236}">
                <a16:creationId xmlns:a16="http://schemas.microsoft.com/office/drawing/2014/main" id="{1F085DE0-F9A9-4AA4-B3A0-BC43F53B1C48}"/>
              </a:ext>
            </a:extLst>
          </p:cNvPr>
          <p:cNvSpPr>
            <a:spLocks noChangeArrowheads="1"/>
          </p:cNvSpPr>
          <p:nvPr/>
        </p:nvSpPr>
        <p:spPr bwMode="auto">
          <a:xfrm>
            <a:off x="6346372" y="574097"/>
            <a:ext cx="4280980"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private:</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int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double </a:t>
            </a:r>
            <a:r>
              <a:rPr kumimoji="0" lang="en-US" altLang="en-US" b="0" i="0" u="none" strike="noStrike" cap="none" normalizeH="0" baseline="0" dirty="0" err="1">
                <a:ln>
                  <a:noFill/>
                </a:ln>
                <a:solidFill>
                  <a:srgbClr val="795DA3"/>
                </a:solidFill>
                <a:effectLst/>
                <a:latin typeface="JetBrains Mono"/>
              </a:rPr>
              <a:t>getDistance</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333333"/>
                </a:solidFill>
                <a:effectLst/>
                <a:latin typeface="JetBrains Mono"/>
              </a:rPr>
              <a:t>otherX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333333"/>
                </a:solidFill>
                <a:effectLst/>
                <a:latin typeface="JetBrains Mono"/>
              </a:rPr>
              <a:t>otherY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double </a:t>
            </a:r>
            <a:r>
              <a:rPr kumimoji="0" lang="en-US" altLang="en-US" b="0" i="0" u="none" strike="noStrike" cap="none" normalizeH="0" baseline="0" dirty="0" err="1">
                <a:ln>
                  <a:noFill/>
                </a:ln>
                <a:solidFill>
                  <a:srgbClr val="0086B3"/>
                </a:solidFill>
                <a:effectLst/>
                <a:latin typeface="JetBrains Mono"/>
              </a:rPr>
              <a:t>xDist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990073"/>
                </a:solidFill>
                <a:effectLst/>
                <a:latin typeface="JetBrains Mono"/>
              </a:rPr>
              <a:t>x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otherX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990073"/>
                </a:solidFill>
                <a:effectLst/>
                <a:latin typeface="JetBrains Mono"/>
              </a:rPr>
              <a:t>x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otherX</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double </a:t>
            </a:r>
            <a:r>
              <a:rPr kumimoji="0" lang="en-US" altLang="en-US" b="0" i="0" u="none" strike="noStrike" cap="none" normalizeH="0" baseline="0" dirty="0" err="1">
                <a:ln>
                  <a:noFill/>
                </a:ln>
                <a:solidFill>
                  <a:srgbClr val="0086B3"/>
                </a:solidFill>
                <a:effectLst/>
                <a:latin typeface="JetBrains Mono"/>
              </a:rPr>
              <a:t>yDist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990073"/>
                </a:solidFill>
                <a:effectLst/>
                <a:latin typeface="JetBrains Mono"/>
              </a:rPr>
              <a:t>y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otherY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990073"/>
                </a:solidFill>
                <a:effectLst/>
                <a:latin typeface="JetBrains Mono"/>
              </a:rPr>
              <a:t>y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otherY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a:ln>
                  <a:noFill/>
                </a:ln>
                <a:solidFill>
                  <a:srgbClr val="0086B3"/>
                </a:solidFill>
                <a:effectLst/>
                <a:latin typeface="JetBrains Mono"/>
              </a:rPr>
              <a:t>sqrt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0086B3"/>
                </a:solidFill>
                <a:effectLst/>
                <a:latin typeface="JetBrains Mono"/>
              </a:rPr>
              <a:t>xDist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err="1">
                <a:ln>
                  <a:noFill/>
                </a:ln>
                <a:solidFill>
                  <a:srgbClr val="0086B3"/>
                </a:solidFill>
                <a:effectLst/>
                <a:latin typeface="JetBrains Mono"/>
              </a:rPr>
              <a:t>yDist</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double </a:t>
            </a:r>
            <a:r>
              <a:rPr kumimoji="0" lang="en-US" altLang="en-US" b="0" i="0" u="none" strike="noStrike" cap="none" normalizeH="0" baseline="0" dirty="0" err="1">
                <a:ln>
                  <a:noFill/>
                </a:ln>
                <a:solidFill>
                  <a:srgbClr val="795DA3"/>
                </a:solidFill>
                <a:effectLst/>
                <a:latin typeface="JetBrains Mono"/>
              </a:rPr>
              <a:t>getDistance</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333333"/>
                </a:solidFill>
                <a:effectLst/>
                <a:latin typeface="JetBrains Mono"/>
              </a:rPr>
              <a:t>other</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err="1">
                <a:ln>
                  <a:noFill/>
                </a:ln>
                <a:solidFill>
                  <a:srgbClr val="0086B3"/>
                </a:solidFill>
                <a:effectLst/>
                <a:latin typeface="JetBrains Mono"/>
              </a:rPr>
              <a:t>getDistance</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Rectangle: Diagonal Corners Rounded 8">
            <a:extLst>
              <a:ext uri="{FF2B5EF4-FFF2-40B4-BE49-F238E27FC236}">
                <a16:creationId xmlns:a16="http://schemas.microsoft.com/office/drawing/2014/main" id="{DD36D569-0DE4-4462-A2F2-D3043720E407}"/>
              </a:ext>
            </a:extLst>
          </p:cNvPr>
          <p:cNvSpPr/>
          <p:nvPr/>
        </p:nvSpPr>
        <p:spPr>
          <a:xfrm>
            <a:off x="965934" y="3129767"/>
            <a:ext cx="4280979" cy="16056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Notice! Access to private fields of other instance of the class. Allowed in class methods, even when not referring to this instance</a:t>
            </a:r>
          </a:p>
        </p:txBody>
      </p:sp>
      <p:cxnSp>
        <p:nvCxnSpPr>
          <p:cNvPr id="10" name="Straight Arrow Connector 9">
            <a:extLst>
              <a:ext uri="{FF2B5EF4-FFF2-40B4-BE49-F238E27FC236}">
                <a16:creationId xmlns:a16="http://schemas.microsoft.com/office/drawing/2014/main" id="{CDE48313-D66A-4D22-BA17-105CE36E2B02}"/>
              </a:ext>
            </a:extLst>
          </p:cNvPr>
          <p:cNvCxnSpPr>
            <a:cxnSpLocks/>
            <a:stCxn id="9" idx="1"/>
          </p:cNvCxnSpPr>
          <p:nvPr/>
        </p:nvCxnSpPr>
        <p:spPr>
          <a:xfrm>
            <a:off x="3106424" y="4735409"/>
            <a:ext cx="3517533" cy="11102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Diagonal Corners Rounded 13">
            <a:extLst>
              <a:ext uri="{FF2B5EF4-FFF2-40B4-BE49-F238E27FC236}">
                <a16:creationId xmlns:a16="http://schemas.microsoft.com/office/drawing/2014/main" id="{BCC8034A-F862-4912-A39B-BA300302C1C0}"/>
              </a:ext>
            </a:extLst>
          </p:cNvPr>
          <p:cNvSpPr/>
          <p:nvPr/>
        </p:nvSpPr>
        <p:spPr>
          <a:xfrm>
            <a:off x="1328057" y="1883228"/>
            <a:ext cx="3390899" cy="108857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Using another constructor (delegated constructor). Only possible in initialization list</a:t>
            </a:r>
          </a:p>
        </p:txBody>
      </p:sp>
      <p:cxnSp>
        <p:nvCxnSpPr>
          <p:cNvPr id="15" name="Straight Arrow Connector 14">
            <a:extLst>
              <a:ext uri="{FF2B5EF4-FFF2-40B4-BE49-F238E27FC236}">
                <a16:creationId xmlns:a16="http://schemas.microsoft.com/office/drawing/2014/main" id="{DDBE6CF2-198F-456D-9FC0-3D1F644C320D}"/>
              </a:ext>
            </a:extLst>
          </p:cNvPr>
          <p:cNvCxnSpPr>
            <a:cxnSpLocks/>
            <a:stCxn id="14" idx="0"/>
          </p:cNvCxnSpPr>
          <p:nvPr/>
        </p:nvCxnSpPr>
        <p:spPr>
          <a:xfrm>
            <a:off x="4718956" y="2427515"/>
            <a:ext cx="2705101" cy="255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tangle: Diagonal Corners Rounded 26">
            <a:extLst>
              <a:ext uri="{FF2B5EF4-FFF2-40B4-BE49-F238E27FC236}">
                <a16:creationId xmlns:a16="http://schemas.microsoft.com/office/drawing/2014/main" id="{F47EA971-0F3C-48A6-8F7C-A2CA18E02094}"/>
              </a:ext>
            </a:extLst>
          </p:cNvPr>
          <p:cNvSpPr/>
          <p:nvPr/>
        </p:nvSpPr>
        <p:spPr>
          <a:xfrm>
            <a:off x="914400" y="5366718"/>
            <a:ext cx="3913413" cy="134451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 note – different order of parameters still counts as different function signatures, thus allowing for overloading – </a:t>
            </a:r>
            <a:r>
              <a:rPr lang="en-US" dirty="0" err="1"/>
              <a:t>int,double</a:t>
            </a:r>
            <a:r>
              <a:rPr lang="en-US" dirty="0"/>
              <a:t> and double, int are considered different</a:t>
            </a:r>
          </a:p>
        </p:txBody>
      </p:sp>
    </p:spTree>
    <p:extLst>
      <p:ext uri="{BB962C8B-B14F-4D97-AF65-F5344CB8AC3E}">
        <p14:creationId xmlns:p14="http://schemas.microsoft.com/office/powerpoint/2010/main" val="3943772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Back to const objects – mutable keyword</a:t>
            </a:r>
          </a:p>
        </p:txBody>
      </p:sp>
      <p:sp>
        <p:nvSpPr>
          <p:cNvPr id="3" name="Content Placeholder 2"/>
          <p:cNvSpPr>
            <a:spLocks noGrp="1"/>
          </p:cNvSpPr>
          <p:nvPr>
            <p:ph idx="1"/>
          </p:nvPr>
        </p:nvSpPr>
        <p:spPr>
          <a:xfrm>
            <a:off x="609600" y="1229359"/>
            <a:ext cx="5064369" cy="4174979"/>
          </a:xfrm>
        </p:spPr>
        <p:txBody>
          <a:bodyPr>
            <a:normAutofit/>
          </a:bodyPr>
          <a:lstStyle/>
          <a:p>
            <a:pPr>
              <a:lnSpc>
                <a:spcPct val="150000"/>
              </a:lnSpc>
            </a:pPr>
            <a:r>
              <a:rPr lang="en-US" sz="2400" dirty="0"/>
              <a:t>Sometimes, we have a field of our class the is not actually relevant to its state, but rather contains data on it</a:t>
            </a:r>
          </a:p>
          <a:p>
            <a:pPr>
              <a:lnSpc>
                <a:spcPct val="150000"/>
              </a:lnSpc>
            </a:pPr>
            <a:r>
              <a:rPr lang="en-US" sz="2400" dirty="0"/>
              <a:t>In the example to the right we want to count how many times the values of our point were read</a:t>
            </a:r>
          </a:p>
        </p:txBody>
      </p:sp>
      <p:sp>
        <p:nvSpPr>
          <p:cNvPr id="4" name="Rectangle 1">
            <a:extLst>
              <a:ext uri="{FF2B5EF4-FFF2-40B4-BE49-F238E27FC236}">
                <a16:creationId xmlns:a16="http://schemas.microsoft.com/office/drawing/2014/main" id="{1FA60C77-401C-4A64-B8A1-EF9B28DB3EED}"/>
              </a:ext>
            </a:extLst>
          </p:cNvPr>
          <p:cNvSpPr>
            <a:spLocks noChangeArrowheads="1"/>
          </p:cNvSpPr>
          <p:nvPr/>
        </p:nvSpPr>
        <p:spPr bwMode="auto">
          <a:xfrm>
            <a:off x="6002214" y="1225689"/>
            <a:ext cx="619291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990073"/>
                </a:solidFill>
                <a:effectLst/>
                <a:latin typeface="JetBrains Mono"/>
              </a:rPr>
              <a:t>numOfXReads</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numOfYReads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990073"/>
                </a:solidFill>
                <a:effectLst/>
                <a:latin typeface="JetBrains Mono"/>
              </a:rPr>
              <a:t>numOfXReads</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numOfYReads</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795DA3"/>
                </a:solidFill>
                <a:effectLst/>
                <a:latin typeface="JetBrains Mono"/>
              </a:rPr>
              <a:t>getX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990073"/>
                </a:solidFill>
                <a:effectLst/>
                <a:latin typeface="JetBrains Mono"/>
              </a:rPr>
              <a:t>numOfXReads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795DA3"/>
                </a:solidFill>
                <a:effectLst/>
                <a:latin typeface="JetBrains Mono"/>
              </a:rPr>
              <a:t>getY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990073"/>
                </a:solidFill>
                <a:effectLst/>
                <a:latin typeface="JetBrains Mono"/>
              </a:rPr>
              <a:t>numOfYReads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ctangle: Diagonal Corners Rounded 4">
            <a:extLst>
              <a:ext uri="{FF2B5EF4-FFF2-40B4-BE49-F238E27FC236}">
                <a16:creationId xmlns:a16="http://schemas.microsoft.com/office/drawing/2014/main" id="{F68E2288-B118-451A-9D15-52C23B95A88E}"/>
              </a:ext>
            </a:extLst>
          </p:cNvPr>
          <p:cNvSpPr/>
          <p:nvPr/>
        </p:nvSpPr>
        <p:spPr>
          <a:xfrm>
            <a:off x="8791326" y="3954329"/>
            <a:ext cx="3021048" cy="1066800"/>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Compilation error! Changing value of field in const method</a:t>
            </a:r>
          </a:p>
        </p:txBody>
      </p:sp>
      <p:cxnSp>
        <p:nvCxnSpPr>
          <p:cNvPr id="6" name="Straight Arrow Connector 5">
            <a:extLst>
              <a:ext uri="{FF2B5EF4-FFF2-40B4-BE49-F238E27FC236}">
                <a16:creationId xmlns:a16="http://schemas.microsoft.com/office/drawing/2014/main" id="{BA91066C-624B-4259-8105-C200FC37631B}"/>
              </a:ext>
            </a:extLst>
          </p:cNvPr>
          <p:cNvCxnSpPr>
            <a:cxnSpLocks/>
            <a:stCxn id="5" idx="2"/>
          </p:cNvCxnSpPr>
          <p:nvPr/>
        </p:nvCxnSpPr>
        <p:spPr>
          <a:xfrm flipH="1">
            <a:off x="8088922" y="4487729"/>
            <a:ext cx="70240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386451-0218-4DFF-81A9-72838E4B9BD6}"/>
              </a:ext>
            </a:extLst>
          </p:cNvPr>
          <p:cNvCxnSpPr>
            <a:cxnSpLocks/>
            <a:stCxn id="5" idx="1"/>
          </p:cNvCxnSpPr>
          <p:nvPr/>
        </p:nvCxnSpPr>
        <p:spPr>
          <a:xfrm flipH="1">
            <a:off x="8088922" y="5021129"/>
            <a:ext cx="2212928" cy="8217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1284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Back to const objects – mutable keyword</a:t>
            </a:r>
          </a:p>
        </p:txBody>
      </p:sp>
      <p:sp>
        <p:nvSpPr>
          <p:cNvPr id="3" name="Content Placeholder 2"/>
          <p:cNvSpPr>
            <a:spLocks noGrp="1"/>
          </p:cNvSpPr>
          <p:nvPr>
            <p:ph idx="1"/>
          </p:nvPr>
        </p:nvSpPr>
        <p:spPr>
          <a:xfrm>
            <a:off x="609600" y="1229359"/>
            <a:ext cx="5064369" cy="4174979"/>
          </a:xfrm>
        </p:spPr>
        <p:txBody>
          <a:bodyPr>
            <a:normAutofit/>
          </a:bodyPr>
          <a:lstStyle/>
          <a:p>
            <a:pPr>
              <a:lnSpc>
                <a:spcPct val="150000"/>
              </a:lnSpc>
            </a:pPr>
            <a:r>
              <a:rPr lang="en-US" sz="2400" dirty="0"/>
              <a:t>To fix this, we can declare fields that are allowed to change </a:t>
            </a:r>
            <a:r>
              <a:rPr lang="en-US" sz="2400" b="1" dirty="0"/>
              <a:t>even when the object is const</a:t>
            </a:r>
          </a:p>
          <a:p>
            <a:pPr>
              <a:lnSpc>
                <a:spcPct val="150000"/>
              </a:lnSpc>
            </a:pPr>
            <a:r>
              <a:rPr lang="en-US" sz="2400" dirty="0"/>
              <a:t>We do this using the </a:t>
            </a:r>
            <a:r>
              <a:rPr lang="en-US" altLang="en-US" sz="2400" b="1" dirty="0">
                <a:solidFill>
                  <a:srgbClr val="A71D5D"/>
                </a:solidFill>
                <a:latin typeface="JetBrains Mono"/>
              </a:rPr>
              <a:t>mutable</a:t>
            </a:r>
            <a:r>
              <a:rPr lang="en-US" sz="2400" dirty="0"/>
              <a:t> keyword</a:t>
            </a:r>
          </a:p>
        </p:txBody>
      </p:sp>
      <p:sp>
        <p:nvSpPr>
          <p:cNvPr id="9" name="Rectangle 1">
            <a:extLst>
              <a:ext uri="{FF2B5EF4-FFF2-40B4-BE49-F238E27FC236}">
                <a16:creationId xmlns:a16="http://schemas.microsoft.com/office/drawing/2014/main" id="{7891E56F-7BF4-4EFC-83AD-4982E9832866}"/>
              </a:ext>
            </a:extLst>
          </p:cNvPr>
          <p:cNvSpPr>
            <a:spLocks noChangeArrowheads="1"/>
          </p:cNvSpPr>
          <p:nvPr/>
        </p:nvSpPr>
        <p:spPr bwMode="auto">
          <a:xfrm>
            <a:off x="5999086" y="1225689"/>
            <a:ext cx="619291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1" i="0" u="none" strike="noStrike" cap="none" normalizeH="0" baseline="0" dirty="0">
                <a:ln>
                  <a:noFill/>
                </a:ln>
                <a:solidFill>
                  <a:srgbClr val="A71D5D"/>
                </a:solidFill>
                <a:effectLst/>
                <a:latin typeface="JetBrains Mono"/>
              </a:rPr>
              <a:t>mutable</a:t>
            </a:r>
            <a:r>
              <a:rPr kumimoji="0" lang="en-US" altLang="en-US" b="0" i="0" u="none" strike="noStrike" cap="none" normalizeH="0" baseline="0" dirty="0">
                <a:ln>
                  <a:noFill/>
                </a:ln>
                <a:solidFill>
                  <a:srgbClr val="A71D5D"/>
                </a:solidFill>
                <a:effectLst/>
                <a:latin typeface="JetBrains Mono"/>
              </a:rPr>
              <a:t> int </a:t>
            </a:r>
            <a:r>
              <a:rPr kumimoji="0" lang="en-US" altLang="en-US" b="0" i="0" u="none" strike="noStrike" cap="none" normalizeH="0" baseline="0" dirty="0" err="1">
                <a:ln>
                  <a:noFill/>
                </a:ln>
                <a:solidFill>
                  <a:srgbClr val="990073"/>
                </a:solidFill>
                <a:effectLst/>
                <a:latin typeface="JetBrains Mono"/>
              </a:rPr>
              <a:t>numOfXReads</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990073"/>
                </a:solidFill>
                <a:effectLst/>
                <a:latin typeface="JetBrains Mono"/>
              </a:rPr>
              <a:t>numOfYReads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990073"/>
                </a:solidFill>
                <a:effectLst/>
                <a:latin typeface="JetBrains Mono"/>
              </a:rPr>
              <a:t>numOfXReads</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numOfYReads</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795DA3"/>
                </a:solidFill>
                <a:effectLst/>
                <a:latin typeface="JetBrains Mono"/>
              </a:rPr>
              <a:t>getX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990073"/>
                </a:solidFill>
                <a:effectLst/>
                <a:latin typeface="JetBrains Mono"/>
              </a:rPr>
              <a:t>numOfXReads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795DA3"/>
                </a:solidFill>
                <a:effectLst/>
                <a:latin typeface="JetBrains Mono"/>
              </a:rPr>
              <a:t>getY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990073"/>
                </a:solidFill>
                <a:effectLst/>
                <a:latin typeface="JetBrains Mono"/>
              </a:rPr>
              <a:t>numOfYReads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085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Class &amp; Const summary</a:t>
            </a:r>
          </a:p>
        </p:txBody>
      </p:sp>
      <p:sp>
        <p:nvSpPr>
          <p:cNvPr id="3" name="Content Placeholder 2"/>
          <p:cNvSpPr>
            <a:spLocks noGrp="1"/>
          </p:cNvSpPr>
          <p:nvPr>
            <p:ph idx="1"/>
          </p:nvPr>
        </p:nvSpPr>
        <p:spPr>
          <a:xfrm>
            <a:off x="609600" y="1229359"/>
            <a:ext cx="10691446" cy="4643903"/>
          </a:xfrm>
        </p:spPr>
        <p:txBody>
          <a:bodyPr>
            <a:normAutofit/>
          </a:bodyPr>
          <a:lstStyle/>
          <a:p>
            <a:pPr>
              <a:lnSpc>
                <a:spcPct val="150000"/>
              </a:lnSpc>
            </a:pPr>
            <a:r>
              <a:rPr lang="en-US" sz="2400" dirty="0"/>
              <a:t>Method arguments should be const when the function doesn’t change them</a:t>
            </a:r>
          </a:p>
          <a:p>
            <a:pPr>
              <a:lnSpc>
                <a:spcPct val="150000"/>
              </a:lnSpc>
            </a:pPr>
            <a:r>
              <a:rPr lang="en-US" sz="2400" dirty="0"/>
              <a:t>Methods should be const if they don’t change the value of any field (that isn’t mutable). Make any method you can const</a:t>
            </a:r>
          </a:p>
          <a:p>
            <a:pPr>
              <a:lnSpc>
                <a:spcPct val="150000"/>
              </a:lnSpc>
            </a:pPr>
            <a:r>
              <a:rPr lang="en-US" sz="2400" dirty="0"/>
              <a:t>No need to return const values, except when you want to prevent concatenation of non-const methods/operators on return value.</a:t>
            </a:r>
          </a:p>
          <a:p>
            <a:pPr>
              <a:lnSpc>
                <a:spcPct val="150000"/>
              </a:lnSpc>
            </a:pPr>
            <a:r>
              <a:rPr lang="en-US" sz="2400" dirty="0"/>
              <a:t>Use Getters (const) and Setters to access private fields.</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1282146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Friend </a:t>
            </a:r>
          </a:p>
        </p:txBody>
      </p:sp>
    </p:spTree>
    <p:extLst>
      <p:ext uri="{BB962C8B-B14F-4D97-AF65-F5344CB8AC3E}">
        <p14:creationId xmlns:p14="http://schemas.microsoft.com/office/powerpoint/2010/main" val="322928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Encapsulation &amp; friend - motivation</a:t>
            </a:r>
          </a:p>
        </p:txBody>
      </p:sp>
      <p:sp>
        <p:nvSpPr>
          <p:cNvPr id="3" name="Content Placeholder 2"/>
          <p:cNvSpPr>
            <a:spLocks noGrp="1"/>
          </p:cNvSpPr>
          <p:nvPr>
            <p:ph idx="1"/>
          </p:nvPr>
        </p:nvSpPr>
        <p:spPr>
          <a:xfrm>
            <a:off x="609600" y="1229359"/>
            <a:ext cx="11145520" cy="4174979"/>
          </a:xfrm>
        </p:spPr>
        <p:txBody>
          <a:bodyPr>
            <a:normAutofit/>
          </a:bodyPr>
          <a:lstStyle/>
          <a:p>
            <a:pPr>
              <a:lnSpc>
                <a:spcPct val="150000"/>
              </a:lnSpc>
            </a:pPr>
            <a:r>
              <a:rPr lang="en-US" sz="2400" dirty="0"/>
              <a:t>Classes can have methods and fields with a </a:t>
            </a:r>
            <a:r>
              <a:rPr lang="en-US" sz="2400" b="1" dirty="0"/>
              <a:t>private</a:t>
            </a:r>
            <a:r>
              <a:rPr lang="en-US" sz="2400" dirty="0"/>
              <a:t> access modifier. </a:t>
            </a:r>
          </a:p>
          <a:p>
            <a:pPr>
              <a:lnSpc>
                <a:spcPct val="150000"/>
              </a:lnSpc>
            </a:pPr>
            <a:r>
              <a:rPr lang="en-US" sz="2400" dirty="0"/>
              <a:t>This means that functions and classes that are not part of the class cannot access these private methods/fields.</a:t>
            </a:r>
          </a:p>
          <a:p>
            <a:pPr>
              <a:lnSpc>
                <a:spcPct val="150000"/>
              </a:lnSpc>
            </a:pPr>
            <a:r>
              <a:rPr lang="en-US" sz="2400" dirty="0"/>
              <a:t>This is very good for encapsulation and preventing misuse of your code.</a:t>
            </a:r>
          </a:p>
          <a:p>
            <a:pPr>
              <a:lnSpc>
                <a:spcPct val="150000"/>
              </a:lnSpc>
            </a:pPr>
            <a:r>
              <a:rPr lang="en-US" sz="2400" dirty="0"/>
              <a:t>Sometimes though, we want specific functions or specific classes to have access to private members of the class, even though for all others they are still private.</a:t>
            </a:r>
          </a:p>
          <a:p>
            <a:pPr>
              <a:lnSpc>
                <a:spcPct val="150000"/>
              </a:lnSpc>
            </a:pPr>
            <a:r>
              <a:rPr lang="en-US" sz="2400" dirty="0"/>
              <a:t>This can be achieved using the </a:t>
            </a:r>
            <a:r>
              <a:rPr lang="en-US" sz="2400" b="1" dirty="0"/>
              <a:t>friend</a:t>
            </a:r>
            <a:r>
              <a:rPr lang="en-US" sz="2400" dirty="0"/>
              <a:t> declaration</a:t>
            </a:r>
          </a:p>
        </p:txBody>
      </p:sp>
    </p:spTree>
    <p:extLst>
      <p:ext uri="{BB962C8B-B14F-4D97-AF65-F5344CB8AC3E}">
        <p14:creationId xmlns:p14="http://schemas.microsoft.com/office/powerpoint/2010/main" val="3827114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Friend</a:t>
            </a:r>
          </a:p>
        </p:txBody>
      </p:sp>
      <p:sp>
        <p:nvSpPr>
          <p:cNvPr id="3" name="Content Placeholder 2"/>
          <p:cNvSpPr>
            <a:spLocks noGrp="1"/>
          </p:cNvSpPr>
          <p:nvPr>
            <p:ph idx="1"/>
          </p:nvPr>
        </p:nvSpPr>
        <p:spPr>
          <a:xfrm>
            <a:off x="609600" y="1229359"/>
            <a:ext cx="4653643" cy="4174979"/>
          </a:xfrm>
        </p:spPr>
        <p:txBody>
          <a:bodyPr>
            <a:normAutofit/>
          </a:bodyPr>
          <a:lstStyle/>
          <a:p>
            <a:pPr marL="109728" indent="0">
              <a:lnSpc>
                <a:spcPct val="150000"/>
              </a:lnSpc>
              <a:buNone/>
            </a:pPr>
            <a:r>
              <a:rPr lang="en-US" sz="2400" dirty="0"/>
              <a:t>A class/function declared as a friend has direct access to the class’s private methods/fields, as if it were a member function.</a:t>
            </a:r>
          </a:p>
        </p:txBody>
      </p:sp>
      <p:sp>
        <p:nvSpPr>
          <p:cNvPr id="4" name="Rectangle 1">
            <a:extLst>
              <a:ext uri="{FF2B5EF4-FFF2-40B4-BE49-F238E27FC236}">
                <a16:creationId xmlns:a16="http://schemas.microsoft.com/office/drawing/2014/main" id="{FF288A93-0798-4BEE-9B41-7C15835DFE8A}"/>
              </a:ext>
            </a:extLst>
          </p:cNvPr>
          <p:cNvSpPr>
            <a:spLocks noChangeArrowheads="1"/>
          </p:cNvSpPr>
          <p:nvPr/>
        </p:nvSpPr>
        <p:spPr bwMode="auto">
          <a:xfrm>
            <a:off x="5747658" y="947188"/>
            <a:ext cx="627851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class </a:t>
            </a:r>
            <a:r>
              <a:rPr kumimoji="0" lang="en-US" altLang="en-US" sz="2400" b="0" i="0" u="none" strike="noStrike" cap="none" normalizeH="0" baseline="0" dirty="0">
                <a:ln>
                  <a:noFill/>
                </a:ln>
                <a:solidFill>
                  <a:srgbClr val="008080"/>
                </a:solidFill>
                <a:effectLst/>
                <a:latin typeface="JetBrains Mono"/>
              </a:rPr>
              <a:t>Point</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private:</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int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public:</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333333"/>
                </a:solidFill>
                <a:effectLst/>
                <a:latin typeface="JetBrains Mono"/>
              </a:rPr>
              <a:t>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friend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err="1">
                <a:ln>
                  <a:noFill/>
                </a:ln>
                <a:solidFill>
                  <a:srgbClr val="795DA3"/>
                </a:solidFill>
                <a:effectLst/>
                <a:latin typeface="JetBrains Mono"/>
              </a:rPr>
              <a:t>addToPoint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err="1">
                <a:ln>
                  <a:noFill/>
                </a:ln>
                <a:solidFill>
                  <a:srgbClr val="333333"/>
                </a:solidFill>
                <a:effectLst/>
                <a:latin typeface="JetBrains Mono"/>
              </a:rPr>
              <a:t>toAdd</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33333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err="1">
                <a:ln>
                  <a:noFill/>
                </a:ln>
                <a:solidFill>
                  <a:srgbClr val="795DA3"/>
                </a:solidFill>
                <a:effectLst/>
                <a:latin typeface="JetBrains Mono"/>
              </a:rPr>
              <a:t>addToPoint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err="1">
                <a:ln>
                  <a:noFill/>
                </a:ln>
                <a:solidFill>
                  <a:srgbClr val="333333"/>
                </a:solidFill>
                <a:effectLst/>
                <a:latin typeface="JetBrains Mono"/>
              </a:rPr>
              <a:t>toAdd</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33333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008080"/>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err="1">
                <a:ln>
                  <a:noFill/>
                </a:ln>
                <a:solidFill>
                  <a:srgbClr val="333333"/>
                </a:solidFill>
                <a:effectLst/>
                <a:latin typeface="JetBrains Mono"/>
              </a:rPr>
              <a:t>point</a:t>
            </a:r>
            <a:r>
              <a:rPr kumimoji="0" lang="en-US" altLang="en-US" sz="2400" b="0" i="0" u="none" strike="noStrike" cap="none" normalizeH="0" baseline="0" dirty="0" err="1">
                <a:ln>
                  <a:noFill/>
                </a:ln>
                <a:solidFill>
                  <a:srgbClr val="63A35C"/>
                </a:solidFill>
                <a:effectLst/>
                <a:latin typeface="JetBrains Mono"/>
              </a:rPr>
              <a:t>.</a:t>
            </a:r>
            <a:r>
              <a:rPr kumimoji="0" lang="en-US" altLang="en-US" sz="2400" b="0" i="0" u="none" strike="noStrike" cap="none" normalizeH="0" baseline="0" dirty="0" err="1">
                <a:ln>
                  <a:noFill/>
                </a:ln>
                <a:solidFill>
                  <a:srgbClr val="990073"/>
                </a:solidFill>
                <a:effectLst/>
                <a:latin typeface="JetBrains Mono"/>
              </a:rPr>
              <a:t>x</a:t>
            </a:r>
            <a:r>
              <a:rPr kumimoji="0" lang="en-US" altLang="en-US" sz="2400" b="0" i="0" u="none" strike="noStrike" cap="none" normalizeH="0" baseline="0" dirty="0">
                <a:ln>
                  <a:noFill/>
                </a:ln>
                <a:solidFill>
                  <a:srgbClr val="990073"/>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toAdd</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point</a:t>
            </a:r>
            <a:r>
              <a:rPr kumimoji="0" lang="en-US" altLang="en-US" sz="2400" b="0" i="0" u="none" strike="noStrike" cap="none" normalizeH="0" baseline="0" dirty="0" err="1">
                <a:ln>
                  <a:noFill/>
                </a:ln>
                <a:solidFill>
                  <a:srgbClr val="63A35C"/>
                </a:solidFill>
                <a:effectLst/>
                <a:latin typeface="JetBrains Mono"/>
              </a:rPr>
              <a:t>.</a:t>
            </a:r>
            <a:r>
              <a:rPr kumimoji="0" lang="en-US" altLang="en-US" sz="2400" b="0" i="0" u="none" strike="noStrike" cap="none" normalizeH="0" baseline="0" dirty="0" err="1">
                <a:ln>
                  <a:noFill/>
                </a:ln>
                <a:solidFill>
                  <a:srgbClr val="990073"/>
                </a:solidFill>
                <a:effectLst/>
                <a:latin typeface="JetBrains Mono"/>
              </a:rPr>
              <a:t>y</a:t>
            </a:r>
            <a:r>
              <a:rPr kumimoji="0" lang="en-US" altLang="en-US" sz="2400" b="0" i="0" u="none" strike="noStrike" cap="none" normalizeH="0" baseline="0" dirty="0">
                <a:ln>
                  <a:noFill/>
                </a:ln>
                <a:solidFill>
                  <a:srgbClr val="990073"/>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err="1">
                <a:ln>
                  <a:noFill/>
                </a:ln>
                <a:solidFill>
                  <a:srgbClr val="333333"/>
                </a:solidFill>
                <a:effectLst/>
                <a:latin typeface="JetBrains Mono"/>
              </a:rPr>
              <a:t>toAdd</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Diagonal Corners Rounded 4">
            <a:extLst>
              <a:ext uri="{FF2B5EF4-FFF2-40B4-BE49-F238E27FC236}">
                <a16:creationId xmlns:a16="http://schemas.microsoft.com/office/drawing/2014/main" id="{4CC52D92-C50E-4381-9A7F-DB52B388DBA6}"/>
              </a:ext>
            </a:extLst>
          </p:cNvPr>
          <p:cNvSpPr/>
          <p:nvPr/>
        </p:nvSpPr>
        <p:spPr>
          <a:xfrm>
            <a:off x="1148442" y="5893522"/>
            <a:ext cx="3390899" cy="70625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Direct access to private members of instance</a:t>
            </a:r>
          </a:p>
        </p:txBody>
      </p:sp>
      <p:cxnSp>
        <p:nvCxnSpPr>
          <p:cNvPr id="6" name="Straight Arrow Connector 5">
            <a:extLst>
              <a:ext uri="{FF2B5EF4-FFF2-40B4-BE49-F238E27FC236}">
                <a16:creationId xmlns:a16="http://schemas.microsoft.com/office/drawing/2014/main" id="{CCD65958-7E97-428F-B63D-F6B0FCDBCA8E}"/>
              </a:ext>
            </a:extLst>
          </p:cNvPr>
          <p:cNvCxnSpPr>
            <a:cxnSpLocks/>
            <a:stCxn id="5" idx="0"/>
          </p:cNvCxnSpPr>
          <p:nvPr/>
        </p:nvCxnSpPr>
        <p:spPr>
          <a:xfrm flipV="1">
            <a:off x="4539341" y="5785757"/>
            <a:ext cx="3673930" cy="46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Diagonal Corners Rounded 14">
            <a:extLst>
              <a:ext uri="{FF2B5EF4-FFF2-40B4-BE49-F238E27FC236}">
                <a16:creationId xmlns:a16="http://schemas.microsoft.com/office/drawing/2014/main" id="{E499983C-F144-4070-9A99-12B4D182A1AF}"/>
              </a:ext>
            </a:extLst>
          </p:cNvPr>
          <p:cNvSpPr/>
          <p:nvPr/>
        </p:nvSpPr>
        <p:spPr>
          <a:xfrm>
            <a:off x="840267" y="3820119"/>
            <a:ext cx="3390899" cy="151855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Declaring a friend function named </a:t>
            </a:r>
            <a:r>
              <a:rPr lang="en-US" sz="2000" b="1" dirty="0" err="1"/>
              <a:t>addToPoint</a:t>
            </a:r>
            <a:r>
              <a:rPr lang="en-US" sz="2000" b="1" dirty="0"/>
              <a:t> </a:t>
            </a:r>
            <a:r>
              <a:rPr lang="en-US" sz="2000" dirty="0"/>
              <a:t>that gets an int and a Point and returns a Point</a:t>
            </a:r>
            <a:endParaRPr lang="en-US" sz="2000" b="1" dirty="0"/>
          </a:p>
        </p:txBody>
      </p:sp>
      <p:cxnSp>
        <p:nvCxnSpPr>
          <p:cNvPr id="16" name="Straight Arrow Connector 15">
            <a:extLst>
              <a:ext uri="{FF2B5EF4-FFF2-40B4-BE49-F238E27FC236}">
                <a16:creationId xmlns:a16="http://schemas.microsoft.com/office/drawing/2014/main" id="{DC5AF4B9-03A9-4A53-B6EB-5FCEA4DE8289}"/>
              </a:ext>
            </a:extLst>
          </p:cNvPr>
          <p:cNvCxnSpPr>
            <a:cxnSpLocks/>
            <a:stCxn id="15" idx="0"/>
          </p:cNvCxnSpPr>
          <p:nvPr/>
        </p:nvCxnSpPr>
        <p:spPr>
          <a:xfrm flipV="1">
            <a:off x="4231166" y="3820119"/>
            <a:ext cx="1706991" cy="7592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79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Member methods and </a:t>
            </a:r>
            <a:r>
              <a:rPr lang="en-US" b="1" dirty="0"/>
              <a:t>this</a:t>
            </a:r>
          </a:p>
        </p:txBody>
      </p:sp>
      <p:sp>
        <p:nvSpPr>
          <p:cNvPr id="3" name="Content Placeholder 2"/>
          <p:cNvSpPr>
            <a:spLocks noGrp="1"/>
          </p:cNvSpPr>
          <p:nvPr>
            <p:ph idx="1"/>
          </p:nvPr>
        </p:nvSpPr>
        <p:spPr>
          <a:xfrm>
            <a:off x="609600" y="1229359"/>
            <a:ext cx="11145520" cy="5340170"/>
          </a:xfrm>
        </p:spPr>
        <p:txBody>
          <a:bodyPr>
            <a:normAutofit/>
          </a:bodyPr>
          <a:lstStyle/>
          <a:p>
            <a:pPr>
              <a:lnSpc>
                <a:spcPct val="150000"/>
              </a:lnSpc>
            </a:pPr>
            <a:r>
              <a:rPr lang="en-US" sz="2400" dirty="0"/>
              <a:t>We saw that the “</a:t>
            </a:r>
            <a:r>
              <a:rPr lang="en-US" sz="2400" b="1" dirty="0"/>
              <a:t>this</a:t>
            </a:r>
            <a:r>
              <a:rPr lang="en-US" sz="2400" dirty="0"/>
              <a:t>” keyword can be used to access a pointer to the current instance within a member method</a:t>
            </a:r>
          </a:p>
          <a:p>
            <a:pPr>
              <a:lnSpc>
                <a:spcPct val="150000"/>
              </a:lnSpc>
            </a:pPr>
            <a:r>
              <a:rPr lang="en-US" sz="2400" dirty="0"/>
              <a:t>But where does it come from?</a:t>
            </a:r>
          </a:p>
          <a:p>
            <a:pPr>
              <a:lnSpc>
                <a:spcPct val="150000"/>
              </a:lnSpc>
            </a:pPr>
            <a:r>
              <a:rPr lang="en-US" sz="2400" dirty="0"/>
              <a:t>Every member method receives this argument </a:t>
            </a:r>
            <a:r>
              <a:rPr lang="en-US" sz="2400" b="1" dirty="0"/>
              <a:t>implicitly</a:t>
            </a:r>
            <a:r>
              <a:rPr lang="en-US" sz="2400" dirty="0"/>
              <a:t> (much like the </a:t>
            </a:r>
            <a:r>
              <a:rPr lang="en-US" sz="2400" b="1" dirty="0"/>
              <a:t>self</a:t>
            </a:r>
            <a:r>
              <a:rPr lang="en-US" sz="2400" dirty="0"/>
              <a:t> argument in python class methods, only in C++ you don’t write it!)</a:t>
            </a:r>
          </a:p>
          <a:p>
            <a:pPr>
              <a:lnSpc>
                <a:spcPct val="150000"/>
              </a:lnSpc>
            </a:pPr>
            <a:r>
              <a:rPr lang="en-US" sz="2400" dirty="0"/>
              <a:t>This means that for all </a:t>
            </a:r>
            <a:r>
              <a:rPr lang="en-US" sz="2400" b="1" dirty="0"/>
              <a:t>member methods, the first argument is always “this”</a:t>
            </a:r>
          </a:p>
        </p:txBody>
      </p:sp>
    </p:spTree>
    <p:extLst>
      <p:ext uri="{BB962C8B-B14F-4D97-AF65-F5344CB8AC3E}">
        <p14:creationId xmlns:p14="http://schemas.microsoft.com/office/powerpoint/2010/main" val="961105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Member methods and </a:t>
            </a:r>
            <a:r>
              <a:rPr lang="en-US" b="1" dirty="0"/>
              <a:t>this </a:t>
            </a:r>
            <a:r>
              <a:rPr lang="en-US" dirty="0"/>
              <a:t>–</a:t>
            </a:r>
            <a:r>
              <a:rPr lang="en-US" b="1" dirty="0"/>
              <a:t> </a:t>
            </a:r>
            <a:r>
              <a:rPr lang="en-US" dirty="0"/>
              <a:t>friend</a:t>
            </a:r>
            <a:r>
              <a:rPr lang="en-US" b="1" dirty="0"/>
              <a:t> </a:t>
            </a:r>
          </a:p>
        </p:txBody>
      </p:sp>
      <p:sp>
        <p:nvSpPr>
          <p:cNvPr id="3" name="Content Placeholder 2"/>
          <p:cNvSpPr>
            <a:spLocks noGrp="1"/>
          </p:cNvSpPr>
          <p:nvPr>
            <p:ph idx="1"/>
          </p:nvPr>
        </p:nvSpPr>
        <p:spPr>
          <a:xfrm>
            <a:off x="609600" y="1229359"/>
            <a:ext cx="11145520" cy="5340170"/>
          </a:xfrm>
        </p:spPr>
        <p:txBody>
          <a:bodyPr>
            <a:normAutofit/>
          </a:bodyPr>
          <a:lstStyle/>
          <a:p>
            <a:pPr>
              <a:lnSpc>
                <a:spcPct val="150000"/>
              </a:lnSpc>
            </a:pPr>
            <a:r>
              <a:rPr lang="en-US" sz="2400" dirty="0"/>
              <a:t>That means that any function that needs to receive a first argument which is not of an instance of the class, but is basically part of the class </a:t>
            </a:r>
            <a:r>
              <a:rPr lang="en-US" sz="2400" b="1" dirty="0"/>
              <a:t>should be declared friend</a:t>
            </a:r>
            <a:endParaRPr lang="en-US" sz="2400" dirty="0"/>
          </a:p>
          <a:p>
            <a:pPr>
              <a:lnSpc>
                <a:spcPct val="150000"/>
              </a:lnSpc>
            </a:pPr>
            <a:r>
              <a:rPr lang="en-US" sz="2400" dirty="0"/>
              <a:t>A good example for this is </a:t>
            </a:r>
            <a:r>
              <a:rPr lang="en-US" sz="2400" b="1" dirty="0"/>
              <a:t>operator overloading</a:t>
            </a:r>
            <a:endParaRPr lang="en-US" sz="2400" dirty="0"/>
          </a:p>
        </p:txBody>
      </p:sp>
      <p:sp>
        <p:nvSpPr>
          <p:cNvPr id="4" name="Rectangle 1">
            <a:extLst>
              <a:ext uri="{FF2B5EF4-FFF2-40B4-BE49-F238E27FC236}">
                <a16:creationId xmlns:a16="http://schemas.microsoft.com/office/drawing/2014/main" id="{A918B0BB-60B3-4D34-8A01-FEB2CB7BE32C}"/>
              </a:ext>
            </a:extLst>
          </p:cNvPr>
          <p:cNvSpPr>
            <a:spLocks noChangeArrowheads="1"/>
          </p:cNvSpPr>
          <p:nvPr/>
        </p:nvSpPr>
        <p:spPr bwMode="auto">
          <a:xfrm>
            <a:off x="947057" y="2999738"/>
            <a:ext cx="477175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private:</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int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080"/>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friend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err="1">
                <a:ln>
                  <a:noFill/>
                </a:ln>
                <a:solidFill>
                  <a:srgbClr val="795DA3"/>
                </a:solidFill>
                <a:effectLst/>
                <a:latin typeface="JetBrains Mono"/>
              </a:rPr>
              <a:t>addToPoint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333333"/>
                </a:solidFill>
                <a:effectLst/>
                <a:latin typeface="JetBrains Mono"/>
              </a:rPr>
              <a:t>toAdd</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33333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void </a:t>
            </a:r>
            <a:r>
              <a:rPr kumimoji="0" lang="en-US" altLang="en-US" b="0" i="0" u="none" strike="noStrike" cap="none" normalizeH="0" baseline="0" dirty="0" err="1">
                <a:ln>
                  <a:noFill/>
                </a:ln>
                <a:solidFill>
                  <a:srgbClr val="795DA3"/>
                </a:solidFill>
                <a:effectLst/>
                <a:latin typeface="JetBrains Mono"/>
              </a:rPr>
              <a:t>addToPoint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err="1">
                <a:ln>
                  <a:noFill/>
                </a:ln>
                <a:solidFill>
                  <a:srgbClr val="333333"/>
                </a:solidFill>
                <a:effectLst/>
                <a:latin typeface="JetBrains Mono"/>
              </a:rPr>
              <a:t>toAdd</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DF5000"/>
                </a:solidFill>
                <a:effectLst/>
                <a:latin typeface="JetBrains Mono"/>
              </a:rPr>
              <a:t>this</a:t>
            </a:r>
            <a:r>
              <a:rPr kumimoji="0" lang="en-US" altLang="en-US" b="0" i="0" u="none" strike="noStrike" cap="none" normalizeH="0" baseline="0" dirty="0">
                <a:ln>
                  <a:noFill/>
                </a:ln>
                <a:solidFill>
                  <a:srgbClr val="A71D5D"/>
                </a:solidFill>
                <a:effectLst/>
                <a:latin typeface="JetBrains Mono"/>
              </a:rPr>
              <a:t>-&gt;</a:t>
            </a:r>
            <a:r>
              <a:rPr kumimoji="0" lang="en-US" altLang="en-US" b="0" i="0" u="none" strike="noStrike" cap="none" normalizeH="0" baseline="0" dirty="0">
                <a:ln>
                  <a:noFill/>
                </a:ln>
                <a:solidFill>
                  <a:srgbClr val="990073"/>
                </a:solidFill>
                <a:effectLst/>
                <a:latin typeface="JetBrains Mono"/>
              </a:rPr>
              <a:t>x</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333333"/>
                </a:solidFill>
                <a:effectLst/>
                <a:latin typeface="JetBrains Mono"/>
              </a:rPr>
              <a:t>toAdd</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DF5000"/>
                </a:solidFill>
                <a:effectLst/>
                <a:latin typeface="JetBrains Mono"/>
              </a:rPr>
              <a:t>this</a:t>
            </a:r>
            <a:r>
              <a:rPr kumimoji="0" lang="en-US" altLang="en-US" b="0" i="0" u="none" strike="noStrike" cap="none" normalizeH="0" baseline="0" dirty="0">
                <a:ln>
                  <a:noFill/>
                </a:ln>
                <a:solidFill>
                  <a:srgbClr val="A71D5D"/>
                </a:solidFill>
                <a:effectLst/>
                <a:latin typeface="JetBrains Mono"/>
              </a:rPr>
              <a:t>-&gt;</a:t>
            </a:r>
            <a:r>
              <a:rPr kumimoji="0" lang="en-US" altLang="en-US" b="0" i="0" u="none" strike="noStrike" cap="none" normalizeH="0" baseline="0" dirty="0">
                <a:ln>
                  <a:noFill/>
                </a:ln>
                <a:solidFill>
                  <a:srgbClr val="990073"/>
                </a:solidFill>
                <a:effectLst/>
                <a:latin typeface="JetBrains Mono"/>
              </a:rPr>
              <a:t>y</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333333"/>
                </a:solidFill>
                <a:effectLst/>
                <a:latin typeface="JetBrains Mono"/>
              </a:rPr>
              <a:t>toAdd</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D460885-9030-4492-AB1D-96ADDCBB7EBE}"/>
              </a:ext>
            </a:extLst>
          </p:cNvPr>
          <p:cNvSpPr/>
          <p:nvPr/>
        </p:nvSpPr>
        <p:spPr>
          <a:xfrm>
            <a:off x="6368143" y="4194993"/>
            <a:ext cx="6096000" cy="1200329"/>
          </a:xfrm>
          <a:prstGeom prst="rect">
            <a:avLst/>
          </a:prstGeom>
        </p:spPr>
        <p:txBody>
          <a:bodyPr>
            <a:spAutoFit/>
          </a:bodyPr>
          <a:lstStyle/>
          <a:p>
            <a:r>
              <a:rPr lang="en-US" altLang="en-US" dirty="0">
                <a:solidFill>
                  <a:srgbClr val="008080"/>
                </a:solidFill>
                <a:latin typeface="JetBrains Mono"/>
              </a:rPr>
              <a:t>Point </a:t>
            </a:r>
            <a:r>
              <a:rPr lang="en-US" altLang="en-US" dirty="0" err="1">
                <a:solidFill>
                  <a:srgbClr val="795DA3"/>
                </a:solidFill>
                <a:latin typeface="JetBrains Mono"/>
              </a:rPr>
              <a:t>addToPoint</a:t>
            </a:r>
            <a:r>
              <a:rPr lang="en-US" altLang="en-US" dirty="0">
                <a:solidFill>
                  <a:srgbClr val="63A35C"/>
                </a:solidFill>
                <a:latin typeface="JetBrains Mono"/>
              </a:rPr>
              <a:t>(</a:t>
            </a:r>
            <a:r>
              <a:rPr lang="en-US" altLang="en-US" dirty="0">
                <a:solidFill>
                  <a:srgbClr val="A71D5D"/>
                </a:solidFill>
                <a:latin typeface="JetBrains Mono"/>
              </a:rPr>
              <a:t>int </a:t>
            </a:r>
            <a:r>
              <a:rPr lang="en-US" altLang="en-US" dirty="0" err="1">
                <a:solidFill>
                  <a:srgbClr val="333333"/>
                </a:solidFill>
                <a:latin typeface="JetBrains Mono"/>
              </a:rPr>
              <a:t>toAdd</a:t>
            </a:r>
            <a:r>
              <a:rPr lang="en-US" altLang="en-US" dirty="0">
                <a:solidFill>
                  <a:srgbClr val="63A35C"/>
                </a:solidFill>
                <a:latin typeface="JetBrains Mono"/>
              </a:rPr>
              <a:t>, </a:t>
            </a:r>
            <a:r>
              <a:rPr lang="en-US" altLang="en-US" dirty="0">
                <a:solidFill>
                  <a:srgbClr val="008080"/>
                </a:solidFill>
                <a:latin typeface="JetBrains Mono"/>
              </a:rPr>
              <a:t>Point </a:t>
            </a:r>
            <a:r>
              <a:rPr lang="en-US" altLang="en-US" dirty="0">
                <a:solidFill>
                  <a:srgbClr val="333333"/>
                </a:solidFill>
                <a:latin typeface="JetBrains Mono"/>
              </a:rPr>
              <a:t>point</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return </a:t>
            </a:r>
            <a:r>
              <a:rPr lang="en-US" altLang="en-US" dirty="0">
                <a:solidFill>
                  <a:srgbClr val="008080"/>
                </a:solidFill>
                <a:latin typeface="JetBrains Mono"/>
              </a:rPr>
              <a:t>Point</a:t>
            </a:r>
            <a:r>
              <a:rPr lang="en-US" altLang="en-US" dirty="0">
                <a:solidFill>
                  <a:srgbClr val="63A35C"/>
                </a:solidFill>
                <a:latin typeface="JetBrains Mono"/>
              </a:rPr>
              <a:t>(</a:t>
            </a:r>
            <a:r>
              <a:rPr lang="en-US" altLang="en-US" dirty="0" err="1">
                <a:solidFill>
                  <a:srgbClr val="333333"/>
                </a:solidFill>
                <a:latin typeface="JetBrains Mono"/>
              </a:rPr>
              <a:t>point</a:t>
            </a:r>
            <a:r>
              <a:rPr lang="en-US" altLang="en-US" dirty="0" err="1">
                <a:solidFill>
                  <a:srgbClr val="63A35C"/>
                </a:solidFill>
                <a:latin typeface="JetBrains Mono"/>
              </a:rPr>
              <a:t>.</a:t>
            </a:r>
            <a:r>
              <a:rPr lang="en-US" altLang="en-US" dirty="0" err="1">
                <a:solidFill>
                  <a:srgbClr val="990073"/>
                </a:solidFill>
                <a:latin typeface="JetBrains Mono"/>
              </a:rPr>
              <a:t>x</a:t>
            </a:r>
            <a:r>
              <a:rPr lang="en-US" altLang="en-US" dirty="0">
                <a:solidFill>
                  <a:srgbClr val="990073"/>
                </a:solidFill>
                <a:latin typeface="JetBrains Mono"/>
              </a:rPr>
              <a:t> </a:t>
            </a:r>
            <a:r>
              <a:rPr lang="en-US" altLang="en-US" dirty="0">
                <a:solidFill>
                  <a:srgbClr val="A71D5D"/>
                </a:solidFill>
                <a:latin typeface="JetBrains Mono"/>
              </a:rPr>
              <a:t>+ </a:t>
            </a:r>
            <a:r>
              <a:rPr lang="en-US" altLang="en-US" dirty="0" err="1">
                <a:solidFill>
                  <a:srgbClr val="333333"/>
                </a:solidFill>
                <a:latin typeface="JetBrains Mono"/>
              </a:rPr>
              <a:t>toAdd</a:t>
            </a:r>
            <a:r>
              <a:rPr lang="en-US" altLang="en-US" dirty="0">
                <a:solidFill>
                  <a:srgbClr val="63A35C"/>
                </a:solidFill>
                <a:latin typeface="JetBrains Mono"/>
              </a:rPr>
              <a:t>, </a:t>
            </a:r>
            <a:r>
              <a:rPr lang="en-US" altLang="en-US" dirty="0" err="1">
                <a:solidFill>
                  <a:srgbClr val="333333"/>
                </a:solidFill>
                <a:latin typeface="JetBrains Mono"/>
              </a:rPr>
              <a:t>point</a:t>
            </a:r>
            <a:r>
              <a:rPr lang="en-US" altLang="en-US" dirty="0" err="1">
                <a:solidFill>
                  <a:srgbClr val="63A35C"/>
                </a:solidFill>
                <a:latin typeface="JetBrains Mono"/>
              </a:rPr>
              <a:t>.</a:t>
            </a:r>
            <a:r>
              <a:rPr lang="en-US" altLang="en-US" dirty="0" err="1">
                <a:solidFill>
                  <a:srgbClr val="990073"/>
                </a:solidFill>
                <a:latin typeface="JetBrains Mono"/>
              </a:rPr>
              <a:t>y</a:t>
            </a:r>
            <a:r>
              <a:rPr lang="en-US" altLang="en-US" dirty="0">
                <a:solidFill>
                  <a:srgbClr val="990073"/>
                </a:solidFill>
                <a:latin typeface="JetBrains Mono"/>
              </a:rPr>
              <a:t> </a:t>
            </a:r>
            <a:r>
              <a:rPr lang="en-US" altLang="en-US" dirty="0">
                <a:solidFill>
                  <a:srgbClr val="A71D5D"/>
                </a:solidFill>
                <a:latin typeface="JetBrains Mono"/>
              </a:rPr>
              <a:t>+ </a:t>
            </a:r>
            <a:r>
              <a:rPr lang="en-US" altLang="en-US" dirty="0" err="1">
                <a:solidFill>
                  <a:srgbClr val="333333"/>
                </a:solidFill>
                <a:latin typeface="JetBrains Mono"/>
              </a:rPr>
              <a:t>toAdd</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a:t>
            </a:r>
            <a:endParaRPr lang="en-US" dirty="0"/>
          </a:p>
        </p:txBody>
      </p:sp>
    </p:spTree>
    <p:extLst>
      <p:ext uri="{BB962C8B-B14F-4D97-AF65-F5344CB8AC3E}">
        <p14:creationId xmlns:p14="http://schemas.microsoft.com/office/powerpoint/2010/main" val="1872253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4924</TotalTime>
  <Words>4963</Words>
  <Application>Microsoft Office PowerPoint</Application>
  <PresentationFormat>מסך רחב</PresentationFormat>
  <Paragraphs>272</Paragraphs>
  <Slides>42</Slides>
  <Notes>33</Notes>
  <HiddenSlides>19</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42</vt:i4>
      </vt:variant>
    </vt:vector>
  </HeadingPairs>
  <TitlesOfParts>
    <vt:vector size="50" baseType="lpstr">
      <vt:lpstr>Arial</vt:lpstr>
      <vt:lpstr>Calibri</vt:lpstr>
      <vt:lpstr>Consolas</vt:lpstr>
      <vt:lpstr>Georgia</vt:lpstr>
      <vt:lpstr>JetBrains Mono</vt:lpstr>
      <vt:lpstr>Times New Roman</vt:lpstr>
      <vt:lpstr>Wingdings 2</vt:lpstr>
      <vt:lpstr>Training presentation</vt:lpstr>
      <vt:lpstr>C++ TA 2</vt:lpstr>
      <vt:lpstr>Function Overloading</vt:lpstr>
      <vt:lpstr>Function overloading – same name, different game…</vt:lpstr>
      <vt:lpstr>Function overloading – more realistic example</vt:lpstr>
      <vt:lpstr>Friend </vt:lpstr>
      <vt:lpstr>Encapsulation &amp; friend - motivation</vt:lpstr>
      <vt:lpstr>Friend</vt:lpstr>
      <vt:lpstr>Member methods and this</vt:lpstr>
      <vt:lpstr>Member methods and this – friend </vt:lpstr>
      <vt:lpstr>Operators Overloading</vt:lpstr>
      <vt:lpstr>Operators Overloading</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Implicit Conversion</vt:lpstr>
      <vt:lpstr>Implicit conversions</vt:lpstr>
      <vt:lpstr>Implicit conversions - primitives</vt:lpstr>
      <vt:lpstr>Implicit conversions - objects</vt:lpstr>
      <vt:lpstr>Implicit conversions</vt:lpstr>
      <vt:lpstr>Implicit conversions</vt:lpstr>
      <vt:lpstr>Implicit conversions</vt:lpstr>
      <vt:lpstr>Implicit conversions</vt:lpstr>
      <vt:lpstr>namespaces</vt:lpstr>
      <vt:lpstr>Namespaces</vt:lpstr>
      <vt:lpstr>Namespaces</vt:lpstr>
      <vt:lpstr>Namespaces – using keyword</vt:lpstr>
      <vt:lpstr>Namespaces – using keyword</vt:lpstr>
      <vt:lpstr>Namespaces and Classes</vt:lpstr>
      <vt:lpstr>Const return value</vt:lpstr>
      <vt:lpstr>Const return values</vt:lpstr>
      <vt:lpstr>Const return values</vt:lpstr>
      <vt:lpstr>Const reference return values</vt:lpstr>
      <vt:lpstr>Const return value</vt:lpstr>
      <vt:lpstr>Back to const objects – mutable keyword</vt:lpstr>
      <vt:lpstr>Back to const objects – mutable keyword</vt:lpstr>
      <vt:lpstr>Class &amp; Const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dc:title>
  <dc:creator>Oded Wertheimer</dc:creator>
  <cp:lastModifiedBy>Pnina Berko</cp:lastModifiedBy>
  <cp:revision>233</cp:revision>
  <dcterms:created xsi:type="dcterms:W3CDTF">2020-03-21T15:52:13Z</dcterms:created>
  <dcterms:modified xsi:type="dcterms:W3CDTF">2020-09-02T09:41:09Z</dcterms:modified>
</cp:coreProperties>
</file>