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9"/>
  </p:notesMasterIdLst>
  <p:handoutMasterIdLst>
    <p:handoutMasterId r:id="rId30"/>
  </p:handoutMasterIdLst>
  <p:sldIdLst>
    <p:sldId id="257" r:id="rId2"/>
    <p:sldId id="311" r:id="rId3"/>
    <p:sldId id="290" r:id="rId4"/>
    <p:sldId id="288" r:id="rId5"/>
    <p:sldId id="286" r:id="rId6"/>
    <p:sldId id="291" r:id="rId7"/>
    <p:sldId id="292" r:id="rId8"/>
    <p:sldId id="289" r:id="rId9"/>
    <p:sldId id="293" r:id="rId10"/>
    <p:sldId id="294" r:id="rId11"/>
    <p:sldId id="295" r:id="rId12"/>
    <p:sldId id="296" r:id="rId13"/>
    <p:sldId id="297" r:id="rId14"/>
    <p:sldId id="298" r:id="rId15"/>
    <p:sldId id="299" r:id="rId16"/>
    <p:sldId id="300" r:id="rId17"/>
    <p:sldId id="302" r:id="rId18"/>
    <p:sldId id="303" r:id="rId19"/>
    <p:sldId id="301" r:id="rId20"/>
    <p:sldId id="304" r:id="rId21"/>
    <p:sldId id="305" r:id="rId22"/>
    <p:sldId id="306" r:id="rId23"/>
    <p:sldId id="307" r:id="rId24"/>
    <p:sldId id="308" r:id="rId25"/>
    <p:sldId id="309" r:id="rId26"/>
    <p:sldId id="312" r:id="rId27"/>
    <p:sldId id="31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D5D"/>
    <a:srgbClr val="63A35C"/>
    <a:srgbClr val="D4BC08"/>
    <a:srgbClr val="63A537"/>
    <a:srgbClr val="455F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83229" autoAdjust="0"/>
  </p:normalViewPr>
  <p:slideViewPr>
    <p:cSldViewPr snapToGrid="0">
      <p:cViewPr varScale="1">
        <p:scale>
          <a:sx n="68" d="100"/>
          <a:sy n="68" d="100"/>
        </p:scale>
        <p:origin x="1277" y="62"/>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9/7/2020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9/7/2020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Bad practice because it is runtime checked, not compile time</a:t>
            </a:r>
          </a:p>
        </p:txBody>
      </p:sp>
      <p:sp>
        <p:nvSpPr>
          <p:cNvPr id="4" name="Slide Number Placeholder 3"/>
          <p:cNvSpPr>
            <a:spLocks noGrp="1"/>
          </p:cNvSpPr>
          <p:nvPr>
            <p:ph type="sldNum" sz="quarter" idx="5"/>
          </p:nvPr>
        </p:nvSpPr>
        <p:spPr/>
        <p:txBody>
          <a:bodyPr/>
          <a:lstStyle/>
          <a:p>
            <a:fld id="{32674CE4-FBD8-4481-AEFB-CA53E599A745}" type="slidenum">
              <a:rPr lang="en-US" smtClean="0"/>
              <a:t>12</a:t>
            </a:fld>
            <a:endParaRPr lang="en-US" dirty="0"/>
          </a:p>
        </p:txBody>
      </p:sp>
    </p:spTree>
    <p:extLst>
      <p:ext uri="{BB962C8B-B14F-4D97-AF65-F5344CB8AC3E}">
        <p14:creationId xmlns:p14="http://schemas.microsoft.com/office/powerpoint/2010/main" val="1160773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674CE4-FBD8-4481-AEFB-CA53E599A745}" type="slidenum">
              <a:rPr lang="en-US" smtClean="0"/>
              <a:t>13</a:t>
            </a:fld>
            <a:endParaRPr lang="en-US" dirty="0"/>
          </a:p>
        </p:txBody>
      </p:sp>
    </p:spTree>
    <p:extLst>
      <p:ext uri="{BB962C8B-B14F-4D97-AF65-F5344CB8AC3E}">
        <p14:creationId xmlns:p14="http://schemas.microsoft.com/office/powerpoint/2010/main" val="1406495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a:t>
            </a:r>
            <a:r>
              <a:rPr lang="en-US" dirty="0" err="1"/>
              <a:t>nothrow</a:t>
            </a:r>
            <a:r>
              <a:rPr lang="en-US" dirty="0"/>
              <a:t>) is an overload of new</a:t>
            </a:r>
          </a:p>
        </p:txBody>
      </p:sp>
      <p:sp>
        <p:nvSpPr>
          <p:cNvPr id="4" name="Slide Number Placeholder 3"/>
          <p:cNvSpPr>
            <a:spLocks noGrp="1"/>
          </p:cNvSpPr>
          <p:nvPr>
            <p:ph type="sldNum" sz="quarter" idx="5"/>
          </p:nvPr>
        </p:nvSpPr>
        <p:spPr/>
        <p:txBody>
          <a:bodyPr/>
          <a:lstStyle/>
          <a:p>
            <a:fld id="{32674CE4-FBD8-4481-AEFB-CA53E599A745}" type="slidenum">
              <a:rPr lang="en-US" smtClean="0"/>
              <a:t>23</a:t>
            </a:fld>
            <a:endParaRPr lang="en-US" dirty="0"/>
          </a:p>
        </p:txBody>
      </p:sp>
    </p:spTree>
    <p:extLst>
      <p:ext uri="{BB962C8B-B14F-4D97-AF65-F5344CB8AC3E}">
        <p14:creationId xmlns:p14="http://schemas.microsoft.com/office/powerpoint/2010/main" val="2494092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destructors are </a:t>
            </a:r>
            <a:r>
              <a:rPr lang="en-US" dirty="0" err="1"/>
              <a:t>noexcept</a:t>
            </a:r>
            <a:r>
              <a:rPr lang="en-US" dirty="0"/>
              <a:t> implicitly</a:t>
            </a:r>
          </a:p>
        </p:txBody>
      </p:sp>
      <p:sp>
        <p:nvSpPr>
          <p:cNvPr id="4" name="Slide Number Placeholder 3"/>
          <p:cNvSpPr>
            <a:spLocks noGrp="1"/>
          </p:cNvSpPr>
          <p:nvPr>
            <p:ph type="sldNum" sz="quarter" idx="5"/>
          </p:nvPr>
        </p:nvSpPr>
        <p:spPr/>
        <p:txBody>
          <a:bodyPr/>
          <a:lstStyle/>
          <a:p>
            <a:fld id="{32674CE4-FBD8-4481-AEFB-CA53E599A745}" type="slidenum">
              <a:rPr lang="en-US" smtClean="0"/>
              <a:t>24</a:t>
            </a:fld>
            <a:endParaRPr lang="en-US" dirty="0"/>
          </a:p>
        </p:txBody>
      </p:sp>
    </p:spTree>
    <p:extLst>
      <p:ext uri="{BB962C8B-B14F-4D97-AF65-F5344CB8AC3E}">
        <p14:creationId xmlns:p14="http://schemas.microsoft.com/office/powerpoint/2010/main" val="2252712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674CE4-FBD8-4481-AEFB-CA53E599A745}" type="slidenum">
              <a:rPr lang="en-US" smtClean="0"/>
              <a:t>4</a:t>
            </a:fld>
            <a:endParaRPr lang="en-US" dirty="0"/>
          </a:p>
        </p:txBody>
      </p:sp>
    </p:spTree>
    <p:extLst>
      <p:ext uri="{BB962C8B-B14F-4D97-AF65-F5344CB8AC3E}">
        <p14:creationId xmlns:p14="http://schemas.microsoft.com/office/powerpoint/2010/main" val="2493375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674CE4-FBD8-4481-AEFB-CA53E599A745}" type="slidenum">
              <a:rPr lang="en-US" smtClean="0"/>
              <a:t>5</a:t>
            </a:fld>
            <a:endParaRPr lang="en-US" dirty="0"/>
          </a:p>
        </p:txBody>
      </p:sp>
    </p:spTree>
    <p:extLst>
      <p:ext uri="{BB962C8B-B14F-4D97-AF65-F5344CB8AC3E}">
        <p14:creationId xmlns:p14="http://schemas.microsoft.com/office/powerpoint/2010/main" val="685711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Order matters in catch clauses. Always to the most specific to the least specific</a:t>
            </a:r>
          </a:p>
          <a:p>
            <a:pPr marL="171450" indent="-171450">
              <a:buFont typeface="Arial" panose="020B0604020202020204" pitchFamily="34" charset="0"/>
              <a:buChar char="•"/>
            </a:pPr>
            <a:r>
              <a:rPr lang="en-US" dirty="0"/>
              <a:t>Not good practice to catch all exceptions, we want to be specific</a:t>
            </a:r>
          </a:p>
        </p:txBody>
      </p:sp>
      <p:sp>
        <p:nvSpPr>
          <p:cNvPr id="4" name="Slide Number Placeholder 3"/>
          <p:cNvSpPr>
            <a:spLocks noGrp="1"/>
          </p:cNvSpPr>
          <p:nvPr>
            <p:ph type="sldNum" sz="quarter" idx="5"/>
          </p:nvPr>
        </p:nvSpPr>
        <p:spPr/>
        <p:txBody>
          <a:bodyPr/>
          <a:lstStyle/>
          <a:p>
            <a:fld id="{32674CE4-FBD8-4481-AEFB-CA53E599A745}" type="slidenum">
              <a:rPr lang="en-US" smtClean="0"/>
              <a:t>6</a:t>
            </a:fld>
            <a:endParaRPr lang="en-US" dirty="0"/>
          </a:p>
        </p:txBody>
      </p:sp>
    </p:spTree>
    <p:extLst>
      <p:ext uri="{BB962C8B-B14F-4D97-AF65-F5344CB8AC3E}">
        <p14:creationId xmlns:p14="http://schemas.microsoft.com/office/powerpoint/2010/main" val="2146825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 them to look online for which type of exception is for which type of error</a:t>
            </a:r>
          </a:p>
        </p:txBody>
      </p:sp>
      <p:sp>
        <p:nvSpPr>
          <p:cNvPr id="4" name="Slide Number Placeholder 3"/>
          <p:cNvSpPr>
            <a:spLocks noGrp="1"/>
          </p:cNvSpPr>
          <p:nvPr>
            <p:ph type="sldNum" sz="quarter" idx="5"/>
          </p:nvPr>
        </p:nvSpPr>
        <p:spPr/>
        <p:txBody>
          <a:bodyPr/>
          <a:lstStyle/>
          <a:p>
            <a:fld id="{32674CE4-FBD8-4481-AEFB-CA53E599A745}" type="slidenum">
              <a:rPr lang="en-US" smtClean="0"/>
              <a:t>7</a:t>
            </a:fld>
            <a:endParaRPr lang="en-US" dirty="0"/>
          </a:p>
        </p:txBody>
      </p:sp>
    </p:spTree>
    <p:extLst>
      <p:ext uri="{BB962C8B-B14F-4D97-AF65-F5344CB8AC3E}">
        <p14:creationId xmlns:p14="http://schemas.microsoft.com/office/powerpoint/2010/main" val="3197203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origin</a:t>
            </a:r>
          </a:p>
        </p:txBody>
      </p:sp>
      <p:sp>
        <p:nvSpPr>
          <p:cNvPr id="4" name="Slide Number Placeholder 3"/>
          <p:cNvSpPr>
            <a:spLocks noGrp="1"/>
          </p:cNvSpPr>
          <p:nvPr>
            <p:ph type="sldNum" sz="quarter" idx="5"/>
          </p:nvPr>
        </p:nvSpPr>
        <p:spPr/>
        <p:txBody>
          <a:bodyPr/>
          <a:lstStyle/>
          <a:p>
            <a:fld id="{32674CE4-FBD8-4481-AEFB-CA53E599A745}" type="slidenum">
              <a:rPr lang="en-US" smtClean="0"/>
              <a:t>8</a:t>
            </a:fld>
            <a:endParaRPr lang="en-US" dirty="0"/>
          </a:p>
        </p:txBody>
      </p:sp>
    </p:spTree>
    <p:extLst>
      <p:ext uri="{BB962C8B-B14F-4D97-AF65-F5344CB8AC3E}">
        <p14:creationId xmlns:p14="http://schemas.microsoft.com/office/powerpoint/2010/main" val="468065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origin</a:t>
            </a:r>
          </a:p>
        </p:txBody>
      </p:sp>
      <p:sp>
        <p:nvSpPr>
          <p:cNvPr id="4" name="Slide Number Placeholder 3"/>
          <p:cNvSpPr>
            <a:spLocks noGrp="1"/>
          </p:cNvSpPr>
          <p:nvPr>
            <p:ph type="sldNum" sz="quarter" idx="5"/>
          </p:nvPr>
        </p:nvSpPr>
        <p:spPr/>
        <p:txBody>
          <a:bodyPr/>
          <a:lstStyle/>
          <a:p>
            <a:fld id="{32674CE4-FBD8-4481-AEFB-CA53E599A745}" type="slidenum">
              <a:rPr lang="en-US" smtClean="0"/>
              <a:t>9</a:t>
            </a:fld>
            <a:endParaRPr lang="en-US" dirty="0"/>
          </a:p>
        </p:txBody>
      </p:sp>
    </p:spTree>
    <p:extLst>
      <p:ext uri="{BB962C8B-B14F-4D97-AF65-F5344CB8AC3E}">
        <p14:creationId xmlns:p14="http://schemas.microsoft.com/office/powerpoint/2010/main" val="4211492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origin</a:t>
            </a:r>
          </a:p>
        </p:txBody>
      </p:sp>
      <p:sp>
        <p:nvSpPr>
          <p:cNvPr id="4" name="Slide Number Placeholder 3"/>
          <p:cNvSpPr>
            <a:spLocks noGrp="1"/>
          </p:cNvSpPr>
          <p:nvPr>
            <p:ph type="sldNum" sz="quarter" idx="5"/>
          </p:nvPr>
        </p:nvSpPr>
        <p:spPr/>
        <p:txBody>
          <a:bodyPr/>
          <a:lstStyle/>
          <a:p>
            <a:fld id="{32674CE4-FBD8-4481-AEFB-CA53E599A745}" type="slidenum">
              <a:rPr lang="en-US" smtClean="0"/>
              <a:t>10</a:t>
            </a:fld>
            <a:endParaRPr lang="en-US" dirty="0"/>
          </a:p>
        </p:txBody>
      </p:sp>
    </p:spTree>
    <p:extLst>
      <p:ext uri="{BB962C8B-B14F-4D97-AF65-F5344CB8AC3E}">
        <p14:creationId xmlns:p14="http://schemas.microsoft.com/office/powerpoint/2010/main" val="1323342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origin</a:t>
            </a:r>
          </a:p>
        </p:txBody>
      </p:sp>
      <p:sp>
        <p:nvSpPr>
          <p:cNvPr id="4" name="Slide Number Placeholder 3"/>
          <p:cNvSpPr>
            <a:spLocks noGrp="1"/>
          </p:cNvSpPr>
          <p:nvPr>
            <p:ph type="sldNum" sz="quarter" idx="5"/>
          </p:nvPr>
        </p:nvSpPr>
        <p:spPr/>
        <p:txBody>
          <a:bodyPr/>
          <a:lstStyle/>
          <a:p>
            <a:fld id="{32674CE4-FBD8-4481-AEFB-CA53E599A745}" type="slidenum">
              <a:rPr lang="en-US" smtClean="0"/>
              <a:t>11</a:t>
            </a:fld>
            <a:endParaRPr lang="en-US" dirty="0"/>
          </a:p>
        </p:txBody>
      </p:sp>
    </p:spTree>
    <p:extLst>
      <p:ext uri="{BB962C8B-B14F-4D97-AF65-F5344CB8AC3E}">
        <p14:creationId xmlns:p14="http://schemas.microsoft.com/office/powerpoint/2010/main" val="2402683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2389009"/>
            <a:ext cx="112776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17" name="Footer Placeholder 16"/>
          <p:cNvSpPr>
            <a:spLocks noGrp="1"/>
          </p:cNvSpPr>
          <p:nvPr>
            <p:ph type="ftr" sz="quarter" idx="11"/>
          </p:nvPr>
        </p:nvSpPr>
        <p:spPr>
          <a:xfrm>
            <a:off x="7265116" y="4205288"/>
            <a:ext cx="1727200" cy="457200"/>
          </a:xfrm>
        </p:spPr>
        <p:txBody>
          <a:bodyPr/>
          <a:lstStyle>
            <a:lvl1pPr>
              <a:defRPr>
                <a:solidFill>
                  <a:schemeClr val="accent2">
                    <a:lumMod val="75000"/>
                  </a:schemeClr>
                </a:solidFill>
              </a:defRPr>
            </a:lvl1pPr>
          </a:lstStyle>
          <a:p>
            <a:r>
              <a:rPr lang="en-US"/>
              <a:t>Add a footer</a:t>
            </a:r>
            <a:endParaRPr lang="en-US" dirty="0"/>
          </a:p>
        </p:txBody>
      </p:sp>
      <p:sp>
        <p:nvSpPr>
          <p:cNvPr id="28" name="Date Placeholder 27"/>
          <p:cNvSpPr>
            <a:spLocks noGrp="1"/>
          </p:cNvSpPr>
          <p:nvPr>
            <p:ph type="dt" sz="half" idx="10"/>
          </p:nvPr>
        </p:nvSpPr>
        <p:spPr>
          <a:xfrm>
            <a:off x="9043832" y="4206240"/>
            <a:ext cx="1280160" cy="457200"/>
          </a:xfrm>
        </p:spPr>
        <p:txBody>
          <a:bodyPr/>
          <a:lstStyle>
            <a:lvl1pPr>
              <a:defRPr>
                <a:solidFill>
                  <a:schemeClr val="accent2">
                    <a:lumMod val="75000"/>
                  </a:schemeClr>
                </a:solidFill>
              </a:defRPr>
            </a:lvl1pPr>
          </a:lstStyle>
          <a:p>
            <a:fld id="{4E708F12-96AD-4ED4-8132-A78F5E42C1F5}" type="datetime1">
              <a:rPr lang="en-US" smtClean="0"/>
              <a:pPr/>
              <a:t>9/7/2020</a:t>
            </a:fld>
            <a:endParaRPr lang="en-US" dirty="0"/>
          </a:p>
        </p:txBody>
      </p:sp>
      <p:sp>
        <p:nvSpPr>
          <p:cNvPr id="18" name="Slide Number Placeholder 3">
            <a:extLst>
              <a:ext uri="{FF2B5EF4-FFF2-40B4-BE49-F238E27FC236}">
                <a16:creationId xmlns:a16="http://schemas.microsoft.com/office/drawing/2014/main" id="{E9BF4B5C-CDEA-436B-80F5-C2DDE053C872}"/>
              </a:ext>
            </a:extLst>
          </p:cNvPr>
          <p:cNvSpPr txBox="1">
            <a:spLocks/>
          </p:cNvSpPr>
          <p:nvPr userDrawn="1"/>
        </p:nvSpPr>
        <p:spPr>
          <a:xfrm>
            <a:off x="146304" y="6210300"/>
            <a:ext cx="457200" cy="457200"/>
          </a:xfrm>
          <a:prstGeom prst="ellipse">
            <a:avLst/>
          </a:prstGeom>
          <a:solidFill>
            <a:schemeClr val="accent1"/>
          </a:solidFill>
        </p:spPr>
        <p:txBody>
          <a:bodyPr vert="horz" wrap="none" lIns="0" tIns="0" rIns="0" bIns="0" anchor="ctr" anchorCtr="1">
            <a:noAutofit/>
          </a:bodyPr>
          <a:lstStyle>
            <a:defPPr>
              <a:defRPr lang="en-US"/>
            </a:defPPr>
            <a:lvl1pPr marL="0" algn="ctr" defTabSz="914400" rtl="0" eaLnBrk="1" latinLnBrk="0" hangingPunct="1">
              <a:defRPr kumimoji="0" sz="1400" kern="1200">
                <a:solidFill>
                  <a:srgbClr val="FFFFFF"/>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CDE1A70-EC49-4064-A204-2098540E53D9}" type="slidenum">
              <a:rPr lang="en-US" smtClean="0"/>
              <a:pPr/>
              <a:t>‹#›</a:t>
            </a:fld>
            <a:endParaRPr lang="he-IL" dirty="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lvl1pPr>
              <a:defRPr/>
            </a:lvl1pPr>
            <a:lvl5pPr>
              <a:defRPr/>
            </a:lvl5pPr>
            <a:lvl6pPr>
              <a:defRPr/>
            </a:lvl6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98BEDD-6160-49BB-B372-861DE7DE9BA5}" type="datetime1">
              <a:rPr lang="en-US" smtClean="0"/>
              <a:t>9/7/2020</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7" name="Slide Number Placeholder 3">
            <a:extLst>
              <a:ext uri="{FF2B5EF4-FFF2-40B4-BE49-F238E27FC236}">
                <a16:creationId xmlns:a16="http://schemas.microsoft.com/office/drawing/2014/main" id="{7C6D399C-B8AF-41E1-BA3E-C6EEE0060F0A}"/>
              </a:ext>
            </a:extLst>
          </p:cNvPr>
          <p:cNvSpPr txBox="1">
            <a:spLocks/>
          </p:cNvSpPr>
          <p:nvPr userDrawn="1"/>
        </p:nvSpPr>
        <p:spPr>
          <a:xfrm>
            <a:off x="146304" y="6210300"/>
            <a:ext cx="457200" cy="457200"/>
          </a:xfrm>
          <a:prstGeom prst="ellipse">
            <a:avLst/>
          </a:prstGeom>
          <a:solidFill>
            <a:schemeClr val="accent1"/>
          </a:solidFill>
        </p:spPr>
        <p:txBody>
          <a:bodyPr vert="horz" wrap="none" lIns="0" tIns="0" rIns="0" bIns="0" anchor="ctr" anchorCtr="1">
            <a:noAutofit/>
          </a:bodyPr>
          <a:lstStyle>
            <a:defPPr>
              <a:defRPr lang="en-US"/>
            </a:defPPr>
            <a:lvl1pPr marL="0" algn="ctr" defTabSz="914400" rtl="0" eaLnBrk="1" latinLnBrk="0" hangingPunct="1">
              <a:defRPr kumimoji="0" sz="1400" kern="1200">
                <a:solidFill>
                  <a:srgbClr val="FFFFFF"/>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CDE1A70-EC49-4064-A204-2098540E53D9}" type="slidenum">
              <a:rPr lang="en-US" smtClean="0"/>
              <a:pPr/>
              <a:t>‹#›</a:t>
            </a:fld>
            <a:endParaRPr lang="he-IL" dirty="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1100">
                <a:solidFill>
                  <a:schemeClr val="accent2">
                    <a:lumMod val="75000"/>
                  </a:schemeClr>
                </a:solidFill>
              </a:defRPr>
            </a:lvl1pPr>
          </a:lstStyle>
          <a:p>
            <a:r>
              <a:rPr lang="en-US"/>
              <a:t>Add a footer</a:t>
            </a:r>
            <a:endParaRPr lang="en-US"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1100">
                <a:solidFill>
                  <a:schemeClr val="accent2">
                    <a:lumMod val="75000"/>
                  </a:schemeClr>
                </a:solidFill>
              </a:defRPr>
            </a:lvl1pPr>
          </a:lstStyle>
          <a:p>
            <a:fld id="{C20F09E4-6EA4-4BF3-9FC8-FF40373B88E6}" type="datetime1">
              <a:rPr lang="en-US" smtClean="0"/>
              <a:pPr/>
              <a:t>9/7/2020</a:t>
            </a:fld>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 TA 3</a:t>
            </a:r>
          </a:p>
        </p:txBody>
      </p:sp>
      <p:sp>
        <p:nvSpPr>
          <p:cNvPr id="3" name="Subtitle 2"/>
          <p:cNvSpPr>
            <a:spLocks noGrp="1"/>
          </p:cNvSpPr>
          <p:nvPr>
            <p:ph type="subTitle" idx="1"/>
          </p:nvPr>
        </p:nvSpPr>
        <p:spPr/>
        <p:txBody>
          <a:bodyPr/>
          <a:lstStyle/>
          <a:p>
            <a:r>
              <a:rPr lang="en-US" dirty="0"/>
              <a:t>exceptions</a:t>
            </a:r>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114" y="368032"/>
            <a:ext cx="10972800" cy="1066800"/>
          </a:xfrm>
        </p:spPr>
        <p:txBody>
          <a:bodyPr>
            <a:normAutofit/>
          </a:bodyPr>
          <a:lstStyle/>
          <a:p>
            <a:r>
              <a:rPr lang="en-US" dirty="0"/>
              <a:t>Exceptions flow – what is printed?</a:t>
            </a:r>
          </a:p>
        </p:txBody>
      </p:sp>
      <p:sp>
        <p:nvSpPr>
          <p:cNvPr id="4" name="Slide Number Placeholder 3"/>
          <p:cNvSpPr>
            <a:spLocks noGrp="1"/>
          </p:cNvSpPr>
          <p:nvPr>
            <p:ph type="sldNum" sz="quarter" idx="12"/>
          </p:nvPr>
        </p:nvSpPr>
        <p:spPr/>
        <p:txBody>
          <a:bodyPr/>
          <a:lstStyle/>
          <a:p>
            <a:fld id="{B52F3321-D1B1-4887-83AE-A4488FE8D36A}" type="slidenum">
              <a:rPr lang="he-IL" smtClean="0"/>
              <a:pPr/>
              <a:t>10</a:t>
            </a:fld>
            <a:endParaRPr lang="en-US"/>
          </a:p>
        </p:txBody>
      </p:sp>
      <p:sp>
        <p:nvSpPr>
          <p:cNvPr id="3" name="Rectangle 1">
            <a:extLst>
              <a:ext uri="{FF2B5EF4-FFF2-40B4-BE49-F238E27FC236}">
                <a16:creationId xmlns:a16="http://schemas.microsoft.com/office/drawing/2014/main" id="{AEADEC94-95B2-48EB-A24B-C88A1DE6EBD6}"/>
              </a:ext>
            </a:extLst>
          </p:cNvPr>
          <p:cNvSpPr>
            <a:spLocks noChangeArrowheads="1"/>
          </p:cNvSpPr>
          <p:nvPr/>
        </p:nvSpPr>
        <p:spPr bwMode="auto">
          <a:xfrm>
            <a:off x="4811486" y="1473794"/>
            <a:ext cx="2169312"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71D5D"/>
                </a:solidFill>
                <a:effectLst/>
                <a:latin typeface="JetBrains Mono"/>
              </a:rPr>
              <a:t>void </a:t>
            </a:r>
            <a:r>
              <a:rPr kumimoji="0" lang="en-US" altLang="en-US" sz="2400" b="0" i="0" u="none" strike="noStrike" cap="none" normalizeH="0" baseline="0" dirty="0">
                <a:ln>
                  <a:noFill/>
                </a:ln>
                <a:solidFill>
                  <a:srgbClr val="795DA3"/>
                </a:solidFill>
                <a:effectLst/>
                <a:latin typeface="JetBrains Mono"/>
              </a:rPr>
              <a:t>foo1</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008080"/>
                </a:solidFill>
                <a:effectLst/>
                <a:latin typeface="JetBrains Mono"/>
              </a:rPr>
              <a:t>std</a:t>
            </a:r>
            <a:r>
              <a:rPr kumimoji="0" lang="en-US" altLang="en-US" sz="2400" b="0" i="0" u="none" strike="noStrike" cap="none" normalizeH="0" baseline="0" dirty="0">
                <a:ln>
                  <a:noFill/>
                </a:ln>
                <a:solidFill>
                  <a:srgbClr val="A71D5D"/>
                </a:solidFill>
                <a:effectLst/>
                <a:latin typeface="JetBrains Mono"/>
              </a:rPr>
              <a:t>::</a:t>
            </a:r>
            <a:r>
              <a:rPr kumimoji="0" lang="en-US" altLang="en-US" sz="2400" b="0" i="0" u="none" strike="noStrike" cap="none" normalizeH="0" baseline="0" dirty="0" err="1">
                <a:ln>
                  <a:noFill/>
                </a:ln>
                <a:solidFill>
                  <a:srgbClr val="0086B3"/>
                </a:solidFill>
                <a:effectLst/>
                <a:latin typeface="JetBrains Mono"/>
              </a:rPr>
              <a:t>cout</a:t>
            </a:r>
            <a:r>
              <a:rPr kumimoji="0" lang="en-US" altLang="en-US" sz="2400" b="0" i="0" u="none" strike="noStrike" cap="none" normalizeH="0" baseline="0" dirty="0">
                <a:ln>
                  <a:noFill/>
                </a:ln>
                <a:solidFill>
                  <a:srgbClr val="0086B3"/>
                </a:solidFill>
                <a:effectLst/>
                <a:latin typeface="JetBrains Mono"/>
              </a:rPr>
              <a:t> </a:t>
            </a:r>
            <a:r>
              <a:rPr kumimoji="0" lang="en-US" altLang="en-US" sz="2400" b="0" i="0" u="none" strike="noStrike" cap="none" normalizeH="0" baseline="0" dirty="0">
                <a:ln>
                  <a:noFill/>
                </a:ln>
                <a:solidFill>
                  <a:srgbClr val="008080"/>
                </a:solidFill>
                <a:effectLst/>
                <a:latin typeface="JetBrains Mono"/>
              </a:rPr>
              <a:t>&lt;&lt; </a:t>
            </a:r>
            <a:r>
              <a:rPr kumimoji="0" lang="en-US" altLang="en-US" sz="2400" b="0" i="0" u="none" strike="noStrike" cap="none" normalizeH="0" baseline="0" dirty="0">
                <a:ln>
                  <a:noFill/>
                </a:ln>
                <a:solidFill>
                  <a:srgbClr val="0086B3"/>
                </a:solidFill>
                <a:effectLst/>
                <a:latin typeface="JetBrains Mono"/>
              </a:rPr>
              <a:t>4</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0086B3"/>
                </a:solidFill>
                <a:effectLst/>
                <a:latin typeface="JetBrains Mono"/>
              </a:rPr>
              <a:t>foo2</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008080"/>
                </a:solidFill>
                <a:effectLst/>
                <a:latin typeface="JetBrains Mono"/>
              </a:rPr>
              <a:t>std</a:t>
            </a:r>
            <a:r>
              <a:rPr kumimoji="0" lang="en-US" altLang="en-US" sz="2400" b="0" i="0" u="none" strike="noStrike" cap="none" normalizeH="0" baseline="0" dirty="0">
                <a:ln>
                  <a:noFill/>
                </a:ln>
                <a:solidFill>
                  <a:srgbClr val="A71D5D"/>
                </a:solidFill>
                <a:effectLst/>
                <a:latin typeface="JetBrains Mono"/>
              </a:rPr>
              <a:t>::</a:t>
            </a:r>
            <a:r>
              <a:rPr kumimoji="0" lang="en-US" altLang="en-US" sz="2400" b="0" i="0" u="none" strike="noStrike" cap="none" normalizeH="0" baseline="0" dirty="0" err="1">
                <a:ln>
                  <a:noFill/>
                </a:ln>
                <a:solidFill>
                  <a:srgbClr val="0086B3"/>
                </a:solidFill>
                <a:effectLst/>
                <a:latin typeface="JetBrains Mono"/>
              </a:rPr>
              <a:t>cout</a:t>
            </a:r>
            <a:r>
              <a:rPr kumimoji="0" lang="en-US" altLang="en-US" sz="2400" b="0" i="0" u="none" strike="noStrike" cap="none" normalizeH="0" baseline="0" dirty="0">
                <a:ln>
                  <a:noFill/>
                </a:ln>
                <a:solidFill>
                  <a:srgbClr val="0086B3"/>
                </a:solidFill>
                <a:effectLst/>
                <a:latin typeface="JetBrains Mono"/>
              </a:rPr>
              <a:t> </a:t>
            </a:r>
            <a:r>
              <a:rPr kumimoji="0" lang="en-US" altLang="en-US" sz="2400" b="0" i="0" u="none" strike="noStrike" cap="none" normalizeH="0" baseline="0" dirty="0">
                <a:ln>
                  <a:noFill/>
                </a:ln>
                <a:solidFill>
                  <a:srgbClr val="008080"/>
                </a:solidFill>
                <a:effectLst/>
                <a:latin typeface="JetBrains Mono"/>
              </a:rPr>
              <a:t>&lt;&lt; </a:t>
            </a:r>
            <a:r>
              <a:rPr kumimoji="0" lang="en-US" altLang="en-US" sz="2400" b="0" i="0" u="none" strike="noStrike" cap="none" normalizeH="0" baseline="0" dirty="0">
                <a:ln>
                  <a:noFill/>
                </a:ln>
                <a:solidFill>
                  <a:srgbClr val="0086B3"/>
                </a:solidFill>
                <a:effectLst/>
                <a:latin typeface="JetBrains Mono"/>
              </a:rPr>
              <a:t>7</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3686FF7D-37BC-4548-8763-62CF0E17A736}"/>
              </a:ext>
            </a:extLst>
          </p:cNvPr>
          <p:cNvSpPr>
            <a:spLocks noChangeArrowheads="1"/>
          </p:cNvSpPr>
          <p:nvPr/>
        </p:nvSpPr>
        <p:spPr bwMode="auto">
          <a:xfrm>
            <a:off x="4811486" y="3821081"/>
            <a:ext cx="4684103"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71D5D"/>
                </a:solidFill>
                <a:effectLst/>
                <a:latin typeface="JetBrains Mono"/>
              </a:rPr>
              <a:t>void </a:t>
            </a:r>
            <a:r>
              <a:rPr kumimoji="0" lang="en-US" altLang="en-US" sz="2400" b="0" i="0" u="none" strike="noStrike" cap="none" normalizeH="0" baseline="0" dirty="0">
                <a:ln>
                  <a:noFill/>
                </a:ln>
                <a:solidFill>
                  <a:srgbClr val="795DA3"/>
                </a:solidFill>
                <a:effectLst/>
                <a:latin typeface="JetBrains Mono"/>
              </a:rPr>
              <a:t>foo2</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008080"/>
                </a:solidFill>
                <a:effectLst/>
                <a:latin typeface="JetBrains Mono"/>
              </a:rPr>
              <a:t>std</a:t>
            </a:r>
            <a:r>
              <a:rPr kumimoji="0" lang="en-US" altLang="en-US" sz="2400" b="0" i="0" u="none" strike="noStrike" cap="none" normalizeH="0" baseline="0" dirty="0">
                <a:ln>
                  <a:noFill/>
                </a:ln>
                <a:solidFill>
                  <a:srgbClr val="A71D5D"/>
                </a:solidFill>
                <a:effectLst/>
                <a:latin typeface="JetBrains Mono"/>
              </a:rPr>
              <a:t>::</a:t>
            </a:r>
            <a:r>
              <a:rPr kumimoji="0" lang="en-US" altLang="en-US" sz="2400" b="0" i="0" u="none" strike="noStrike" cap="none" normalizeH="0" baseline="0" dirty="0" err="1">
                <a:ln>
                  <a:noFill/>
                </a:ln>
                <a:solidFill>
                  <a:srgbClr val="0086B3"/>
                </a:solidFill>
                <a:effectLst/>
                <a:latin typeface="JetBrains Mono"/>
              </a:rPr>
              <a:t>cout</a:t>
            </a:r>
            <a:r>
              <a:rPr kumimoji="0" lang="en-US" altLang="en-US" sz="2400" b="0" i="0" u="none" strike="noStrike" cap="none" normalizeH="0" baseline="0" dirty="0">
                <a:ln>
                  <a:noFill/>
                </a:ln>
                <a:solidFill>
                  <a:srgbClr val="008080"/>
                </a:solidFill>
                <a:effectLst/>
                <a:latin typeface="JetBrains Mono"/>
              </a:rPr>
              <a:t>&lt;&lt;</a:t>
            </a:r>
            <a:r>
              <a:rPr kumimoji="0" lang="en-US" altLang="en-US" sz="2400" b="0" i="0" u="none" strike="noStrike" cap="none" normalizeH="0" baseline="0" dirty="0">
                <a:ln>
                  <a:noFill/>
                </a:ln>
                <a:solidFill>
                  <a:srgbClr val="0086B3"/>
                </a:solidFill>
                <a:effectLst/>
                <a:latin typeface="JetBrains Mono"/>
              </a:rPr>
              <a:t>5</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throw </a:t>
            </a:r>
            <a:r>
              <a:rPr kumimoji="0" lang="en-US" altLang="en-US" sz="2400" b="0" i="0" u="none" strike="noStrike" cap="none" normalizeH="0" baseline="0" dirty="0">
                <a:ln>
                  <a:noFill/>
                </a:ln>
                <a:solidFill>
                  <a:srgbClr val="008080"/>
                </a:solidFill>
                <a:effectLst/>
                <a:latin typeface="JetBrains Mono"/>
              </a:rPr>
              <a:t>std</a:t>
            </a:r>
            <a:r>
              <a:rPr kumimoji="0" lang="en-US" altLang="en-US" sz="2400" b="0" i="0" u="none" strike="noStrike" cap="none" normalizeH="0" baseline="0" dirty="0">
                <a:ln>
                  <a:noFill/>
                </a:ln>
                <a:solidFill>
                  <a:srgbClr val="A71D5D"/>
                </a:solidFill>
                <a:effectLst/>
                <a:latin typeface="JetBrains Mono"/>
              </a:rPr>
              <a:t>::</a:t>
            </a:r>
            <a:r>
              <a:rPr kumimoji="0" lang="en-US" altLang="en-US" sz="2400" b="0" i="0" u="none" strike="noStrike" cap="none" normalizeH="0" baseline="0" dirty="0" err="1">
                <a:ln>
                  <a:noFill/>
                </a:ln>
                <a:solidFill>
                  <a:srgbClr val="008080"/>
                </a:solidFill>
                <a:effectLst/>
                <a:latin typeface="JetBrains Mono"/>
              </a:rPr>
              <a:t>runtime_error</a:t>
            </a:r>
            <a:r>
              <a:rPr kumimoji="0" lang="en-US" altLang="en-US" sz="2400" b="0" i="0" u="none" strike="noStrike" cap="none" normalizeH="0" baseline="0" dirty="0">
                <a:ln>
                  <a:noFill/>
                </a:ln>
                <a:solidFill>
                  <a:srgbClr val="63A35C"/>
                </a:solidFill>
                <a:effectLst/>
                <a:latin typeface="JetBrains Mono"/>
              </a:rPr>
              <a:t>(</a:t>
            </a:r>
            <a:r>
              <a:rPr kumimoji="0" lang="en-US" altLang="en-US" sz="2400" b="0" i="0" u="none" strike="noStrike" cap="none" normalizeH="0" baseline="0" dirty="0">
                <a:ln>
                  <a:noFill/>
                </a:ln>
                <a:solidFill>
                  <a:srgbClr val="183691"/>
                </a:solidFill>
                <a:effectLst/>
                <a:latin typeface="JetBrains Mono"/>
              </a:rPr>
              <a:t>"error"</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008080"/>
                </a:solidFill>
                <a:effectLst/>
                <a:latin typeface="JetBrains Mono"/>
              </a:rPr>
              <a:t>std</a:t>
            </a:r>
            <a:r>
              <a:rPr kumimoji="0" lang="en-US" altLang="en-US" sz="2400" b="0" i="0" u="none" strike="noStrike" cap="none" normalizeH="0" baseline="0" dirty="0">
                <a:ln>
                  <a:noFill/>
                </a:ln>
                <a:solidFill>
                  <a:srgbClr val="A71D5D"/>
                </a:solidFill>
                <a:effectLst/>
                <a:latin typeface="JetBrains Mono"/>
              </a:rPr>
              <a:t>::</a:t>
            </a:r>
            <a:r>
              <a:rPr kumimoji="0" lang="en-US" altLang="en-US" sz="2400" b="0" i="0" u="none" strike="noStrike" cap="none" normalizeH="0" baseline="0" dirty="0" err="1">
                <a:ln>
                  <a:noFill/>
                </a:ln>
                <a:solidFill>
                  <a:srgbClr val="0086B3"/>
                </a:solidFill>
                <a:effectLst/>
                <a:latin typeface="JetBrains Mono"/>
              </a:rPr>
              <a:t>cout</a:t>
            </a:r>
            <a:r>
              <a:rPr kumimoji="0" lang="en-US" altLang="en-US" sz="2400" b="0" i="0" u="none" strike="noStrike" cap="none" normalizeH="0" baseline="0" dirty="0">
                <a:ln>
                  <a:noFill/>
                </a:ln>
                <a:solidFill>
                  <a:srgbClr val="008080"/>
                </a:solidFill>
                <a:effectLst/>
                <a:latin typeface="JetBrains Mono"/>
              </a:rPr>
              <a:t>&lt;&lt;</a:t>
            </a:r>
            <a:r>
              <a:rPr kumimoji="0" lang="en-US" altLang="en-US" sz="2400" b="0" i="0" u="none" strike="noStrike" cap="none" normalizeH="0" baseline="0" dirty="0">
                <a:ln>
                  <a:noFill/>
                </a:ln>
                <a:solidFill>
                  <a:srgbClr val="0086B3"/>
                </a:solidFill>
                <a:effectLst/>
                <a:latin typeface="JetBrains Mono"/>
              </a:rPr>
              <a:t>6</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51F52054-0286-4D87-9057-A379C117A2D8}"/>
              </a:ext>
            </a:extLst>
          </p:cNvPr>
          <p:cNvSpPr>
            <a:spLocks noChangeArrowheads="1"/>
          </p:cNvSpPr>
          <p:nvPr/>
        </p:nvSpPr>
        <p:spPr bwMode="auto">
          <a:xfrm>
            <a:off x="252569" y="1476307"/>
            <a:ext cx="4500078"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71D5D"/>
                </a:solidFill>
                <a:effectLst/>
                <a:latin typeface="JetBrains Mono"/>
              </a:rPr>
              <a:t>int </a:t>
            </a:r>
            <a:r>
              <a:rPr kumimoji="0" lang="en-US" altLang="en-US" sz="2400" b="0" i="0" u="none" strike="noStrike" cap="none" normalizeH="0" baseline="0" dirty="0">
                <a:ln>
                  <a:noFill/>
                </a:ln>
                <a:solidFill>
                  <a:srgbClr val="795DA3"/>
                </a:solidFill>
                <a:effectLst/>
                <a:latin typeface="JetBrains Mono"/>
              </a:rPr>
              <a:t>main</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try</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008080"/>
                </a:solidFill>
                <a:effectLst/>
                <a:latin typeface="JetBrains Mono"/>
              </a:rPr>
              <a:t>std</a:t>
            </a:r>
            <a:r>
              <a:rPr kumimoji="0" lang="en-US" altLang="en-US" sz="2400" b="0" i="0" u="none" strike="noStrike" cap="none" normalizeH="0" baseline="0" dirty="0">
                <a:ln>
                  <a:noFill/>
                </a:ln>
                <a:solidFill>
                  <a:srgbClr val="A71D5D"/>
                </a:solidFill>
                <a:effectLst/>
                <a:latin typeface="JetBrains Mono"/>
              </a:rPr>
              <a:t>::</a:t>
            </a:r>
            <a:r>
              <a:rPr kumimoji="0" lang="en-US" altLang="en-US" sz="2400" b="0" i="0" u="none" strike="noStrike" cap="none" normalizeH="0" baseline="0" dirty="0" err="1">
                <a:ln>
                  <a:noFill/>
                </a:ln>
                <a:solidFill>
                  <a:srgbClr val="0086B3"/>
                </a:solidFill>
                <a:effectLst/>
                <a:latin typeface="JetBrains Mono"/>
              </a:rPr>
              <a:t>cout</a:t>
            </a:r>
            <a:r>
              <a:rPr kumimoji="0" lang="en-US" altLang="en-US" sz="2400" b="0" i="0" u="none" strike="noStrike" cap="none" normalizeH="0" baseline="0" dirty="0">
                <a:ln>
                  <a:noFill/>
                </a:ln>
                <a:solidFill>
                  <a:srgbClr val="008080"/>
                </a:solidFill>
                <a:effectLst/>
                <a:latin typeface="JetBrains Mono"/>
              </a:rPr>
              <a:t>&lt;&lt;</a:t>
            </a:r>
            <a:r>
              <a:rPr kumimoji="0" lang="en-US" altLang="en-US" sz="2400" b="0" i="0" u="none" strike="noStrike" cap="none" normalizeH="0" baseline="0" dirty="0">
                <a:ln>
                  <a:noFill/>
                </a:ln>
                <a:solidFill>
                  <a:srgbClr val="0086B3"/>
                </a:solidFill>
                <a:effectLst/>
                <a:latin typeface="JetBrains Mono"/>
              </a:rPr>
              <a:t>1</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0086B3"/>
                </a:solidFill>
                <a:effectLst/>
                <a:latin typeface="JetBrains Mono"/>
              </a:rPr>
              <a:t>foo1</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008080"/>
                </a:solidFill>
                <a:effectLst/>
                <a:latin typeface="JetBrains Mono"/>
              </a:rPr>
              <a:t>std</a:t>
            </a:r>
            <a:r>
              <a:rPr kumimoji="0" lang="en-US" altLang="en-US" sz="2400" b="0" i="0" u="none" strike="noStrike" cap="none" normalizeH="0" baseline="0" dirty="0">
                <a:ln>
                  <a:noFill/>
                </a:ln>
                <a:solidFill>
                  <a:srgbClr val="A71D5D"/>
                </a:solidFill>
                <a:effectLst/>
                <a:latin typeface="JetBrains Mono"/>
              </a:rPr>
              <a:t>::</a:t>
            </a:r>
            <a:r>
              <a:rPr kumimoji="0" lang="en-US" altLang="en-US" sz="2400" b="0" i="0" u="none" strike="noStrike" cap="none" normalizeH="0" baseline="0" dirty="0" err="1">
                <a:ln>
                  <a:noFill/>
                </a:ln>
                <a:solidFill>
                  <a:srgbClr val="0086B3"/>
                </a:solidFill>
                <a:effectLst/>
                <a:latin typeface="JetBrains Mono"/>
              </a:rPr>
              <a:t>cout</a:t>
            </a:r>
            <a:r>
              <a:rPr kumimoji="0" lang="en-US" altLang="en-US" sz="2400" b="0" i="0" u="none" strike="noStrike" cap="none" normalizeH="0" baseline="0" dirty="0">
                <a:ln>
                  <a:noFill/>
                </a:ln>
                <a:solidFill>
                  <a:srgbClr val="008080"/>
                </a:solidFill>
                <a:effectLst/>
                <a:latin typeface="JetBrains Mono"/>
              </a:rPr>
              <a:t>&lt;&lt;</a:t>
            </a:r>
            <a:r>
              <a:rPr kumimoji="0" lang="en-US" altLang="en-US" sz="2400" b="0" i="0" u="none" strike="noStrike" cap="none" normalizeH="0" baseline="0" dirty="0">
                <a:ln>
                  <a:noFill/>
                </a:ln>
                <a:solidFill>
                  <a:srgbClr val="0086B3"/>
                </a:solidFill>
                <a:effectLst/>
                <a:latin typeface="JetBrains Mono"/>
              </a:rPr>
              <a:t>2</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 </a:t>
            </a:r>
            <a:r>
              <a:rPr kumimoji="0" lang="en-US" altLang="en-US" sz="2400" b="0" i="0" u="none" strike="noStrike" cap="none" normalizeH="0" baseline="0" dirty="0">
                <a:ln>
                  <a:noFill/>
                </a:ln>
                <a:solidFill>
                  <a:srgbClr val="A71D5D"/>
                </a:solidFill>
                <a:effectLst/>
                <a:latin typeface="JetBrains Mono"/>
              </a:rPr>
              <a:t>catch </a:t>
            </a:r>
            <a:r>
              <a:rPr kumimoji="0" lang="en-US" altLang="en-US" sz="2400" b="0" i="0" u="none" strike="noStrike" cap="none" normalizeH="0" baseline="0" dirty="0">
                <a:ln>
                  <a:noFill/>
                </a:ln>
                <a:solidFill>
                  <a:srgbClr val="63A35C"/>
                </a:solidFill>
                <a:effectLst/>
                <a:latin typeface="JetBrains Mono"/>
              </a:rPr>
              <a:t>(</a:t>
            </a:r>
            <a:r>
              <a:rPr kumimoji="0" lang="en-US" altLang="en-US" sz="2400" b="0" i="0" u="none" strike="noStrike" cap="none" normalizeH="0" baseline="0" dirty="0">
                <a:ln>
                  <a:noFill/>
                </a:ln>
                <a:solidFill>
                  <a:srgbClr val="A71D5D"/>
                </a:solidFill>
                <a:effectLst/>
                <a:latin typeface="JetBrains Mono"/>
              </a:rPr>
              <a:t>const </a:t>
            </a:r>
            <a:r>
              <a:rPr kumimoji="0" lang="en-US" altLang="en-US" sz="2400" b="0" i="0" u="none" strike="noStrike" cap="none" normalizeH="0" baseline="0" dirty="0">
                <a:ln>
                  <a:noFill/>
                </a:ln>
                <a:solidFill>
                  <a:srgbClr val="008080"/>
                </a:solidFill>
                <a:effectLst/>
                <a:latin typeface="JetBrains Mono"/>
              </a:rPr>
              <a:t>std</a:t>
            </a:r>
            <a:r>
              <a:rPr kumimoji="0" lang="en-US" altLang="en-US" sz="2400" b="0" i="0" u="none" strike="noStrike" cap="none" normalizeH="0" baseline="0" dirty="0">
                <a:ln>
                  <a:noFill/>
                </a:ln>
                <a:solidFill>
                  <a:srgbClr val="A71D5D"/>
                </a:solidFill>
                <a:effectLst/>
                <a:latin typeface="JetBrains Mono"/>
              </a:rPr>
              <a:t>::</a:t>
            </a:r>
            <a:r>
              <a:rPr kumimoji="0" lang="en-US" altLang="en-US" sz="2400" b="0" i="0" u="none" strike="noStrike" cap="none" normalizeH="0" baseline="0" dirty="0">
                <a:ln>
                  <a:noFill/>
                </a:ln>
                <a:solidFill>
                  <a:srgbClr val="008080"/>
                </a:solidFill>
                <a:effectLst/>
                <a:latin typeface="JetBrains Mono"/>
              </a:rPr>
              <a:t>exception</a:t>
            </a:r>
            <a:r>
              <a:rPr kumimoji="0" lang="en-US" altLang="en-US" sz="2400" b="0" i="0" u="none" strike="noStrike" cap="none" normalizeH="0" baseline="0" dirty="0">
                <a:ln>
                  <a:noFill/>
                </a:ln>
                <a:solidFill>
                  <a:srgbClr val="A71D5D"/>
                </a:solidFill>
                <a:effectLst/>
                <a:latin typeface="JetBrains Mono"/>
              </a:rPr>
              <a:t>&amp; </a:t>
            </a:r>
            <a:r>
              <a:rPr kumimoji="0" lang="en-US" altLang="en-US" sz="2400" b="0" i="0" u="none" strike="noStrike" cap="none" normalizeH="0" baseline="0" dirty="0">
                <a:ln>
                  <a:noFill/>
                </a:ln>
                <a:solidFill>
                  <a:srgbClr val="0086B3"/>
                </a:solidFill>
                <a:effectLst/>
                <a:latin typeface="JetBrains Mono"/>
              </a:rPr>
              <a:t>e</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008080"/>
                </a:solidFill>
                <a:effectLst/>
                <a:latin typeface="JetBrains Mono"/>
              </a:rPr>
              <a:t>std</a:t>
            </a:r>
            <a:r>
              <a:rPr kumimoji="0" lang="en-US" altLang="en-US" sz="2400" b="0" i="0" u="none" strike="noStrike" cap="none" normalizeH="0" baseline="0" dirty="0">
                <a:ln>
                  <a:noFill/>
                </a:ln>
                <a:solidFill>
                  <a:srgbClr val="A71D5D"/>
                </a:solidFill>
                <a:effectLst/>
                <a:latin typeface="JetBrains Mono"/>
              </a:rPr>
              <a:t>::</a:t>
            </a:r>
            <a:r>
              <a:rPr kumimoji="0" lang="en-US" altLang="en-US" sz="2400" b="0" i="0" u="none" strike="noStrike" cap="none" normalizeH="0" baseline="0" dirty="0" err="1">
                <a:ln>
                  <a:noFill/>
                </a:ln>
                <a:solidFill>
                  <a:srgbClr val="0086B3"/>
                </a:solidFill>
                <a:effectLst/>
                <a:latin typeface="JetBrains Mono"/>
              </a:rPr>
              <a:t>cout</a:t>
            </a:r>
            <a:r>
              <a:rPr kumimoji="0" lang="en-US" altLang="en-US" sz="2400" b="0" i="0" u="none" strike="noStrike" cap="none" normalizeH="0" baseline="0" dirty="0">
                <a:ln>
                  <a:noFill/>
                </a:ln>
                <a:solidFill>
                  <a:srgbClr val="008080"/>
                </a:solidFill>
                <a:effectLst/>
                <a:latin typeface="JetBrains Mono"/>
              </a:rPr>
              <a:t>&lt;&lt;</a:t>
            </a:r>
            <a:r>
              <a:rPr kumimoji="0" lang="en-US" altLang="en-US" sz="2400" b="0" i="0" u="none" strike="noStrike" cap="none" normalizeH="0" baseline="0" dirty="0">
                <a:ln>
                  <a:noFill/>
                </a:ln>
                <a:solidFill>
                  <a:srgbClr val="0086B3"/>
                </a:solidFill>
                <a:effectLst/>
                <a:latin typeface="JetBrains Mono"/>
              </a:rPr>
              <a:t>3</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p>
          <a:p>
            <a:pPr lvl="0" eaLnBrk="0" fontAlgn="base" hangingPunct="0">
              <a:spcBef>
                <a:spcPct val="0"/>
              </a:spcBef>
              <a:spcAft>
                <a:spcPct val="0"/>
              </a:spcAft>
            </a:pPr>
            <a:r>
              <a:rPr lang="en-US" altLang="en-US" sz="2400" dirty="0">
                <a:solidFill>
                  <a:srgbClr val="A71D5D"/>
                </a:solidFill>
                <a:latin typeface="JetBrains Mono"/>
              </a:rPr>
              <a:t>   return </a:t>
            </a:r>
            <a:r>
              <a:rPr lang="en-US" altLang="en-US" sz="2400" dirty="0">
                <a:solidFill>
                  <a:srgbClr val="0086B3"/>
                </a:solidFill>
                <a:latin typeface="JetBrains Mono"/>
              </a:rPr>
              <a:t>0</a:t>
            </a:r>
            <a:r>
              <a:rPr lang="en-US" altLang="en-US" sz="2400" dirty="0">
                <a:solidFill>
                  <a:srgbClr val="63A35C"/>
                </a:solidFill>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
        <p:nvSpPr>
          <p:cNvPr id="11" name="answerA">
            <a:extLst>
              <a:ext uri="{FF2B5EF4-FFF2-40B4-BE49-F238E27FC236}">
                <a16:creationId xmlns:a16="http://schemas.microsoft.com/office/drawing/2014/main" id="{DB63458A-992F-4A63-BD9B-E5FC1AA09B2E}"/>
              </a:ext>
            </a:extLst>
          </p:cNvPr>
          <p:cNvSpPr txBox="1"/>
          <p:nvPr/>
        </p:nvSpPr>
        <p:spPr>
          <a:xfrm>
            <a:off x="9334500" y="6096000"/>
            <a:ext cx="482600" cy="38100"/>
          </a:xfrm>
          <a:prstGeom prst="rect">
            <a:avLst/>
          </a:prstGeom>
          <a:solidFill>
            <a:srgbClr val="1673D2">
              <a:alpha val="50000"/>
            </a:srgbClr>
          </a:solidFill>
        </p:spPr>
        <p:txBody>
          <a:bodyPr vert="horz" wrap="none" tIns="635" rtlCol="0" anchor="t" anchorCtr="1">
            <a:noAutofit/>
          </a:bodyPr>
          <a:lstStyle/>
          <a:p>
            <a:pPr algn="ctr"/>
            <a:endParaRPr lang="en-US" sz="900">
              <a:solidFill>
                <a:srgbClr val="FFFFFF"/>
              </a:solidFill>
              <a:latin typeface="Segoe UI" panose="020B0502040204020203" pitchFamily="34" charset="0"/>
            </a:endParaRPr>
          </a:p>
        </p:txBody>
      </p:sp>
      <p:sp>
        <p:nvSpPr>
          <p:cNvPr id="12" name="letterA">
            <a:extLst>
              <a:ext uri="{FF2B5EF4-FFF2-40B4-BE49-F238E27FC236}">
                <a16:creationId xmlns:a16="http://schemas.microsoft.com/office/drawing/2014/main" id="{D5CFB647-347A-4B34-8A6C-B2154E13E936}"/>
              </a:ext>
            </a:extLst>
          </p:cNvPr>
          <p:cNvSpPr txBox="1"/>
          <p:nvPr/>
        </p:nvSpPr>
        <p:spPr>
          <a:xfrm>
            <a:off x="9334500" y="6159500"/>
            <a:ext cx="482600" cy="381000"/>
          </a:xfrm>
          <a:prstGeom prst="rect">
            <a:avLst/>
          </a:prstGeom>
          <a:solidFill>
            <a:srgbClr val="1673D2"/>
          </a:solidFill>
        </p:spPr>
        <p:txBody>
          <a:bodyPr vert="horz" rtlCol="0" anchor="b" anchorCtr="0">
            <a:noAutofit/>
          </a:bodyPr>
          <a:lstStyle/>
          <a:p>
            <a:r>
              <a:rPr lang="en-US" sz="1200">
                <a:solidFill>
                  <a:srgbClr val="FFFFFF"/>
                </a:solidFill>
                <a:latin typeface="Segoe UI" panose="020B0502040204020203" pitchFamily="34" charset="0"/>
              </a:rPr>
              <a:t>A</a:t>
            </a:r>
          </a:p>
        </p:txBody>
      </p:sp>
      <p:sp>
        <p:nvSpPr>
          <p:cNvPr id="13" name="answerB">
            <a:extLst>
              <a:ext uri="{FF2B5EF4-FFF2-40B4-BE49-F238E27FC236}">
                <a16:creationId xmlns:a16="http://schemas.microsoft.com/office/drawing/2014/main" id="{D48C37C3-E103-4125-A161-B06DBF27DBC4}"/>
              </a:ext>
            </a:extLst>
          </p:cNvPr>
          <p:cNvSpPr txBox="1"/>
          <p:nvPr/>
        </p:nvSpPr>
        <p:spPr>
          <a:xfrm>
            <a:off x="9842500" y="6096000"/>
            <a:ext cx="482600" cy="38100"/>
          </a:xfrm>
          <a:prstGeom prst="rect">
            <a:avLst/>
          </a:prstGeom>
          <a:solidFill>
            <a:srgbClr val="008A00">
              <a:alpha val="50000"/>
            </a:srgbClr>
          </a:solidFill>
        </p:spPr>
        <p:txBody>
          <a:bodyPr vert="horz" wrap="none" tIns="635" rtlCol="0" anchor="t" anchorCtr="1">
            <a:noAutofit/>
          </a:bodyPr>
          <a:lstStyle/>
          <a:p>
            <a:pPr algn="ctr"/>
            <a:endParaRPr lang="en-US" sz="900">
              <a:solidFill>
                <a:srgbClr val="FFFFFF"/>
              </a:solidFill>
              <a:latin typeface="Segoe UI" panose="020B0502040204020203" pitchFamily="34" charset="0"/>
            </a:endParaRPr>
          </a:p>
        </p:txBody>
      </p:sp>
      <p:sp>
        <p:nvSpPr>
          <p:cNvPr id="14" name="letterB">
            <a:extLst>
              <a:ext uri="{FF2B5EF4-FFF2-40B4-BE49-F238E27FC236}">
                <a16:creationId xmlns:a16="http://schemas.microsoft.com/office/drawing/2014/main" id="{F5654E35-EE3D-44CB-B092-DAA93C8B2144}"/>
              </a:ext>
            </a:extLst>
          </p:cNvPr>
          <p:cNvSpPr txBox="1"/>
          <p:nvPr/>
        </p:nvSpPr>
        <p:spPr>
          <a:xfrm>
            <a:off x="9842500" y="6159500"/>
            <a:ext cx="482600" cy="381000"/>
          </a:xfrm>
          <a:prstGeom prst="rect">
            <a:avLst/>
          </a:prstGeom>
          <a:solidFill>
            <a:srgbClr val="008A00"/>
          </a:solidFill>
        </p:spPr>
        <p:txBody>
          <a:bodyPr vert="horz" rtlCol="0" anchor="b" anchorCtr="0">
            <a:noAutofit/>
          </a:bodyPr>
          <a:lstStyle/>
          <a:p>
            <a:r>
              <a:rPr lang="en-US" sz="1200">
                <a:solidFill>
                  <a:srgbClr val="FFFFFF"/>
                </a:solidFill>
                <a:latin typeface="Segoe UI" panose="020B0502040204020203" pitchFamily="34" charset="0"/>
              </a:rPr>
              <a:t>B</a:t>
            </a:r>
          </a:p>
        </p:txBody>
      </p:sp>
      <p:sp>
        <p:nvSpPr>
          <p:cNvPr id="15" name="answerC">
            <a:extLst>
              <a:ext uri="{FF2B5EF4-FFF2-40B4-BE49-F238E27FC236}">
                <a16:creationId xmlns:a16="http://schemas.microsoft.com/office/drawing/2014/main" id="{12A941BF-B894-42AF-87FA-0886F15783F4}"/>
              </a:ext>
            </a:extLst>
          </p:cNvPr>
          <p:cNvSpPr txBox="1"/>
          <p:nvPr/>
        </p:nvSpPr>
        <p:spPr>
          <a:xfrm>
            <a:off x="10350500" y="6096000"/>
            <a:ext cx="482600" cy="38100"/>
          </a:xfrm>
          <a:prstGeom prst="rect">
            <a:avLst/>
          </a:prstGeom>
          <a:solidFill>
            <a:srgbClr val="8D0196">
              <a:alpha val="50000"/>
            </a:srgbClr>
          </a:solidFill>
        </p:spPr>
        <p:txBody>
          <a:bodyPr vert="horz" wrap="none" tIns="635" rtlCol="0" anchor="t" anchorCtr="1">
            <a:noAutofit/>
          </a:bodyPr>
          <a:lstStyle/>
          <a:p>
            <a:pPr algn="ctr"/>
            <a:endParaRPr lang="en-US" sz="900">
              <a:solidFill>
                <a:srgbClr val="FFFFFF"/>
              </a:solidFill>
              <a:latin typeface="Segoe UI" panose="020B0502040204020203" pitchFamily="34" charset="0"/>
            </a:endParaRPr>
          </a:p>
        </p:txBody>
      </p:sp>
      <p:sp>
        <p:nvSpPr>
          <p:cNvPr id="16" name="letterC">
            <a:extLst>
              <a:ext uri="{FF2B5EF4-FFF2-40B4-BE49-F238E27FC236}">
                <a16:creationId xmlns:a16="http://schemas.microsoft.com/office/drawing/2014/main" id="{7B80B5FD-EEA5-4540-BACD-17472F0064C3}"/>
              </a:ext>
            </a:extLst>
          </p:cNvPr>
          <p:cNvSpPr txBox="1"/>
          <p:nvPr/>
        </p:nvSpPr>
        <p:spPr>
          <a:xfrm>
            <a:off x="10350500" y="6159500"/>
            <a:ext cx="482600" cy="381000"/>
          </a:xfrm>
          <a:prstGeom prst="rect">
            <a:avLst/>
          </a:prstGeom>
          <a:solidFill>
            <a:srgbClr val="8D0196"/>
          </a:solidFill>
        </p:spPr>
        <p:txBody>
          <a:bodyPr vert="horz" rtlCol="0" anchor="b" anchorCtr="0">
            <a:noAutofit/>
          </a:bodyPr>
          <a:lstStyle/>
          <a:p>
            <a:r>
              <a:rPr lang="en-US" sz="1200">
                <a:solidFill>
                  <a:srgbClr val="FFFFFF"/>
                </a:solidFill>
                <a:latin typeface="Segoe UI" panose="020B0502040204020203" pitchFamily="34" charset="0"/>
              </a:rPr>
              <a:t>C</a:t>
            </a:r>
          </a:p>
        </p:txBody>
      </p:sp>
      <p:sp>
        <p:nvSpPr>
          <p:cNvPr id="17" name="answerD">
            <a:extLst>
              <a:ext uri="{FF2B5EF4-FFF2-40B4-BE49-F238E27FC236}">
                <a16:creationId xmlns:a16="http://schemas.microsoft.com/office/drawing/2014/main" id="{8200370B-746A-4CB2-BACE-9B43475C10CD}"/>
              </a:ext>
            </a:extLst>
          </p:cNvPr>
          <p:cNvSpPr txBox="1"/>
          <p:nvPr/>
        </p:nvSpPr>
        <p:spPr>
          <a:xfrm>
            <a:off x="10858500" y="6096000"/>
            <a:ext cx="482600" cy="38100"/>
          </a:xfrm>
          <a:prstGeom prst="rect">
            <a:avLst/>
          </a:prstGeom>
          <a:solidFill>
            <a:srgbClr val="FD5C04">
              <a:alpha val="50000"/>
            </a:srgbClr>
          </a:solidFill>
        </p:spPr>
        <p:txBody>
          <a:bodyPr vert="horz" wrap="none" tIns="635" rtlCol="0" anchor="t" anchorCtr="1">
            <a:noAutofit/>
          </a:bodyPr>
          <a:lstStyle/>
          <a:p>
            <a:pPr algn="ctr"/>
            <a:endParaRPr lang="en-US" sz="900">
              <a:solidFill>
                <a:srgbClr val="FFFFFF"/>
              </a:solidFill>
              <a:latin typeface="Segoe UI" panose="020B0502040204020203" pitchFamily="34" charset="0"/>
            </a:endParaRPr>
          </a:p>
        </p:txBody>
      </p:sp>
      <p:sp>
        <p:nvSpPr>
          <p:cNvPr id="18" name="letterD">
            <a:extLst>
              <a:ext uri="{FF2B5EF4-FFF2-40B4-BE49-F238E27FC236}">
                <a16:creationId xmlns:a16="http://schemas.microsoft.com/office/drawing/2014/main" id="{5EE06589-24CD-49C0-B89A-446AC5E097A8}"/>
              </a:ext>
            </a:extLst>
          </p:cNvPr>
          <p:cNvSpPr txBox="1"/>
          <p:nvPr/>
        </p:nvSpPr>
        <p:spPr>
          <a:xfrm>
            <a:off x="10858500" y="6159500"/>
            <a:ext cx="482600" cy="381000"/>
          </a:xfrm>
          <a:prstGeom prst="rect">
            <a:avLst/>
          </a:prstGeom>
          <a:solidFill>
            <a:srgbClr val="FD5C04"/>
          </a:solidFill>
        </p:spPr>
        <p:txBody>
          <a:bodyPr vert="horz" rtlCol="0" anchor="b" anchorCtr="0">
            <a:noAutofit/>
          </a:bodyPr>
          <a:lstStyle/>
          <a:p>
            <a:r>
              <a:rPr lang="en-US" sz="1200">
                <a:solidFill>
                  <a:srgbClr val="FFFFFF"/>
                </a:solidFill>
                <a:latin typeface="Segoe UI" panose="020B0502040204020203" pitchFamily="34" charset="0"/>
              </a:rPr>
              <a:t>D</a:t>
            </a:r>
          </a:p>
        </p:txBody>
      </p:sp>
      <p:sp>
        <p:nvSpPr>
          <p:cNvPr id="19" name="counter" descr="Classic ParticiPoll#False#False">
            <a:extLst>
              <a:ext uri="{FF2B5EF4-FFF2-40B4-BE49-F238E27FC236}">
                <a16:creationId xmlns:a16="http://schemas.microsoft.com/office/drawing/2014/main" id="{4363446A-C7EB-4E62-8817-A9B7E94C0DC0}"/>
              </a:ext>
            </a:extLst>
          </p:cNvPr>
          <p:cNvSpPr txBox="1"/>
          <p:nvPr/>
        </p:nvSpPr>
        <p:spPr>
          <a:xfrm>
            <a:off x="11366500" y="6096000"/>
            <a:ext cx="482600" cy="444500"/>
          </a:xfrm>
          <a:prstGeom prst="rect">
            <a:avLst/>
          </a:prstGeom>
          <a:solidFill>
            <a:srgbClr val="D2691E"/>
          </a:solidFill>
        </p:spPr>
        <p:txBody>
          <a:bodyPr vert="horz" rtlCol="0" anchor="ctr" anchorCtr="1">
            <a:noAutofit/>
          </a:bodyPr>
          <a:lstStyle/>
          <a:p>
            <a:pPr algn="ctr"/>
            <a:r>
              <a:rPr lang="en-US" sz="1400">
                <a:solidFill>
                  <a:srgbClr val="FFFFFF"/>
                </a:solidFill>
                <a:latin typeface="Segoe UI" panose="020B0502040204020203" pitchFamily="34" charset="0"/>
              </a:rPr>
              <a:t>0</a:t>
            </a:r>
          </a:p>
        </p:txBody>
      </p:sp>
      <p:sp>
        <p:nvSpPr>
          <p:cNvPr id="20" name="participoll" descr="4">
            <a:extLst>
              <a:ext uri="{FF2B5EF4-FFF2-40B4-BE49-F238E27FC236}">
                <a16:creationId xmlns:a16="http://schemas.microsoft.com/office/drawing/2014/main" id="{0F1FE28D-90BB-4D58-A0DE-C80AE3F08849}"/>
              </a:ext>
            </a:extLst>
          </p:cNvPr>
          <p:cNvSpPr txBox="1"/>
          <p:nvPr/>
        </p:nvSpPr>
        <p:spPr>
          <a:xfrm>
            <a:off x="11366500" y="6096000"/>
            <a:ext cx="482600" cy="444500"/>
          </a:xfrm>
          <a:prstGeom prst="rect">
            <a:avLst/>
          </a:prstGeom>
          <a:solidFill>
            <a:srgbClr val="FFFFFF">
              <a:alpha val="15000"/>
            </a:srgbClr>
          </a:solidFill>
        </p:spPr>
        <p:txBody>
          <a:bodyPr vert="horz" rtlCol="0">
            <a:noAutofit/>
          </a:bodyPr>
          <a:lstStyle/>
          <a:p>
            <a:endParaRPr lang="en-US"/>
          </a:p>
        </p:txBody>
      </p:sp>
      <p:sp>
        <p:nvSpPr>
          <p:cNvPr id="21" name="pp_status">
            <a:extLst>
              <a:ext uri="{FF2B5EF4-FFF2-40B4-BE49-F238E27FC236}">
                <a16:creationId xmlns:a16="http://schemas.microsoft.com/office/drawing/2014/main" id="{72101CB8-684C-476B-A482-A47BD008307D}"/>
              </a:ext>
            </a:extLst>
          </p:cNvPr>
          <p:cNvSpPr txBox="1"/>
          <p:nvPr/>
        </p:nvSpPr>
        <p:spPr>
          <a:xfrm>
            <a:off x="8763000" y="6540500"/>
            <a:ext cx="3175000" cy="190500"/>
          </a:xfrm>
          <a:prstGeom prst="rect">
            <a:avLst/>
          </a:prstGeom>
          <a:noFill/>
        </p:spPr>
        <p:txBody>
          <a:bodyPr vert="horz" wrap="none" rtlCol="0" anchor="ctr">
            <a:noAutofit/>
          </a:bodyPr>
          <a:lstStyle/>
          <a:p>
            <a:pPr algn="r"/>
            <a:endParaRPr lang="en-US" sz="900">
              <a:solidFill>
                <a:srgbClr val="FF0000"/>
              </a:solidFill>
              <a:latin typeface="Segoe UI" panose="020B0502040204020203" pitchFamily="34" charset="0"/>
            </a:endParaRPr>
          </a:p>
        </p:txBody>
      </p:sp>
      <p:sp>
        <p:nvSpPr>
          <p:cNvPr id="22" name="Content Placeholder 2">
            <a:extLst>
              <a:ext uri="{FF2B5EF4-FFF2-40B4-BE49-F238E27FC236}">
                <a16:creationId xmlns:a16="http://schemas.microsoft.com/office/drawing/2014/main" id="{3710A4C1-BFF0-4DF8-ABB5-39A316E53A49}"/>
              </a:ext>
            </a:extLst>
          </p:cNvPr>
          <p:cNvSpPr>
            <a:spLocks noGrp="1"/>
          </p:cNvSpPr>
          <p:nvPr>
            <p:ph sz="quarter" idx="1"/>
          </p:nvPr>
        </p:nvSpPr>
        <p:spPr>
          <a:xfrm>
            <a:off x="8496300" y="1036266"/>
            <a:ext cx="3175000" cy="3213369"/>
          </a:xfrm>
        </p:spPr>
        <p:txBody>
          <a:bodyPr>
            <a:normAutofit/>
          </a:bodyPr>
          <a:lstStyle/>
          <a:p>
            <a:pPr marL="624078" indent="-514350">
              <a:lnSpc>
                <a:spcPct val="150000"/>
              </a:lnSpc>
              <a:buFont typeface="+mj-lt"/>
              <a:buAutoNum type="alphaUcPeriod"/>
            </a:pPr>
            <a:r>
              <a:rPr lang="en-US" dirty="0">
                <a:latin typeface="+mj-lt"/>
              </a:rPr>
              <a:t>145723</a:t>
            </a:r>
          </a:p>
          <a:p>
            <a:pPr marL="624078" indent="-514350">
              <a:lnSpc>
                <a:spcPct val="150000"/>
              </a:lnSpc>
              <a:buFont typeface="+mj-lt"/>
              <a:buAutoNum type="alphaUcPeriod"/>
            </a:pPr>
            <a:r>
              <a:rPr lang="en-US" dirty="0">
                <a:latin typeface="+mj-lt"/>
              </a:rPr>
              <a:t>1456723</a:t>
            </a:r>
          </a:p>
          <a:p>
            <a:pPr marL="624078" indent="-514350">
              <a:lnSpc>
                <a:spcPct val="150000"/>
              </a:lnSpc>
              <a:buFont typeface="+mj-lt"/>
              <a:buAutoNum type="alphaUcPeriod"/>
            </a:pPr>
            <a:r>
              <a:rPr lang="en-US" dirty="0">
                <a:latin typeface="+mj-lt"/>
              </a:rPr>
              <a:t>1453</a:t>
            </a:r>
          </a:p>
          <a:p>
            <a:pPr marL="624078" indent="-514350">
              <a:lnSpc>
                <a:spcPct val="150000"/>
              </a:lnSpc>
              <a:buFont typeface="+mj-lt"/>
              <a:buAutoNum type="alphaUcPeriod"/>
            </a:pPr>
            <a:r>
              <a:rPr lang="en-US" dirty="0">
                <a:latin typeface="+mj-lt"/>
              </a:rPr>
              <a:t>14523</a:t>
            </a:r>
          </a:p>
        </p:txBody>
      </p:sp>
    </p:spTree>
    <p:extLst>
      <p:ext uri="{BB962C8B-B14F-4D97-AF65-F5344CB8AC3E}">
        <p14:creationId xmlns:p14="http://schemas.microsoft.com/office/powerpoint/2010/main" val="165272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3">
                                          <p:stCondLst>
                                            <p:cond delay="0"/>
                                          </p:stCondLst>
                                        </p:cTn>
                                        <p:tgtEl>
                                          <p:spTgt spid="20"/>
                                        </p:tgtEl>
                                      </p:cBhvr>
                                    </p:animEffect>
                                    <p:anim calcmode="lin" valueType="num">
                                      <p:cBhvr>
                                        <p:cTn id="8" dur="9"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9" dur="3"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10" dur="3" tmFilter="0, 0; 0.125,0.2665; 0.25,0.4; 0.375,0.465; 0.5,0.5;  0.625,0.535; 0.75,0.6; 0.875,0.7335; 1,1">
                                          <p:stCondLst>
                                            <p:cond delay="3"/>
                                          </p:stCondLst>
                                        </p:cTn>
                                        <p:tgtEl>
                                          <p:spTgt spid="20"/>
                                        </p:tgtEl>
                                        <p:attrNameLst>
                                          <p:attrName>ppt_y</p:attrName>
                                        </p:attrNameLst>
                                      </p:cBhvr>
                                      <p:tavLst>
                                        <p:tav tm="0" fmla="#ppt_y-sin(pi*$)/9">
                                          <p:val>
                                            <p:fltVal val="0"/>
                                          </p:val>
                                        </p:tav>
                                        <p:tav tm="100000">
                                          <p:val>
                                            <p:fltVal val="1"/>
                                          </p:val>
                                        </p:tav>
                                      </p:tavLst>
                                    </p:anim>
                                    <p:anim calcmode="lin" valueType="num">
                                      <p:cBhvr>
                                        <p:cTn id="11" dur="2" tmFilter="0, 0; 0.125,0.2665; 0.25,0.4; 0.375,0.465; 0.5,0.5;  0.625,0.535; 0.75,0.6; 0.875,0.7335; 1,1">
                                          <p:stCondLst>
                                            <p:cond delay="7"/>
                                          </p:stCondLst>
                                        </p:cTn>
                                        <p:tgtEl>
                                          <p:spTgt spid="20"/>
                                        </p:tgtEl>
                                        <p:attrNameLst>
                                          <p:attrName>ppt_y</p:attrName>
                                        </p:attrNameLst>
                                      </p:cBhvr>
                                      <p:tavLst>
                                        <p:tav tm="0" fmla="#ppt_y-sin(pi*$)/27">
                                          <p:val>
                                            <p:fltVal val="0"/>
                                          </p:val>
                                        </p:tav>
                                        <p:tav tm="100000">
                                          <p:val>
                                            <p:fltVal val="1"/>
                                          </p:val>
                                        </p:tav>
                                      </p:tavLst>
                                    </p:anim>
                                    <p:anim calcmode="lin" valueType="num">
                                      <p:cBhvr>
                                        <p:cTn id="12" dur="1" tmFilter="0, 0; 0.125,0.2665; 0.25,0.4; 0.375,0.465; 0.5,0.5;  0.625,0.535; 0.75,0.6; 0.875,0.7335; 1,1">
                                          <p:stCondLst>
                                            <p:cond delay="8"/>
                                          </p:stCondLst>
                                        </p:cTn>
                                        <p:tgtEl>
                                          <p:spTgt spid="20"/>
                                        </p:tgtEl>
                                        <p:attrNameLst>
                                          <p:attrName>ppt_y</p:attrName>
                                        </p:attrNameLst>
                                      </p:cBhvr>
                                      <p:tavLst>
                                        <p:tav tm="0" fmla="#ppt_y-sin(pi*$)/81">
                                          <p:val>
                                            <p:fltVal val="0"/>
                                          </p:val>
                                        </p:tav>
                                        <p:tav tm="100000">
                                          <p:val>
                                            <p:fltVal val="1"/>
                                          </p:val>
                                        </p:tav>
                                      </p:tavLst>
                                    </p:anim>
                                    <p:animScale>
                                      <p:cBhvr>
                                        <p:cTn id="13" dur="1">
                                          <p:stCondLst>
                                            <p:cond delay="3"/>
                                          </p:stCondLst>
                                        </p:cTn>
                                        <p:tgtEl>
                                          <p:spTgt spid="20"/>
                                        </p:tgtEl>
                                      </p:cBhvr>
                                      <p:to x="100000" y="60000"/>
                                    </p:animScale>
                                    <p:animScale>
                                      <p:cBhvr>
                                        <p:cTn id="14" dur="1" decel="50000">
                                          <p:stCondLst>
                                            <p:cond delay="3"/>
                                          </p:stCondLst>
                                        </p:cTn>
                                        <p:tgtEl>
                                          <p:spTgt spid="20"/>
                                        </p:tgtEl>
                                      </p:cBhvr>
                                      <p:to x="100000" y="100000"/>
                                    </p:animScale>
                                    <p:animScale>
                                      <p:cBhvr>
                                        <p:cTn id="15" dur="1">
                                          <p:stCondLst>
                                            <p:cond delay="7"/>
                                          </p:stCondLst>
                                        </p:cTn>
                                        <p:tgtEl>
                                          <p:spTgt spid="20"/>
                                        </p:tgtEl>
                                      </p:cBhvr>
                                      <p:to x="100000" y="80000"/>
                                    </p:animScale>
                                    <p:animScale>
                                      <p:cBhvr>
                                        <p:cTn id="16" dur="1" decel="50000">
                                          <p:stCondLst>
                                            <p:cond delay="7"/>
                                          </p:stCondLst>
                                        </p:cTn>
                                        <p:tgtEl>
                                          <p:spTgt spid="20"/>
                                        </p:tgtEl>
                                      </p:cBhvr>
                                      <p:to x="100000" y="100000"/>
                                    </p:animScale>
                                    <p:animScale>
                                      <p:cBhvr>
                                        <p:cTn id="17" dur="1">
                                          <p:stCondLst>
                                            <p:cond delay="8"/>
                                          </p:stCondLst>
                                        </p:cTn>
                                        <p:tgtEl>
                                          <p:spTgt spid="20"/>
                                        </p:tgtEl>
                                      </p:cBhvr>
                                      <p:to x="100000" y="90000"/>
                                    </p:animScale>
                                    <p:animScale>
                                      <p:cBhvr>
                                        <p:cTn id="18" dur="1" decel="50000">
                                          <p:stCondLst>
                                            <p:cond delay="8"/>
                                          </p:stCondLst>
                                        </p:cTn>
                                        <p:tgtEl>
                                          <p:spTgt spid="20"/>
                                        </p:tgtEl>
                                      </p:cBhvr>
                                      <p:to x="100000" y="100000"/>
                                    </p:animScale>
                                    <p:animScale>
                                      <p:cBhvr>
                                        <p:cTn id="19" dur="1">
                                          <p:stCondLst>
                                            <p:cond delay="9"/>
                                          </p:stCondLst>
                                        </p:cTn>
                                        <p:tgtEl>
                                          <p:spTgt spid="20"/>
                                        </p:tgtEl>
                                      </p:cBhvr>
                                      <p:to x="100000" y="95000"/>
                                    </p:animScale>
                                    <p:animScale>
                                      <p:cBhvr>
                                        <p:cTn id="20" dur="1" decel="50000">
                                          <p:stCondLst>
                                            <p:cond delay="9"/>
                                          </p:stCondLst>
                                        </p:cTn>
                                        <p:tgtEl>
                                          <p:spTgt spid="2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114" y="368032"/>
            <a:ext cx="10972800" cy="1066800"/>
          </a:xfrm>
        </p:spPr>
        <p:txBody>
          <a:bodyPr>
            <a:normAutofit/>
          </a:bodyPr>
          <a:lstStyle/>
          <a:p>
            <a:r>
              <a:rPr lang="en-US" dirty="0"/>
              <a:t>Exceptions flow – what is printed?</a:t>
            </a:r>
          </a:p>
        </p:txBody>
      </p:sp>
      <p:sp>
        <p:nvSpPr>
          <p:cNvPr id="4" name="Slide Number Placeholder 3"/>
          <p:cNvSpPr>
            <a:spLocks noGrp="1"/>
          </p:cNvSpPr>
          <p:nvPr>
            <p:ph type="sldNum" sz="quarter" idx="12"/>
          </p:nvPr>
        </p:nvSpPr>
        <p:spPr/>
        <p:txBody>
          <a:bodyPr/>
          <a:lstStyle/>
          <a:p>
            <a:fld id="{B52F3321-D1B1-4887-83AE-A4488FE8D36A}" type="slidenum">
              <a:rPr lang="he-IL" smtClean="0"/>
              <a:pPr/>
              <a:t>11</a:t>
            </a:fld>
            <a:endParaRPr lang="en-US"/>
          </a:p>
        </p:txBody>
      </p:sp>
      <p:sp>
        <p:nvSpPr>
          <p:cNvPr id="3" name="Rectangle 1">
            <a:extLst>
              <a:ext uri="{FF2B5EF4-FFF2-40B4-BE49-F238E27FC236}">
                <a16:creationId xmlns:a16="http://schemas.microsoft.com/office/drawing/2014/main" id="{AEADEC94-95B2-48EB-A24B-C88A1DE6EBD6}"/>
              </a:ext>
            </a:extLst>
          </p:cNvPr>
          <p:cNvSpPr>
            <a:spLocks noChangeArrowheads="1"/>
          </p:cNvSpPr>
          <p:nvPr/>
        </p:nvSpPr>
        <p:spPr bwMode="auto">
          <a:xfrm>
            <a:off x="4811486" y="1473794"/>
            <a:ext cx="2169312"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71D5D"/>
                </a:solidFill>
                <a:effectLst/>
                <a:latin typeface="JetBrains Mono"/>
              </a:rPr>
              <a:t>void </a:t>
            </a:r>
            <a:r>
              <a:rPr kumimoji="0" lang="en-US" altLang="en-US" sz="2400" b="0" i="0" u="none" strike="noStrike" cap="none" normalizeH="0" baseline="0" dirty="0">
                <a:ln>
                  <a:noFill/>
                </a:ln>
                <a:solidFill>
                  <a:srgbClr val="795DA3"/>
                </a:solidFill>
                <a:effectLst/>
                <a:latin typeface="JetBrains Mono"/>
              </a:rPr>
              <a:t>foo1</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008080"/>
                </a:solidFill>
                <a:effectLst/>
                <a:latin typeface="JetBrains Mono"/>
              </a:rPr>
              <a:t>std</a:t>
            </a:r>
            <a:r>
              <a:rPr kumimoji="0" lang="en-US" altLang="en-US" sz="2400" b="0" i="0" u="none" strike="noStrike" cap="none" normalizeH="0" baseline="0" dirty="0">
                <a:ln>
                  <a:noFill/>
                </a:ln>
                <a:solidFill>
                  <a:srgbClr val="A71D5D"/>
                </a:solidFill>
                <a:effectLst/>
                <a:latin typeface="JetBrains Mono"/>
              </a:rPr>
              <a:t>::</a:t>
            </a:r>
            <a:r>
              <a:rPr kumimoji="0" lang="en-US" altLang="en-US" sz="2400" b="0" i="0" u="none" strike="noStrike" cap="none" normalizeH="0" baseline="0" dirty="0" err="1">
                <a:ln>
                  <a:noFill/>
                </a:ln>
                <a:solidFill>
                  <a:srgbClr val="0086B3"/>
                </a:solidFill>
                <a:effectLst/>
                <a:latin typeface="JetBrains Mono"/>
              </a:rPr>
              <a:t>cout</a:t>
            </a:r>
            <a:r>
              <a:rPr kumimoji="0" lang="en-US" altLang="en-US" sz="2400" b="0" i="0" u="none" strike="noStrike" cap="none" normalizeH="0" baseline="0" dirty="0">
                <a:ln>
                  <a:noFill/>
                </a:ln>
                <a:solidFill>
                  <a:srgbClr val="0086B3"/>
                </a:solidFill>
                <a:effectLst/>
                <a:latin typeface="JetBrains Mono"/>
              </a:rPr>
              <a:t> </a:t>
            </a:r>
            <a:r>
              <a:rPr kumimoji="0" lang="en-US" altLang="en-US" sz="2400" b="0" i="0" u="none" strike="noStrike" cap="none" normalizeH="0" baseline="0" dirty="0">
                <a:ln>
                  <a:noFill/>
                </a:ln>
                <a:solidFill>
                  <a:srgbClr val="008080"/>
                </a:solidFill>
                <a:effectLst/>
                <a:latin typeface="JetBrains Mono"/>
              </a:rPr>
              <a:t>&lt;&lt; </a:t>
            </a:r>
            <a:r>
              <a:rPr kumimoji="0" lang="en-US" altLang="en-US" sz="2400" b="0" i="0" u="none" strike="noStrike" cap="none" normalizeH="0" baseline="0" dirty="0">
                <a:ln>
                  <a:noFill/>
                </a:ln>
                <a:solidFill>
                  <a:srgbClr val="0086B3"/>
                </a:solidFill>
                <a:effectLst/>
                <a:latin typeface="JetBrains Mono"/>
              </a:rPr>
              <a:t>4</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0086B3"/>
                </a:solidFill>
                <a:effectLst/>
                <a:latin typeface="JetBrains Mono"/>
              </a:rPr>
              <a:t>foo2</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008080"/>
                </a:solidFill>
                <a:effectLst/>
                <a:latin typeface="JetBrains Mono"/>
              </a:rPr>
              <a:t>std</a:t>
            </a:r>
            <a:r>
              <a:rPr kumimoji="0" lang="en-US" altLang="en-US" sz="2400" b="0" i="0" u="none" strike="noStrike" cap="none" normalizeH="0" baseline="0" dirty="0">
                <a:ln>
                  <a:noFill/>
                </a:ln>
                <a:solidFill>
                  <a:srgbClr val="A71D5D"/>
                </a:solidFill>
                <a:effectLst/>
                <a:latin typeface="JetBrains Mono"/>
              </a:rPr>
              <a:t>::</a:t>
            </a:r>
            <a:r>
              <a:rPr kumimoji="0" lang="en-US" altLang="en-US" sz="2400" b="0" i="0" u="none" strike="noStrike" cap="none" normalizeH="0" baseline="0" dirty="0" err="1">
                <a:ln>
                  <a:noFill/>
                </a:ln>
                <a:solidFill>
                  <a:srgbClr val="0086B3"/>
                </a:solidFill>
                <a:effectLst/>
                <a:latin typeface="JetBrains Mono"/>
              </a:rPr>
              <a:t>cout</a:t>
            </a:r>
            <a:r>
              <a:rPr kumimoji="0" lang="en-US" altLang="en-US" sz="2400" b="0" i="0" u="none" strike="noStrike" cap="none" normalizeH="0" baseline="0" dirty="0">
                <a:ln>
                  <a:noFill/>
                </a:ln>
                <a:solidFill>
                  <a:srgbClr val="0086B3"/>
                </a:solidFill>
                <a:effectLst/>
                <a:latin typeface="JetBrains Mono"/>
              </a:rPr>
              <a:t> </a:t>
            </a:r>
            <a:r>
              <a:rPr kumimoji="0" lang="en-US" altLang="en-US" sz="2400" b="0" i="0" u="none" strike="noStrike" cap="none" normalizeH="0" baseline="0" dirty="0">
                <a:ln>
                  <a:noFill/>
                </a:ln>
                <a:solidFill>
                  <a:srgbClr val="008080"/>
                </a:solidFill>
                <a:effectLst/>
                <a:latin typeface="JetBrains Mono"/>
              </a:rPr>
              <a:t>&lt;&lt; </a:t>
            </a:r>
            <a:r>
              <a:rPr kumimoji="0" lang="en-US" altLang="en-US" sz="2400" b="0" i="0" u="none" strike="noStrike" cap="none" normalizeH="0" baseline="0" dirty="0">
                <a:ln>
                  <a:noFill/>
                </a:ln>
                <a:solidFill>
                  <a:srgbClr val="0086B3"/>
                </a:solidFill>
                <a:effectLst/>
                <a:latin typeface="JetBrains Mono"/>
              </a:rPr>
              <a:t>7</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3686FF7D-37BC-4548-8763-62CF0E17A736}"/>
              </a:ext>
            </a:extLst>
          </p:cNvPr>
          <p:cNvSpPr>
            <a:spLocks noChangeArrowheads="1"/>
          </p:cNvSpPr>
          <p:nvPr/>
        </p:nvSpPr>
        <p:spPr bwMode="auto">
          <a:xfrm>
            <a:off x="4811486" y="3821081"/>
            <a:ext cx="4684103"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71D5D"/>
                </a:solidFill>
                <a:effectLst/>
                <a:latin typeface="JetBrains Mono"/>
              </a:rPr>
              <a:t>void </a:t>
            </a:r>
            <a:r>
              <a:rPr kumimoji="0" lang="en-US" altLang="en-US" sz="2400" b="0" i="0" u="none" strike="noStrike" cap="none" normalizeH="0" baseline="0" dirty="0">
                <a:ln>
                  <a:noFill/>
                </a:ln>
                <a:solidFill>
                  <a:srgbClr val="795DA3"/>
                </a:solidFill>
                <a:effectLst/>
                <a:latin typeface="JetBrains Mono"/>
              </a:rPr>
              <a:t>foo2</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008080"/>
                </a:solidFill>
                <a:effectLst/>
                <a:latin typeface="JetBrains Mono"/>
              </a:rPr>
              <a:t>std</a:t>
            </a:r>
            <a:r>
              <a:rPr kumimoji="0" lang="en-US" altLang="en-US" sz="2400" b="0" i="0" u="none" strike="noStrike" cap="none" normalizeH="0" baseline="0" dirty="0">
                <a:ln>
                  <a:noFill/>
                </a:ln>
                <a:solidFill>
                  <a:srgbClr val="A71D5D"/>
                </a:solidFill>
                <a:effectLst/>
                <a:latin typeface="JetBrains Mono"/>
              </a:rPr>
              <a:t>::</a:t>
            </a:r>
            <a:r>
              <a:rPr kumimoji="0" lang="en-US" altLang="en-US" sz="2400" b="0" i="0" u="none" strike="noStrike" cap="none" normalizeH="0" baseline="0" dirty="0" err="1">
                <a:ln>
                  <a:noFill/>
                </a:ln>
                <a:solidFill>
                  <a:srgbClr val="0086B3"/>
                </a:solidFill>
                <a:effectLst/>
                <a:latin typeface="JetBrains Mono"/>
              </a:rPr>
              <a:t>cout</a:t>
            </a:r>
            <a:r>
              <a:rPr kumimoji="0" lang="en-US" altLang="en-US" sz="2400" b="0" i="0" u="none" strike="noStrike" cap="none" normalizeH="0" baseline="0" dirty="0">
                <a:ln>
                  <a:noFill/>
                </a:ln>
                <a:solidFill>
                  <a:srgbClr val="008080"/>
                </a:solidFill>
                <a:effectLst/>
                <a:latin typeface="JetBrains Mono"/>
              </a:rPr>
              <a:t>&lt;&lt;</a:t>
            </a:r>
            <a:r>
              <a:rPr kumimoji="0" lang="en-US" altLang="en-US" sz="2400" b="0" i="0" u="none" strike="noStrike" cap="none" normalizeH="0" baseline="0" dirty="0">
                <a:ln>
                  <a:noFill/>
                </a:ln>
                <a:solidFill>
                  <a:srgbClr val="0086B3"/>
                </a:solidFill>
                <a:effectLst/>
                <a:latin typeface="JetBrains Mono"/>
              </a:rPr>
              <a:t>5</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throw </a:t>
            </a:r>
            <a:r>
              <a:rPr kumimoji="0" lang="en-US" altLang="en-US" sz="2400" b="0" i="0" u="none" strike="noStrike" cap="none" normalizeH="0" baseline="0" dirty="0">
                <a:ln>
                  <a:noFill/>
                </a:ln>
                <a:solidFill>
                  <a:srgbClr val="008080"/>
                </a:solidFill>
                <a:effectLst/>
                <a:latin typeface="JetBrains Mono"/>
              </a:rPr>
              <a:t>std</a:t>
            </a:r>
            <a:r>
              <a:rPr kumimoji="0" lang="en-US" altLang="en-US" sz="2400" b="0" i="0" u="none" strike="noStrike" cap="none" normalizeH="0" baseline="0" dirty="0">
                <a:ln>
                  <a:noFill/>
                </a:ln>
                <a:solidFill>
                  <a:srgbClr val="A71D5D"/>
                </a:solidFill>
                <a:effectLst/>
                <a:latin typeface="JetBrains Mono"/>
              </a:rPr>
              <a:t>::</a:t>
            </a:r>
            <a:r>
              <a:rPr kumimoji="0" lang="en-US" altLang="en-US" sz="2400" b="0" i="0" u="none" strike="noStrike" cap="none" normalizeH="0" baseline="0" dirty="0" err="1">
                <a:ln>
                  <a:noFill/>
                </a:ln>
                <a:solidFill>
                  <a:srgbClr val="008080"/>
                </a:solidFill>
                <a:effectLst/>
                <a:latin typeface="JetBrains Mono"/>
              </a:rPr>
              <a:t>runtime_error</a:t>
            </a:r>
            <a:r>
              <a:rPr kumimoji="0" lang="en-US" altLang="en-US" sz="2400" b="0" i="0" u="none" strike="noStrike" cap="none" normalizeH="0" baseline="0" dirty="0">
                <a:ln>
                  <a:noFill/>
                </a:ln>
                <a:solidFill>
                  <a:srgbClr val="63A35C"/>
                </a:solidFill>
                <a:effectLst/>
                <a:latin typeface="JetBrains Mono"/>
              </a:rPr>
              <a:t>(</a:t>
            </a:r>
            <a:r>
              <a:rPr kumimoji="0" lang="en-US" altLang="en-US" sz="2400" b="0" i="0" u="none" strike="noStrike" cap="none" normalizeH="0" baseline="0" dirty="0">
                <a:ln>
                  <a:noFill/>
                </a:ln>
                <a:solidFill>
                  <a:srgbClr val="183691"/>
                </a:solidFill>
                <a:effectLst/>
                <a:latin typeface="JetBrains Mono"/>
              </a:rPr>
              <a:t>"error"</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008080"/>
                </a:solidFill>
                <a:effectLst/>
                <a:latin typeface="JetBrains Mono"/>
              </a:rPr>
              <a:t>std</a:t>
            </a:r>
            <a:r>
              <a:rPr kumimoji="0" lang="en-US" altLang="en-US" sz="2400" b="0" i="0" u="none" strike="noStrike" cap="none" normalizeH="0" baseline="0" dirty="0">
                <a:ln>
                  <a:noFill/>
                </a:ln>
                <a:solidFill>
                  <a:srgbClr val="A71D5D"/>
                </a:solidFill>
                <a:effectLst/>
                <a:latin typeface="JetBrains Mono"/>
              </a:rPr>
              <a:t>::</a:t>
            </a:r>
            <a:r>
              <a:rPr kumimoji="0" lang="en-US" altLang="en-US" sz="2400" b="0" i="0" u="none" strike="noStrike" cap="none" normalizeH="0" baseline="0" dirty="0" err="1">
                <a:ln>
                  <a:noFill/>
                </a:ln>
                <a:solidFill>
                  <a:srgbClr val="0086B3"/>
                </a:solidFill>
                <a:effectLst/>
                <a:latin typeface="JetBrains Mono"/>
              </a:rPr>
              <a:t>cout</a:t>
            </a:r>
            <a:r>
              <a:rPr kumimoji="0" lang="en-US" altLang="en-US" sz="2400" b="0" i="0" u="none" strike="noStrike" cap="none" normalizeH="0" baseline="0" dirty="0">
                <a:ln>
                  <a:noFill/>
                </a:ln>
                <a:solidFill>
                  <a:srgbClr val="008080"/>
                </a:solidFill>
                <a:effectLst/>
                <a:latin typeface="JetBrains Mono"/>
              </a:rPr>
              <a:t>&lt;&lt;</a:t>
            </a:r>
            <a:r>
              <a:rPr kumimoji="0" lang="en-US" altLang="en-US" sz="2400" b="0" i="0" u="none" strike="noStrike" cap="none" normalizeH="0" baseline="0" dirty="0">
                <a:ln>
                  <a:noFill/>
                </a:ln>
                <a:solidFill>
                  <a:srgbClr val="0086B3"/>
                </a:solidFill>
                <a:effectLst/>
                <a:latin typeface="JetBrains Mono"/>
              </a:rPr>
              <a:t>6</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51F52054-0286-4D87-9057-A379C117A2D8}"/>
              </a:ext>
            </a:extLst>
          </p:cNvPr>
          <p:cNvSpPr>
            <a:spLocks noChangeArrowheads="1"/>
          </p:cNvSpPr>
          <p:nvPr/>
        </p:nvSpPr>
        <p:spPr bwMode="auto">
          <a:xfrm>
            <a:off x="252569" y="1476307"/>
            <a:ext cx="4500078"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71D5D"/>
                </a:solidFill>
                <a:effectLst/>
                <a:latin typeface="JetBrains Mono"/>
              </a:rPr>
              <a:t>int </a:t>
            </a:r>
            <a:r>
              <a:rPr kumimoji="0" lang="en-US" altLang="en-US" sz="2400" b="0" i="0" u="none" strike="noStrike" cap="none" normalizeH="0" baseline="0" dirty="0">
                <a:ln>
                  <a:noFill/>
                </a:ln>
                <a:solidFill>
                  <a:srgbClr val="795DA3"/>
                </a:solidFill>
                <a:effectLst/>
                <a:latin typeface="JetBrains Mono"/>
              </a:rPr>
              <a:t>main</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try</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008080"/>
                </a:solidFill>
                <a:effectLst/>
                <a:latin typeface="JetBrains Mono"/>
              </a:rPr>
              <a:t>std</a:t>
            </a:r>
            <a:r>
              <a:rPr kumimoji="0" lang="en-US" altLang="en-US" sz="2400" b="0" i="0" u="none" strike="noStrike" cap="none" normalizeH="0" baseline="0" dirty="0">
                <a:ln>
                  <a:noFill/>
                </a:ln>
                <a:solidFill>
                  <a:srgbClr val="A71D5D"/>
                </a:solidFill>
                <a:effectLst/>
                <a:latin typeface="JetBrains Mono"/>
              </a:rPr>
              <a:t>::</a:t>
            </a:r>
            <a:r>
              <a:rPr kumimoji="0" lang="en-US" altLang="en-US" sz="2400" b="0" i="0" u="none" strike="noStrike" cap="none" normalizeH="0" baseline="0" dirty="0" err="1">
                <a:ln>
                  <a:noFill/>
                </a:ln>
                <a:solidFill>
                  <a:srgbClr val="0086B3"/>
                </a:solidFill>
                <a:effectLst/>
                <a:latin typeface="JetBrains Mono"/>
              </a:rPr>
              <a:t>cout</a:t>
            </a:r>
            <a:r>
              <a:rPr kumimoji="0" lang="en-US" altLang="en-US" sz="2400" b="0" i="0" u="none" strike="noStrike" cap="none" normalizeH="0" baseline="0" dirty="0">
                <a:ln>
                  <a:noFill/>
                </a:ln>
                <a:solidFill>
                  <a:srgbClr val="008080"/>
                </a:solidFill>
                <a:effectLst/>
                <a:latin typeface="JetBrains Mono"/>
              </a:rPr>
              <a:t>&lt;&lt;</a:t>
            </a:r>
            <a:r>
              <a:rPr kumimoji="0" lang="en-US" altLang="en-US" sz="2400" b="0" i="0" u="none" strike="noStrike" cap="none" normalizeH="0" baseline="0" dirty="0">
                <a:ln>
                  <a:noFill/>
                </a:ln>
                <a:solidFill>
                  <a:srgbClr val="0086B3"/>
                </a:solidFill>
                <a:effectLst/>
                <a:latin typeface="JetBrains Mono"/>
              </a:rPr>
              <a:t>1</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0086B3"/>
                </a:solidFill>
                <a:effectLst/>
                <a:latin typeface="JetBrains Mono"/>
              </a:rPr>
              <a:t>foo1</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008080"/>
                </a:solidFill>
                <a:effectLst/>
                <a:latin typeface="JetBrains Mono"/>
              </a:rPr>
              <a:t>std</a:t>
            </a:r>
            <a:r>
              <a:rPr kumimoji="0" lang="en-US" altLang="en-US" sz="2400" b="0" i="0" u="none" strike="noStrike" cap="none" normalizeH="0" baseline="0" dirty="0">
                <a:ln>
                  <a:noFill/>
                </a:ln>
                <a:solidFill>
                  <a:srgbClr val="A71D5D"/>
                </a:solidFill>
                <a:effectLst/>
                <a:latin typeface="JetBrains Mono"/>
              </a:rPr>
              <a:t>::</a:t>
            </a:r>
            <a:r>
              <a:rPr kumimoji="0" lang="en-US" altLang="en-US" sz="2400" b="0" i="0" u="none" strike="noStrike" cap="none" normalizeH="0" baseline="0" dirty="0" err="1">
                <a:ln>
                  <a:noFill/>
                </a:ln>
                <a:solidFill>
                  <a:srgbClr val="0086B3"/>
                </a:solidFill>
                <a:effectLst/>
                <a:latin typeface="JetBrains Mono"/>
              </a:rPr>
              <a:t>cout</a:t>
            </a:r>
            <a:r>
              <a:rPr kumimoji="0" lang="en-US" altLang="en-US" sz="2400" b="0" i="0" u="none" strike="noStrike" cap="none" normalizeH="0" baseline="0" dirty="0">
                <a:ln>
                  <a:noFill/>
                </a:ln>
                <a:solidFill>
                  <a:srgbClr val="008080"/>
                </a:solidFill>
                <a:effectLst/>
                <a:latin typeface="JetBrains Mono"/>
              </a:rPr>
              <a:t>&lt;&lt;</a:t>
            </a:r>
            <a:r>
              <a:rPr kumimoji="0" lang="en-US" altLang="en-US" sz="2400" b="0" i="0" u="none" strike="noStrike" cap="none" normalizeH="0" baseline="0" dirty="0">
                <a:ln>
                  <a:noFill/>
                </a:ln>
                <a:solidFill>
                  <a:srgbClr val="0086B3"/>
                </a:solidFill>
                <a:effectLst/>
                <a:latin typeface="JetBrains Mono"/>
              </a:rPr>
              <a:t>2</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 </a:t>
            </a:r>
            <a:r>
              <a:rPr kumimoji="0" lang="en-US" altLang="en-US" sz="2400" b="0" i="0" u="none" strike="noStrike" cap="none" normalizeH="0" baseline="0" dirty="0">
                <a:ln>
                  <a:noFill/>
                </a:ln>
                <a:solidFill>
                  <a:srgbClr val="A71D5D"/>
                </a:solidFill>
                <a:effectLst/>
                <a:latin typeface="JetBrains Mono"/>
              </a:rPr>
              <a:t>catch </a:t>
            </a:r>
            <a:r>
              <a:rPr kumimoji="0" lang="en-US" altLang="en-US" sz="2400" b="0" i="0" u="none" strike="noStrike" cap="none" normalizeH="0" baseline="0" dirty="0">
                <a:ln>
                  <a:noFill/>
                </a:ln>
                <a:solidFill>
                  <a:srgbClr val="63A35C"/>
                </a:solidFill>
                <a:effectLst/>
                <a:latin typeface="JetBrains Mono"/>
              </a:rPr>
              <a:t>(</a:t>
            </a:r>
            <a:r>
              <a:rPr kumimoji="0" lang="en-US" altLang="en-US" sz="2400" b="0" i="0" u="none" strike="noStrike" cap="none" normalizeH="0" baseline="0" dirty="0">
                <a:ln>
                  <a:noFill/>
                </a:ln>
                <a:solidFill>
                  <a:srgbClr val="A71D5D"/>
                </a:solidFill>
                <a:effectLst/>
                <a:latin typeface="JetBrains Mono"/>
              </a:rPr>
              <a:t>const </a:t>
            </a:r>
            <a:r>
              <a:rPr kumimoji="0" lang="en-US" altLang="en-US" sz="2400" b="0" i="0" u="none" strike="noStrike" cap="none" normalizeH="0" baseline="0" dirty="0">
                <a:ln>
                  <a:noFill/>
                </a:ln>
                <a:solidFill>
                  <a:srgbClr val="008080"/>
                </a:solidFill>
                <a:effectLst/>
                <a:latin typeface="JetBrains Mono"/>
              </a:rPr>
              <a:t>std</a:t>
            </a:r>
            <a:r>
              <a:rPr kumimoji="0" lang="en-US" altLang="en-US" sz="2400" b="0" i="0" u="none" strike="noStrike" cap="none" normalizeH="0" baseline="0" dirty="0">
                <a:ln>
                  <a:noFill/>
                </a:ln>
                <a:solidFill>
                  <a:srgbClr val="A71D5D"/>
                </a:solidFill>
                <a:effectLst/>
                <a:latin typeface="JetBrains Mono"/>
              </a:rPr>
              <a:t>::</a:t>
            </a:r>
            <a:r>
              <a:rPr kumimoji="0" lang="en-US" altLang="en-US" sz="2400" b="0" i="0" u="none" strike="noStrike" cap="none" normalizeH="0" baseline="0" dirty="0">
                <a:ln>
                  <a:noFill/>
                </a:ln>
                <a:solidFill>
                  <a:srgbClr val="008080"/>
                </a:solidFill>
                <a:effectLst/>
                <a:latin typeface="JetBrains Mono"/>
              </a:rPr>
              <a:t>exception</a:t>
            </a:r>
            <a:r>
              <a:rPr kumimoji="0" lang="en-US" altLang="en-US" sz="2400" b="0" i="0" u="none" strike="noStrike" cap="none" normalizeH="0" baseline="0" dirty="0">
                <a:ln>
                  <a:noFill/>
                </a:ln>
                <a:solidFill>
                  <a:srgbClr val="A71D5D"/>
                </a:solidFill>
                <a:effectLst/>
                <a:latin typeface="JetBrains Mono"/>
              </a:rPr>
              <a:t>&amp; </a:t>
            </a:r>
            <a:r>
              <a:rPr kumimoji="0" lang="en-US" altLang="en-US" sz="2400" b="0" i="0" u="none" strike="noStrike" cap="none" normalizeH="0" baseline="0" dirty="0">
                <a:ln>
                  <a:noFill/>
                </a:ln>
                <a:solidFill>
                  <a:srgbClr val="0086B3"/>
                </a:solidFill>
                <a:effectLst/>
                <a:latin typeface="JetBrains Mono"/>
              </a:rPr>
              <a:t>e</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008080"/>
                </a:solidFill>
                <a:effectLst/>
                <a:latin typeface="JetBrains Mono"/>
              </a:rPr>
              <a:t>std</a:t>
            </a:r>
            <a:r>
              <a:rPr kumimoji="0" lang="en-US" altLang="en-US" sz="2400" b="0" i="0" u="none" strike="noStrike" cap="none" normalizeH="0" baseline="0" dirty="0">
                <a:ln>
                  <a:noFill/>
                </a:ln>
                <a:solidFill>
                  <a:srgbClr val="A71D5D"/>
                </a:solidFill>
                <a:effectLst/>
                <a:latin typeface="JetBrains Mono"/>
              </a:rPr>
              <a:t>::</a:t>
            </a:r>
            <a:r>
              <a:rPr kumimoji="0" lang="en-US" altLang="en-US" sz="2400" b="0" i="0" u="none" strike="noStrike" cap="none" normalizeH="0" baseline="0" dirty="0" err="1">
                <a:ln>
                  <a:noFill/>
                </a:ln>
                <a:solidFill>
                  <a:srgbClr val="0086B3"/>
                </a:solidFill>
                <a:effectLst/>
                <a:latin typeface="JetBrains Mono"/>
              </a:rPr>
              <a:t>cout</a:t>
            </a:r>
            <a:r>
              <a:rPr kumimoji="0" lang="en-US" altLang="en-US" sz="2400" b="0" i="0" u="none" strike="noStrike" cap="none" normalizeH="0" baseline="0" dirty="0">
                <a:ln>
                  <a:noFill/>
                </a:ln>
                <a:solidFill>
                  <a:srgbClr val="008080"/>
                </a:solidFill>
                <a:effectLst/>
                <a:latin typeface="JetBrains Mono"/>
              </a:rPr>
              <a:t>&lt;&lt;</a:t>
            </a:r>
            <a:r>
              <a:rPr kumimoji="0" lang="en-US" altLang="en-US" sz="2400" b="0" i="0" u="none" strike="noStrike" cap="none" normalizeH="0" baseline="0" dirty="0">
                <a:ln>
                  <a:noFill/>
                </a:ln>
                <a:solidFill>
                  <a:srgbClr val="0086B3"/>
                </a:solidFill>
                <a:effectLst/>
                <a:latin typeface="JetBrains Mono"/>
              </a:rPr>
              <a:t>3</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p>
          <a:p>
            <a:pPr lvl="0" eaLnBrk="0" fontAlgn="base" hangingPunct="0">
              <a:spcBef>
                <a:spcPct val="0"/>
              </a:spcBef>
              <a:spcAft>
                <a:spcPct val="0"/>
              </a:spcAft>
            </a:pPr>
            <a:r>
              <a:rPr lang="en-US" altLang="en-US" sz="2400" dirty="0">
                <a:solidFill>
                  <a:srgbClr val="A71D5D"/>
                </a:solidFill>
                <a:latin typeface="JetBrains Mono"/>
              </a:rPr>
              <a:t>   return </a:t>
            </a:r>
            <a:r>
              <a:rPr lang="en-US" altLang="en-US" sz="2400" dirty="0">
                <a:solidFill>
                  <a:srgbClr val="0086B3"/>
                </a:solidFill>
                <a:latin typeface="JetBrains Mono"/>
              </a:rPr>
              <a:t>0</a:t>
            </a:r>
            <a:r>
              <a:rPr lang="en-US" altLang="en-US" sz="2400" dirty="0">
                <a:solidFill>
                  <a:srgbClr val="63A35C"/>
                </a:solidFill>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
        <p:nvSpPr>
          <p:cNvPr id="22" name="Content Placeholder 2">
            <a:extLst>
              <a:ext uri="{FF2B5EF4-FFF2-40B4-BE49-F238E27FC236}">
                <a16:creationId xmlns:a16="http://schemas.microsoft.com/office/drawing/2014/main" id="{3710A4C1-BFF0-4DF8-ABB5-39A316E53A49}"/>
              </a:ext>
            </a:extLst>
          </p:cNvPr>
          <p:cNvSpPr>
            <a:spLocks noGrp="1"/>
          </p:cNvSpPr>
          <p:nvPr>
            <p:ph sz="quarter" idx="1"/>
          </p:nvPr>
        </p:nvSpPr>
        <p:spPr>
          <a:xfrm>
            <a:off x="8496300" y="1036266"/>
            <a:ext cx="3175000" cy="3213369"/>
          </a:xfrm>
        </p:spPr>
        <p:txBody>
          <a:bodyPr>
            <a:normAutofit/>
          </a:bodyPr>
          <a:lstStyle/>
          <a:p>
            <a:pPr marL="624078" indent="-514350">
              <a:lnSpc>
                <a:spcPct val="150000"/>
              </a:lnSpc>
              <a:buFont typeface="+mj-lt"/>
              <a:buAutoNum type="alphaUcPeriod"/>
            </a:pPr>
            <a:r>
              <a:rPr lang="en-US" dirty="0">
                <a:latin typeface="+mj-lt"/>
              </a:rPr>
              <a:t>145723</a:t>
            </a:r>
          </a:p>
          <a:p>
            <a:pPr marL="624078" indent="-514350">
              <a:lnSpc>
                <a:spcPct val="150000"/>
              </a:lnSpc>
              <a:buFont typeface="+mj-lt"/>
              <a:buAutoNum type="alphaUcPeriod"/>
            </a:pPr>
            <a:r>
              <a:rPr lang="en-US" dirty="0">
                <a:latin typeface="+mj-lt"/>
              </a:rPr>
              <a:t>1456723</a:t>
            </a:r>
          </a:p>
          <a:p>
            <a:pPr marL="624078" indent="-514350">
              <a:lnSpc>
                <a:spcPct val="150000"/>
              </a:lnSpc>
              <a:buFont typeface="+mj-lt"/>
              <a:buAutoNum type="alphaUcPeriod"/>
            </a:pPr>
            <a:r>
              <a:rPr lang="en-US" sz="4000" b="1" dirty="0">
                <a:latin typeface="+mj-lt"/>
              </a:rPr>
              <a:t>1453</a:t>
            </a:r>
            <a:endParaRPr lang="en-US" b="1" dirty="0">
              <a:latin typeface="+mj-lt"/>
            </a:endParaRPr>
          </a:p>
          <a:p>
            <a:pPr marL="624078" indent="-514350">
              <a:lnSpc>
                <a:spcPct val="150000"/>
              </a:lnSpc>
              <a:buFont typeface="+mj-lt"/>
              <a:buAutoNum type="alphaUcPeriod"/>
            </a:pPr>
            <a:r>
              <a:rPr lang="en-US" dirty="0">
                <a:latin typeface="+mj-lt"/>
              </a:rPr>
              <a:t>14523</a:t>
            </a:r>
          </a:p>
        </p:txBody>
      </p:sp>
    </p:spTree>
    <p:extLst>
      <p:ext uri="{BB962C8B-B14F-4D97-AF65-F5344CB8AC3E}">
        <p14:creationId xmlns:p14="http://schemas.microsoft.com/office/powerpoint/2010/main" val="168412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8032"/>
            <a:ext cx="10972800" cy="1066800"/>
          </a:xfrm>
        </p:spPr>
        <p:txBody>
          <a:bodyPr>
            <a:normAutofit/>
          </a:bodyPr>
          <a:lstStyle/>
          <a:p>
            <a:r>
              <a:rPr lang="en-US" dirty="0"/>
              <a:t>Declaring thrown exceptions</a:t>
            </a:r>
          </a:p>
        </p:txBody>
      </p:sp>
      <p:sp>
        <p:nvSpPr>
          <p:cNvPr id="4" name="Slide Number Placeholder 3"/>
          <p:cNvSpPr>
            <a:spLocks noGrp="1"/>
          </p:cNvSpPr>
          <p:nvPr>
            <p:ph type="sldNum" sz="quarter" idx="12"/>
          </p:nvPr>
        </p:nvSpPr>
        <p:spPr/>
        <p:txBody>
          <a:bodyPr/>
          <a:lstStyle/>
          <a:p>
            <a:fld id="{B52F3321-D1B1-4887-83AE-A4488FE8D36A}" type="slidenum">
              <a:rPr lang="he-IL" smtClean="0"/>
              <a:pPr/>
              <a:t>12</a:t>
            </a:fld>
            <a:endParaRPr lang="en-US"/>
          </a:p>
        </p:txBody>
      </p:sp>
      <p:sp>
        <p:nvSpPr>
          <p:cNvPr id="3" name="Content Placeholder 2"/>
          <p:cNvSpPr>
            <a:spLocks noGrp="1"/>
          </p:cNvSpPr>
          <p:nvPr>
            <p:ph sz="quarter" idx="1"/>
          </p:nvPr>
        </p:nvSpPr>
        <p:spPr>
          <a:xfrm>
            <a:off x="435429" y="1513114"/>
            <a:ext cx="7287985" cy="5012230"/>
          </a:xfrm>
        </p:spPr>
        <p:txBody>
          <a:bodyPr>
            <a:normAutofit/>
          </a:bodyPr>
          <a:lstStyle/>
          <a:p>
            <a:pPr>
              <a:lnSpc>
                <a:spcPct val="150000"/>
              </a:lnSpc>
            </a:pPr>
            <a:r>
              <a:rPr lang="en-US" dirty="0"/>
              <a:t>Declare a function that throws no exception with </a:t>
            </a:r>
            <a:r>
              <a:rPr lang="en-US" altLang="en-US" dirty="0">
                <a:solidFill>
                  <a:srgbClr val="A71D5D"/>
                </a:solidFill>
                <a:latin typeface="JetBrains Mono"/>
              </a:rPr>
              <a:t>throw</a:t>
            </a:r>
            <a:r>
              <a:rPr lang="en-US" dirty="0">
                <a:solidFill>
                  <a:srgbClr val="63A35C"/>
                </a:solidFill>
                <a:latin typeface="JetBrains Mono"/>
              </a:rPr>
              <a:t>() </a:t>
            </a:r>
            <a:r>
              <a:rPr lang="en-US" dirty="0"/>
              <a:t>or</a:t>
            </a:r>
            <a:r>
              <a:rPr lang="en-US" dirty="0">
                <a:solidFill>
                  <a:srgbClr val="63A35C"/>
                </a:solidFill>
              </a:rPr>
              <a:t> </a:t>
            </a:r>
            <a:r>
              <a:rPr lang="en-US" dirty="0" err="1">
                <a:solidFill>
                  <a:srgbClr val="A71D5D"/>
                </a:solidFill>
                <a:latin typeface="JetBrains Mono"/>
              </a:rPr>
              <a:t>noexcept</a:t>
            </a:r>
            <a:r>
              <a:rPr lang="en-US" dirty="0">
                <a:solidFill>
                  <a:srgbClr val="A71D5D"/>
                </a:solidFill>
                <a:latin typeface="JetBrains Mono"/>
              </a:rPr>
              <a:t> </a:t>
            </a:r>
            <a:r>
              <a:rPr lang="en-US" dirty="0"/>
              <a:t>(C++ 11)</a:t>
            </a:r>
          </a:p>
          <a:p>
            <a:pPr>
              <a:lnSpc>
                <a:spcPct val="150000"/>
              </a:lnSpc>
            </a:pPr>
            <a:r>
              <a:rPr lang="en-US" dirty="0">
                <a:latin typeface="+mj-lt"/>
              </a:rPr>
              <a:t>We prefer </a:t>
            </a:r>
            <a:r>
              <a:rPr lang="en-US" dirty="0" err="1">
                <a:solidFill>
                  <a:srgbClr val="A71D5D"/>
                </a:solidFill>
                <a:latin typeface="JetBrains Mono"/>
              </a:rPr>
              <a:t>noexcept</a:t>
            </a:r>
            <a:r>
              <a:rPr lang="en-US" dirty="0">
                <a:latin typeface="+mj-lt"/>
              </a:rPr>
              <a:t> as it leads to optimization</a:t>
            </a:r>
          </a:p>
          <a:p>
            <a:pPr>
              <a:lnSpc>
                <a:spcPct val="150000"/>
              </a:lnSpc>
            </a:pPr>
            <a:r>
              <a:rPr lang="en-US" dirty="0">
                <a:latin typeface="+mj-lt"/>
              </a:rPr>
              <a:t>We can declare which exceptions a function throws – </a:t>
            </a:r>
            <a:r>
              <a:rPr lang="en-US" b="1" dirty="0">
                <a:solidFill>
                  <a:srgbClr val="FF0000"/>
                </a:solidFill>
                <a:latin typeface="+mj-lt"/>
              </a:rPr>
              <a:t>bad practice</a:t>
            </a:r>
          </a:p>
        </p:txBody>
      </p:sp>
      <p:sp>
        <p:nvSpPr>
          <p:cNvPr id="6" name="Rectangle 2">
            <a:extLst>
              <a:ext uri="{FF2B5EF4-FFF2-40B4-BE49-F238E27FC236}">
                <a16:creationId xmlns:a16="http://schemas.microsoft.com/office/drawing/2014/main" id="{8476C096-A39E-4CB2-812E-70BC385FC198}"/>
              </a:ext>
            </a:extLst>
          </p:cNvPr>
          <p:cNvSpPr>
            <a:spLocks noChangeArrowheads="1"/>
          </p:cNvSpPr>
          <p:nvPr/>
        </p:nvSpPr>
        <p:spPr bwMode="auto">
          <a:xfrm>
            <a:off x="8522919" y="748246"/>
            <a:ext cx="2918619"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71D5D"/>
                </a:solidFill>
                <a:effectLst/>
                <a:latin typeface="JetBrains Mono"/>
              </a:rPr>
              <a:t>void </a:t>
            </a:r>
            <a:r>
              <a:rPr kumimoji="0" lang="en-US" altLang="en-US" sz="2400" b="0" i="0" u="none" strike="noStrike" cap="none" normalizeH="0" baseline="0" dirty="0">
                <a:ln>
                  <a:noFill/>
                </a:ln>
                <a:solidFill>
                  <a:srgbClr val="795DA3"/>
                </a:solidFill>
                <a:effectLst/>
                <a:latin typeface="JetBrains Mono"/>
              </a:rPr>
              <a:t>foo</a:t>
            </a:r>
            <a:r>
              <a:rPr kumimoji="0" lang="en-US" altLang="en-US" sz="2400" b="0" i="0" u="none" strike="noStrike" cap="none" normalizeH="0" baseline="0" dirty="0">
                <a:ln>
                  <a:noFill/>
                </a:ln>
                <a:solidFill>
                  <a:srgbClr val="63A35C"/>
                </a:solidFill>
                <a:effectLst/>
                <a:latin typeface="JetBrains Mono"/>
              </a:rPr>
              <a:t>(</a:t>
            </a:r>
            <a:r>
              <a:rPr kumimoji="0" lang="en-US" altLang="en-US" sz="2400" b="0" i="0" u="none" strike="noStrike" cap="none" normalizeH="0" baseline="0" dirty="0">
                <a:ln>
                  <a:noFill/>
                </a:ln>
                <a:solidFill>
                  <a:srgbClr val="A71D5D"/>
                </a:solidFill>
                <a:effectLst/>
                <a:latin typeface="JetBrains Mono"/>
              </a:rPr>
              <a:t>int </a:t>
            </a:r>
            <a:r>
              <a:rPr kumimoji="0" lang="en-US" altLang="en-US" sz="2400" b="0" i="0" u="none" strike="noStrike" cap="none" normalizeH="0" baseline="0" dirty="0">
                <a:ln>
                  <a:noFill/>
                </a:ln>
                <a:solidFill>
                  <a:srgbClr val="333333"/>
                </a:solidFill>
                <a:effectLst/>
                <a:latin typeface="JetBrains Mono"/>
              </a:rPr>
              <a:t>x</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throw</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return</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3B45CE6A-F326-4AA5-98B0-4C97D9552447}"/>
              </a:ext>
            </a:extLst>
          </p:cNvPr>
          <p:cNvSpPr>
            <a:spLocks noChangeArrowheads="1"/>
          </p:cNvSpPr>
          <p:nvPr/>
        </p:nvSpPr>
        <p:spPr bwMode="auto">
          <a:xfrm>
            <a:off x="7295554" y="3913725"/>
            <a:ext cx="4792659" cy="2862322"/>
          </a:xfrm>
          <a:prstGeom prst="rect">
            <a:avLst/>
          </a:prstGeom>
          <a:solidFill>
            <a:srgbClr val="FFFFFF"/>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71D5D"/>
                </a:solidFill>
                <a:effectLst/>
                <a:latin typeface="JetBrains Mono"/>
              </a:rPr>
              <a:t>void </a:t>
            </a:r>
            <a:r>
              <a:rPr kumimoji="0" lang="en-US" altLang="en-US" sz="2000" b="0" i="0" u="none" strike="noStrike" cap="none" normalizeH="0" baseline="0" dirty="0">
                <a:ln>
                  <a:noFill/>
                </a:ln>
                <a:solidFill>
                  <a:srgbClr val="795DA3"/>
                </a:solidFill>
                <a:effectLst/>
                <a:latin typeface="JetBrains Mono"/>
              </a:rPr>
              <a:t>foo</a:t>
            </a:r>
            <a:r>
              <a:rPr kumimoji="0" lang="en-US" altLang="en-US" sz="2000" b="0" i="0" u="none" strike="noStrike" cap="none" normalizeH="0" baseline="0" dirty="0">
                <a:ln>
                  <a:noFill/>
                </a:ln>
                <a:solidFill>
                  <a:srgbClr val="63A35C"/>
                </a:solidFill>
                <a:effectLst/>
                <a:latin typeface="JetBrains Mono"/>
              </a:rPr>
              <a:t>(</a:t>
            </a:r>
            <a:r>
              <a:rPr kumimoji="0" lang="en-US" altLang="en-US" sz="2000" b="0" i="0" u="none" strike="noStrike" cap="none" normalizeH="0" baseline="0" dirty="0">
                <a:ln>
                  <a:noFill/>
                </a:ln>
                <a:solidFill>
                  <a:srgbClr val="A71D5D"/>
                </a:solidFill>
                <a:effectLst/>
                <a:latin typeface="JetBrains Mono"/>
              </a:rPr>
              <a:t>int </a:t>
            </a:r>
            <a:r>
              <a:rPr kumimoji="0" lang="en-US" altLang="en-US" sz="2000" b="0" i="0" u="none" strike="noStrike" cap="none" normalizeH="0" baseline="0" dirty="0">
                <a:ln>
                  <a:noFill/>
                </a:ln>
                <a:solidFill>
                  <a:srgbClr val="333333"/>
                </a:solidFill>
                <a:effectLst/>
                <a:latin typeface="JetBrains Mono"/>
              </a:rPr>
              <a:t>x</a:t>
            </a:r>
            <a:r>
              <a:rPr kumimoji="0" lang="en-US" altLang="en-US" sz="2000" b="0" i="0" u="none" strike="noStrike" cap="none" normalizeH="0" baseline="0" dirty="0">
                <a:ln>
                  <a:noFill/>
                </a:ln>
                <a:solidFill>
                  <a:srgbClr val="63A35C"/>
                </a:solidFill>
                <a:effectLst/>
                <a:latin typeface="JetBrains Mono"/>
              </a:rPr>
              <a:t>) </a:t>
            </a:r>
            <a:r>
              <a:rPr kumimoji="0" lang="en-US" altLang="en-US" sz="2000" b="0" i="0" u="none" strike="noStrike" cap="none" normalizeH="0" baseline="0" dirty="0">
                <a:ln>
                  <a:noFill/>
                </a:ln>
                <a:solidFill>
                  <a:srgbClr val="A71D5D"/>
                </a:solidFill>
                <a:effectLst/>
                <a:latin typeface="JetBrains Mono"/>
              </a:rPr>
              <a:t>throw</a:t>
            </a:r>
            <a:r>
              <a:rPr kumimoji="0" lang="en-US" altLang="en-US" sz="2000" b="0" i="0" u="none" strike="noStrike" cap="none" normalizeH="0" baseline="0" dirty="0">
                <a:ln>
                  <a:noFill/>
                </a:ln>
                <a:solidFill>
                  <a:srgbClr val="63A35C"/>
                </a:solidFill>
                <a:effectLst/>
                <a:latin typeface="JetBrains Mono"/>
              </a:rPr>
              <a:t>(</a:t>
            </a:r>
            <a:r>
              <a:rPr kumimoji="0" lang="en-US" altLang="en-US" sz="2000" b="0" i="0" u="none" strike="noStrike" cap="none" normalizeH="0" baseline="0" dirty="0">
                <a:ln>
                  <a:noFill/>
                </a:ln>
                <a:solidFill>
                  <a:srgbClr val="333333"/>
                </a:solidFill>
                <a:effectLst/>
                <a:latin typeface="JetBrains Mono"/>
              </a:rPr>
              <a:t>std</a:t>
            </a:r>
            <a:r>
              <a:rPr kumimoji="0" lang="en-US" altLang="en-US" sz="2000" b="0" i="0" u="none" strike="noStrike" cap="none" normalizeH="0" baseline="0" dirty="0">
                <a:ln>
                  <a:noFill/>
                </a:ln>
                <a:solidFill>
                  <a:srgbClr val="A71D5D"/>
                </a:solidFill>
                <a:effectLst/>
                <a:latin typeface="JetBrains Mono"/>
              </a:rPr>
              <a:t>::</a:t>
            </a:r>
            <a:r>
              <a:rPr kumimoji="0" lang="en-US" altLang="en-US" sz="2000" b="0" i="0" u="none" strike="noStrike" cap="none" normalizeH="0" baseline="0" dirty="0" err="1">
                <a:ln>
                  <a:noFill/>
                </a:ln>
                <a:solidFill>
                  <a:srgbClr val="333333"/>
                </a:solidFill>
                <a:effectLst/>
                <a:latin typeface="JetBrains Mono"/>
              </a:rPr>
              <a:t>runtime_error</a:t>
            </a:r>
            <a:r>
              <a:rPr kumimoji="0" lang="en-US" altLang="en-US" sz="2000" b="0" i="0" u="none" strike="noStrike" cap="none" normalizeH="0" baseline="0" dirty="0">
                <a:ln>
                  <a:noFill/>
                </a:ln>
                <a:solidFill>
                  <a:srgbClr val="63A35C"/>
                </a:solidFill>
                <a:effectLst/>
                <a:latin typeface="JetBrains Mono"/>
              </a:rPr>
              <a:t>, </a:t>
            </a:r>
            <a:r>
              <a:rPr kumimoji="0" lang="en-US" altLang="en-US" sz="2000" b="0" i="0" u="none" strike="noStrike" cap="none" normalizeH="0" baseline="0" dirty="0">
                <a:ln>
                  <a:noFill/>
                </a:ln>
                <a:solidFill>
                  <a:srgbClr val="A71D5D"/>
                </a:solidFill>
                <a:effectLst/>
                <a:latin typeface="JetBrains Mono"/>
              </a:rPr>
              <a:t>int</a:t>
            </a:r>
            <a:r>
              <a:rPr kumimoji="0" lang="en-US" altLang="en-US" sz="2000" b="0" i="0" u="none" strike="noStrike" cap="none" normalizeH="0" baseline="0" dirty="0">
                <a:ln>
                  <a:noFill/>
                </a:ln>
                <a:solidFill>
                  <a:srgbClr val="63A35C"/>
                </a:solidFill>
                <a:effectLst/>
                <a:latin typeface="JetBrains Mono"/>
              </a:rPr>
              <a:t>)</a:t>
            </a:r>
            <a:br>
              <a:rPr kumimoji="0" lang="en-US" altLang="en-US" sz="2000" b="0" i="0" u="none" strike="noStrike" cap="none" normalizeH="0" baseline="0" dirty="0">
                <a:ln>
                  <a:noFill/>
                </a:ln>
                <a:solidFill>
                  <a:srgbClr val="63A35C"/>
                </a:solidFill>
                <a:effectLst/>
                <a:latin typeface="JetBrains Mono"/>
              </a:rPr>
            </a:br>
            <a:r>
              <a:rPr kumimoji="0" lang="en-US" altLang="en-US" sz="2000" b="0" i="0" u="none" strike="noStrike" cap="none" normalizeH="0" baseline="0" dirty="0">
                <a:ln>
                  <a:noFill/>
                </a:ln>
                <a:solidFill>
                  <a:srgbClr val="63A35C"/>
                </a:solidFill>
                <a:effectLst/>
                <a:latin typeface="JetBrains Mono"/>
              </a:rPr>
              <a:t>{</a:t>
            </a:r>
            <a:br>
              <a:rPr kumimoji="0" lang="en-US" altLang="en-US" sz="2000" b="0" i="0" u="none" strike="noStrike" cap="none" normalizeH="0" baseline="0" dirty="0">
                <a:ln>
                  <a:noFill/>
                </a:ln>
                <a:solidFill>
                  <a:srgbClr val="63A35C"/>
                </a:solidFill>
                <a:effectLst/>
                <a:latin typeface="JetBrains Mono"/>
              </a:rPr>
            </a:br>
            <a:r>
              <a:rPr kumimoji="0" lang="en-US" altLang="en-US" sz="2000" b="0" i="0" u="none" strike="noStrike" cap="none" normalizeH="0" baseline="0" dirty="0">
                <a:ln>
                  <a:noFill/>
                </a:ln>
                <a:solidFill>
                  <a:srgbClr val="63A35C"/>
                </a:solidFill>
                <a:effectLst/>
                <a:latin typeface="JetBrains Mono"/>
              </a:rPr>
              <a:t>   </a:t>
            </a:r>
            <a:r>
              <a:rPr kumimoji="0" lang="en-US" altLang="en-US" sz="2000" b="0" i="0" u="none" strike="noStrike" cap="none" normalizeH="0" baseline="0" dirty="0">
                <a:ln>
                  <a:noFill/>
                </a:ln>
                <a:solidFill>
                  <a:srgbClr val="A71D5D"/>
                </a:solidFill>
                <a:effectLst/>
                <a:latin typeface="JetBrains Mono"/>
              </a:rPr>
              <a:t>if </a:t>
            </a:r>
            <a:r>
              <a:rPr kumimoji="0" lang="en-US" altLang="en-US" sz="2000" b="0" i="0" u="none" strike="noStrike" cap="none" normalizeH="0" baseline="0" dirty="0">
                <a:ln>
                  <a:noFill/>
                </a:ln>
                <a:solidFill>
                  <a:srgbClr val="63A35C"/>
                </a:solidFill>
                <a:effectLst/>
                <a:latin typeface="JetBrains Mono"/>
              </a:rPr>
              <a:t>(</a:t>
            </a:r>
            <a:r>
              <a:rPr kumimoji="0" lang="en-US" altLang="en-US" sz="2000" b="0" i="0" u="none" strike="noStrike" cap="none" normalizeH="0" baseline="0" dirty="0">
                <a:ln>
                  <a:noFill/>
                </a:ln>
                <a:solidFill>
                  <a:srgbClr val="333333"/>
                </a:solidFill>
                <a:effectLst/>
                <a:latin typeface="JetBrains Mono"/>
              </a:rPr>
              <a:t>x</a:t>
            </a:r>
            <a:r>
              <a:rPr kumimoji="0" lang="en-US" altLang="en-US" sz="2000" b="0" i="0" u="none" strike="noStrike" cap="none" normalizeH="0" baseline="0" dirty="0">
                <a:ln>
                  <a:noFill/>
                </a:ln>
                <a:solidFill>
                  <a:srgbClr val="A71D5D"/>
                </a:solidFill>
                <a:effectLst/>
                <a:latin typeface="JetBrains Mono"/>
              </a:rPr>
              <a:t>==</a:t>
            </a:r>
            <a:r>
              <a:rPr kumimoji="0" lang="en-US" altLang="en-US" sz="2000" b="0" i="0" u="none" strike="noStrike" cap="none" normalizeH="0" baseline="0" dirty="0">
                <a:ln>
                  <a:noFill/>
                </a:ln>
                <a:solidFill>
                  <a:srgbClr val="0086B3"/>
                </a:solidFill>
                <a:effectLst/>
                <a:latin typeface="JetBrains Mono"/>
              </a:rPr>
              <a:t>0</a:t>
            </a:r>
            <a:r>
              <a:rPr kumimoji="0" lang="en-US" altLang="en-US" sz="2000" b="0" i="0" u="none" strike="noStrike" cap="none" normalizeH="0" baseline="0" dirty="0">
                <a:ln>
                  <a:noFill/>
                </a:ln>
                <a:solidFill>
                  <a:srgbClr val="63A35C"/>
                </a:solidFill>
                <a:effectLst/>
                <a:latin typeface="JetBrains Mono"/>
              </a:rPr>
              <a:t>)</a:t>
            </a:r>
            <a:br>
              <a:rPr kumimoji="0" lang="en-US" altLang="en-US" sz="2000" b="0" i="0" u="none" strike="noStrike" cap="none" normalizeH="0" baseline="0" dirty="0">
                <a:ln>
                  <a:noFill/>
                </a:ln>
                <a:solidFill>
                  <a:srgbClr val="63A35C"/>
                </a:solidFill>
                <a:effectLst/>
                <a:latin typeface="JetBrains Mono"/>
              </a:rPr>
            </a:br>
            <a:r>
              <a:rPr kumimoji="0" lang="en-US" altLang="en-US" sz="2000" b="0" i="0" u="none" strike="noStrike" cap="none" normalizeH="0" baseline="0" dirty="0">
                <a:ln>
                  <a:noFill/>
                </a:ln>
                <a:solidFill>
                  <a:srgbClr val="63A35C"/>
                </a:solidFill>
                <a:effectLst/>
                <a:latin typeface="JetBrains Mono"/>
              </a:rPr>
              <a:t>   {</a:t>
            </a:r>
            <a:br>
              <a:rPr kumimoji="0" lang="en-US" altLang="en-US" sz="2000" b="0" i="0" u="none" strike="noStrike" cap="none" normalizeH="0" baseline="0" dirty="0">
                <a:ln>
                  <a:noFill/>
                </a:ln>
                <a:solidFill>
                  <a:srgbClr val="63A35C"/>
                </a:solidFill>
                <a:effectLst/>
                <a:latin typeface="JetBrains Mono"/>
              </a:rPr>
            </a:br>
            <a:r>
              <a:rPr kumimoji="0" lang="en-US" altLang="en-US" sz="2000" b="0" i="0" u="none" strike="noStrike" cap="none" normalizeH="0" baseline="0" dirty="0">
                <a:ln>
                  <a:noFill/>
                </a:ln>
                <a:solidFill>
                  <a:srgbClr val="63A35C"/>
                </a:solidFill>
                <a:effectLst/>
                <a:latin typeface="JetBrains Mono"/>
              </a:rPr>
              <a:t>      </a:t>
            </a:r>
            <a:r>
              <a:rPr kumimoji="0" lang="en-US" altLang="en-US" sz="2000" b="0" i="0" u="none" strike="noStrike" cap="none" normalizeH="0" baseline="0" dirty="0">
                <a:ln>
                  <a:noFill/>
                </a:ln>
                <a:solidFill>
                  <a:srgbClr val="A71D5D"/>
                </a:solidFill>
                <a:effectLst/>
                <a:latin typeface="JetBrains Mono"/>
              </a:rPr>
              <a:t>throw </a:t>
            </a:r>
            <a:r>
              <a:rPr kumimoji="0" lang="en-US" altLang="en-US" sz="2000" b="0" i="0" u="none" strike="noStrike" cap="none" normalizeH="0" baseline="0" dirty="0">
                <a:ln>
                  <a:noFill/>
                </a:ln>
                <a:solidFill>
                  <a:srgbClr val="008080"/>
                </a:solidFill>
                <a:effectLst/>
                <a:latin typeface="JetBrains Mono"/>
              </a:rPr>
              <a:t>std</a:t>
            </a:r>
            <a:r>
              <a:rPr kumimoji="0" lang="en-US" altLang="en-US" sz="2000" b="0" i="0" u="none" strike="noStrike" cap="none" normalizeH="0" baseline="0" dirty="0">
                <a:ln>
                  <a:noFill/>
                </a:ln>
                <a:solidFill>
                  <a:srgbClr val="A71D5D"/>
                </a:solidFill>
                <a:effectLst/>
                <a:latin typeface="JetBrains Mono"/>
              </a:rPr>
              <a:t>::</a:t>
            </a:r>
            <a:r>
              <a:rPr kumimoji="0" lang="en-US" altLang="en-US" sz="2000" b="0" i="0" u="none" strike="noStrike" cap="none" normalizeH="0" baseline="0" dirty="0" err="1">
                <a:ln>
                  <a:noFill/>
                </a:ln>
                <a:solidFill>
                  <a:srgbClr val="008080"/>
                </a:solidFill>
                <a:effectLst/>
                <a:latin typeface="JetBrains Mono"/>
              </a:rPr>
              <a:t>runtime_error</a:t>
            </a:r>
            <a:r>
              <a:rPr kumimoji="0" lang="en-US" altLang="en-US" sz="2000" b="0" i="0" u="none" strike="noStrike" cap="none" normalizeH="0" baseline="0" dirty="0">
                <a:ln>
                  <a:noFill/>
                </a:ln>
                <a:solidFill>
                  <a:srgbClr val="63A35C"/>
                </a:solidFill>
                <a:effectLst/>
                <a:latin typeface="JetBrains Mono"/>
              </a:rPr>
              <a:t>(</a:t>
            </a:r>
            <a:r>
              <a:rPr kumimoji="0" lang="en-US" altLang="en-US" sz="2000" b="0" i="0" u="none" strike="noStrike" cap="none" normalizeH="0" baseline="0" dirty="0">
                <a:ln>
                  <a:noFill/>
                </a:ln>
                <a:solidFill>
                  <a:srgbClr val="183691"/>
                </a:solidFill>
                <a:effectLst/>
                <a:latin typeface="JetBrains Mono"/>
              </a:rPr>
              <a:t>"error"</a:t>
            </a:r>
            <a:r>
              <a:rPr kumimoji="0" lang="en-US" altLang="en-US" sz="2000" b="0" i="0" u="none" strike="noStrike" cap="none" normalizeH="0" baseline="0" dirty="0">
                <a:ln>
                  <a:noFill/>
                </a:ln>
                <a:solidFill>
                  <a:srgbClr val="63A35C"/>
                </a:solidFill>
                <a:effectLst/>
                <a:latin typeface="JetBrains Mono"/>
              </a:rPr>
              <a:t>);</a:t>
            </a:r>
            <a:br>
              <a:rPr kumimoji="0" lang="en-US" altLang="en-US" sz="2000" b="0" i="0" u="none" strike="noStrike" cap="none" normalizeH="0" baseline="0" dirty="0">
                <a:ln>
                  <a:noFill/>
                </a:ln>
                <a:solidFill>
                  <a:srgbClr val="63A35C"/>
                </a:solidFill>
                <a:effectLst/>
                <a:latin typeface="JetBrains Mono"/>
              </a:rPr>
            </a:br>
            <a:r>
              <a:rPr kumimoji="0" lang="en-US" altLang="en-US" sz="2000" b="0" i="0" u="none" strike="noStrike" cap="none" normalizeH="0" baseline="0" dirty="0">
                <a:ln>
                  <a:noFill/>
                </a:ln>
                <a:solidFill>
                  <a:srgbClr val="63A35C"/>
                </a:solidFill>
                <a:effectLst/>
                <a:latin typeface="JetBrains Mono"/>
              </a:rPr>
              <a:t>   } </a:t>
            </a:r>
            <a:r>
              <a:rPr kumimoji="0" lang="en-US" altLang="en-US" sz="2000" b="0" i="0" u="none" strike="noStrike" cap="none" normalizeH="0" baseline="0" dirty="0">
                <a:ln>
                  <a:noFill/>
                </a:ln>
                <a:solidFill>
                  <a:srgbClr val="A71D5D"/>
                </a:solidFill>
                <a:effectLst/>
                <a:latin typeface="JetBrains Mono"/>
              </a:rPr>
              <a:t>else </a:t>
            </a:r>
            <a:r>
              <a:rPr kumimoji="0" lang="en-US" altLang="en-US" sz="2000" b="0" i="0" u="none" strike="noStrike" cap="none" normalizeH="0" baseline="0" dirty="0">
                <a:ln>
                  <a:noFill/>
                </a:ln>
                <a:solidFill>
                  <a:srgbClr val="63A35C"/>
                </a:solidFill>
                <a:effectLst/>
                <a:latin typeface="JetBrains Mono"/>
              </a:rPr>
              <a:t>{</a:t>
            </a:r>
            <a:br>
              <a:rPr kumimoji="0" lang="en-US" altLang="en-US" sz="2000" b="0" i="0" u="none" strike="noStrike" cap="none" normalizeH="0" baseline="0" dirty="0">
                <a:ln>
                  <a:noFill/>
                </a:ln>
                <a:solidFill>
                  <a:srgbClr val="63A35C"/>
                </a:solidFill>
                <a:effectLst/>
                <a:latin typeface="JetBrains Mono"/>
              </a:rPr>
            </a:br>
            <a:r>
              <a:rPr kumimoji="0" lang="en-US" altLang="en-US" sz="2000" b="0" i="0" u="none" strike="noStrike" cap="none" normalizeH="0" baseline="0" dirty="0">
                <a:ln>
                  <a:noFill/>
                </a:ln>
                <a:solidFill>
                  <a:srgbClr val="63A35C"/>
                </a:solidFill>
                <a:effectLst/>
                <a:latin typeface="JetBrains Mono"/>
              </a:rPr>
              <a:t>      </a:t>
            </a:r>
            <a:r>
              <a:rPr kumimoji="0" lang="en-US" altLang="en-US" sz="2000" b="0" i="0" u="none" strike="noStrike" cap="none" normalizeH="0" baseline="0" dirty="0">
                <a:ln>
                  <a:noFill/>
                </a:ln>
                <a:solidFill>
                  <a:srgbClr val="A71D5D"/>
                </a:solidFill>
                <a:effectLst/>
                <a:latin typeface="JetBrains Mono"/>
              </a:rPr>
              <a:t>throw </a:t>
            </a:r>
            <a:r>
              <a:rPr kumimoji="0" lang="en-US" altLang="en-US" sz="2000" b="0" i="0" u="none" strike="noStrike" cap="none" normalizeH="0" baseline="0" dirty="0">
                <a:ln>
                  <a:noFill/>
                </a:ln>
                <a:solidFill>
                  <a:srgbClr val="333333"/>
                </a:solidFill>
                <a:effectLst/>
                <a:latin typeface="JetBrains Mono"/>
              </a:rPr>
              <a:t>x</a:t>
            </a:r>
            <a:r>
              <a:rPr kumimoji="0" lang="en-US" altLang="en-US" sz="2000" b="0" i="0" u="none" strike="noStrike" cap="none" normalizeH="0" baseline="0" dirty="0">
                <a:ln>
                  <a:noFill/>
                </a:ln>
                <a:solidFill>
                  <a:srgbClr val="63A35C"/>
                </a:solidFill>
                <a:effectLst/>
                <a:latin typeface="JetBrains Mono"/>
              </a:rPr>
              <a:t>;</a:t>
            </a:r>
            <a:br>
              <a:rPr kumimoji="0" lang="en-US" altLang="en-US" sz="2000" b="0" i="0" u="none" strike="noStrike" cap="none" normalizeH="0" baseline="0" dirty="0">
                <a:ln>
                  <a:noFill/>
                </a:ln>
                <a:solidFill>
                  <a:srgbClr val="63A35C"/>
                </a:solidFill>
                <a:effectLst/>
                <a:latin typeface="JetBrains Mono"/>
              </a:rPr>
            </a:br>
            <a:r>
              <a:rPr kumimoji="0" lang="en-US" altLang="en-US" sz="2000" b="0" i="0" u="none" strike="noStrike" cap="none" normalizeH="0" baseline="0" dirty="0">
                <a:ln>
                  <a:noFill/>
                </a:ln>
                <a:solidFill>
                  <a:srgbClr val="63A35C"/>
                </a:solidFill>
                <a:effectLst/>
                <a:latin typeface="JetBrains Mono"/>
              </a:rPr>
              <a:t>   }</a:t>
            </a:r>
            <a:br>
              <a:rPr kumimoji="0" lang="en-US" altLang="en-US" sz="2000" b="0" i="0" u="none" strike="noStrike" cap="none" normalizeH="0" baseline="0" dirty="0">
                <a:ln>
                  <a:noFill/>
                </a:ln>
                <a:solidFill>
                  <a:srgbClr val="63A35C"/>
                </a:solidFill>
                <a:effectLst/>
                <a:latin typeface="JetBrains Mono"/>
              </a:rPr>
            </a:br>
            <a:r>
              <a:rPr kumimoji="0" lang="en-US" altLang="en-US" sz="2000" b="0" i="0" u="none" strike="noStrike" cap="none" normalizeH="0" baseline="0" dirty="0">
                <a:ln>
                  <a:noFill/>
                </a:ln>
                <a:solidFill>
                  <a:srgbClr val="63A35C"/>
                </a:solidFill>
                <a:effectLst/>
                <a:latin typeface="JetBrains Mono"/>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285A052B-D55F-4715-8397-A73D5C89C91C}"/>
              </a:ext>
            </a:extLst>
          </p:cNvPr>
          <p:cNvSpPr>
            <a:spLocks noChangeArrowheads="1"/>
          </p:cNvSpPr>
          <p:nvPr/>
        </p:nvSpPr>
        <p:spPr bwMode="auto">
          <a:xfrm>
            <a:off x="8522919" y="2272117"/>
            <a:ext cx="3131435"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71D5D"/>
                </a:solidFill>
                <a:effectLst/>
                <a:latin typeface="JetBrains Mono"/>
              </a:rPr>
              <a:t>void </a:t>
            </a:r>
            <a:r>
              <a:rPr kumimoji="0" lang="en-US" altLang="en-US" sz="2400" b="0" i="0" u="none" strike="noStrike" cap="none" normalizeH="0" baseline="0" dirty="0">
                <a:ln>
                  <a:noFill/>
                </a:ln>
                <a:solidFill>
                  <a:srgbClr val="795DA3"/>
                </a:solidFill>
                <a:effectLst/>
                <a:latin typeface="JetBrains Mono"/>
              </a:rPr>
              <a:t>foo</a:t>
            </a:r>
            <a:r>
              <a:rPr kumimoji="0" lang="en-US" altLang="en-US" sz="2400" b="0" i="0" u="none" strike="noStrike" cap="none" normalizeH="0" baseline="0" dirty="0">
                <a:ln>
                  <a:noFill/>
                </a:ln>
                <a:solidFill>
                  <a:srgbClr val="63A35C"/>
                </a:solidFill>
                <a:effectLst/>
                <a:latin typeface="JetBrains Mono"/>
              </a:rPr>
              <a:t>(</a:t>
            </a:r>
            <a:r>
              <a:rPr kumimoji="0" lang="en-US" altLang="en-US" sz="2400" b="0" i="0" u="none" strike="noStrike" cap="none" normalizeH="0" baseline="0" dirty="0">
                <a:ln>
                  <a:noFill/>
                </a:ln>
                <a:solidFill>
                  <a:srgbClr val="A71D5D"/>
                </a:solidFill>
                <a:effectLst/>
                <a:latin typeface="JetBrains Mono"/>
              </a:rPr>
              <a:t>int </a:t>
            </a:r>
            <a:r>
              <a:rPr kumimoji="0" lang="en-US" altLang="en-US" sz="2400" b="0" i="0" u="none" strike="noStrike" cap="none" normalizeH="0" baseline="0" dirty="0">
                <a:ln>
                  <a:noFill/>
                </a:ln>
                <a:solidFill>
                  <a:srgbClr val="333333"/>
                </a:solidFill>
                <a:effectLst/>
                <a:latin typeface="JetBrains Mono"/>
              </a:rPr>
              <a:t>x</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err="1">
                <a:ln>
                  <a:noFill/>
                </a:ln>
                <a:solidFill>
                  <a:srgbClr val="A71D5D"/>
                </a:solidFill>
                <a:effectLst/>
                <a:latin typeface="JetBrains Mono"/>
              </a:rPr>
              <a:t>noexcept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return</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0462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8032"/>
            <a:ext cx="10972800" cy="1066800"/>
          </a:xfrm>
        </p:spPr>
        <p:txBody>
          <a:bodyPr>
            <a:normAutofit/>
          </a:bodyPr>
          <a:lstStyle/>
          <a:p>
            <a:r>
              <a:rPr lang="en-US" dirty="0"/>
              <a:t>Declaring thrown exceptions</a:t>
            </a:r>
          </a:p>
        </p:txBody>
      </p:sp>
      <p:sp>
        <p:nvSpPr>
          <p:cNvPr id="4" name="Slide Number Placeholder 3"/>
          <p:cNvSpPr>
            <a:spLocks noGrp="1"/>
          </p:cNvSpPr>
          <p:nvPr>
            <p:ph type="sldNum" sz="quarter" idx="12"/>
          </p:nvPr>
        </p:nvSpPr>
        <p:spPr/>
        <p:txBody>
          <a:bodyPr/>
          <a:lstStyle/>
          <a:p>
            <a:fld id="{B52F3321-D1B1-4887-83AE-A4488FE8D36A}" type="slidenum">
              <a:rPr lang="he-IL" smtClean="0"/>
              <a:pPr/>
              <a:t>13</a:t>
            </a:fld>
            <a:endParaRPr lang="en-US"/>
          </a:p>
        </p:txBody>
      </p:sp>
      <p:sp>
        <p:nvSpPr>
          <p:cNvPr id="3" name="Content Placeholder 2"/>
          <p:cNvSpPr>
            <a:spLocks noGrp="1"/>
          </p:cNvSpPr>
          <p:nvPr>
            <p:ph sz="quarter" idx="1"/>
          </p:nvPr>
        </p:nvSpPr>
        <p:spPr>
          <a:xfrm>
            <a:off x="435429" y="1513114"/>
            <a:ext cx="7287985" cy="5012230"/>
          </a:xfrm>
        </p:spPr>
        <p:txBody>
          <a:bodyPr>
            <a:normAutofit/>
          </a:bodyPr>
          <a:lstStyle/>
          <a:p>
            <a:pPr>
              <a:lnSpc>
                <a:spcPct val="150000"/>
              </a:lnSpc>
            </a:pPr>
            <a:r>
              <a:rPr lang="en-US" dirty="0"/>
              <a:t>Declare a function that throws no exception with </a:t>
            </a:r>
            <a:r>
              <a:rPr lang="en-US" altLang="en-US" dirty="0">
                <a:solidFill>
                  <a:srgbClr val="A71D5D"/>
                </a:solidFill>
                <a:latin typeface="JetBrains Mono"/>
              </a:rPr>
              <a:t>throw</a:t>
            </a:r>
            <a:r>
              <a:rPr lang="en-US" dirty="0">
                <a:solidFill>
                  <a:srgbClr val="63A35C"/>
                </a:solidFill>
                <a:latin typeface="JetBrains Mono"/>
              </a:rPr>
              <a:t>() </a:t>
            </a:r>
            <a:r>
              <a:rPr lang="en-US" dirty="0"/>
              <a:t>or</a:t>
            </a:r>
            <a:r>
              <a:rPr lang="en-US" dirty="0">
                <a:solidFill>
                  <a:srgbClr val="63A35C"/>
                </a:solidFill>
              </a:rPr>
              <a:t> </a:t>
            </a:r>
            <a:r>
              <a:rPr lang="en-US" dirty="0" err="1">
                <a:solidFill>
                  <a:srgbClr val="A71D5D"/>
                </a:solidFill>
                <a:latin typeface="JetBrains Mono"/>
              </a:rPr>
              <a:t>noexcept</a:t>
            </a:r>
            <a:r>
              <a:rPr lang="en-US" dirty="0">
                <a:solidFill>
                  <a:srgbClr val="A71D5D"/>
                </a:solidFill>
                <a:latin typeface="JetBrains Mono"/>
              </a:rPr>
              <a:t> </a:t>
            </a:r>
            <a:r>
              <a:rPr lang="en-US" dirty="0"/>
              <a:t>(C++ 11)</a:t>
            </a:r>
          </a:p>
          <a:p>
            <a:pPr>
              <a:lnSpc>
                <a:spcPct val="150000"/>
              </a:lnSpc>
            </a:pPr>
            <a:r>
              <a:rPr lang="en-US" dirty="0"/>
              <a:t>We prefer </a:t>
            </a:r>
            <a:r>
              <a:rPr lang="en-US" dirty="0" err="1">
                <a:solidFill>
                  <a:srgbClr val="A71D5D"/>
                </a:solidFill>
                <a:latin typeface="JetBrains Mono"/>
              </a:rPr>
              <a:t>noexcept</a:t>
            </a:r>
            <a:r>
              <a:rPr lang="en-US" dirty="0"/>
              <a:t> as it leads to optimization</a:t>
            </a:r>
          </a:p>
          <a:p>
            <a:pPr>
              <a:lnSpc>
                <a:spcPct val="150000"/>
              </a:lnSpc>
            </a:pPr>
            <a:r>
              <a:rPr lang="en-US" dirty="0">
                <a:latin typeface="+mj-lt"/>
              </a:rPr>
              <a:t>We can declare which exceptions a function throws – </a:t>
            </a:r>
            <a:r>
              <a:rPr lang="en-US" b="1" dirty="0">
                <a:solidFill>
                  <a:srgbClr val="FF0000"/>
                </a:solidFill>
                <a:latin typeface="+mj-lt"/>
              </a:rPr>
              <a:t>bad practice</a:t>
            </a:r>
          </a:p>
          <a:p>
            <a:pPr>
              <a:lnSpc>
                <a:spcPct val="150000"/>
              </a:lnSpc>
            </a:pPr>
            <a:r>
              <a:rPr lang="en-US" dirty="0">
                <a:latin typeface="+mj-lt"/>
              </a:rPr>
              <a:t>Instead we use </a:t>
            </a:r>
            <a:r>
              <a:rPr lang="en-US" dirty="0" err="1">
                <a:solidFill>
                  <a:srgbClr val="A71D5D"/>
                </a:solidFill>
                <a:latin typeface="JetBrains Mono"/>
              </a:rPr>
              <a:t>noexcept</a:t>
            </a:r>
            <a:r>
              <a:rPr lang="en-US" dirty="0">
                <a:solidFill>
                  <a:srgbClr val="63A35C"/>
                </a:solidFill>
                <a:latin typeface="JetBrains Mono"/>
              </a:rPr>
              <a:t>(</a:t>
            </a:r>
            <a:r>
              <a:rPr lang="en-US" dirty="0">
                <a:solidFill>
                  <a:srgbClr val="A71D5D"/>
                </a:solidFill>
                <a:latin typeface="JetBrains Mono"/>
              </a:rPr>
              <a:t>false</a:t>
            </a:r>
            <a:r>
              <a:rPr lang="en-US" dirty="0">
                <a:solidFill>
                  <a:srgbClr val="63A35C"/>
                </a:solidFill>
                <a:latin typeface="JetBrains Mono"/>
              </a:rPr>
              <a:t>)</a:t>
            </a:r>
            <a:endParaRPr lang="en-US" dirty="0">
              <a:latin typeface="+mj-lt"/>
            </a:endParaRPr>
          </a:p>
        </p:txBody>
      </p:sp>
      <p:sp>
        <p:nvSpPr>
          <p:cNvPr id="6" name="Rectangle 2">
            <a:extLst>
              <a:ext uri="{FF2B5EF4-FFF2-40B4-BE49-F238E27FC236}">
                <a16:creationId xmlns:a16="http://schemas.microsoft.com/office/drawing/2014/main" id="{8476C096-A39E-4CB2-812E-70BC385FC198}"/>
              </a:ext>
            </a:extLst>
          </p:cNvPr>
          <p:cNvSpPr>
            <a:spLocks noChangeArrowheads="1"/>
          </p:cNvSpPr>
          <p:nvPr/>
        </p:nvSpPr>
        <p:spPr bwMode="auto">
          <a:xfrm>
            <a:off x="8522919" y="748246"/>
            <a:ext cx="2918619"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71D5D"/>
                </a:solidFill>
                <a:effectLst/>
                <a:latin typeface="JetBrains Mono"/>
              </a:rPr>
              <a:t>void </a:t>
            </a:r>
            <a:r>
              <a:rPr kumimoji="0" lang="en-US" altLang="en-US" sz="2400" b="0" i="0" u="none" strike="noStrike" cap="none" normalizeH="0" baseline="0" dirty="0">
                <a:ln>
                  <a:noFill/>
                </a:ln>
                <a:solidFill>
                  <a:srgbClr val="795DA3"/>
                </a:solidFill>
                <a:effectLst/>
                <a:latin typeface="JetBrains Mono"/>
              </a:rPr>
              <a:t>foo</a:t>
            </a:r>
            <a:r>
              <a:rPr kumimoji="0" lang="en-US" altLang="en-US" sz="2400" b="0" i="0" u="none" strike="noStrike" cap="none" normalizeH="0" baseline="0" dirty="0">
                <a:ln>
                  <a:noFill/>
                </a:ln>
                <a:solidFill>
                  <a:srgbClr val="63A35C"/>
                </a:solidFill>
                <a:effectLst/>
                <a:latin typeface="JetBrains Mono"/>
              </a:rPr>
              <a:t>(</a:t>
            </a:r>
            <a:r>
              <a:rPr kumimoji="0" lang="en-US" altLang="en-US" sz="2400" b="0" i="0" u="none" strike="noStrike" cap="none" normalizeH="0" baseline="0" dirty="0">
                <a:ln>
                  <a:noFill/>
                </a:ln>
                <a:solidFill>
                  <a:srgbClr val="A71D5D"/>
                </a:solidFill>
                <a:effectLst/>
                <a:latin typeface="JetBrains Mono"/>
              </a:rPr>
              <a:t>int </a:t>
            </a:r>
            <a:r>
              <a:rPr kumimoji="0" lang="en-US" altLang="en-US" sz="2400" b="0" i="0" u="none" strike="noStrike" cap="none" normalizeH="0" baseline="0" dirty="0">
                <a:ln>
                  <a:noFill/>
                </a:ln>
                <a:solidFill>
                  <a:srgbClr val="333333"/>
                </a:solidFill>
                <a:effectLst/>
                <a:latin typeface="JetBrains Mono"/>
              </a:rPr>
              <a:t>x</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throw</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return</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285A052B-D55F-4715-8397-A73D5C89C91C}"/>
              </a:ext>
            </a:extLst>
          </p:cNvPr>
          <p:cNvSpPr>
            <a:spLocks noChangeArrowheads="1"/>
          </p:cNvSpPr>
          <p:nvPr/>
        </p:nvSpPr>
        <p:spPr bwMode="auto">
          <a:xfrm>
            <a:off x="8522919" y="2272117"/>
            <a:ext cx="3131435"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71D5D"/>
                </a:solidFill>
                <a:effectLst/>
                <a:latin typeface="JetBrains Mono"/>
              </a:rPr>
              <a:t>void </a:t>
            </a:r>
            <a:r>
              <a:rPr kumimoji="0" lang="en-US" altLang="en-US" sz="2400" b="0" i="0" u="none" strike="noStrike" cap="none" normalizeH="0" baseline="0" dirty="0">
                <a:ln>
                  <a:noFill/>
                </a:ln>
                <a:solidFill>
                  <a:srgbClr val="795DA3"/>
                </a:solidFill>
                <a:effectLst/>
                <a:latin typeface="JetBrains Mono"/>
              </a:rPr>
              <a:t>foo</a:t>
            </a:r>
            <a:r>
              <a:rPr kumimoji="0" lang="en-US" altLang="en-US" sz="2400" b="0" i="0" u="none" strike="noStrike" cap="none" normalizeH="0" baseline="0" dirty="0">
                <a:ln>
                  <a:noFill/>
                </a:ln>
                <a:solidFill>
                  <a:srgbClr val="63A35C"/>
                </a:solidFill>
                <a:effectLst/>
                <a:latin typeface="JetBrains Mono"/>
              </a:rPr>
              <a:t>(</a:t>
            </a:r>
            <a:r>
              <a:rPr kumimoji="0" lang="en-US" altLang="en-US" sz="2400" b="0" i="0" u="none" strike="noStrike" cap="none" normalizeH="0" baseline="0" dirty="0">
                <a:ln>
                  <a:noFill/>
                </a:ln>
                <a:solidFill>
                  <a:srgbClr val="A71D5D"/>
                </a:solidFill>
                <a:effectLst/>
                <a:latin typeface="JetBrains Mono"/>
              </a:rPr>
              <a:t>int </a:t>
            </a:r>
            <a:r>
              <a:rPr kumimoji="0" lang="en-US" altLang="en-US" sz="2400" b="0" i="0" u="none" strike="noStrike" cap="none" normalizeH="0" baseline="0" dirty="0">
                <a:ln>
                  <a:noFill/>
                </a:ln>
                <a:solidFill>
                  <a:srgbClr val="333333"/>
                </a:solidFill>
                <a:effectLst/>
                <a:latin typeface="JetBrains Mono"/>
              </a:rPr>
              <a:t>x</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err="1">
                <a:ln>
                  <a:noFill/>
                </a:ln>
                <a:solidFill>
                  <a:srgbClr val="A71D5D"/>
                </a:solidFill>
                <a:effectLst/>
                <a:latin typeface="JetBrains Mono"/>
              </a:rPr>
              <a:t>noexcept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return</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D58EA9CA-C54F-446E-B6D3-77560D8EBD72}"/>
              </a:ext>
            </a:extLst>
          </p:cNvPr>
          <p:cNvSpPr>
            <a:spLocks noChangeArrowheads="1"/>
          </p:cNvSpPr>
          <p:nvPr/>
        </p:nvSpPr>
        <p:spPr bwMode="auto">
          <a:xfrm>
            <a:off x="7300996" y="3913725"/>
            <a:ext cx="4792659" cy="2862322"/>
          </a:xfrm>
          <a:prstGeom prst="rect">
            <a:avLst/>
          </a:prstGeom>
          <a:solidFill>
            <a:srgbClr val="FFFFFF"/>
          </a:solidFill>
          <a:ln w="57150">
            <a:solidFill>
              <a:schemeClr val="accent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71D5D"/>
                </a:solidFill>
                <a:effectLst/>
                <a:latin typeface="JetBrains Mono"/>
              </a:rPr>
              <a:t>void </a:t>
            </a:r>
            <a:r>
              <a:rPr kumimoji="0" lang="en-US" altLang="en-US" sz="2000" b="0" i="0" u="none" strike="noStrike" cap="none" normalizeH="0" baseline="0" dirty="0">
                <a:ln>
                  <a:noFill/>
                </a:ln>
                <a:solidFill>
                  <a:srgbClr val="795DA3"/>
                </a:solidFill>
                <a:effectLst/>
                <a:latin typeface="JetBrains Mono"/>
              </a:rPr>
              <a:t>foo</a:t>
            </a:r>
            <a:r>
              <a:rPr kumimoji="0" lang="en-US" altLang="en-US" sz="2000" b="0" i="0" u="none" strike="noStrike" cap="none" normalizeH="0" baseline="0" dirty="0">
                <a:ln>
                  <a:noFill/>
                </a:ln>
                <a:solidFill>
                  <a:srgbClr val="63A35C"/>
                </a:solidFill>
                <a:effectLst/>
                <a:latin typeface="JetBrains Mono"/>
              </a:rPr>
              <a:t>(</a:t>
            </a:r>
            <a:r>
              <a:rPr kumimoji="0" lang="en-US" altLang="en-US" sz="2000" b="0" i="0" u="none" strike="noStrike" cap="none" normalizeH="0" baseline="0" dirty="0">
                <a:ln>
                  <a:noFill/>
                </a:ln>
                <a:solidFill>
                  <a:srgbClr val="A71D5D"/>
                </a:solidFill>
                <a:effectLst/>
                <a:latin typeface="JetBrains Mono"/>
              </a:rPr>
              <a:t>int </a:t>
            </a:r>
            <a:r>
              <a:rPr kumimoji="0" lang="en-US" altLang="en-US" sz="2000" b="0" i="0" u="none" strike="noStrike" cap="none" normalizeH="0" baseline="0" dirty="0">
                <a:ln>
                  <a:noFill/>
                </a:ln>
                <a:solidFill>
                  <a:srgbClr val="333333"/>
                </a:solidFill>
                <a:effectLst/>
                <a:latin typeface="JetBrains Mono"/>
              </a:rPr>
              <a:t>x</a:t>
            </a:r>
            <a:r>
              <a:rPr kumimoji="0" lang="en-US" altLang="en-US" sz="2000" b="0" i="0" u="none" strike="noStrike" cap="none" normalizeH="0" baseline="0" dirty="0">
                <a:ln>
                  <a:noFill/>
                </a:ln>
                <a:solidFill>
                  <a:srgbClr val="63A35C"/>
                </a:solidFill>
                <a:effectLst/>
                <a:latin typeface="JetBrains Mono"/>
              </a:rPr>
              <a:t>) </a:t>
            </a:r>
            <a:r>
              <a:rPr kumimoji="0" lang="en-US" altLang="en-US" sz="2000" b="0" i="0" u="none" strike="noStrike" cap="none" normalizeH="0" baseline="0" dirty="0" err="1">
                <a:ln>
                  <a:noFill/>
                </a:ln>
                <a:solidFill>
                  <a:srgbClr val="A71D5D"/>
                </a:solidFill>
                <a:effectLst/>
                <a:latin typeface="JetBrains Mono"/>
              </a:rPr>
              <a:t>noexcept</a:t>
            </a:r>
            <a:r>
              <a:rPr kumimoji="0" lang="en-US" altLang="en-US" sz="2000" b="0" i="0" u="none" strike="noStrike" cap="none" normalizeH="0" baseline="0" dirty="0">
                <a:ln>
                  <a:noFill/>
                </a:ln>
                <a:solidFill>
                  <a:srgbClr val="63A35C"/>
                </a:solidFill>
                <a:effectLst/>
                <a:latin typeface="JetBrains Mono"/>
              </a:rPr>
              <a:t>(</a:t>
            </a:r>
            <a:r>
              <a:rPr kumimoji="0" lang="en-US" altLang="en-US" sz="2000" b="0" i="0" u="none" strike="noStrike" cap="none" normalizeH="0" baseline="0" dirty="0">
                <a:ln>
                  <a:noFill/>
                </a:ln>
                <a:solidFill>
                  <a:srgbClr val="A71D5D"/>
                </a:solidFill>
                <a:effectLst/>
                <a:latin typeface="JetBrains Mono"/>
              </a:rPr>
              <a:t>false</a:t>
            </a:r>
            <a:r>
              <a:rPr kumimoji="0" lang="en-US" altLang="en-US" sz="2000" b="0" i="0" u="none" strike="noStrike" cap="none" normalizeH="0" baseline="0" dirty="0">
                <a:ln>
                  <a:noFill/>
                </a:ln>
                <a:solidFill>
                  <a:srgbClr val="63A35C"/>
                </a:solidFill>
                <a:effectLst/>
                <a:latin typeface="JetBrains Mono"/>
              </a:rPr>
              <a:t>)</a:t>
            </a:r>
            <a:br>
              <a:rPr kumimoji="0" lang="en-US" altLang="en-US" sz="2000" b="0" i="0" u="none" strike="noStrike" cap="none" normalizeH="0" baseline="0" dirty="0">
                <a:ln>
                  <a:noFill/>
                </a:ln>
                <a:solidFill>
                  <a:srgbClr val="63A35C"/>
                </a:solidFill>
                <a:effectLst/>
                <a:latin typeface="JetBrains Mono"/>
              </a:rPr>
            </a:br>
            <a:r>
              <a:rPr kumimoji="0" lang="en-US" altLang="en-US" sz="2000" b="0" i="0" u="none" strike="noStrike" cap="none" normalizeH="0" baseline="0" dirty="0">
                <a:ln>
                  <a:noFill/>
                </a:ln>
                <a:solidFill>
                  <a:srgbClr val="63A35C"/>
                </a:solidFill>
                <a:effectLst/>
                <a:latin typeface="JetBrains Mono"/>
              </a:rPr>
              <a:t>{</a:t>
            </a:r>
            <a:br>
              <a:rPr kumimoji="0" lang="en-US" altLang="en-US" sz="2000" b="0" i="0" u="none" strike="noStrike" cap="none" normalizeH="0" baseline="0" dirty="0">
                <a:ln>
                  <a:noFill/>
                </a:ln>
                <a:solidFill>
                  <a:srgbClr val="63A35C"/>
                </a:solidFill>
                <a:effectLst/>
                <a:latin typeface="JetBrains Mono"/>
              </a:rPr>
            </a:br>
            <a:r>
              <a:rPr kumimoji="0" lang="en-US" altLang="en-US" sz="2000" b="0" i="0" u="none" strike="noStrike" cap="none" normalizeH="0" baseline="0" dirty="0">
                <a:ln>
                  <a:noFill/>
                </a:ln>
                <a:solidFill>
                  <a:srgbClr val="63A35C"/>
                </a:solidFill>
                <a:effectLst/>
                <a:latin typeface="JetBrains Mono"/>
              </a:rPr>
              <a:t>   </a:t>
            </a:r>
            <a:r>
              <a:rPr kumimoji="0" lang="en-US" altLang="en-US" sz="2000" b="0" i="0" u="none" strike="noStrike" cap="none" normalizeH="0" baseline="0" dirty="0">
                <a:ln>
                  <a:noFill/>
                </a:ln>
                <a:solidFill>
                  <a:srgbClr val="A71D5D"/>
                </a:solidFill>
                <a:effectLst/>
                <a:latin typeface="JetBrains Mono"/>
              </a:rPr>
              <a:t>if </a:t>
            </a:r>
            <a:r>
              <a:rPr kumimoji="0" lang="en-US" altLang="en-US" sz="2000" b="0" i="0" u="none" strike="noStrike" cap="none" normalizeH="0" baseline="0" dirty="0">
                <a:ln>
                  <a:noFill/>
                </a:ln>
                <a:solidFill>
                  <a:srgbClr val="63A35C"/>
                </a:solidFill>
                <a:effectLst/>
                <a:latin typeface="JetBrains Mono"/>
              </a:rPr>
              <a:t>(</a:t>
            </a:r>
            <a:r>
              <a:rPr kumimoji="0" lang="en-US" altLang="en-US" sz="2000" b="0" i="0" u="none" strike="noStrike" cap="none" normalizeH="0" baseline="0" dirty="0">
                <a:ln>
                  <a:noFill/>
                </a:ln>
                <a:solidFill>
                  <a:srgbClr val="333333"/>
                </a:solidFill>
                <a:effectLst/>
                <a:latin typeface="JetBrains Mono"/>
              </a:rPr>
              <a:t>x</a:t>
            </a:r>
            <a:r>
              <a:rPr kumimoji="0" lang="en-US" altLang="en-US" sz="2000" b="0" i="0" u="none" strike="noStrike" cap="none" normalizeH="0" baseline="0" dirty="0">
                <a:ln>
                  <a:noFill/>
                </a:ln>
                <a:solidFill>
                  <a:srgbClr val="A71D5D"/>
                </a:solidFill>
                <a:effectLst/>
                <a:latin typeface="JetBrains Mono"/>
              </a:rPr>
              <a:t>==</a:t>
            </a:r>
            <a:r>
              <a:rPr kumimoji="0" lang="en-US" altLang="en-US" sz="2000" b="0" i="0" u="none" strike="noStrike" cap="none" normalizeH="0" baseline="0" dirty="0">
                <a:ln>
                  <a:noFill/>
                </a:ln>
                <a:solidFill>
                  <a:srgbClr val="0086B3"/>
                </a:solidFill>
                <a:effectLst/>
                <a:latin typeface="JetBrains Mono"/>
              </a:rPr>
              <a:t>0</a:t>
            </a:r>
            <a:r>
              <a:rPr kumimoji="0" lang="en-US" altLang="en-US" sz="2000" b="0" i="0" u="none" strike="noStrike" cap="none" normalizeH="0" baseline="0" dirty="0">
                <a:ln>
                  <a:noFill/>
                </a:ln>
                <a:solidFill>
                  <a:srgbClr val="63A35C"/>
                </a:solidFill>
                <a:effectLst/>
                <a:latin typeface="JetBrains Mono"/>
              </a:rPr>
              <a:t>)</a:t>
            </a:r>
            <a:br>
              <a:rPr kumimoji="0" lang="en-US" altLang="en-US" sz="2000" b="0" i="0" u="none" strike="noStrike" cap="none" normalizeH="0" baseline="0" dirty="0">
                <a:ln>
                  <a:noFill/>
                </a:ln>
                <a:solidFill>
                  <a:srgbClr val="63A35C"/>
                </a:solidFill>
                <a:effectLst/>
                <a:latin typeface="JetBrains Mono"/>
              </a:rPr>
            </a:br>
            <a:r>
              <a:rPr kumimoji="0" lang="en-US" altLang="en-US" sz="2000" b="0" i="0" u="none" strike="noStrike" cap="none" normalizeH="0" baseline="0" dirty="0">
                <a:ln>
                  <a:noFill/>
                </a:ln>
                <a:solidFill>
                  <a:srgbClr val="63A35C"/>
                </a:solidFill>
                <a:effectLst/>
                <a:latin typeface="JetBrains Mono"/>
              </a:rPr>
              <a:t>   {</a:t>
            </a:r>
            <a:br>
              <a:rPr kumimoji="0" lang="en-US" altLang="en-US" sz="2000" b="0" i="0" u="none" strike="noStrike" cap="none" normalizeH="0" baseline="0" dirty="0">
                <a:ln>
                  <a:noFill/>
                </a:ln>
                <a:solidFill>
                  <a:srgbClr val="63A35C"/>
                </a:solidFill>
                <a:effectLst/>
                <a:latin typeface="JetBrains Mono"/>
              </a:rPr>
            </a:br>
            <a:r>
              <a:rPr kumimoji="0" lang="en-US" altLang="en-US" sz="2000" b="0" i="0" u="none" strike="noStrike" cap="none" normalizeH="0" baseline="0" dirty="0">
                <a:ln>
                  <a:noFill/>
                </a:ln>
                <a:solidFill>
                  <a:srgbClr val="63A35C"/>
                </a:solidFill>
                <a:effectLst/>
                <a:latin typeface="JetBrains Mono"/>
              </a:rPr>
              <a:t>      </a:t>
            </a:r>
            <a:r>
              <a:rPr kumimoji="0" lang="en-US" altLang="en-US" sz="2000" b="0" i="0" u="none" strike="noStrike" cap="none" normalizeH="0" baseline="0" dirty="0">
                <a:ln>
                  <a:noFill/>
                </a:ln>
                <a:solidFill>
                  <a:srgbClr val="A71D5D"/>
                </a:solidFill>
                <a:effectLst/>
                <a:latin typeface="JetBrains Mono"/>
              </a:rPr>
              <a:t>throw </a:t>
            </a:r>
            <a:r>
              <a:rPr kumimoji="0" lang="en-US" altLang="en-US" sz="2000" b="0" i="0" u="none" strike="noStrike" cap="none" normalizeH="0" baseline="0" dirty="0">
                <a:ln>
                  <a:noFill/>
                </a:ln>
                <a:solidFill>
                  <a:srgbClr val="008080"/>
                </a:solidFill>
                <a:effectLst/>
                <a:latin typeface="JetBrains Mono"/>
              </a:rPr>
              <a:t>std</a:t>
            </a:r>
            <a:r>
              <a:rPr kumimoji="0" lang="en-US" altLang="en-US" sz="2000" b="0" i="0" u="none" strike="noStrike" cap="none" normalizeH="0" baseline="0" dirty="0">
                <a:ln>
                  <a:noFill/>
                </a:ln>
                <a:solidFill>
                  <a:srgbClr val="A71D5D"/>
                </a:solidFill>
                <a:effectLst/>
                <a:latin typeface="JetBrains Mono"/>
              </a:rPr>
              <a:t>::</a:t>
            </a:r>
            <a:r>
              <a:rPr kumimoji="0" lang="en-US" altLang="en-US" sz="2000" b="0" i="0" u="none" strike="noStrike" cap="none" normalizeH="0" baseline="0" dirty="0" err="1">
                <a:ln>
                  <a:noFill/>
                </a:ln>
                <a:solidFill>
                  <a:srgbClr val="008080"/>
                </a:solidFill>
                <a:effectLst/>
                <a:latin typeface="JetBrains Mono"/>
              </a:rPr>
              <a:t>runtime_error</a:t>
            </a:r>
            <a:r>
              <a:rPr kumimoji="0" lang="en-US" altLang="en-US" sz="2000" b="0" i="0" u="none" strike="noStrike" cap="none" normalizeH="0" baseline="0" dirty="0">
                <a:ln>
                  <a:noFill/>
                </a:ln>
                <a:solidFill>
                  <a:srgbClr val="63A35C"/>
                </a:solidFill>
                <a:effectLst/>
                <a:latin typeface="JetBrains Mono"/>
              </a:rPr>
              <a:t>(</a:t>
            </a:r>
            <a:r>
              <a:rPr kumimoji="0" lang="en-US" altLang="en-US" sz="2000" b="0" i="0" u="none" strike="noStrike" cap="none" normalizeH="0" baseline="0" dirty="0">
                <a:ln>
                  <a:noFill/>
                </a:ln>
                <a:solidFill>
                  <a:srgbClr val="183691"/>
                </a:solidFill>
                <a:effectLst/>
                <a:latin typeface="JetBrains Mono"/>
              </a:rPr>
              <a:t>"error"</a:t>
            </a:r>
            <a:r>
              <a:rPr kumimoji="0" lang="en-US" altLang="en-US" sz="2000" b="0" i="0" u="none" strike="noStrike" cap="none" normalizeH="0" baseline="0" dirty="0">
                <a:ln>
                  <a:noFill/>
                </a:ln>
                <a:solidFill>
                  <a:srgbClr val="63A35C"/>
                </a:solidFill>
                <a:effectLst/>
                <a:latin typeface="JetBrains Mono"/>
              </a:rPr>
              <a:t>);</a:t>
            </a:r>
            <a:br>
              <a:rPr kumimoji="0" lang="en-US" altLang="en-US" sz="2000" b="0" i="0" u="none" strike="noStrike" cap="none" normalizeH="0" baseline="0" dirty="0">
                <a:ln>
                  <a:noFill/>
                </a:ln>
                <a:solidFill>
                  <a:srgbClr val="63A35C"/>
                </a:solidFill>
                <a:effectLst/>
                <a:latin typeface="JetBrains Mono"/>
              </a:rPr>
            </a:br>
            <a:r>
              <a:rPr kumimoji="0" lang="en-US" altLang="en-US" sz="2000" b="0" i="0" u="none" strike="noStrike" cap="none" normalizeH="0" baseline="0" dirty="0">
                <a:ln>
                  <a:noFill/>
                </a:ln>
                <a:solidFill>
                  <a:srgbClr val="63A35C"/>
                </a:solidFill>
                <a:effectLst/>
                <a:latin typeface="JetBrains Mono"/>
              </a:rPr>
              <a:t>   } </a:t>
            </a:r>
            <a:r>
              <a:rPr kumimoji="0" lang="en-US" altLang="en-US" sz="2000" b="0" i="0" u="none" strike="noStrike" cap="none" normalizeH="0" baseline="0" dirty="0">
                <a:ln>
                  <a:noFill/>
                </a:ln>
                <a:solidFill>
                  <a:srgbClr val="A71D5D"/>
                </a:solidFill>
                <a:effectLst/>
                <a:latin typeface="JetBrains Mono"/>
              </a:rPr>
              <a:t>else </a:t>
            </a:r>
            <a:r>
              <a:rPr kumimoji="0" lang="en-US" altLang="en-US" sz="2000" b="0" i="0" u="none" strike="noStrike" cap="none" normalizeH="0" baseline="0" dirty="0">
                <a:ln>
                  <a:noFill/>
                </a:ln>
                <a:solidFill>
                  <a:srgbClr val="63A35C"/>
                </a:solidFill>
                <a:effectLst/>
                <a:latin typeface="JetBrains Mono"/>
              </a:rPr>
              <a:t>{</a:t>
            </a:r>
            <a:br>
              <a:rPr kumimoji="0" lang="en-US" altLang="en-US" sz="2000" b="0" i="0" u="none" strike="noStrike" cap="none" normalizeH="0" baseline="0" dirty="0">
                <a:ln>
                  <a:noFill/>
                </a:ln>
                <a:solidFill>
                  <a:srgbClr val="63A35C"/>
                </a:solidFill>
                <a:effectLst/>
                <a:latin typeface="JetBrains Mono"/>
              </a:rPr>
            </a:br>
            <a:r>
              <a:rPr kumimoji="0" lang="en-US" altLang="en-US" sz="2000" b="0" i="0" u="none" strike="noStrike" cap="none" normalizeH="0" baseline="0" dirty="0">
                <a:ln>
                  <a:noFill/>
                </a:ln>
                <a:solidFill>
                  <a:srgbClr val="63A35C"/>
                </a:solidFill>
                <a:effectLst/>
                <a:latin typeface="JetBrains Mono"/>
              </a:rPr>
              <a:t>      </a:t>
            </a:r>
            <a:r>
              <a:rPr kumimoji="0" lang="en-US" altLang="en-US" sz="2000" b="0" i="0" u="none" strike="noStrike" cap="none" normalizeH="0" baseline="0" dirty="0">
                <a:ln>
                  <a:noFill/>
                </a:ln>
                <a:solidFill>
                  <a:srgbClr val="A71D5D"/>
                </a:solidFill>
                <a:effectLst/>
                <a:latin typeface="JetBrains Mono"/>
              </a:rPr>
              <a:t>throw </a:t>
            </a:r>
            <a:r>
              <a:rPr kumimoji="0" lang="en-US" altLang="en-US" sz="2000" b="0" i="0" u="none" strike="noStrike" cap="none" normalizeH="0" baseline="0" dirty="0">
                <a:ln>
                  <a:noFill/>
                </a:ln>
                <a:solidFill>
                  <a:srgbClr val="333333"/>
                </a:solidFill>
                <a:effectLst/>
                <a:latin typeface="JetBrains Mono"/>
              </a:rPr>
              <a:t>x</a:t>
            </a:r>
            <a:r>
              <a:rPr kumimoji="0" lang="en-US" altLang="en-US" sz="2000" b="0" i="0" u="none" strike="noStrike" cap="none" normalizeH="0" baseline="0" dirty="0">
                <a:ln>
                  <a:noFill/>
                </a:ln>
                <a:solidFill>
                  <a:srgbClr val="63A35C"/>
                </a:solidFill>
                <a:effectLst/>
                <a:latin typeface="JetBrains Mono"/>
              </a:rPr>
              <a:t>;</a:t>
            </a:r>
            <a:br>
              <a:rPr kumimoji="0" lang="en-US" altLang="en-US" sz="2000" b="0" i="0" u="none" strike="noStrike" cap="none" normalizeH="0" baseline="0" dirty="0">
                <a:ln>
                  <a:noFill/>
                </a:ln>
                <a:solidFill>
                  <a:srgbClr val="63A35C"/>
                </a:solidFill>
                <a:effectLst/>
                <a:latin typeface="JetBrains Mono"/>
              </a:rPr>
            </a:br>
            <a:r>
              <a:rPr kumimoji="0" lang="en-US" altLang="en-US" sz="2000" b="0" i="0" u="none" strike="noStrike" cap="none" normalizeH="0" baseline="0" dirty="0">
                <a:ln>
                  <a:noFill/>
                </a:ln>
                <a:solidFill>
                  <a:srgbClr val="63A35C"/>
                </a:solidFill>
                <a:effectLst/>
                <a:latin typeface="JetBrains Mono"/>
              </a:rPr>
              <a:t>   }</a:t>
            </a:r>
            <a:br>
              <a:rPr kumimoji="0" lang="en-US" altLang="en-US" sz="2000" b="0" i="0" u="none" strike="noStrike" cap="none" normalizeH="0" baseline="0" dirty="0">
                <a:ln>
                  <a:noFill/>
                </a:ln>
                <a:solidFill>
                  <a:srgbClr val="63A35C"/>
                </a:solidFill>
                <a:effectLst/>
                <a:latin typeface="JetBrains Mono"/>
              </a:rPr>
            </a:br>
            <a:r>
              <a:rPr kumimoji="0" lang="en-US" altLang="en-US" sz="2000" b="0" i="0" u="none" strike="noStrike" cap="none" normalizeH="0" baseline="0" dirty="0">
                <a:ln>
                  <a:noFill/>
                </a:ln>
                <a:solidFill>
                  <a:srgbClr val="63A35C"/>
                </a:solidFill>
                <a:effectLst/>
                <a:latin typeface="JetBrains Mono"/>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1453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8032"/>
            <a:ext cx="10972800" cy="1066800"/>
          </a:xfrm>
        </p:spPr>
        <p:txBody>
          <a:bodyPr>
            <a:normAutofit/>
          </a:bodyPr>
          <a:lstStyle/>
          <a:p>
            <a:r>
              <a:rPr lang="en-US" dirty="0"/>
              <a:t>What to do with a caught exception?</a:t>
            </a:r>
          </a:p>
        </p:txBody>
      </p:sp>
      <p:sp>
        <p:nvSpPr>
          <p:cNvPr id="4" name="Slide Number Placeholder 3"/>
          <p:cNvSpPr>
            <a:spLocks noGrp="1"/>
          </p:cNvSpPr>
          <p:nvPr>
            <p:ph type="sldNum" sz="quarter" idx="12"/>
          </p:nvPr>
        </p:nvSpPr>
        <p:spPr/>
        <p:txBody>
          <a:bodyPr/>
          <a:lstStyle/>
          <a:p>
            <a:fld id="{B52F3321-D1B1-4887-83AE-A4488FE8D36A}" type="slidenum">
              <a:rPr lang="he-IL" smtClean="0"/>
              <a:pPr/>
              <a:t>14</a:t>
            </a:fld>
            <a:endParaRPr lang="en-US"/>
          </a:p>
        </p:txBody>
      </p:sp>
      <p:sp>
        <p:nvSpPr>
          <p:cNvPr id="3" name="Content Placeholder 2"/>
          <p:cNvSpPr>
            <a:spLocks noGrp="1"/>
          </p:cNvSpPr>
          <p:nvPr>
            <p:ph sz="quarter" idx="1"/>
          </p:nvPr>
        </p:nvSpPr>
        <p:spPr>
          <a:xfrm>
            <a:off x="435429" y="1513114"/>
            <a:ext cx="9909043" cy="5012230"/>
          </a:xfrm>
        </p:spPr>
        <p:txBody>
          <a:bodyPr>
            <a:normAutofit/>
          </a:bodyPr>
          <a:lstStyle/>
          <a:p>
            <a:pPr>
              <a:lnSpc>
                <a:spcPct val="150000"/>
              </a:lnSpc>
            </a:pPr>
            <a:r>
              <a:rPr lang="en-US" dirty="0">
                <a:latin typeface="+mj-lt"/>
              </a:rPr>
              <a:t>“Pass it on”</a:t>
            </a:r>
          </a:p>
          <a:p>
            <a:pPr>
              <a:lnSpc>
                <a:spcPct val="150000"/>
              </a:lnSpc>
            </a:pPr>
            <a:r>
              <a:rPr lang="en-US" dirty="0">
                <a:latin typeface="+mj-lt"/>
              </a:rPr>
              <a:t>Take care of the exception (print error message, free resources if necessary, etc.) and then:</a:t>
            </a:r>
          </a:p>
          <a:p>
            <a:pPr lvl="1">
              <a:lnSpc>
                <a:spcPct val="150000"/>
              </a:lnSpc>
            </a:pPr>
            <a:r>
              <a:rPr lang="en-US" dirty="0">
                <a:latin typeface="+mj-lt"/>
              </a:rPr>
              <a:t>Continue with normal execution</a:t>
            </a:r>
          </a:p>
          <a:p>
            <a:pPr lvl="1">
              <a:lnSpc>
                <a:spcPct val="150000"/>
              </a:lnSpc>
            </a:pPr>
            <a:r>
              <a:rPr lang="en-US" dirty="0">
                <a:latin typeface="+mj-lt"/>
              </a:rPr>
              <a:t>OR “Pass it on”:</a:t>
            </a:r>
          </a:p>
          <a:p>
            <a:pPr lvl="2">
              <a:lnSpc>
                <a:spcPct val="150000"/>
              </a:lnSpc>
            </a:pPr>
            <a:r>
              <a:rPr lang="en-US" dirty="0">
                <a:latin typeface="+mj-lt"/>
              </a:rPr>
              <a:t>Throwing same exception</a:t>
            </a:r>
          </a:p>
          <a:p>
            <a:pPr lvl="2">
              <a:lnSpc>
                <a:spcPct val="150000"/>
              </a:lnSpc>
            </a:pPr>
            <a:r>
              <a:rPr lang="en-US" dirty="0">
                <a:latin typeface="+mj-lt"/>
              </a:rPr>
              <a:t>Throwing something else</a:t>
            </a:r>
          </a:p>
          <a:p>
            <a:pPr lvl="1">
              <a:lnSpc>
                <a:spcPct val="150000"/>
              </a:lnSpc>
            </a:pPr>
            <a:endParaRPr lang="en-US" dirty="0">
              <a:latin typeface="+mj-lt"/>
            </a:endParaRPr>
          </a:p>
        </p:txBody>
      </p:sp>
    </p:spTree>
    <p:extLst>
      <p:ext uri="{BB962C8B-B14F-4D97-AF65-F5344CB8AC3E}">
        <p14:creationId xmlns:p14="http://schemas.microsoft.com/office/powerpoint/2010/main" val="1004672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8032"/>
            <a:ext cx="10972800" cy="1066800"/>
          </a:xfrm>
        </p:spPr>
        <p:txBody>
          <a:bodyPr>
            <a:normAutofit/>
          </a:bodyPr>
          <a:lstStyle/>
          <a:p>
            <a:r>
              <a:rPr lang="en-US" dirty="0"/>
              <a:t>Resource management with exceptions</a:t>
            </a:r>
          </a:p>
        </p:txBody>
      </p:sp>
      <p:sp>
        <p:nvSpPr>
          <p:cNvPr id="4" name="Slide Number Placeholder 3"/>
          <p:cNvSpPr>
            <a:spLocks noGrp="1"/>
          </p:cNvSpPr>
          <p:nvPr>
            <p:ph type="sldNum" sz="quarter" idx="12"/>
          </p:nvPr>
        </p:nvSpPr>
        <p:spPr/>
        <p:txBody>
          <a:bodyPr/>
          <a:lstStyle/>
          <a:p>
            <a:fld id="{B52F3321-D1B1-4887-83AE-A4488FE8D36A}" type="slidenum">
              <a:rPr lang="he-IL" smtClean="0"/>
              <a:pPr/>
              <a:t>15</a:t>
            </a:fld>
            <a:endParaRPr lang="en-US"/>
          </a:p>
        </p:txBody>
      </p:sp>
      <p:sp>
        <p:nvSpPr>
          <p:cNvPr id="3" name="Content Placeholder 2"/>
          <p:cNvSpPr>
            <a:spLocks noGrp="1"/>
          </p:cNvSpPr>
          <p:nvPr>
            <p:ph sz="quarter" idx="1"/>
          </p:nvPr>
        </p:nvSpPr>
        <p:spPr>
          <a:xfrm>
            <a:off x="435429" y="1006929"/>
            <a:ext cx="9909043" cy="5012230"/>
          </a:xfrm>
        </p:spPr>
        <p:txBody>
          <a:bodyPr>
            <a:normAutofit/>
          </a:bodyPr>
          <a:lstStyle/>
          <a:p>
            <a:pPr>
              <a:lnSpc>
                <a:spcPct val="150000"/>
              </a:lnSpc>
            </a:pPr>
            <a:r>
              <a:rPr lang="en-US" dirty="0">
                <a:latin typeface="+mj-lt"/>
              </a:rPr>
              <a:t>What is the problem with the following code?</a:t>
            </a:r>
          </a:p>
          <a:p>
            <a:pPr lvl="1">
              <a:lnSpc>
                <a:spcPct val="150000"/>
              </a:lnSpc>
            </a:pPr>
            <a:endParaRPr lang="en-US" dirty="0">
              <a:latin typeface="+mj-lt"/>
            </a:endParaRPr>
          </a:p>
        </p:txBody>
      </p:sp>
      <p:sp>
        <p:nvSpPr>
          <p:cNvPr id="6" name="Rectangle 2">
            <a:extLst>
              <a:ext uri="{FF2B5EF4-FFF2-40B4-BE49-F238E27FC236}">
                <a16:creationId xmlns:a16="http://schemas.microsoft.com/office/drawing/2014/main" id="{D0A4291F-8EE8-4D29-A3E7-07930EEBFA4E}"/>
              </a:ext>
            </a:extLst>
          </p:cNvPr>
          <p:cNvSpPr>
            <a:spLocks noChangeArrowheads="1"/>
          </p:cNvSpPr>
          <p:nvPr/>
        </p:nvSpPr>
        <p:spPr bwMode="auto">
          <a:xfrm>
            <a:off x="7110022" y="3118101"/>
            <a:ext cx="4472378"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80"/>
                </a:solidFill>
                <a:effectLst/>
                <a:latin typeface="JetBrains Mono"/>
              </a:rPr>
              <a:t>Point </a:t>
            </a:r>
            <a:r>
              <a:rPr kumimoji="0" lang="en-US" altLang="en-US" sz="2800" b="0" i="0" u="none" strike="noStrike" cap="none" normalizeH="0" baseline="0" dirty="0">
                <a:ln>
                  <a:noFill/>
                </a:ln>
                <a:solidFill>
                  <a:srgbClr val="A71D5D"/>
                </a:solidFill>
                <a:effectLst/>
                <a:latin typeface="JetBrains Mono"/>
              </a:rPr>
              <a:t>*</a:t>
            </a:r>
            <a:r>
              <a:rPr kumimoji="0" lang="en-US" altLang="en-US" sz="2800" b="0" i="0" u="none" strike="noStrike" cap="none" normalizeH="0" baseline="0" dirty="0">
                <a:ln>
                  <a:noFill/>
                </a:ln>
                <a:solidFill>
                  <a:srgbClr val="795DA3"/>
                </a:solidFill>
                <a:effectLst/>
                <a:latin typeface="JetBrains Mono"/>
              </a:rPr>
              <a:t>foo</a:t>
            </a:r>
            <a:r>
              <a:rPr kumimoji="0" lang="en-US" altLang="en-US" sz="2800" b="0" i="0" u="none" strike="noStrike" cap="none" normalizeH="0" baseline="0" dirty="0">
                <a:ln>
                  <a:noFill/>
                </a:ln>
                <a:solidFill>
                  <a:srgbClr val="63A35C"/>
                </a:solidFill>
                <a:effectLst/>
                <a:latin typeface="JetBrains Mono"/>
              </a:rPr>
              <a:t>()</a:t>
            </a:r>
            <a:br>
              <a:rPr kumimoji="0" lang="en-US" altLang="en-US" sz="2800" b="0" i="0" u="none" strike="noStrike" cap="none" normalizeH="0" baseline="0" dirty="0">
                <a:ln>
                  <a:noFill/>
                </a:ln>
                <a:solidFill>
                  <a:srgbClr val="63A35C"/>
                </a:solidFill>
                <a:effectLst/>
                <a:latin typeface="JetBrains Mono"/>
              </a:rPr>
            </a:br>
            <a:r>
              <a:rPr kumimoji="0" lang="en-US" altLang="en-US" sz="2800" b="0" i="0" u="none" strike="noStrike" cap="none" normalizeH="0" baseline="0" dirty="0">
                <a:ln>
                  <a:noFill/>
                </a:ln>
                <a:solidFill>
                  <a:srgbClr val="63A35C"/>
                </a:solidFill>
                <a:effectLst/>
                <a:latin typeface="JetBrains Mono"/>
              </a:rPr>
              <a:t>{</a:t>
            </a:r>
            <a:br>
              <a:rPr kumimoji="0" lang="en-US" altLang="en-US" sz="2800" b="0" i="0" u="none" strike="noStrike" cap="none" normalizeH="0" baseline="0" dirty="0">
                <a:ln>
                  <a:noFill/>
                </a:ln>
                <a:solidFill>
                  <a:srgbClr val="63A35C"/>
                </a:solidFill>
                <a:effectLst/>
                <a:latin typeface="JetBrains Mono"/>
              </a:rPr>
            </a:br>
            <a:r>
              <a:rPr kumimoji="0" lang="en-US" altLang="en-US" sz="2800" b="0" i="0" u="none" strike="noStrike" cap="none" normalizeH="0" baseline="0" dirty="0">
                <a:ln>
                  <a:noFill/>
                </a:ln>
                <a:solidFill>
                  <a:srgbClr val="63A35C"/>
                </a:solidFill>
                <a:effectLst/>
                <a:latin typeface="JetBrains Mono"/>
              </a:rPr>
              <a:t>   </a:t>
            </a:r>
            <a:r>
              <a:rPr kumimoji="0" lang="en-US" altLang="en-US" sz="2800" b="0" i="0" u="none" strike="noStrike" cap="none" normalizeH="0" baseline="0" dirty="0">
                <a:ln>
                  <a:noFill/>
                </a:ln>
                <a:solidFill>
                  <a:srgbClr val="008080"/>
                </a:solidFill>
                <a:effectLst/>
                <a:latin typeface="JetBrains Mono"/>
              </a:rPr>
              <a:t>Point </a:t>
            </a:r>
            <a:r>
              <a:rPr kumimoji="0" lang="en-US" altLang="en-US" sz="2800" b="0" i="0" u="none" strike="noStrike" cap="none" normalizeH="0" baseline="0" dirty="0">
                <a:ln>
                  <a:noFill/>
                </a:ln>
                <a:solidFill>
                  <a:srgbClr val="A71D5D"/>
                </a:solidFill>
                <a:effectLst/>
                <a:latin typeface="JetBrains Mono"/>
              </a:rPr>
              <a:t>*</a:t>
            </a:r>
            <a:r>
              <a:rPr kumimoji="0" lang="en-US" altLang="en-US" sz="2800" b="0" i="0" u="none" strike="noStrike" cap="none" normalizeH="0" baseline="0" dirty="0">
                <a:ln>
                  <a:noFill/>
                </a:ln>
                <a:solidFill>
                  <a:srgbClr val="0086B3"/>
                </a:solidFill>
                <a:effectLst/>
                <a:latin typeface="JetBrains Mono"/>
              </a:rPr>
              <a:t>p </a:t>
            </a:r>
            <a:r>
              <a:rPr kumimoji="0" lang="en-US" altLang="en-US" sz="2800" b="0" i="0" u="none" strike="noStrike" cap="none" normalizeH="0" baseline="0" dirty="0">
                <a:ln>
                  <a:noFill/>
                </a:ln>
                <a:solidFill>
                  <a:srgbClr val="A71D5D"/>
                </a:solidFill>
                <a:effectLst/>
                <a:latin typeface="JetBrains Mono"/>
              </a:rPr>
              <a:t>= new </a:t>
            </a:r>
            <a:r>
              <a:rPr kumimoji="0" lang="en-US" altLang="en-US" sz="2800" b="0" i="0" u="none" strike="noStrike" cap="none" normalizeH="0" baseline="0" dirty="0">
                <a:ln>
                  <a:noFill/>
                </a:ln>
                <a:solidFill>
                  <a:srgbClr val="0086B3"/>
                </a:solidFill>
                <a:effectLst/>
                <a:latin typeface="JetBrains Mono"/>
              </a:rPr>
              <a:t>Point</a:t>
            </a:r>
            <a:r>
              <a:rPr kumimoji="0" lang="en-US" altLang="en-US" sz="2800" b="0" i="0" u="none" strike="noStrike" cap="none" normalizeH="0" baseline="0" dirty="0">
                <a:ln>
                  <a:noFill/>
                </a:ln>
                <a:solidFill>
                  <a:srgbClr val="63A35C"/>
                </a:solidFill>
                <a:effectLst/>
                <a:latin typeface="JetBrains Mono"/>
              </a:rPr>
              <a:t>(</a:t>
            </a:r>
            <a:r>
              <a:rPr kumimoji="0" lang="en-US" altLang="en-US" sz="2800" b="0" i="0" u="none" strike="noStrike" cap="none" normalizeH="0" baseline="0" dirty="0">
                <a:ln>
                  <a:noFill/>
                </a:ln>
                <a:solidFill>
                  <a:srgbClr val="0086B3"/>
                </a:solidFill>
                <a:effectLst/>
                <a:latin typeface="JetBrains Mono"/>
              </a:rPr>
              <a:t>10</a:t>
            </a:r>
            <a:r>
              <a:rPr kumimoji="0" lang="en-US" altLang="en-US" sz="2800" b="0" i="0" u="none" strike="noStrike" cap="none" normalizeH="0" baseline="0" dirty="0">
                <a:ln>
                  <a:noFill/>
                </a:ln>
                <a:solidFill>
                  <a:srgbClr val="63A35C"/>
                </a:solidFill>
                <a:effectLst/>
                <a:latin typeface="JetBrains Mono"/>
              </a:rPr>
              <a:t>, </a:t>
            </a:r>
            <a:r>
              <a:rPr kumimoji="0" lang="en-US" altLang="en-US" sz="2800" b="0" i="0" u="none" strike="noStrike" cap="none" normalizeH="0" baseline="0" dirty="0">
                <a:ln>
                  <a:noFill/>
                </a:ln>
                <a:solidFill>
                  <a:srgbClr val="0086B3"/>
                </a:solidFill>
                <a:effectLst/>
                <a:latin typeface="JetBrains Mono"/>
              </a:rPr>
              <a:t>5</a:t>
            </a:r>
            <a:r>
              <a:rPr kumimoji="0" lang="en-US" altLang="en-US" sz="2800" b="0" i="0" u="none" strike="noStrike" cap="none" normalizeH="0" baseline="0" dirty="0">
                <a:ln>
                  <a:noFill/>
                </a:ln>
                <a:solidFill>
                  <a:srgbClr val="63A35C"/>
                </a:solidFill>
                <a:effectLst/>
                <a:latin typeface="JetBrains Mono"/>
              </a:rPr>
              <a:t>);</a:t>
            </a:r>
            <a:br>
              <a:rPr kumimoji="0" lang="en-US" altLang="en-US" sz="2800" b="0" i="0" u="none" strike="noStrike" cap="none" normalizeH="0" baseline="0" dirty="0">
                <a:ln>
                  <a:noFill/>
                </a:ln>
                <a:solidFill>
                  <a:srgbClr val="63A35C"/>
                </a:solidFill>
                <a:effectLst/>
                <a:latin typeface="JetBrains Mono"/>
              </a:rPr>
            </a:br>
            <a:r>
              <a:rPr kumimoji="0" lang="en-US" altLang="en-US" sz="2800" b="0" i="0" u="none" strike="noStrike" cap="none" normalizeH="0" baseline="0" dirty="0">
                <a:ln>
                  <a:noFill/>
                </a:ln>
                <a:solidFill>
                  <a:srgbClr val="63A35C"/>
                </a:solidFill>
                <a:effectLst/>
                <a:latin typeface="JetBrains Mono"/>
              </a:rPr>
              <a:t>   </a:t>
            </a:r>
            <a:r>
              <a:rPr kumimoji="0" lang="en-US" altLang="en-US" sz="2800" b="0" i="0" u="none" strike="noStrike" cap="none" normalizeH="0" baseline="0" dirty="0">
                <a:ln>
                  <a:noFill/>
                </a:ln>
                <a:solidFill>
                  <a:srgbClr val="008080"/>
                </a:solidFill>
                <a:effectLst/>
                <a:latin typeface="JetBrains Mono"/>
              </a:rPr>
              <a:t>Point </a:t>
            </a:r>
            <a:r>
              <a:rPr kumimoji="0" lang="en-US" altLang="en-US" sz="2800" b="0" i="0" u="none" strike="noStrike" cap="none" normalizeH="0" baseline="0" dirty="0">
                <a:ln>
                  <a:noFill/>
                </a:ln>
                <a:solidFill>
                  <a:srgbClr val="0086B3"/>
                </a:solidFill>
                <a:effectLst/>
                <a:latin typeface="JetBrains Mono"/>
              </a:rPr>
              <a:t>p2 </a:t>
            </a:r>
            <a:r>
              <a:rPr kumimoji="0" lang="en-US" altLang="en-US" sz="2800" b="0" i="0" u="none" strike="noStrike" cap="none" normalizeH="0" baseline="0" dirty="0">
                <a:ln>
                  <a:noFill/>
                </a:ln>
                <a:solidFill>
                  <a:srgbClr val="A71D5D"/>
                </a:solidFill>
                <a:effectLst/>
                <a:latin typeface="JetBrains Mono"/>
              </a:rPr>
              <a:t>= </a:t>
            </a:r>
            <a:r>
              <a:rPr kumimoji="0" lang="en-US" altLang="en-US" sz="2800" b="0" i="0" u="none" strike="noStrike" cap="none" normalizeH="0" baseline="0" dirty="0">
                <a:ln>
                  <a:noFill/>
                </a:ln>
                <a:solidFill>
                  <a:srgbClr val="0086B3"/>
                </a:solidFill>
                <a:effectLst/>
                <a:latin typeface="JetBrains Mono"/>
              </a:rPr>
              <a:t>Point</a:t>
            </a:r>
            <a:r>
              <a:rPr kumimoji="0" lang="en-US" altLang="en-US" sz="2800" b="0" i="0" u="none" strike="noStrike" cap="none" normalizeH="0" baseline="0" dirty="0">
                <a:ln>
                  <a:noFill/>
                </a:ln>
                <a:solidFill>
                  <a:srgbClr val="63A35C"/>
                </a:solidFill>
                <a:effectLst/>
                <a:latin typeface="JetBrains Mono"/>
              </a:rPr>
              <a:t>();</a:t>
            </a:r>
            <a:br>
              <a:rPr kumimoji="0" lang="en-US" altLang="en-US" sz="2800" b="0" i="0" u="none" strike="noStrike" cap="none" normalizeH="0" baseline="0" dirty="0">
                <a:ln>
                  <a:noFill/>
                </a:ln>
                <a:solidFill>
                  <a:srgbClr val="63A35C"/>
                </a:solidFill>
                <a:effectLst/>
                <a:latin typeface="JetBrains Mono"/>
              </a:rPr>
            </a:br>
            <a:r>
              <a:rPr kumimoji="0" lang="en-US" altLang="en-US" sz="2800" b="0" i="0" u="none" strike="noStrike" cap="none" normalizeH="0" baseline="0" dirty="0">
                <a:ln>
                  <a:noFill/>
                </a:ln>
                <a:solidFill>
                  <a:srgbClr val="63A35C"/>
                </a:solidFill>
                <a:effectLst/>
                <a:latin typeface="JetBrains Mono"/>
              </a:rPr>
              <a:t>   (</a:t>
            </a:r>
            <a:r>
              <a:rPr kumimoji="0" lang="en-US" altLang="en-US" sz="2800" b="0" i="0" u="none" strike="noStrike" cap="none" normalizeH="0" baseline="0" dirty="0">
                <a:ln>
                  <a:noFill/>
                </a:ln>
                <a:solidFill>
                  <a:srgbClr val="A71D5D"/>
                </a:solidFill>
                <a:effectLst/>
                <a:latin typeface="JetBrains Mono"/>
              </a:rPr>
              <a:t>*</a:t>
            </a:r>
            <a:r>
              <a:rPr kumimoji="0" lang="en-US" altLang="en-US" sz="2800" b="0" i="0" u="none" strike="noStrike" cap="none" normalizeH="0" baseline="0" dirty="0">
                <a:ln>
                  <a:noFill/>
                </a:ln>
                <a:solidFill>
                  <a:srgbClr val="0086B3"/>
                </a:solidFill>
                <a:effectLst/>
                <a:latin typeface="JetBrains Mono"/>
              </a:rPr>
              <a:t>p</a:t>
            </a:r>
            <a:r>
              <a:rPr kumimoji="0" lang="en-US" altLang="en-US" sz="2800" b="0" i="0" u="none" strike="noStrike" cap="none" normalizeH="0" baseline="0" dirty="0">
                <a:ln>
                  <a:noFill/>
                </a:ln>
                <a:solidFill>
                  <a:srgbClr val="63A35C"/>
                </a:solidFill>
                <a:effectLst/>
                <a:latin typeface="JetBrains Mono"/>
              </a:rPr>
              <a:t>) </a:t>
            </a:r>
            <a:r>
              <a:rPr kumimoji="0" lang="en-US" altLang="en-US" sz="2800" b="0" i="0" u="none" strike="noStrike" cap="none" normalizeH="0" baseline="0" dirty="0">
                <a:ln>
                  <a:noFill/>
                </a:ln>
                <a:solidFill>
                  <a:srgbClr val="A71D5D"/>
                </a:solidFill>
                <a:effectLst/>
                <a:latin typeface="JetBrains Mono"/>
              </a:rPr>
              <a:t>= </a:t>
            </a:r>
            <a:r>
              <a:rPr kumimoji="0" lang="en-US" altLang="en-US" sz="2800" b="0" i="0" u="none" strike="noStrike" cap="none" normalizeH="0" baseline="0" dirty="0">
                <a:ln>
                  <a:noFill/>
                </a:ln>
                <a:solidFill>
                  <a:srgbClr val="63A35C"/>
                </a:solidFill>
                <a:effectLst/>
                <a:latin typeface="JetBrains Mono"/>
              </a:rPr>
              <a:t>(</a:t>
            </a:r>
            <a:r>
              <a:rPr kumimoji="0" lang="en-US" altLang="en-US" sz="2800" b="0" i="0" u="none" strike="noStrike" cap="none" normalizeH="0" baseline="0" dirty="0">
                <a:ln>
                  <a:noFill/>
                </a:ln>
                <a:solidFill>
                  <a:srgbClr val="A71D5D"/>
                </a:solidFill>
                <a:effectLst/>
                <a:latin typeface="JetBrains Mono"/>
              </a:rPr>
              <a:t>*</a:t>
            </a:r>
            <a:r>
              <a:rPr kumimoji="0" lang="en-US" altLang="en-US" sz="2800" b="0" i="0" u="none" strike="noStrike" cap="none" normalizeH="0" baseline="0" dirty="0">
                <a:ln>
                  <a:noFill/>
                </a:ln>
                <a:solidFill>
                  <a:srgbClr val="0086B3"/>
                </a:solidFill>
                <a:effectLst/>
                <a:latin typeface="JetBrains Mono"/>
              </a:rPr>
              <a:t>p</a:t>
            </a:r>
            <a:r>
              <a:rPr kumimoji="0" lang="en-US" altLang="en-US" sz="2800" b="0" i="0" u="none" strike="noStrike" cap="none" normalizeH="0" baseline="0" dirty="0">
                <a:ln>
                  <a:noFill/>
                </a:ln>
                <a:solidFill>
                  <a:srgbClr val="63A35C"/>
                </a:solidFill>
                <a:effectLst/>
                <a:latin typeface="JetBrains Mono"/>
              </a:rPr>
              <a:t>) </a:t>
            </a:r>
            <a:r>
              <a:rPr kumimoji="0" lang="en-US" altLang="en-US" sz="2800" b="0" i="0" u="none" strike="noStrike" cap="none" normalizeH="0" baseline="0" dirty="0">
                <a:ln>
                  <a:noFill/>
                </a:ln>
                <a:solidFill>
                  <a:srgbClr val="008080"/>
                </a:solidFill>
                <a:effectLst/>
                <a:latin typeface="JetBrains Mono"/>
              </a:rPr>
              <a:t>/ </a:t>
            </a:r>
            <a:r>
              <a:rPr kumimoji="0" lang="en-US" altLang="en-US" sz="2800" b="0" i="0" u="none" strike="noStrike" cap="none" normalizeH="0" baseline="0" dirty="0">
                <a:ln>
                  <a:noFill/>
                </a:ln>
                <a:solidFill>
                  <a:srgbClr val="0086B3"/>
                </a:solidFill>
                <a:effectLst/>
                <a:latin typeface="JetBrains Mono"/>
              </a:rPr>
              <a:t>p2</a:t>
            </a:r>
            <a:r>
              <a:rPr kumimoji="0" lang="en-US" altLang="en-US" sz="2800" b="0" i="0" u="none" strike="noStrike" cap="none" normalizeH="0" baseline="0" dirty="0">
                <a:ln>
                  <a:noFill/>
                </a:ln>
                <a:solidFill>
                  <a:srgbClr val="63A35C"/>
                </a:solidFill>
                <a:effectLst/>
                <a:latin typeface="JetBrains Mono"/>
              </a:rPr>
              <a:t>;</a:t>
            </a:r>
            <a:br>
              <a:rPr kumimoji="0" lang="en-US" altLang="en-US" sz="2800" b="0" i="0" u="none" strike="noStrike" cap="none" normalizeH="0" baseline="0" dirty="0">
                <a:ln>
                  <a:noFill/>
                </a:ln>
                <a:solidFill>
                  <a:srgbClr val="63A35C"/>
                </a:solidFill>
                <a:effectLst/>
                <a:latin typeface="JetBrains Mono"/>
              </a:rPr>
            </a:br>
            <a:r>
              <a:rPr kumimoji="0" lang="en-US" altLang="en-US" sz="2800" b="0" i="0" u="none" strike="noStrike" cap="none" normalizeH="0" baseline="0" dirty="0">
                <a:ln>
                  <a:noFill/>
                </a:ln>
                <a:solidFill>
                  <a:srgbClr val="63A35C"/>
                </a:solidFill>
                <a:effectLst/>
                <a:latin typeface="JetBrains Mono"/>
              </a:rPr>
              <a:t>   </a:t>
            </a:r>
            <a:r>
              <a:rPr kumimoji="0" lang="en-US" altLang="en-US" sz="2800" b="0" i="0" u="none" strike="noStrike" cap="none" normalizeH="0" baseline="0" dirty="0">
                <a:ln>
                  <a:noFill/>
                </a:ln>
                <a:solidFill>
                  <a:srgbClr val="A71D5D"/>
                </a:solidFill>
                <a:effectLst/>
                <a:latin typeface="JetBrains Mono"/>
              </a:rPr>
              <a:t>return </a:t>
            </a:r>
            <a:r>
              <a:rPr kumimoji="0" lang="en-US" altLang="en-US" sz="2800" b="0" i="0" u="none" strike="noStrike" cap="none" normalizeH="0" baseline="0" dirty="0">
                <a:ln>
                  <a:noFill/>
                </a:ln>
                <a:solidFill>
                  <a:srgbClr val="0086B3"/>
                </a:solidFill>
                <a:effectLst/>
                <a:latin typeface="JetBrains Mono"/>
              </a:rPr>
              <a:t>p</a:t>
            </a:r>
            <a:r>
              <a:rPr kumimoji="0" lang="en-US" altLang="en-US" sz="2800" b="0" i="0" u="none" strike="noStrike" cap="none" normalizeH="0" baseline="0" dirty="0">
                <a:ln>
                  <a:noFill/>
                </a:ln>
                <a:solidFill>
                  <a:srgbClr val="63A35C"/>
                </a:solidFill>
                <a:effectLst/>
                <a:latin typeface="JetBrains Mono"/>
              </a:rPr>
              <a:t>;</a:t>
            </a:r>
            <a:br>
              <a:rPr kumimoji="0" lang="en-US" altLang="en-US" sz="2800" b="0" i="0" u="none" strike="noStrike" cap="none" normalizeH="0" baseline="0" dirty="0">
                <a:ln>
                  <a:noFill/>
                </a:ln>
                <a:solidFill>
                  <a:srgbClr val="63A35C"/>
                </a:solidFill>
                <a:effectLst/>
                <a:latin typeface="JetBrains Mono"/>
              </a:rPr>
            </a:br>
            <a:r>
              <a:rPr kumimoji="0" lang="en-US" altLang="en-US" sz="2800" b="0" i="0" u="none" strike="noStrike" cap="none" normalizeH="0" baseline="0" dirty="0">
                <a:ln>
                  <a:noFill/>
                </a:ln>
                <a:solidFill>
                  <a:srgbClr val="63A35C"/>
                </a:solidFill>
                <a:effectLst/>
                <a:latin typeface="JetBrains Mono"/>
              </a:rPr>
              <a:t>}</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C19A1575-FDE4-4562-976F-F657A5904340}"/>
              </a:ext>
            </a:extLst>
          </p:cNvPr>
          <p:cNvSpPr/>
          <p:nvPr/>
        </p:nvSpPr>
        <p:spPr>
          <a:xfrm>
            <a:off x="636815" y="1800592"/>
            <a:ext cx="6395357" cy="4524315"/>
          </a:xfrm>
          <a:prstGeom prst="rect">
            <a:avLst/>
          </a:prstGeom>
        </p:spPr>
        <p:txBody>
          <a:bodyPr wrap="square">
            <a:spAutoFit/>
          </a:bodyPr>
          <a:lstStyle/>
          <a:p>
            <a:r>
              <a:rPr lang="en-US" altLang="en-US" sz="2400" dirty="0">
                <a:solidFill>
                  <a:srgbClr val="A71D5D"/>
                </a:solidFill>
                <a:latin typeface="JetBrains Mono"/>
              </a:rPr>
              <a:t>int </a:t>
            </a:r>
            <a:r>
              <a:rPr lang="en-US" altLang="en-US" sz="2400" dirty="0">
                <a:solidFill>
                  <a:srgbClr val="795DA3"/>
                </a:solidFill>
                <a:latin typeface="JetBrains Mono"/>
              </a:rPr>
              <a:t>main</a:t>
            </a:r>
            <a:r>
              <a:rPr lang="en-US" altLang="en-US" sz="2400" dirty="0">
                <a:solidFill>
                  <a:srgbClr val="63A35C"/>
                </a:solidFill>
                <a:latin typeface="JetBrains Mono"/>
              </a:rPr>
              <a:t>()</a:t>
            </a:r>
            <a:br>
              <a:rPr lang="en-US" altLang="en-US" sz="2400" dirty="0">
                <a:solidFill>
                  <a:srgbClr val="63A35C"/>
                </a:solidFill>
                <a:latin typeface="JetBrains Mono"/>
              </a:rPr>
            </a:br>
            <a:r>
              <a:rPr lang="en-US" altLang="en-US" sz="2400" dirty="0">
                <a:solidFill>
                  <a:srgbClr val="63A35C"/>
                </a:solidFill>
                <a:latin typeface="JetBrains Mono"/>
              </a:rPr>
              <a:t>{</a:t>
            </a:r>
            <a:br>
              <a:rPr lang="en-US" altLang="en-US" sz="2400" dirty="0">
                <a:solidFill>
                  <a:srgbClr val="63A35C"/>
                </a:solidFill>
                <a:latin typeface="JetBrains Mono"/>
              </a:rPr>
            </a:br>
            <a:r>
              <a:rPr lang="en-US" altLang="en-US" sz="2400" dirty="0">
                <a:solidFill>
                  <a:srgbClr val="63A35C"/>
                </a:solidFill>
                <a:latin typeface="JetBrains Mono"/>
              </a:rPr>
              <a:t>   </a:t>
            </a:r>
            <a:r>
              <a:rPr lang="en-US" altLang="en-US" sz="2400" dirty="0">
                <a:solidFill>
                  <a:srgbClr val="A71D5D"/>
                </a:solidFill>
                <a:latin typeface="JetBrains Mono"/>
              </a:rPr>
              <a:t>try</a:t>
            </a:r>
            <a:br>
              <a:rPr lang="en-US" altLang="en-US" sz="2400" dirty="0">
                <a:solidFill>
                  <a:srgbClr val="A71D5D"/>
                </a:solidFill>
                <a:latin typeface="JetBrains Mono"/>
              </a:rPr>
            </a:br>
            <a:r>
              <a:rPr lang="en-US" altLang="en-US" sz="2400" dirty="0">
                <a:solidFill>
                  <a:srgbClr val="A71D5D"/>
                </a:solidFill>
                <a:latin typeface="JetBrains Mono"/>
              </a:rPr>
              <a:t>   </a:t>
            </a:r>
            <a:r>
              <a:rPr lang="en-US" altLang="en-US" sz="2400" dirty="0">
                <a:solidFill>
                  <a:srgbClr val="63A35C"/>
                </a:solidFill>
                <a:latin typeface="JetBrains Mono"/>
              </a:rPr>
              <a:t>{</a:t>
            </a:r>
            <a:br>
              <a:rPr lang="en-US" altLang="en-US" sz="2400" dirty="0">
                <a:solidFill>
                  <a:srgbClr val="63A35C"/>
                </a:solidFill>
                <a:latin typeface="JetBrains Mono"/>
              </a:rPr>
            </a:br>
            <a:r>
              <a:rPr lang="en-US" altLang="en-US" sz="2400" dirty="0">
                <a:solidFill>
                  <a:srgbClr val="63A35C"/>
                </a:solidFill>
                <a:latin typeface="JetBrains Mono"/>
              </a:rPr>
              <a:t>      </a:t>
            </a:r>
            <a:r>
              <a:rPr lang="en-US" altLang="en-US" sz="2400" dirty="0">
                <a:solidFill>
                  <a:srgbClr val="0086B3"/>
                </a:solidFill>
                <a:latin typeface="JetBrains Mono"/>
              </a:rPr>
              <a:t>foo</a:t>
            </a:r>
            <a:r>
              <a:rPr lang="en-US" altLang="en-US" sz="2400" dirty="0">
                <a:solidFill>
                  <a:srgbClr val="63A35C"/>
                </a:solidFill>
                <a:latin typeface="JetBrains Mono"/>
              </a:rPr>
              <a:t>();</a:t>
            </a:r>
            <a:br>
              <a:rPr lang="en-US" altLang="en-US" sz="2400" dirty="0">
                <a:solidFill>
                  <a:srgbClr val="63A35C"/>
                </a:solidFill>
                <a:latin typeface="JetBrains Mono"/>
              </a:rPr>
            </a:br>
            <a:r>
              <a:rPr lang="en-US" altLang="en-US" sz="2400" dirty="0">
                <a:solidFill>
                  <a:srgbClr val="63A35C"/>
                </a:solidFill>
                <a:latin typeface="JetBrains Mono"/>
              </a:rPr>
              <a:t>   }</a:t>
            </a:r>
            <a:br>
              <a:rPr lang="en-US" altLang="en-US" sz="2400" dirty="0">
                <a:solidFill>
                  <a:srgbClr val="63A35C"/>
                </a:solidFill>
                <a:latin typeface="JetBrains Mono"/>
              </a:rPr>
            </a:br>
            <a:r>
              <a:rPr lang="en-US" altLang="en-US" sz="2400" dirty="0">
                <a:solidFill>
                  <a:srgbClr val="63A35C"/>
                </a:solidFill>
                <a:latin typeface="JetBrains Mono"/>
              </a:rPr>
              <a:t>   </a:t>
            </a:r>
            <a:r>
              <a:rPr lang="en-US" altLang="en-US" sz="2400" dirty="0">
                <a:solidFill>
                  <a:srgbClr val="A71D5D"/>
                </a:solidFill>
                <a:latin typeface="JetBrains Mono"/>
              </a:rPr>
              <a:t>catch </a:t>
            </a:r>
            <a:r>
              <a:rPr lang="en-US" altLang="en-US" sz="2400" dirty="0">
                <a:solidFill>
                  <a:srgbClr val="63A35C"/>
                </a:solidFill>
                <a:latin typeface="JetBrains Mono"/>
              </a:rPr>
              <a:t>(</a:t>
            </a:r>
            <a:r>
              <a:rPr lang="en-US" altLang="en-US" sz="2400" dirty="0">
                <a:solidFill>
                  <a:srgbClr val="A71D5D"/>
                </a:solidFill>
                <a:latin typeface="JetBrains Mono"/>
              </a:rPr>
              <a:t>const </a:t>
            </a:r>
            <a:r>
              <a:rPr lang="en-US" altLang="en-US" sz="2400" dirty="0">
                <a:solidFill>
                  <a:srgbClr val="008080"/>
                </a:solidFill>
                <a:latin typeface="JetBrains Mono"/>
              </a:rPr>
              <a:t>std</a:t>
            </a:r>
            <a:r>
              <a:rPr lang="en-US" altLang="en-US" sz="2400" dirty="0">
                <a:solidFill>
                  <a:srgbClr val="A71D5D"/>
                </a:solidFill>
                <a:latin typeface="JetBrains Mono"/>
              </a:rPr>
              <a:t>::</a:t>
            </a:r>
            <a:r>
              <a:rPr lang="en-US" altLang="en-US" sz="2400" dirty="0">
                <a:solidFill>
                  <a:srgbClr val="008080"/>
                </a:solidFill>
                <a:latin typeface="JetBrains Mono"/>
              </a:rPr>
              <a:t>exception </a:t>
            </a:r>
            <a:r>
              <a:rPr lang="en-US" altLang="en-US" sz="2400" dirty="0">
                <a:solidFill>
                  <a:srgbClr val="A71D5D"/>
                </a:solidFill>
                <a:latin typeface="JetBrains Mono"/>
              </a:rPr>
              <a:t>&amp;</a:t>
            </a:r>
            <a:r>
              <a:rPr lang="en-US" altLang="en-US" sz="2400" dirty="0">
                <a:solidFill>
                  <a:srgbClr val="0086B3"/>
                </a:solidFill>
                <a:latin typeface="JetBrains Mono"/>
              </a:rPr>
              <a:t>e</a:t>
            </a:r>
            <a:r>
              <a:rPr lang="en-US" altLang="en-US" sz="2400" dirty="0">
                <a:solidFill>
                  <a:srgbClr val="63A35C"/>
                </a:solidFill>
                <a:latin typeface="JetBrains Mono"/>
              </a:rPr>
              <a:t>)</a:t>
            </a:r>
            <a:br>
              <a:rPr lang="en-US" altLang="en-US" sz="2400" dirty="0">
                <a:solidFill>
                  <a:srgbClr val="63A35C"/>
                </a:solidFill>
                <a:latin typeface="JetBrains Mono"/>
              </a:rPr>
            </a:br>
            <a:r>
              <a:rPr lang="en-US" altLang="en-US" sz="2400" dirty="0">
                <a:solidFill>
                  <a:srgbClr val="63A35C"/>
                </a:solidFill>
                <a:latin typeface="JetBrains Mono"/>
              </a:rPr>
              <a:t>   {</a:t>
            </a:r>
            <a:br>
              <a:rPr lang="en-US" altLang="en-US" sz="2400" dirty="0">
                <a:solidFill>
                  <a:srgbClr val="63A35C"/>
                </a:solidFill>
                <a:latin typeface="JetBrains Mono"/>
              </a:rPr>
            </a:br>
            <a:r>
              <a:rPr lang="en-US" altLang="en-US" sz="2400" dirty="0">
                <a:solidFill>
                  <a:srgbClr val="63A35C"/>
                </a:solidFill>
                <a:latin typeface="JetBrains Mono"/>
              </a:rPr>
              <a:t>      </a:t>
            </a:r>
            <a:r>
              <a:rPr lang="en-US" altLang="en-US" sz="2400" dirty="0">
                <a:solidFill>
                  <a:srgbClr val="008080"/>
                </a:solidFill>
                <a:latin typeface="JetBrains Mono"/>
              </a:rPr>
              <a:t>std</a:t>
            </a:r>
            <a:r>
              <a:rPr lang="en-US" altLang="en-US" sz="2400" dirty="0">
                <a:solidFill>
                  <a:srgbClr val="A71D5D"/>
                </a:solidFill>
                <a:latin typeface="JetBrains Mono"/>
              </a:rPr>
              <a:t>::</a:t>
            </a:r>
            <a:r>
              <a:rPr lang="en-US" altLang="en-US" sz="2400" dirty="0" err="1">
                <a:solidFill>
                  <a:srgbClr val="0086B3"/>
                </a:solidFill>
                <a:latin typeface="JetBrains Mono"/>
              </a:rPr>
              <a:t>cout</a:t>
            </a:r>
            <a:r>
              <a:rPr lang="en-US" altLang="en-US" sz="2400" dirty="0">
                <a:solidFill>
                  <a:srgbClr val="0086B3"/>
                </a:solidFill>
                <a:latin typeface="JetBrains Mono"/>
              </a:rPr>
              <a:t> </a:t>
            </a:r>
            <a:r>
              <a:rPr lang="en-US" altLang="en-US" sz="2400" dirty="0">
                <a:solidFill>
                  <a:srgbClr val="008080"/>
                </a:solidFill>
                <a:latin typeface="JetBrains Mono"/>
              </a:rPr>
              <a:t>&lt;&lt; </a:t>
            </a:r>
            <a:r>
              <a:rPr lang="en-US" altLang="en-US" sz="2400" dirty="0">
                <a:solidFill>
                  <a:srgbClr val="183691"/>
                </a:solidFill>
                <a:latin typeface="JetBrains Mono"/>
              </a:rPr>
              <a:t>"Exception caught!" </a:t>
            </a:r>
            <a:r>
              <a:rPr lang="en-US" altLang="en-US" sz="2400" dirty="0">
                <a:solidFill>
                  <a:srgbClr val="008080"/>
                </a:solidFill>
                <a:latin typeface="JetBrains Mono"/>
              </a:rPr>
              <a:t>&lt;&lt; std</a:t>
            </a:r>
            <a:r>
              <a:rPr lang="en-US" altLang="en-US" sz="2400" dirty="0">
                <a:solidFill>
                  <a:srgbClr val="A71D5D"/>
                </a:solidFill>
                <a:latin typeface="JetBrains Mono"/>
              </a:rPr>
              <a:t>::</a:t>
            </a:r>
            <a:r>
              <a:rPr lang="en-US" altLang="en-US" sz="2400" dirty="0" err="1">
                <a:solidFill>
                  <a:srgbClr val="0086B3"/>
                </a:solidFill>
                <a:latin typeface="JetBrains Mono"/>
              </a:rPr>
              <a:t>endl</a:t>
            </a:r>
            <a:r>
              <a:rPr lang="en-US" altLang="en-US" sz="2400" dirty="0">
                <a:solidFill>
                  <a:srgbClr val="63A35C"/>
                </a:solidFill>
                <a:latin typeface="JetBrains Mono"/>
              </a:rPr>
              <a:t>;</a:t>
            </a:r>
            <a:br>
              <a:rPr lang="en-US" altLang="en-US" sz="2400" dirty="0">
                <a:solidFill>
                  <a:srgbClr val="63A35C"/>
                </a:solidFill>
                <a:latin typeface="JetBrains Mono"/>
              </a:rPr>
            </a:br>
            <a:r>
              <a:rPr lang="en-US" altLang="en-US" sz="2400" dirty="0">
                <a:solidFill>
                  <a:srgbClr val="63A35C"/>
                </a:solidFill>
                <a:latin typeface="JetBrains Mono"/>
              </a:rPr>
              <a:t>   }</a:t>
            </a:r>
            <a:br>
              <a:rPr lang="en-US" altLang="en-US" sz="2400" dirty="0">
                <a:solidFill>
                  <a:srgbClr val="63A35C"/>
                </a:solidFill>
                <a:latin typeface="JetBrains Mono"/>
              </a:rPr>
            </a:br>
            <a:r>
              <a:rPr lang="en-US" altLang="en-US" sz="2400" dirty="0">
                <a:solidFill>
                  <a:srgbClr val="63A35C"/>
                </a:solidFill>
                <a:latin typeface="JetBrains Mono"/>
              </a:rPr>
              <a:t>   </a:t>
            </a:r>
            <a:r>
              <a:rPr lang="en-US" altLang="en-US" sz="2400" dirty="0">
                <a:solidFill>
                  <a:srgbClr val="A71D5D"/>
                </a:solidFill>
                <a:latin typeface="JetBrains Mono"/>
              </a:rPr>
              <a:t>return </a:t>
            </a:r>
            <a:r>
              <a:rPr lang="en-US" altLang="en-US" sz="2400" dirty="0">
                <a:solidFill>
                  <a:srgbClr val="0086B3"/>
                </a:solidFill>
                <a:latin typeface="JetBrains Mono"/>
              </a:rPr>
              <a:t>0</a:t>
            </a:r>
            <a:r>
              <a:rPr lang="en-US" altLang="en-US" sz="2400" dirty="0">
                <a:solidFill>
                  <a:srgbClr val="63A35C"/>
                </a:solidFill>
                <a:latin typeface="JetBrains Mono"/>
              </a:rPr>
              <a:t>;</a:t>
            </a:r>
            <a:br>
              <a:rPr lang="en-US" altLang="en-US" sz="2400" dirty="0">
                <a:solidFill>
                  <a:srgbClr val="63A35C"/>
                </a:solidFill>
                <a:latin typeface="JetBrains Mono"/>
              </a:rPr>
            </a:br>
            <a:r>
              <a:rPr lang="en-US" altLang="en-US" sz="2400" dirty="0">
                <a:solidFill>
                  <a:srgbClr val="63A35C"/>
                </a:solidFill>
                <a:latin typeface="JetBrains Mono"/>
              </a:rPr>
              <a:t>}</a:t>
            </a:r>
            <a:endParaRPr lang="en-US" sz="2400" dirty="0"/>
          </a:p>
        </p:txBody>
      </p:sp>
      <p:sp>
        <p:nvSpPr>
          <p:cNvPr id="8" name="Rectangle 3">
            <a:extLst>
              <a:ext uri="{FF2B5EF4-FFF2-40B4-BE49-F238E27FC236}">
                <a16:creationId xmlns:a16="http://schemas.microsoft.com/office/drawing/2014/main" id="{28D18060-62CE-48D3-A996-3CF52C551C82}"/>
              </a:ext>
            </a:extLst>
          </p:cNvPr>
          <p:cNvSpPr>
            <a:spLocks noChangeArrowheads="1"/>
          </p:cNvSpPr>
          <p:nvPr/>
        </p:nvSpPr>
        <p:spPr bwMode="auto">
          <a:xfrm>
            <a:off x="8044649" y="1143360"/>
            <a:ext cx="405656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8080"/>
                </a:solidFill>
                <a:effectLst/>
                <a:latin typeface="JetBrains Mono"/>
              </a:rPr>
              <a:t>Point </a:t>
            </a:r>
            <a:r>
              <a:rPr kumimoji="0" lang="en-US" altLang="en-US" sz="1400" b="0" i="0" u="none" strike="noStrike" cap="none" normalizeH="0" baseline="0">
                <a:ln>
                  <a:noFill/>
                </a:ln>
                <a:solidFill>
                  <a:srgbClr val="A71D5D"/>
                </a:solidFill>
                <a:effectLst/>
                <a:latin typeface="JetBrains Mono"/>
              </a:rPr>
              <a:t>operator</a:t>
            </a:r>
            <a:r>
              <a:rPr kumimoji="0" lang="en-US" altLang="en-US" sz="1400" b="0" i="0" u="none" strike="noStrike" cap="none" normalizeH="0" baseline="0">
                <a:ln>
                  <a:noFill/>
                </a:ln>
                <a:solidFill>
                  <a:srgbClr val="008080"/>
                </a:solidFill>
                <a:effectLst/>
                <a:latin typeface="JetBrains Mono"/>
              </a:rPr>
              <a:t>/</a:t>
            </a:r>
            <a:r>
              <a:rPr kumimoji="0" lang="en-US" altLang="en-US" sz="1400" b="0" i="0" u="none" strike="noStrike" cap="none" normalizeH="0" baseline="0">
                <a:ln>
                  <a:noFill/>
                </a:ln>
                <a:solidFill>
                  <a:srgbClr val="63A35C"/>
                </a:solidFill>
                <a:effectLst/>
                <a:latin typeface="JetBrains Mono"/>
              </a:rPr>
              <a:t>(</a:t>
            </a:r>
            <a:r>
              <a:rPr kumimoji="0" lang="en-US" altLang="en-US" sz="1400" b="0" i="0" u="none" strike="noStrike" cap="none" normalizeH="0" baseline="0">
                <a:ln>
                  <a:noFill/>
                </a:ln>
                <a:solidFill>
                  <a:srgbClr val="A71D5D"/>
                </a:solidFill>
                <a:effectLst/>
                <a:latin typeface="JetBrains Mono"/>
              </a:rPr>
              <a:t>const </a:t>
            </a:r>
            <a:r>
              <a:rPr kumimoji="0" lang="en-US" altLang="en-US" sz="1400" b="0" i="0" u="none" strike="noStrike" cap="none" normalizeH="0" baseline="0">
                <a:ln>
                  <a:noFill/>
                </a:ln>
                <a:solidFill>
                  <a:srgbClr val="008080"/>
                </a:solidFill>
                <a:effectLst/>
                <a:latin typeface="JetBrains Mono"/>
              </a:rPr>
              <a:t>Point </a:t>
            </a:r>
            <a:r>
              <a:rPr kumimoji="0" lang="en-US" altLang="en-US" sz="1400" b="0" i="0" u="none" strike="noStrike" cap="none" normalizeH="0" baseline="0">
                <a:ln>
                  <a:noFill/>
                </a:ln>
                <a:solidFill>
                  <a:srgbClr val="A71D5D"/>
                </a:solidFill>
                <a:effectLst/>
                <a:latin typeface="JetBrains Mono"/>
              </a:rPr>
              <a:t>&amp;</a:t>
            </a:r>
            <a:r>
              <a:rPr kumimoji="0" lang="en-US" altLang="en-US" sz="1400" b="0" i="0" u="none" strike="noStrike" cap="none" normalizeH="0" baseline="0">
                <a:ln>
                  <a:noFill/>
                </a:ln>
                <a:solidFill>
                  <a:srgbClr val="333333"/>
                </a:solidFill>
                <a:effectLst/>
                <a:latin typeface="JetBrains Mono"/>
              </a:rPr>
              <a:t>other</a:t>
            </a:r>
            <a:r>
              <a:rPr kumimoji="0" lang="en-US" altLang="en-US" sz="1400" b="0" i="0" u="none" strike="noStrike" cap="none" normalizeH="0" baseline="0">
                <a:ln>
                  <a:noFill/>
                </a:ln>
                <a:solidFill>
                  <a:srgbClr val="63A35C"/>
                </a:solidFill>
                <a:effectLst/>
                <a:latin typeface="JetBrains Mono"/>
              </a:rPr>
              <a:t>) </a:t>
            </a:r>
            <a:r>
              <a:rPr kumimoji="0" lang="en-US" altLang="en-US" sz="1400" b="0" i="0" u="none" strike="noStrike" cap="none" normalizeH="0" baseline="0">
                <a:ln>
                  <a:noFill/>
                </a:ln>
                <a:solidFill>
                  <a:srgbClr val="A71D5D"/>
                </a:solidFill>
                <a:effectLst/>
                <a:latin typeface="JetBrains Mono"/>
              </a:rPr>
              <a:t>const</a:t>
            </a:r>
            <a:br>
              <a:rPr kumimoji="0" lang="en-US" altLang="en-US" sz="1400" b="0" i="0" u="none" strike="noStrike" cap="none" normalizeH="0" baseline="0">
                <a:ln>
                  <a:noFill/>
                </a:ln>
                <a:solidFill>
                  <a:srgbClr val="A71D5D"/>
                </a:solidFill>
                <a:effectLst/>
                <a:latin typeface="JetBrains Mono"/>
              </a:rPr>
            </a:br>
            <a:r>
              <a:rPr kumimoji="0" lang="en-US" altLang="en-US" sz="1400" b="0" i="0" u="none" strike="noStrike" cap="none" normalizeH="0" baseline="0">
                <a:ln>
                  <a:noFill/>
                </a:ln>
                <a:solidFill>
                  <a:srgbClr val="63A35C"/>
                </a:solidFill>
                <a:effectLst/>
                <a:latin typeface="JetBrains Mono"/>
              </a:rPr>
              <a:t>{</a:t>
            </a:r>
            <a:br>
              <a:rPr kumimoji="0" lang="en-US" altLang="en-US" sz="1400" b="0" i="0" u="none" strike="noStrike" cap="none" normalizeH="0" baseline="0">
                <a:ln>
                  <a:noFill/>
                </a:ln>
                <a:solidFill>
                  <a:srgbClr val="63A35C"/>
                </a:solidFill>
                <a:effectLst/>
                <a:latin typeface="JetBrains Mono"/>
              </a:rPr>
            </a:br>
            <a:r>
              <a:rPr kumimoji="0" lang="en-US" altLang="en-US" sz="1400" b="0" i="0" u="none" strike="noStrike" cap="none" normalizeH="0" baseline="0">
                <a:ln>
                  <a:noFill/>
                </a:ln>
                <a:solidFill>
                  <a:srgbClr val="63A35C"/>
                </a:solidFill>
                <a:effectLst/>
                <a:latin typeface="JetBrains Mono"/>
              </a:rPr>
              <a:t>   </a:t>
            </a:r>
            <a:r>
              <a:rPr kumimoji="0" lang="en-US" altLang="en-US" sz="1400" b="0" i="0" u="none" strike="noStrike" cap="none" normalizeH="0" baseline="0">
                <a:ln>
                  <a:noFill/>
                </a:ln>
                <a:solidFill>
                  <a:srgbClr val="A71D5D"/>
                </a:solidFill>
                <a:effectLst/>
                <a:latin typeface="JetBrains Mono"/>
              </a:rPr>
              <a:t>if </a:t>
            </a:r>
            <a:r>
              <a:rPr kumimoji="0" lang="en-US" altLang="en-US" sz="1400" b="0" i="0" u="none" strike="noStrike" cap="none" normalizeH="0" baseline="0">
                <a:ln>
                  <a:noFill/>
                </a:ln>
                <a:solidFill>
                  <a:srgbClr val="63A35C"/>
                </a:solidFill>
                <a:effectLst/>
                <a:latin typeface="JetBrains Mono"/>
              </a:rPr>
              <a:t>(</a:t>
            </a:r>
            <a:r>
              <a:rPr kumimoji="0" lang="en-US" altLang="en-US" sz="1400" b="0" i="0" u="none" strike="noStrike" cap="none" normalizeH="0" baseline="0">
                <a:ln>
                  <a:noFill/>
                </a:ln>
                <a:solidFill>
                  <a:srgbClr val="A71D5D"/>
                </a:solidFill>
                <a:effectLst/>
                <a:latin typeface="JetBrains Mono"/>
              </a:rPr>
              <a:t>!</a:t>
            </a:r>
            <a:r>
              <a:rPr kumimoji="0" lang="en-US" altLang="en-US" sz="1400" b="0" i="0" u="none" strike="noStrike" cap="none" normalizeH="0" baseline="0">
                <a:ln>
                  <a:noFill/>
                </a:ln>
                <a:solidFill>
                  <a:srgbClr val="333333"/>
                </a:solidFill>
                <a:effectLst/>
                <a:latin typeface="JetBrains Mono"/>
              </a:rPr>
              <a:t>other</a:t>
            </a:r>
            <a:r>
              <a:rPr kumimoji="0" lang="en-US" altLang="en-US" sz="1400" b="0" i="0" u="none" strike="noStrike" cap="none" normalizeH="0" baseline="0">
                <a:ln>
                  <a:noFill/>
                </a:ln>
                <a:solidFill>
                  <a:srgbClr val="63A35C"/>
                </a:solidFill>
                <a:effectLst/>
                <a:latin typeface="JetBrains Mono"/>
              </a:rPr>
              <a:t>.</a:t>
            </a:r>
            <a:r>
              <a:rPr kumimoji="0" lang="en-US" altLang="en-US" sz="1400" b="0" i="0" u="none" strike="noStrike" cap="none" normalizeH="0" baseline="0">
                <a:ln>
                  <a:noFill/>
                </a:ln>
                <a:solidFill>
                  <a:srgbClr val="990073"/>
                </a:solidFill>
                <a:effectLst/>
                <a:latin typeface="JetBrains Mono"/>
              </a:rPr>
              <a:t>_x</a:t>
            </a:r>
            <a:r>
              <a:rPr kumimoji="0" lang="en-US" altLang="en-US" sz="1400" b="0" i="0" u="none" strike="noStrike" cap="none" normalizeH="0" baseline="0">
                <a:ln>
                  <a:noFill/>
                </a:ln>
                <a:solidFill>
                  <a:srgbClr val="63A35C"/>
                </a:solidFill>
                <a:effectLst/>
                <a:latin typeface="JetBrains Mono"/>
              </a:rPr>
              <a:t>)</a:t>
            </a:r>
            <a:br>
              <a:rPr kumimoji="0" lang="en-US" altLang="en-US" sz="1400" b="0" i="0" u="none" strike="noStrike" cap="none" normalizeH="0" baseline="0">
                <a:ln>
                  <a:noFill/>
                </a:ln>
                <a:solidFill>
                  <a:srgbClr val="63A35C"/>
                </a:solidFill>
                <a:effectLst/>
                <a:latin typeface="JetBrains Mono"/>
              </a:rPr>
            </a:br>
            <a:r>
              <a:rPr kumimoji="0" lang="en-US" altLang="en-US" sz="1400" b="0" i="0" u="none" strike="noStrike" cap="none" normalizeH="0" baseline="0">
                <a:ln>
                  <a:noFill/>
                </a:ln>
                <a:solidFill>
                  <a:srgbClr val="63A35C"/>
                </a:solidFill>
                <a:effectLst/>
                <a:latin typeface="JetBrains Mono"/>
              </a:rPr>
              <a:t>   {</a:t>
            </a:r>
            <a:br>
              <a:rPr kumimoji="0" lang="en-US" altLang="en-US" sz="1400" b="0" i="0" u="none" strike="noStrike" cap="none" normalizeH="0" baseline="0">
                <a:ln>
                  <a:noFill/>
                </a:ln>
                <a:solidFill>
                  <a:srgbClr val="63A35C"/>
                </a:solidFill>
                <a:effectLst/>
                <a:latin typeface="JetBrains Mono"/>
              </a:rPr>
            </a:br>
            <a:r>
              <a:rPr kumimoji="0" lang="en-US" altLang="en-US" sz="1400" b="0" i="0" u="none" strike="noStrike" cap="none" normalizeH="0" baseline="0">
                <a:ln>
                  <a:noFill/>
                </a:ln>
                <a:solidFill>
                  <a:srgbClr val="63A35C"/>
                </a:solidFill>
                <a:effectLst/>
                <a:latin typeface="JetBrains Mono"/>
              </a:rPr>
              <a:t>      </a:t>
            </a:r>
            <a:r>
              <a:rPr kumimoji="0" lang="en-US" altLang="en-US" sz="1400" b="0" i="0" u="none" strike="noStrike" cap="none" normalizeH="0" baseline="0">
                <a:ln>
                  <a:noFill/>
                </a:ln>
                <a:solidFill>
                  <a:srgbClr val="A71D5D"/>
                </a:solidFill>
                <a:effectLst/>
                <a:latin typeface="JetBrains Mono"/>
              </a:rPr>
              <a:t>throw </a:t>
            </a:r>
            <a:r>
              <a:rPr kumimoji="0" lang="en-US" altLang="en-US" sz="1400" b="0" i="0" u="none" strike="noStrike" cap="none" normalizeH="0" baseline="0">
                <a:ln>
                  <a:noFill/>
                </a:ln>
                <a:solidFill>
                  <a:srgbClr val="008080"/>
                </a:solidFill>
                <a:effectLst/>
                <a:latin typeface="JetBrains Mono"/>
              </a:rPr>
              <a:t>std</a:t>
            </a:r>
            <a:r>
              <a:rPr kumimoji="0" lang="en-US" altLang="en-US" sz="1400" b="0" i="0" u="none" strike="noStrike" cap="none" normalizeH="0" baseline="0">
                <a:ln>
                  <a:noFill/>
                </a:ln>
                <a:solidFill>
                  <a:srgbClr val="A71D5D"/>
                </a:solidFill>
                <a:effectLst/>
                <a:latin typeface="JetBrains Mono"/>
              </a:rPr>
              <a:t>::</a:t>
            </a:r>
            <a:r>
              <a:rPr kumimoji="0" lang="en-US" altLang="en-US" sz="1400" b="0" i="0" u="none" strike="noStrike" cap="none" normalizeH="0" baseline="0">
                <a:ln>
                  <a:noFill/>
                </a:ln>
                <a:solidFill>
                  <a:srgbClr val="008080"/>
                </a:solidFill>
                <a:effectLst/>
                <a:latin typeface="JetBrains Mono"/>
              </a:rPr>
              <a:t>runtime_error</a:t>
            </a:r>
            <a:r>
              <a:rPr kumimoji="0" lang="en-US" altLang="en-US" sz="1400" b="0" i="0" u="none" strike="noStrike" cap="none" normalizeH="0" baseline="0">
                <a:ln>
                  <a:noFill/>
                </a:ln>
                <a:solidFill>
                  <a:srgbClr val="63A35C"/>
                </a:solidFill>
                <a:effectLst/>
                <a:latin typeface="JetBrains Mono"/>
              </a:rPr>
              <a:t>(</a:t>
            </a:r>
            <a:r>
              <a:rPr kumimoji="0" lang="en-US" altLang="en-US" sz="1400" b="0" i="0" u="none" strike="noStrike" cap="none" normalizeH="0" baseline="0">
                <a:ln>
                  <a:noFill/>
                </a:ln>
                <a:solidFill>
                  <a:srgbClr val="183691"/>
                </a:solidFill>
                <a:effectLst/>
                <a:latin typeface="JetBrains Mono"/>
              </a:rPr>
              <a:t>"x in divisor point is 0"</a:t>
            </a:r>
            <a:r>
              <a:rPr kumimoji="0" lang="en-US" altLang="en-US" sz="1400" b="0" i="0" u="none" strike="noStrike" cap="none" normalizeH="0" baseline="0">
                <a:ln>
                  <a:noFill/>
                </a:ln>
                <a:solidFill>
                  <a:srgbClr val="63A35C"/>
                </a:solidFill>
                <a:effectLst/>
                <a:latin typeface="JetBrains Mono"/>
              </a:rPr>
              <a:t>);</a:t>
            </a:r>
            <a:br>
              <a:rPr kumimoji="0" lang="en-US" altLang="en-US" sz="1400" b="0" i="0" u="none" strike="noStrike" cap="none" normalizeH="0" baseline="0">
                <a:ln>
                  <a:noFill/>
                </a:ln>
                <a:solidFill>
                  <a:srgbClr val="63A35C"/>
                </a:solidFill>
                <a:effectLst/>
                <a:latin typeface="JetBrains Mono"/>
              </a:rPr>
            </a:br>
            <a:r>
              <a:rPr kumimoji="0" lang="en-US" altLang="en-US" sz="1400" b="0" i="0" u="none" strike="noStrike" cap="none" normalizeH="0" baseline="0">
                <a:ln>
                  <a:noFill/>
                </a:ln>
                <a:solidFill>
                  <a:srgbClr val="63A35C"/>
                </a:solidFill>
                <a:effectLst/>
                <a:latin typeface="JetBrains Mono"/>
              </a:rPr>
              <a:t>   }</a:t>
            </a:r>
            <a:br>
              <a:rPr kumimoji="0" lang="en-US" altLang="en-US" sz="1400" b="0" i="0" u="none" strike="noStrike" cap="none" normalizeH="0" baseline="0">
                <a:ln>
                  <a:noFill/>
                </a:ln>
                <a:solidFill>
                  <a:srgbClr val="63A35C"/>
                </a:solidFill>
                <a:effectLst/>
                <a:latin typeface="JetBrains Mono"/>
              </a:rPr>
            </a:br>
            <a:r>
              <a:rPr kumimoji="0" lang="en-US" altLang="en-US" sz="1400" b="0" i="0" u="none" strike="noStrike" cap="none" normalizeH="0" baseline="0">
                <a:ln>
                  <a:noFill/>
                </a:ln>
                <a:solidFill>
                  <a:srgbClr val="63A35C"/>
                </a:solidFill>
                <a:effectLst/>
                <a:latin typeface="JetBrains Mono"/>
              </a:rPr>
              <a:t>   </a:t>
            </a:r>
            <a:r>
              <a:rPr kumimoji="0" lang="en-US" altLang="en-US" sz="1400" b="0" i="0" u="none" strike="noStrike" cap="none" normalizeH="0" baseline="0">
                <a:ln>
                  <a:noFill/>
                </a:ln>
                <a:solidFill>
                  <a:srgbClr val="A71D5D"/>
                </a:solidFill>
                <a:effectLst/>
                <a:latin typeface="JetBrains Mono"/>
              </a:rPr>
              <a:t>return </a:t>
            </a:r>
            <a:r>
              <a:rPr kumimoji="0" lang="en-US" altLang="en-US" sz="1400" b="0" i="0" u="none" strike="noStrike" cap="none" normalizeH="0" baseline="0">
                <a:ln>
                  <a:noFill/>
                </a:ln>
                <a:solidFill>
                  <a:srgbClr val="63A35C"/>
                </a:solidFill>
                <a:effectLst/>
                <a:latin typeface="JetBrains Mono"/>
              </a:rPr>
              <a:t>{</a:t>
            </a:r>
            <a:r>
              <a:rPr kumimoji="0" lang="en-US" altLang="en-US" sz="1400" b="0" i="0" u="none" strike="noStrike" cap="none" normalizeH="0" baseline="0">
                <a:ln>
                  <a:noFill/>
                </a:ln>
                <a:solidFill>
                  <a:srgbClr val="990073"/>
                </a:solidFill>
                <a:effectLst/>
                <a:latin typeface="JetBrains Mono"/>
              </a:rPr>
              <a:t>_x </a:t>
            </a:r>
            <a:r>
              <a:rPr kumimoji="0" lang="en-US" altLang="en-US" sz="1400" b="0" i="0" u="none" strike="noStrike" cap="none" normalizeH="0" baseline="0">
                <a:ln>
                  <a:noFill/>
                </a:ln>
                <a:solidFill>
                  <a:srgbClr val="A71D5D"/>
                </a:solidFill>
                <a:effectLst/>
                <a:latin typeface="JetBrains Mono"/>
              </a:rPr>
              <a:t>/ </a:t>
            </a:r>
            <a:r>
              <a:rPr kumimoji="0" lang="en-US" altLang="en-US" sz="1400" b="0" i="0" u="none" strike="noStrike" cap="none" normalizeH="0" baseline="0">
                <a:ln>
                  <a:noFill/>
                </a:ln>
                <a:solidFill>
                  <a:srgbClr val="333333"/>
                </a:solidFill>
                <a:effectLst/>
                <a:latin typeface="JetBrains Mono"/>
              </a:rPr>
              <a:t>other</a:t>
            </a:r>
            <a:r>
              <a:rPr kumimoji="0" lang="en-US" altLang="en-US" sz="1400" b="0" i="0" u="none" strike="noStrike" cap="none" normalizeH="0" baseline="0">
                <a:ln>
                  <a:noFill/>
                </a:ln>
                <a:solidFill>
                  <a:srgbClr val="63A35C"/>
                </a:solidFill>
                <a:effectLst/>
                <a:latin typeface="JetBrains Mono"/>
              </a:rPr>
              <a:t>.</a:t>
            </a:r>
            <a:r>
              <a:rPr kumimoji="0" lang="en-US" altLang="en-US" sz="1400" b="0" i="0" u="none" strike="noStrike" cap="none" normalizeH="0" baseline="0">
                <a:ln>
                  <a:noFill/>
                </a:ln>
                <a:solidFill>
                  <a:srgbClr val="990073"/>
                </a:solidFill>
                <a:effectLst/>
                <a:latin typeface="JetBrains Mono"/>
              </a:rPr>
              <a:t>_x</a:t>
            </a:r>
            <a:r>
              <a:rPr kumimoji="0" lang="en-US" altLang="en-US" sz="1400" b="0" i="0" u="none" strike="noStrike" cap="none" normalizeH="0" baseline="0">
                <a:ln>
                  <a:noFill/>
                </a:ln>
                <a:solidFill>
                  <a:srgbClr val="63A35C"/>
                </a:solidFill>
                <a:effectLst/>
                <a:latin typeface="JetBrains Mono"/>
              </a:rPr>
              <a:t>, </a:t>
            </a:r>
            <a:r>
              <a:rPr kumimoji="0" lang="en-US" altLang="en-US" sz="1400" b="0" i="0" u="none" strike="noStrike" cap="none" normalizeH="0" baseline="0">
                <a:ln>
                  <a:noFill/>
                </a:ln>
                <a:solidFill>
                  <a:srgbClr val="990073"/>
                </a:solidFill>
                <a:effectLst/>
                <a:latin typeface="JetBrains Mono"/>
              </a:rPr>
              <a:t>_y </a:t>
            </a:r>
            <a:r>
              <a:rPr kumimoji="0" lang="en-US" altLang="en-US" sz="1400" b="0" i="0" u="none" strike="noStrike" cap="none" normalizeH="0" baseline="0">
                <a:ln>
                  <a:noFill/>
                </a:ln>
                <a:solidFill>
                  <a:srgbClr val="A71D5D"/>
                </a:solidFill>
                <a:effectLst/>
                <a:latin typeface="JetBrains Mono"/>
              </a:rPr>
              <a:t>/ </a:t>
            </a:r>
            <a:r>
              <a:rPr kumimoji="0" lang="en-US" altLang="en-US" sz="1400" b="0" i="0" u="none" strike="noStrike" cap="none" normalizeH="0" baseline="0">
                <a:ln>
                  <a:noFill/>
                </a:ln>
                <a:solidFill>
                  <a:srgbClr val="333333"/>
                </a:solidFill>
                <a:effectLst/>
                <a:latin typeface="JetBrains Mono"/>
              </a:rPr>
              <a:t>other</a:t>
            </a:r>
            <a:r>
              <a:rPr kumimoji="0" lang="en-US" altLang="en-US" sz="1400" b="0" i="0" u="none" strike="noStrike" cap="none" normalizeH="0" baseline="0">
                <a:ln>
                  <a:noFill/>
                </a:ln>
                <a:solidFill>
                  <a:srgbClr val="63A35C"/>
                </a:solidFill>
                <a:effectLst/>
                <a:latin typeface="JetBrains Mono"/>
              </a:rPr>
              <a:t>.</a:t>
            </a:r>
            <a:r>
              <a:rPr kumimoji="0" lang="en-US" altLang="en-US" sz="1400" b="0" i="0" u="none" strike="noStrike" cap="none" normalizeH="0" baseline="0">
                <a:ln>
                  <a:noFill/>
                </a:ln>
                <a:solidFill>
                  <a:srgbClr val="990073"/>
                </a:solidFill>
                <a:effectLst/>
                <a:latin typeface="JetBrains Mono"/>
              </a:rPr>
              <a:t>_y</a:t>
            </a:r>
            <a:r>
              <a:rPr kumimoji="0" lang="en-US" altLang="en-US" sz="1400" b="0" i="0" u="none" strike="noStrike" cap="none" normalizeH="0" baseline="0">
                <a:ln>
                  <a:noFill/>
                </a:ln>
                <a:solidFill>
                  <a:srgbClr val="63A35C"/>
                </a:solidFill>
                <a:effectLst/>
                <a:latin typeface="JetBrains Mono"/>
              </a:rPr>
              <a:t>};</a:t>
            </a:r>
            <a:br>
              <a:rPr kumimoji="0" lang="en-US" altLang="en-US" sz="1400" b="0" i="0" u="none" strike="noStrike" cap="none" normalizeH="0" baseline="0">
                <a:ln>
                  <a:noFill/>
                </a:ln>
                <a:solidFill>
                  <a:srgbClr val="63A35C"/>
                </a:solidFill>
                <a:effectLst/>
                <a:latin typeface="JetBrains Mono"/>
              </a:rPr>
            </a:br>
            <a:r>
              <a:rPr kumimoji="0" lang="en-US" altLang="en-US" sz="1400" b="0" i="0" u="none" strike="noStrike" cap="none" normalizeH="0" baseline="0">
                <a:ln>
                  <a:noFill/>
                </a:ln>
                <a:solidFill>
                  <a:srgbClr val="63A35C"/>
                </a:solidFill>
                <a:effectLst/>
                <a:latin typeface="JetBrains Mono"/>
              </a:rPr>
              <a:t>}</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9" name="Rectangle: Diagonal Corners Rounded 8">
            <a:extLst>
              <a:ext uri="{FF2B5EF4-FFF2-40B4-BE49-F238E27FC236}">
                <a16:creationId xmlns:a16="http://schemas.microsoft.com/office/drawing/2014/main" id="{A16B4370-6707-4EF8-841F-D823AECEB6B1}"/>
              </a:ext>
            </a:extLst>
          </p:cNvPr>
          <p:cNvSpPr/>
          <p:nvPr/>
        </p:nvSpPr>
        <p:spPr>
          <a:xfrm>
            <a:off x="9394371" y="6019158"/>
            <a:ext cx="2650672" cy="638897"/>
          </a:xfrm>
          <a:prstGeom prst="round2Diag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Memory leak</a:t>
            </a:r>
          </a:p>
        </p:txBody>
      </p:sp>
      <p:cxnSp>
        <p:nvCxnSpPr>
          <p:cNvPr id="11" name="Straight Arrow Connector 10">
            <a:extLst>
              <a:ext uri="{FF2B5EF4-FFF2-40B4-BE49-F238E27FC236}">
                <a16:creationId xmlns:a16="http://schemas.microsoft.com/office/drawing/2014/main" id="{163D7B5B-09F0-476E-813E-FE03CD31D856}"/>
              </a:ext>
            </a:extLst>
          </p:cNvPr>
          <p:cNvCxnSpPr>
            <a:stCxn id="9" idx="3"/>
          </p:cNvCxnSpPr>
          <p:nvPr/>
        </p:nvCxnSpPr>
        <p:spPr>
          <a:xfrm flipH="1" flipV="1">
            <a:off x="9165771" y="5382986"/>
            <a:ext cx="1553936" cy="6361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381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8032"/>
            <a:ext cx="10972800" cy="1066800"/>
          </a:xfrm>
        </p:spPr>
        <p:txBody>
          <a:bodyPr>
            <a:normAutofit/>
          </a:bodyPr>
          <a:lstStyle/>
          <a:p>
            <a:r>
              <a:rPr lang="en-US" dirty="0"/>
              <a:t>Resource management with exceptions</a:t>
            </a:r>
          </a:p>
        </p:txBody>
      </p:sp>
      <p:sp>
        <p:nvSpPr>
          <p:cNvPr id="4" name="Slide Number Placeholder 3"/>
          <p:cNvSpPr>
            <a:spLocks noGrp="1"/>
          </p:cNvSpPr>
          <p:nvPr>
            <p:ph type="sldNum" sz="quarter" idx="12"/>
          </p:nvPr>
        </p:nvSpPr>
        <p:spPr/>
        <p:txBody>
          <a:bodyPr/>
          <a:lstStyle/>
          <a:p>
            <a:fld id="{B52F3321-D1B1-4887-83AE-A4488FE8D36A}" type="slidenum">
              <a:rPr lang="he-IL" smtClean="0"/>
              <a:pPr/>
              <a:t>16</a:t>
            </a:fld>
            <a:endParaRPr lang="en-US"/>
          </a:p>
        </p:txBody>
      </p:sp>
      <p:sp>
        <p:nvSpPr>
          <p:cNvPr id="7" name="Rectangle 6">
            <a:extLst>
              <a:ext uri="{FF2B5EF4-FFF2-40B4-BE49-F238E27FC236}">
                <a16:creationId xmlns:a16="http://schemas.microsoft.com/office/drawing/2014/main" id="{C19A1575-FDE4-4562-976F-F657A5904340}"/>
              </a:ext>
            </a:extLst>
          </p:cNvPr>
          <p:cNvSpPr/>
          <p:nvPr/>
        </p:nvSpPr>
        <p:spPr>
          <a:xfrm>
            <a:off x="636815" y="1800592"/>
            <a:ext cx="6395357" cy="4524315"/>
          </a:xfrm>
          <a:prstGeom prst="rect">
            <a:avLst/>
          </a:prstGeom>
        </p:spPr>
        <p:txBody>
          <a:bodyPr wrap="square">
            <a:spAutoFit/>
          </a:bodyPr>
          <a:lstStyle/>
          <a:p>
            <a:r>
              <a:rPr lang="en-US" altLang="en-US" sz="2400" dirty="0">
                <a:solidFill>
                  <a:srgbClr val="A71D5D"/>
                </a:solidFill>
                <a:latin typeface="JetBrains Mono"/>
              </a:rPr>
              <a:t>int </a:t>
            </a:r>
            <a:r>
              <a:rPr lang="en-US" altLang="en-US" sz="2400" dirty="0">
                <a:solidFill>
                  <a:srgbClr val="795DA3"/>
                </a:solidFill>
                <a:latin typeface="JetBrains Mono"/>
              </a:rPr>
              <a:t>main</a:t>
            </a:r>
            <a:r>
              <a:rPr lang="en-US" altLang="en-US" sz="2400" dirty="0">
                <a:solidFill>
                  <a:srgbClr val="63A35C"/>
                </a:solidFill>
                <a:latin typeface="JetBrains Mono"/>
              </a:rPr>
              <a:t>()</a:t>
            </a:r>
            <a:br>
              <a:rPr lang="en-US" altLang="en-US" sz="2400" dirty="0">
                <a:solidFill>
                  <a:srgbClr val="63A35C"/>
                </a:solidFill>
                <a:latin typeface="JetBrains Mono"/>
              </a:rPr>
            </a:br>
            <a:r>
              <a:rPr lang="en-US" altLang="en-US" sz="2400" dirty="0">
                <a:solidFill>
                  <a:srgbClr val="63A35C"/>
                </a:solidFill>
                <a:latin typeface="JetBrains Mono"/>
              </a:rPr>
              <a:t>{</a:t>
            </a:r>
            <a:br>
              <a:rPr lang="en-US" altLang="en-US" sz="2400" dirty="0">
                <a:solidFill>
                  <a:srgbClr val="63A35C"/>
                </a:solidFill>
                <a:latin typeface="JetBrains Mono"/>
              </a:rPr>
            </a:br>
            <a:r>
              <a:rPr lang="en-US" altLang="en-US" sz="2400" dirty="0">
                <a:solidFill>
                  <a:srgbClr val="63A35C"/>
                </a:solidFill>
                <a:latin typeface="JetBrains Mono"/>
              </a:rPr>
              <a:t>   </a:t>
            </a:r>
            <a:r>
              <a:rPr lang="en-US" altLang="en-US" sz="2400" dirty="0">
                <a:solidFill>
                  <a:srgbClr val="A71D5D"/>
                </a:solidFill>
                <a:latin typeface="JetBrains Mono"/>
              </a:rPr>
              <a:t>try</a:t>
            </a:r>
            <a:br>
              <a:rPr lang="en-US" altLang="en-US" sz="2400" dirty="0">
                <a:solidFill>
                  <a:srgbClr val="A71D5D"/>
                </a:solidFill>
                <a:latin typeface="JetBrains Mono"/>
              </a:rPr>
            </a:br>
            <a:r>
              <a:rPr lang="en-US" altLang="en-US" sz="2400" dirty="0">
                <a:solidFill>
                  <a:srgbClr val="A71D5D"/>
                </a:solidFill>
                <a:latin typeface="JetBrains Mono"/>
              </a:rPr>
              <a:t>   </a:t>
            </a:r>
            <a:r>
              <a:rPr lang="en-US" altLang="en-US" sz="2400" dirty="0">
                <a:solidFill>
                  <a:srgbClr val="63A35C"/>
                </a:solidFill>
                <a:latin typeface="JetBrains Mono"/>
              </a:rPr>
              <a:t>{</a:t>
            </a:r>
            <a:br>
              <a:rPr lang="en-US" altLang="en-US" sz="2400" dirty="0">
                <a:solidFill>
                  <a:srgbClr val="63A35C"/>
                </a:solidFill>
                <a:latin typeface="JetBrains Mono"/>
              </a:rPr>
            </a:br>
            <a:r>
              <a:rPr lang="en-US" altLang="en-US" sz="2400" dirty="0">
                <a:solidFill>
                  <a:srgbClr val="63A35C"/>
                </a:solidFill>
                <a:latin typeface="JetBrains Mono"/>
              </a:rPr>
              <a:t>      </a:t>
            </a:r>
            <a:r>
              <a:rPr lang="en-US" altLang="en-US" sz="2400" dirty="0" err="1">
                <a:solidFill>
                  <a:srgbClr val="0086B3"/>
                </a:solidFill>
                <a:latin typeface="JetBrains Mono"/>
              </a:rPr>
              <a:t>fooFix</a:t>
            </a:r>
            <a:r>
              <a:rPr lang="en-US" altLang="en-US" sz="2400" dirty="0">
                <a:solidFill>
                  <a:srgbClr val="63A35C"/>
                </a:solidFill>
                <a:latin typeface="JetBrains Mono"/>
              </a:rPr>
              <a:t>();</a:t>
            </a:r>
            <a:br>
              <a:rPr lang="en-US" altLang="en-US" sz="2400" dirty="0">
                <a:solidFill>
                  <a:srgbClr val="63A35C"/>
                </a:solidFill>
                <a:latin typeface="JetBrains Mono"/>
              </a:rPr>
            </a:br>
            <a:r>
              <a:rPr lang="en-US" altLang="en-US" sz="2400" dirty="0">
                <a:solidFill>
                  <a:srgbClr val="63A35C"/>
                </a:solidFill>
                <a:latin typeface="JetBrains Mono"/>
              </a:rPr>
              <a:t>   }</a:t>
            </a:r>
            <a:br>
              <a:rPr lang="en-US" altLang="en-US" sz="2400" dirty="0">
                <a:solidFill>
                  <a:srgbClr val="63A35C"/>
                </a:solidFill>
                <a:latin typeface="JetBrains Mono"/>
              </a:rPr>
            </a:br>
            <a:r>
              <a:rPr lang="en-US" altLang="en-US" sz="2400" dirty="0">
                <a:solidFill>
                  <a:srgbClr val="63A35C"/>
                </a:solidFill>
                <a:latin typeface="JetBrains Mono"/>
              </a:rPr>
              <a:t>   </a:t>
            </a:r>
            <a:r>
              <a:rPr lang="en-US" altLang="en-US" sz="2400" dirty="0">
                <a:solidFill>
                  <a:srgbClr val="A71D5D"/>
                </a:solidFill>
                <a:latin typeface="JetBrains Mono"/>
              </a:rPr>
              <a:t>catch </a:t>
            </a:r>
            <a:r>
              <a:rPr lang="en-US" altLang="en-US" sz="2400" dirty="0">
                <a:solidFill>
                  <a:srgbClr val="63A35C"/>
                </a:solidFill>
                <a:latin typeface="JetBrains Mono"/>
              </a:rPr>
              <a:t>(</a:t>
            </a:r>
            <a:r>
              <a:rPr lang="en-US" altLang="en-US" sz="2400" dirty="0">
                <a:solidFill>
                  <a:srgbClr val="A71D5D"/>
                </a:solidFill>
                <a:latin typeface="JetBrains Mono"/>
              </a:rPr>
              <a:t>const </a:t>
            </a:r>
            <a:r>
              <a:rPr lang="en-US" altLang="en-US" sz="2400" dirty="0">
                <a:solidFill>
                  <a:srgbClr val="008080"/>
                </a:solidFill>
                <a:latin typeface="JetBrains Mono"/>
              </a:rPr>
              <a:t>std</a:t>
            </a:r>
            <a:r>
              <a:rPr lang="en-US" altLang="en-US" sz="2400" dirty="0">
                <a:solidFill>
                  <a:srgbClr val="A71D5D"/>
                </a:solidFill>
                <a:latin typeface="JetBrains Mono"/>
              </a:rPr>
              <a:t>::</a:t>
            </a:r>
            <a:r>
              <a:rPr lang="en-US" altLang="en-US" sz="2400" dirty="0">
                <a:solidFill>
                  <a:srgbClr val="008080"/>
                </a:solidFill>
                <a:latin typeface="JetBrains Mono"/>
              </a:rPr>
              <a:t>exception </a:t>
            </a:r>
            <a:r>
              <a:rPr lang="en-US" altLang="en-US" sz="2400" dirty="0">
                <a:solidFill>
                  <a:srgbClr val="A71D5D"/>
                </a:solidFill>
                <a:latin typeface="JetBrains Mono"/>
              </a:rPr>
              <a:t>&amp;</a:t>
            </a:r>
            <a:r>
              <a:rPr lang="en-US" altLang="en-US" sz="2400" dirty="0">
                <a:solidFill>
                  <a:srgbClr val="0086B3"/>
                </a:solidFill>
                <a:latin typeface="JetBrains Mono"/>
              </a:rPr>
              <a:t>e</a:t>
            </a:r>
            <a:r>
              <a:rPr lang="en-US" altLang="en-US" sz="2400" dirty="0">
                <a:solidFill>
                  <a:srgbClr val="63A35C"/>
                </a:solidFill>
                <a:latin typeface="JetBrains Mono"/>
              </a:rPr>
              <a:t>)</a:t>
            </a:r>
            <a:br>
              <a:rPr lang="en-US" altLang="en-US" sz="2400" dirty="0">
                <a:solidFill>
                  <a:srgbClr val="63A35C"/>
                </a:solidFill>
                <a:latin typeface="JetBrains Mono"/>
              </a:rPr>
            </a:br>
            <a:r>
              <a:rPr lang="en-US" altLang="en-US" sz="2400" dirty="0">
                <a:solidFill>
                  <a:srgbClr val="63A35C"/>
                </a:solidFill>
                <a:latin typeface="JetBrains Mono"/>
              </a:rPr>
              <a:t>   {</a:t>
            </a:r>
            <a:br>
              <a:rPr lang="en-US" altLang="en-US" sz="2400" dirty="0">
                <a:solidFill>
                  <a:srgbClr val="63A35C"/>
                </a:solidFill>
                <a:latin typeface="JetBrains Mono"/>
              </a:rPr>
            </a:br>
            <a:r>
              <a:rPr lang="en-US" altLang="en-US" sz="2400" dirty="0">
                <a:solidFill>
                  <a:srgbClr val="63A35C"/>
                </a:solidFill>
                <a:latin typeface="JetBrains Mono"/>
              </a:rPr>
              <a:t>      </a:t>
            </a:r>
            <a:r>
              <a:rPr lang="en-US" altLang="en-US" sz="2400" dirty="0">
                <a:solidFill>
                  <a:srgbClr val="008080"/>
                </a:solidFill>
                <a:latin typeface="JetBrains Mono"/>
              </a:rPr>
              <a:t>std</a:t>
            </a:r>
            <a:r>
              <a:rPr lang="en-US" altLang="en-US" sz="2400" dirty="0">
                <a:solidFill>
                  <a:srgbClr val="A71D5D"/>
                </a:solidFill>
                <a:latin typeface="JetBrains Mono"/>
              </a:rPr>
              <a:t>::</a:t>
            </a:r>
            <a:r>
              <a:rPr lang="en-US" altLang="en-US" sz="2400" dirty="0" err="1">
                <a:solidFill>
                  <a:srgbClr val="0086B3"/>
                </a:solidFill>
                <a:latin typeface="JetBrains Mono"/>
              </a:rPr>
              <a:t>cout</a:t>
            </a:r>
            <a:r>
              <a:rPr lang="en-US" altLang="en-US" sz="2400" dirty="0">
                <a:solidFill>
                  <a:srgbClr val="0086B3"/>
                </a:solidFill>
                <a:latin typeface="JetBrains Mono"/>
              </a:rPr>
              <a:t> </a:t>
            </a:r>
            <a:r>
              <a:rPr lang="en-US" altLang="en-US" sz="2400" dirty="0">
                <a:solidFill>
                  <a:srgbClr val="008080"/>
                </a:solidFill>
                <a:latin typeface="JetBrains Mono"/>
              </a:rPr>
              <a:t>&lt;&lt; </a:t>
            </a:r>
            <a:r>
              <a:rPr lang="en-US" altLang="en-US" sz="2400" dirty="0">
                <a:solidFill>
                  <a:srgbClr val="183691"/>
                </a:solidFill>
                <a:latin typeface="JetBrains Mono"/>
              </a:rPr>
              <a:t>"Exception caught!" </a:t>
            </a:r>
            <a:r>
              <a:rPr lang="en-US" altLang="en-US" sz="2400" dirty="0">
                <a:solidFill>
                  <a:srgbClr val="008080"/>
                </a:solidFill>
                <a:latin typeface="JetBrains Mono"/>
              </a:rPr>
              <a:t>&lt;&lt; std</a:t>
            </a:r>
            <a:r>
              <a:rPr lang="en-US" altLang="en-US" sz="2400" dirty="0">
                <a:solidFill>
                  <a:srgbClr val="A71D5D"/>
                </a:solidFill>
                <a:latin typeface="JetBrains Mono"/>
              </a:rPr>
              <a:t>::</a:t>
            </a:r>
            <a:r>
              <a:rPr lang="en-US" altLang="en-US" sz="2400" dirty="0" err="1">
                <a:solidFill>
                  <a:srgbClr val="0086B3"/>
                </a:solidFill>
                <a:latin typeface="JetBrains Mono"/>
              </a:rPr>
              <a:t>endl</a:t>
            </a:r>
            <a:r>
              <a:rPr lang="en-US" altLang="en-US" sz="2400" dirty="0">
                <a:solidFill>
                  <a:srgbClr val="63A35C"/>
                </a:solidFill>
                <a:latin typeface="JetBrains Mono"/>
              </a:rPr>
              <a:t>;</a:t>
            </a:r>
            <a:br>
              <a:rPr lang="en-US" altLang="en-US" sz="2400" dirty="0">
                <a:solidFill>
                  <a:srgbClr val="63A35C"/>
                </a:solidFill>
                <a:latin typeface="JetBrains Mono"/>
              </a:rPr>
            </a:br>
            <a:r>
              <a:rPr lang="en-US" altLang="en-US" sz="2400" dirty="0">
                <a:solidFill>
                  <a:srgbClr val="63A35C"/>
                </a:solidFill>
                <a:latin typeface="JetBrains Mono"/>
              </a:rPr>
              <a:t>   }</a:t>
            </a:r>
            <a:br>
              <a:rPr lang="en-US" altLang="en-US" sz="2400" dirty="0">
                <a:solidFill>
                  <a:srgbClr val="63A35C"/>
                </a:solidFill>
                <a:latin typeface="JetBrains Mono"/>
              </a:rPr>
            </a:br>
            <a:r>
              <a:rPr lang="en-US" altLang="en-US" sz="2400" dirty="0">
                <a:solidFill>
                  <a:srgbClr val="63A35C"/>
                </a:solidFill>
                <a:latin typeface="JetBrains Mono"/>
              </a:rPr>
              <a:t>   </a:t>
            </a:r>
            <a:r>
              <a:rPr lang="en-US" altLang="en-US" sz="2400" dirty="0">
                <a:solidFill>
                  <a:srgbClr val="A71D5D"/>
                </a:solidFill>
                <a:latin typeface="JetBrains Mono"/>
              </a:rPr>
              <a:t>return </a:t>
            </a:r>
            <a:r>
              <a:rPr lang="en-US" altLang="en-US" sz="2400" dirty="0">
                <a:solidFill>
                  <a:srgbClr val="0086B3"/>
                </a:solidFill>
                <a:latin typeface="JetBrains Mono"/>
              </a:rPr>
              <a:t>0</a:t>
            </a:r>
            <a:r>
              <a:rPr lang="en-US" altLang="en-US" sz="2400" dirty="0">
                <a:solidFill>
                  <a:srgbClr val="63A35C"/>
                </a:solidFill>
                <a:latin typeface="JetBrains Mono"/>
              </a:rPr>
              <a:t>;</a:t>
            </a:r>
            <a:br>
              <a:rPr lang="en-US" altLang="en-US" sz="2400" dirty="0">
                <a:solidFill>
                  <a:srgbClr val="63A35C"/>
                </a:solidFill>
                <a:latin typeface="JetBrains Mono"/>
              </a:rPr>
            </a:br>
            <a:r>
              <a:rPr lang="en-US" altLang="en-US" sz="2400" dirty="0">
                <a:solidFill>
                  <a:srgbClr val="63A35C"/>
                </a:solidFill>
                <a:latin typeface="JetBrains Mono"/>
              </a:rPr>
              <a:t>}</a:t>
            </a:r>
            <a:endParaRPr lang="en-US" sz="2400" dirty="0"/>
          </a:p>
        </p:txBody>
      </p:sp>
      <p:sp>
        <p:nvSpPr>
          <p:cNvPr id="12" name="Rectangle 1">
            <a:extLst>
              <a:ext uri="{FF2B5EF4-FFF2-40B4-BE49-F238E27FC236}">
                <a16:creationId xmlns:a16="http://schemas.microsoft.com/office/drawing/2014/main" id="{D67B741A-E6A6-4D1C-AF1D-9856DD20D6ED}"/>
              </a:ext>
            </a:extLst>
          </p:cNvPr>
          <p:cNvSpPr>
            <a:spLocks noChangeArrowheads="1"/>
          </p:cNvSpPr>
          <p:nvPr/>
        </p:nvSpPr>
        <p:spPr bwMode="auto">
          <a:xfrm>
            <a:off x="7476363" y="1188960"/>
            <a:ext cx="4238789"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8080"/>
                </a:solidFill>
                <a:effectLst/>
                <a:latin typeface="JetBrains Mono"/>
              </a:rPr>
              <a:t>Point </a:t>
            </a:r>
            <a:r>
              <a:rPr kumimoji="0" lang="en-US" altLang="en-US" sz="2400" b="0" i="0" u="none" strike="noStrike" cap="none" normalizeH="0" baseline="0" dirty="0">
                <a:ln>
                  <a:noFill/>
                </a:ln>
                <a:solidFill>
                  <a:srgbClr val="A71D5D"/>
                </a:solidFill>
                <a:effectLst/>
                <a:latin typeface="JetBrains Mono"/>
              </a:rPr>
              <a:t>*</a:t>
            </a:r>
            <a:r>
              <a:rPr kumimoji="0" lang="en-US" altLang="en-US" sz="2400" b="0" i="0" u="none" strike="noStrike" cap="none" normalizeH="0" baseline="0" dirty="0" err="1">
                <a:ln>
                  <a:noFill/>
                </a:ln>
                <a:solidFill>
                  <a:srgbClr val="795DA3"/>
                </a:solidFill>
                <a:effectLst/>
                <a:latin typeface="JetBrains Mono"/>
              </a:rPr>
              <a:t>fooFix</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008080"/>
                </a:solidFill>
                <a:effectLst/>
                <a:latin typeface="JetBrains Mono"/>
              </a:rPr>
              <a:t>Point </a:t>
            </a:r>
            <a:r>
              <a:rPr kumimoji="0" lang="en-US" altLang="en-US" sz="2400" b="0" i="0" u="none" strike="noStrike" cap="none" normalizeH="0" baseline="0" dirty="0">
                <a:ln>
                  <a:noFill/>
                </a:ln>
                <a:solidFill>
                  <a:srgbClr val="A71D5D"/>
                </a:solidFill>
                <a:effectLst/>
                <a:latin typeface="JetBrains Mono"/>
              </a:rPr>
              <a:t>*</a:t>
            </a:r>
            <a:r>
              <a:rPr kumimoji="0" lang="en-US" altLang="en-US" sz="2400" b="0" i="0" u="none" strike="noStrike" cap="none" normalizeH="0" baseline="0" dirty="0">
                <a:ln>
                  <a:noFill/>
                </a:ln>
                <a:solidFill>
                  <a:srgbClr val="0086B3"/>
                </a:solidFill>
                <a:effectLst/>
                <a:latin typeface="JetBrains Mono"/>
              </a:rPr>
              <a:t>p </a:t>
            </a:r>
            <a:r>
              <a:rPr kumimoji="0" lang="en-US" altLang="en-US" sz="2400" b="0" i="0" u="none" strike="noStrike" cap="none" normalizeH="0" baseline="0" dirty="0">
                <a:ln>
                  <a:noFill/>
                </a:ln>
                <a:solidFill>
                  <a:srgbClr val="A71D5D"/>
                </a:solidFill>
                <a:effectLst/>
                <a:latin typeface="JetBrains Mono"/>
              </a:rPr>
              <a:t>= new </a:t>
            </a:r>
            <a:r>
              <a:rPr kumimoji="0" lang="en-US" altLang="en-US" sz="2400" b="0" i="0" u="none" strike="noStrike" cap="none" normalizeH="0" baseline="0" dirty="0">
                <a:ln>
                  <a:noFill/>
                </a:ln>
                <a:solidFill>
                  <a:srgbClr val="0086B3"/>
                </a:solidFill>
                <a:effectLst/>
                <a:latin typeface="JetBrains Mono"/>
              </a:rPr>
              <a:t>Point</a:t>
            </a:r>
            <a:r>
              <a:rPr kumimoji="0" lang="en-US" altLang="en-US" sz="2400" b="0" i="0" u="none" strike="noStrike" cap="none" normalizeH="0" baseline="0" dirty="0">
                <a:ln>
                  <a:noFill/>
                </a:ln>
                <a:solidFill>
                  <a:srgbClr val="63A35C"/>
                </a:solidFill>
                <a:effectLst/>
                <a:latin typeface="JetBrains Mono"/>
              </a:rPr>
              <a:t>(</a:t>
            </a:r>
            <a:r>
              <a:rPr kumimoji="0" lang="en-US" altLang="en-US" sz="2400" b="0" i="0" u="none" strike="noStrike" cap="none" normalizeH="0" baseline="0" dirty="0">
                <a:ln>
                  <a:noFill/>
                </a:ln>
                <a:solidFill>
                  <a:srgbClr val="0086B3"/>
                </a:solidFill>
                <a:effectLst/>
                <a:latin typeface="JetBrains Mono"/>
              </a:rPr>
              <a:t>10</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0086B3"/>
                </a:solidFill>
                <a:effectLst/>
                <a:latin typeface="JetBrains Mono"/>
              </a:rPr>
              <a:t>5</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008080"/>
                </a:solidFill>
                <a:effectLst/>
                <a:latin typeface="JetBrains Mono"/>
              </a:rPr>
              <a:t>Point </a:t>
            </a:r>
            <a:r>
              <a:rPr kumimoji="0" lang="en-US" altLang="en-US" sz="2400" b="0" i="0" u="none" strike="noStrike" cap="none" normalizeH="0" baseline="0" dirty="0">
                <a:ln>
                  <a:noFill/>
                </a:ln>
                <a:solidFill>
                  <a:srgbClr val="0086B3"/>
                </a:solidFill>
                <a:effectLst/>
                <a:latin typeface="JetBrains Mono"/>
              </a:rPr>
              <a:t>p2 </a:t>
            </a:r>
            <a:r>
              <a:rPr kumimoji="0" lang="en-US" altLang="en-US" sz="2400" b="0" i="0" u="none" strike="noStrike" cap="none" normalizeH="0" baseline="0" dirty="0">
                <a:ln>
                  <a:noFill/>
                </a:ln>
                <a:solidFill>
                  <a:srgbClr val="A71D5D"/>
                </a:solidFill>
                <a:effectLst/>
                <a:latin typeface="JetBrains Mono"/>
              </a:rPr>
              <a:t>= </a:t>
            </a:r>
            <a:r>
              <a:rPr kumimoji="0" lang="en-US" altLang="en-US" sz="2400" b="0" i="0" u="none" strike="noStrike" cap="none" normalizeH="0" baseline="0" dirty="0">
                <a:ln>
                  <a:noFill/>
                </a:ln>
                <a:solidFill>
                  <a:srgbClr val="0086B3"/>
                </a:solidFill>
                <a:effectLst/>
                <a:latin typeface="JetBrains Mono"/>
              </a:rPr>
              <a:t>Point</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try</a:t>
            </a:r>
            <a:br>
              <a:rPr kumimoji="0" lang="en-US" altLang="en-US" sz="2400" b="0" i="0" u="none" strike="noStrike" cap="none" normalizeH="0" baseline="0" dirty="0">
                <a:ln>
                  <a:noFill/>
                </a:ln>
                <a:solidFill>
                  <a:srgbClr val="A71D5D"/>
                </a:solidFill>
                <a:effectLst/>
                <a:latin typeface="JetBrains Mono"/>
              </a:rPr>
            </a:br>
            <a:r>
              <a:rPr kumimoji="0" lang="en-US" altLang="en-US" sz="2400" b="0" i="0" u="none" strike="noStrike" cap="none" normalizeH="0" baseline="0" dirty="0">
                <a:ln>
                  <a:noFill/>
                </a:ln>
                <a:solidFill>
                  <a:srgbClr val="A71D5D"/>
                </a:solidFill>
                <a:effectLst/>
                <a:latin typeface="JetBrains Mono"/>
              </a:rPr>
              <a:t>   </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a:t>
            </a:r>
            <a:r>
              <a:rPr kumimoji="0" lang="en-US" altLang="en-US" sz="2400" b="0" i="0" u="none" strike="noStrike" cap="none" normalizeH="0" baseline="0" dirty="0">
                <a:ln>
                  <a:noFill/>
                </a:ln>
                <a:solidFill>
                  <a:srgbClr val="0086B3"/>
                </a:solidFill>
                <a:effectLst/>
                <a:latin typeface="JetBrains Mono"/>
              </a:rPr>
              <a:t>p</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 </a:t>
            </a:r>
            <a:r>
              <a:rPr kumimoji="0" lang="en-US" altLang="en-US" sz="2400" b="0" i="0" u="none" strike="noStrike" cap="none" normalizeH="0" baseline="0" dirty="0">
                <a:ln>
                  <a:noFill/>
                </a:ln>
                <a:solidFill>
                  <a:srgbClr val="63A35C"/>
                </a:solidFill>
                <a:effectLst/>
                <a:latin typeface="JetBrains Mono"/>
              </a:rPr>
              <a:t>(</a:t>
            </a:r>
            <a:r>
              <a:rPr kumimoji="0" lang="en-US" altLang="en-US" sz="2400" b="0" i="0" u="none" strike="noStrike" cap="none" normalizeH="0" baseline="0" dirty="0">
                <a:ln>
                  <a:noFill/>
                </a:ln>
                <a:solidFill>
                  <a:srgbClr val="A71D5D"/>
                </a:solidFill>
                <a:effectLst/>
                <a:latin typeface="JetBrains Mono"/>
              </a:rPr>
              <a:t>*</a:t>
            </a:r>
            <a:r>
              <a:rPr kumimoji="0" lang="en-US" altLang="en-US" sz="2400" b="0" i="0" u="none" strike="noStrike" cap="none" normalizeH="0" baseline="0" dirty="0">
                <a:ln>
                  <a:noFill/>
                </a:ln>
                <a:solidFill>
                  <a:srgbClr val="0086B3"/>
                </a:solidFill>
                <a:effectLst/>
                <a:latin typeface="JetBrains Mono"/>
              </a:rPr>
              <a:t>p</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008080"/>
                </a:solidFill>
                <a:effectLst/>
                <a:latin typeface="JetBrains Mono"/>
              </a:rPr>
              <a:t>/ </a:t>
            </a:r>
            <a:r>
              <a:rPr kumimoji="0" lang="en-US" altLang="en-US" sz="2400" b="0" i="0" u="none" strike="noStrike" cap="none" normalizeH="0" baseline="0" dirty="0">
                <a:ln>
                  <a:noFill/>
                </a:ln>
                <a:solidFill>
                  <a:srgbClr val="0086B3"/>
                </a:solidFill>
                <a:effectLst/>
                <a:latin typeface="JetBrains Mono"/>
              </a:rPr>
              <a:t>p2</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catch </a:t>
            </a:r>
            <a:r>
              <a:rPr kumimoji="0" lang="en-US" altLang="en-US" sz="2400" b="0" i="0" u="none" strike="noStrike" cap="none" normalizeH="0" baseline="0" dirty="0">
                <a:ln>
                  <a:noFill/>
                </a:ln>
                <a:solidFill>
                  <a:srgbClr val="63A35C"/>
                </a:solidFill>
                <a:effectLst/>
                <a:latin typeface="JetBrains Mono"/>
              </a:rPr>
              <a:t>(</a:t>
            </a:r>
            <a:r>
              <a:rPr kumimoji="0" lang="en-US" altLang="en-US" sz="2400" b="0" i="0" u="none" strike="noStrike" cap="none" normalizeH="0" baseline="0" dirty="0">
                <a:ln>
                  <a:noFill/>
                </a:ln>
                <a:solidFill>
                  <a:srgbClr val="A71D5D"/>
                </a:solidFill>
                <a:effectLst/>
                <a:latin typeface="JetBrains Mono"/>
              </a:rPr>
              <a:t>const </a:t>
            </a:r>
            <a:r>
              <a:rPr kumimoji="0" lang="en-US" altLang="en-US" sz="2400" b="0" i="0" u="none" strike="noStrike" cap="none" normalizeH="0" baseline="0" dirty="0">
                <a:ln>
                  <a:noFill/>
                </a:ln>
                <a:solidFill>
                  <a:srgbClr val="008080"/>
                </a:solidFill>
                <a:effectLst/>
                <a:latin typeface="JetBrains Mono"/>
              </a:rPr>
              <a:t>std</a:t>
            </a:r>
            <a:r>
              <a:rPr kumimoji="0" lang="en-US" altLang="en-US" sz="2400" b="0" i="0" u="none" strike="noStrike" cap="none" normalizeH="0" baseline="0" dirty="0">
                <a:ln>
                  <a:noFill/>
                </a:ln>
                <a:solidFill>
                  <a:srgbClr val="A71D5D"/>
                </a:solidFill>
                <a:effectLst/>
                <a:latin typeface="JetBrains Mono"/>
              </a:rPr>
              <a:t>::</a:t>
            </a:r>
            <a:r>
              <a:rPr kumimoji="0" lang="en-US" altLang="en-US" sz="2400" b="0" i="0" u="none" strike="noStrike" cap="none" normalizeH="0" baseline="0" dirty="0">
                <a:ln>
                  <a:noFill/>
                </a:ln>
                <a:solidFill>
                  <a:srgbClr val="008080"/>
                </a:solidFill>
                <a:effectLst/>
                <a:latin typeface="JetBrains Mono"/>
              </a:rPr>
              <a:t>exception </a:t>
            </a:r>
            <a:r>
              <a:rPr kumimoji="0" lang="en-US" altLang="en-US" sz="2400" b="0" i="0" u="none" strike="noStrike" cap="none" normalizeH="0" baseline="0" dirty="0">
                <a:ln>
                  <a:noFill/>
                </a:ln>
                <a:solidFill>
                  <a:srgbClr val="A71D5D"/>
                </a:solidFill>
                <a:effectLst/>
                <a:latin typeface="JetBrains Mono"/>
              </a:rPr>
              <a:t>&amp;</a:t>
            </a:r>
            <a:r>
              <a:rPr kumimoji="0" lang="en-US" altLang="en-US" sz="2400" b="0" i="0" u="none" strike="noStrike" cap="none" normalizeH="0" baseline="0" dirty="0">
                <a:ln>
                  <a:noFill/>
                </a:ln>
                <a:solidFill>
                  <a:srgbClr val="0086B3"/>
                </a:solidFill>
                <a:effectLst/>
                <a:latin typeface="JetBrains Mono"/>
              </a:rPr>
              <a:t>e</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delete </a:t>
            </a:r>
            <a:r>
              <a:rPr kumimoji="0" lang="en-US" altLang="en-US" sz="2400" b="0" i="0" u="none" strike="noStrike" cap="none" normalizeH="0" baseline="0" dirty="0">
                <a:ln>
                  <a:noFill/>
                </a:ln>
                <a:solidFill>
                  <a:srgbClr val="0086B3"/>
                </a:solidFill>
                <a:effectLst/>
                <a:latin typeface="JetBrains Mono"/>
              </a:rPr>
              <a:t>p</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throw</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return </a:t>
            </a:r>
            <a:r>
              <a:rPr kumimoji="0" lang="en-US" altLang="en-US" sz="2400" b="0" i="0" u="none" strike="noStrike" cap="none" normalizeH="0" baseline="0" dirty="0">
                <a:ln>
                  <a:noFill/>
                </a:ln>
                <a:solidFill>
                  <a:srgbClr val="0086B3"/>
                </a:solidFill>
                <a:effectLst/>
                <a:latin typeface="JetBrains Mono"/>
              </a:rPr>
              <a:t>p</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
        <p:nvSpPr>
          <p:cNvPr id="9" name="Rectangle: Diagonal Corners Rounded 8">
            <a:extLst>
              <a:ext uri="{FF2B5EF4-FFF2-40B4-BE49-F238E27FC236}">
                <a16:creationId xmlns:a16="http://schemas.microsoft.com/office/drawing/2014/main" id="{A16B4370-6707-4EF8-841F-D823AECEB6B1}"/>
              </a:ext>
            </a:extLst>
          </p:cNvPr>
          <p:cNvSpPr/>
          <p:nvPr/>
        </p:nvSpPr>
        <p:spPr>
          <a:xfrm>
            <a:off x="9427028" y="5942606"/>
            <a:ext cx="2650672" cy="638897"/>
          </a:xfrm>
          <a:prstGeom prst="round2Diag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Freeing memory</a:t>
            </a:r>
          </a:p>
        </p:txBody>
      </p:sp>
      <p:cxnSp>
        <p:nvCxnSpPr>
          <p:cNvPr id="11" name="Straight Arrow Connector 10">
            <a:extLst>
              <a:ext uri="{FF2B5EF4-FFF2-40B4-BE49-F238E27FC236}">
                <a16:creationId xmlns:a16="http://schemas.microsoft.com/office/drawing/2014/main" id="{163D7B5B-09F0-476E-813E-FE03CD31D856}"/>
              </a:ext>
            </a:extLst>
          </p:cNvPr>
          <p:cNvCxnSpPr>
            <a:stCxn id="9" idx="3"/>
          </p:cNvCxnSpPr>
          <p:nvPr/>
        </p:nvCxnSpPr>
        <p:spPr>
          <a:xfrm flipH="1" flipV="1">
            <a:off x="9198428" y="5306434"/>
            <a:ext cx="1553936" cy="63617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Diagonal Corners Rounded 13">
            <a:extLst>
              <a:ext uri="{FF2B5EF4-FFF2-40B4-BE49-F238E27FC236}">
                <a16:creationId xmlns:a16="http://schemas.microsoft.com/office/drawing/2014/main" id="{241977C6-A832-4E4D-BD28-F4A7B11274A7}"/>
              </a:ext>
            </a:extLst>
          </p:cNvPr>
          <p:cNvSpPr/>
          <p:nvPr/>
        </p:nvSpPr>
        <p:spPr>
          <a:xfrm>
            <a:off x="5214257" y="5851071"/>
            <a:ext cx="2046515" cy="638897"/>
          </a:xfrm>
          <a:prstGeom prst="round2Diag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Propagating  the exception</a:t>
            </a:r>
          </a:p>
        </p:txBody>
      </p:sp>
      <p:cxnSp>
        <p:nvCxnSpPr>
          <p:cNvPr id="15" name="Straight Arrow Connector 14">
            <a:extLst>
              <a:ext uri="{FF2B5EF4-FFF2-40B4-BE49-F238E27FC236}">
                <a16:creationId xmlns:a16="http://schemas.microsoft.com/office/drawing/2014/main" id="{945BFE36-93FD-45B2-A928-EE010AF5B5E1}"/>
              </a:ext>
            </a:extLst>
          </p:cNvPr>
          <p:cNvCxnSpPr>
            <a:cxnSpLocks/>
            <a:stCxn id="14" idx="3"/>
          </p:cNvCxnSpPr>
          <p:nvPr/>
        </p:nvCxnSpPr>
        <p:spPr>
          <a:xfrm flipV="1">
            <a:off x="6237515" y="5491843"/>
            <a:ext cx="1467448" cy="35922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781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8032"/>
            <a:ext cx="10972800" cy="1066800"/>
          </a:xfrm>
        </p:spPr>
        <p:txBody>
          <a:bodyPr>
            <a:normAutofit/>
          </a:bodyPr>
          <a:lstStyle/>
          <a:p>
            <a:r>
              <a:rPr lang="en-US" dirty="0"/>
              <a:t>Memory allocation &amp; Exceptions</a:t>
            </a:r>
          </a:p>
        </p:txBody>
      </p:sp>
      <p:sp>
        <p:nvSpPr>
          <p:cNvPr id="4" name="Slide Number Placeholder 3"/>
          <p:cNvSpPr>
            <a:spLocks noGrp="1"/>
          </p:cNvSpPr>
          <p:nvPr>
            <p:ph type="sldNum" sz="quarter" idx="12"/>
          </p:nvPr>
        </p:nvSpPr>
        <p:spPr/>
        <p:txBody>
          <a:bodyPr/>
          <a:lstStyle/>
          <a:p>
            <a:fld id="{B52F3321-D1B1-4887-83AE-A4488FE8D36A}" type="slidenum">
              <a:rPr lang="he-IL" smtClean="0"/>
              <a:pPr/>
              <a:t>17</a:t>
            </a:fld>
            <a:endParaRPr lang="en-US"/>
          </a:p>
        </p:txBody>
      </p:sp>
      <p:sp>
        <p:nvSpPr>
          <p:cNvPr id="3" name="Content Placeholder 2"/>
          <p:cNvSpPr>
            <a:spLocks noGrp="1"/>
          </p:cNvSpPr>
          <p:nvPr>
            <p:ph sz="quarter" idx="1"/>
          </p:nvPr>
        </p:nvSpPr>
        <p:spPr>
          <a:xfrm>
            <a:off x="435429" y="1513114"/>
            <a:ext cx="9909043" cy="5012230"/>
          </a:xfrm>
        </p:spPr>
        <p:txBody>
          <a:bodyPr>
            <a:normAutofit/>
          </a:bodyPr>
          <a:lstStyle/>
          <a:p>
            <a:pPr>
              <a:lnSpc>
                <a:spcPct val="150000"/>
              </a:lnSpc>
            </a:pPr>
            <a:r>
              <a:rPr lang="en-US" dirty="0">
                <a:latin typeface="+mj-lt"/>
              </a:rPr>
              <a:t>In C, we had to check for </a:t>
            </a:r>
            <a:r>
              <a:rPr lang="en-US" altLang="en-US" b="1" dirty="0">
                <a:solidFill>
                  <a:srgbClr val="1F542E"/>
                </a:solidFill>
                <a:latin typeface="JetBrains Mono"/>
              </a:rPr>
              <a:t>NULL</a:t>
            </a:r>
            <a:r>
              <a:rPr lang="en-US" dirty="0">
                <a:latin typeface="+mj-lt"/>
              </a:rPr>
              <a:t> when we </a:t>
            </a:r>
            <a:r>
              <a:rPr lang="en-US" dirty="0" err="1">
                <a:latin typeface="+mj-lt"/>
              </a:rPr>
              <a:t>malloc’d</a:t>
            </a:r>
            <a:r>
              <a:rPr lang="en-US" dirty="0">
                <a:latin typeface="+mj-lt"/>
              </a:rPr>
              <a:t> memory</a:t>
            </a:r>
          </a:p>
          <a:p>
            <a:pPr>
              <a:lnSpc>
                <a:spcPct val="150000"/>
              </a:lnSpc>
            </a:pPr>
            <a:r>
              <a:rPr lang="en-US" dirty="0">
                <a:latin typeface="+mj-lt"/>
              </a:rPr>
              <a:t>In C++, if memory allocation is unsuccessful with </a:t>
            </a:r>
            <a:r>
              <a:rPr lang="en-US" dirty="0">
                <a:solidFill>
                  <a:srgbClr val="A71D5D"/>
                </a:solidFill>
                <a:latin typeface="JetBrains Mono"/>
              </a:rPr>
              <a:t>new</a:t>
            </a:r>
            <a:r>
              <a:rPr lang="en-US" sz="2400" dirty="0">
                <a:solidFill>
                  <a:srgbClr val="A71D5D"/>
                </a:solidFill>
                <a:latin typeface="JetBrains Mono"/>
              </a:rPr>
              <a:t> </a:t>
            </a:r>
            <a:r>
              <a:rPr lang="en-US" dirty="0">
                <a:latin typeface="+mj-lt"/>
              </a:rPr>
              <a:t>an </a:t>
            </a:r>
            <a:r>
              <a:rPr lang="en-US" altLang="en-US" dirty="0">
                <a:solidFill>
                  <a:srgbClr val="008080"/>
                </a:solidFill>
                <a:latin typeface="JetBrains Mono"/>
              </a:rPr>
              <a:t>std</a:t>
            </a:r>
            <a:r>
              <a:rPr lang="en-US" altLang="en-US" dirty="0">
                <a:solidFill>
                  <a:srgbClr val="A71D5D"/>
                </a:solidFill>
                <a:latin typeface="JetBrains Mono"/>
              </a:rPr>
              <a:t>::</a:t>
            </a:r>
            <a:r>
              <a:rPr lang="en-US" altLang="en-US" dirty="0" err="1">
                <a:solidFill>
                  <a:srgbClr val="0086B3"/>
                </a:solidFill>
                <a:latin typeface="JetBrains Mono"/>
              </a:rPr>
              <a:t>bad_alloc</a:t>
            </a:r>
            <a:r>
              <a:rPr lang="en-US" altLang="en-US" dirty="0">
                <a:solidFill>
                  <a:srgbClr val="63A35C"/>
                </a:solidFill>
                <a:latin typeface="JetBrains Mono"/>
              </a:rPr>
              <a:t>() </a:t>
            </a:r>
            <a:r>
              <a:rPr lang="en-US" dirty="0">
                <a:latin typeface="+mj-lt"/>
              </a:rPr>
              <a:t>exception is throw</a:t>
            </a:r>
          </a:p>
          <a:p>
            <a:pPr>
              <a:lnSpc>
                <a:spcPct val="150000"/>
              </a:lnSpc>
            </a:pPr>
            <a:r>
              <a:rPr lang="en-US" dirty="0">
                <a:latin typeface="+mj-lt"/>
              </a:rPr>
              <a:t>No need to manage memory if we used new on a primitive type, but what about </a:t>
            </a:r>
            <a:r>
              <a:rPr lang="en-US" altLang="en-US" dirty="0" err="1">
                <a:solidFill>
                  <a:srgbClr val="008080"/>
                </a:solidFill>
                <a:latin typeface="JetBrains Mono"/>
              </a:rPr>
              <a:t>MyClass</a:t>
            </a:r>
            <a:r>
              <a:rPr lang="en-US" altLang="en-US" dirty="0">
                <a:solidFill>
                  <a:srgbClr val="008080"/>
                </a:solidFill>
                <a:latin typeface="JetBrains Mono"/>
              </a:rPr>
              <a:t> </a:t>
            </a:r>
            <a:r>
              <a:rPr lang="en-US" altLang="en-US" dirty="0">
                <a:solidFill>
                  <a:srgbClr val="A71D5D"/>
                </a:solidFill>
                <a:latin typeface="JetBrains Mono"/>
              </a:rPr>
              <a:t>*</a:t>
            </a:r>
            <a:r>
              <a:rPr lang="en-US" altLang="en-US" dirty="0">
                <a:solidFill>
                  <a:srgbClr val="0086B3"/>
                </a:solidFill>
                <a:latin typeface="JetBrains Mono"/>
              </a:rPr>
              <a:t>m </a:t>
            </a:r>
            <a:r>
              <a:rPr lang="en-US" altLang="en-US" dirty="0">
                <a:solidFill>
                  <a:srgbClr val="A71D5D"/>
                </a:solidFill>
                <a:latin typeface="JetBrains Mono"/>
              </a:rPr>
              <a:t>= new </a:t>
            </a:r>
            <a:r>
              <a:rPr lang="en-US" altLang="en-US" dirty="0" err="1">
                <a:solidFill>
                  <a:srgbClr val="0086B3"/>
                </a:solidFill>
                <a:latin typeface="JetBrains Mono"/>
              </a:rPr>
              <a:t>MyClass</a:t>
            </a:r>
            <a:r>
              <a:rPr lang="en-US" altLang="en-US" dirty="0">
                <a:solidFill>
                  <a:srgbClr val="63A35C"/>
                </a:solidFill>
                <a:latin typeface="JetBrains Mono"/>
              </a:rPr>
              <a:t>();</a:t>
            </a:r>
            <a:r>
              <a:rPr lang="en-US" dirty="0"/>
              <a:t> ?</a:t>
            </a:r>
            <a:endParaRPr lang="en-US" dirty="0">
              <a:latin typeface="+mj-lt"/>
            </a:endParaRPr>
          </a:p>
        </p:txBody>
      </p:sp>
    </p:spTree>
    <p:extLst>
      <p:ext uri="{BB962C8B-B14F-4D97-AF65-F5344CB8AC3E}">
        <p14:creationId xmlns:p14="http://schemas.microsoft.com/office/powerpoint/2010/main" val="1346953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8032"/>
            <a:ext cx="10972800" cy="1066800"/>
          </a:xfrm>
        </p:spPr>
        <p:txBody>
          <a:bodyPr>
            <a:normAutofit/>
          </a:bodyPr>
          <a:lstStyle/>
          <a:p>
            <a:r>
              <a:rPr lang="en-US" dirty="0"/>
              <a:t>Memory allocation &amp; Exceptions</a:t>
            </a:r>
          </a:p>
        </p:txBody>
      </p:sp>
      <p:sp>
        <p:nvSpPr>
          <p:cNvPr id="4" name="Slide Number Placeholder 3"/>
          <p:cNvSpPr>
            <a:spLocks noGrp="1"/>
          </p:cNvSpPr>
          <p:nvPr>
            <p:ph type="sldNum" sz="quarter" idx="12"/>
          </p:nvPr>
        </p:nvSpPr>
        <p:spPr/>
        <p:txBody>
          <a:bodyPr/>
          <a:lstStyle/>
          <a:p>
            <a:fld id="{B52F3321-D1B1-4887-83AE-A4488FE8D36A}" type="slidenum">
              <a:rPr lang="he-IL" smtClean="0"/>
              <a:pPr/>
              <a:t>18</a:t>
            </a:fld>
            <a:endParaRPr lang="en-US"/>
          </a:p>
        </p:txBody>
      </p:sp>
      <p:sp>
        <p:nvSpPr>
          <p:cNvPr id="3" name="Content Placeholder 2"/>
          <p:cNvSpPr>
            <a:spLocks noGrp="1"/>
          </p:cNvSpPr>
          <p:nvPr>
            <p:ph sz="quarter" idx="1"/>
          </p:nvPr>
        </p:nvSpPr>
        <p:spPr>
          <a:xfrm>
            <a:off x="435429" y="1513114"/>
            <a:ext cx="9909043" cy="5012230"/>
          </a:xfrm>
        </p:spPr>
        <p:txBody>
          <a:bodyPr>
            <a:normAutofit/>
          </a:bodyPr>
          <a:lstStyle/>
          <a:p>
            <a:pPr marL="261938" indent="-261938">
              <a:lnSpc>
                <a:spcPct val="150000"/>
              </a:lnSpc>
              <a:buSzPct val="100000"/>
              <a:buFont typeface="Arial" pitchFamily="34" charset="0"/>
              <a:buChar char="•"/>
            </a:pPr>
            <a:r>
              <a:rPr lang="en-US" dirty="0"/>
              <a:t>If </a:t>
            </a:r>
            <a:r>
              <a:rPr lang="en-US" u="sng" dirty="0"/>
              <a:t>the object itself</a:t>
            </a:r>
            <a:r>
              <a:rPr lang="en-US" dirty="0"/>
              <a:t> was constructed on the heap using new there is no need to call delete (no memory leak)</a:t>
            </a:r>
          </a:p>
          <a:p>
            <a:pPr marL="261938" indent="-261938">
              <a:lnSpc>
                <a:spcPct val="150000"/>
              </a:lnSpc>
              <a:buSzPct val="100000"/>
              <a:buFont typeface="Arial" pitchFamily="34" charset="0"/>
              <a:buChar char="•"/>
            </a:pPr>
            <a:r>
              <a:rPr lang="en-US" dirty="0"/>
              <a:t>But if the constructor itself allocates memory it won’t be freed automatically </a:t>
            </a:r>
            <a:r>
              <a:rPr lang="en-US" dirty="0">
                <a:sym typeface="Wingdings" panose="05000000000000000000" pitchFamily="2" charset="2"/>
              </a:rPr>
              <a:t> t</a:t>
            </a:r>
            <a:r>
              <a:rPr lang="en-US" dirty="0"/>
              <a:t>he </a:t>
            </a:r>
            <a:r>
              <a:rPr lang="en-US" dirty="0" err="1"/>
              <a:t>ctor</a:t>
            </a:r>
            <a:r>
              <a:rPr lang="en-US" dirty="0"/>
              <a:t> itself should deal with its exceptions (or use special care like safe pointers)</a:t>
            </a:r>
          </a:p>
        </p:txBody>
      </p:sp>
      <p:sp>
        <p:nvSpPr>
          <p:cNvPr id="5" name="Rectangle 1">
            <a:extLst>
              <a:ext uri="{FF2B5EF4-FFF2-40B4-BE49-F238E27FC236}">
                <a16:creationId xmlns:a16="http://schemas.microsoft.com/office/drawing/2014/main" id="{9EF427B1-5111-4FAC-BB56-EBF445A71F98}"/>
              </a:ext>
            </a:extLst>
          </p:cNvPr>
          <p:cNvSpPr>
            <a:spLocks noChangeArrowheads="1"/>
          </p:cNvSpPr>
          <p:nvPr/>
        </p:nvSpPr>
        <p:spPr bwMode="auto">
          <a:xfrm>
            <a:off x="8241665" y="2572242"/>
            <a:ext cx="3863686"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8080"/>
                </a:solidFill>
                <a:effectLst/>
                <a:latin typeface="JetBrains Mono"/>
              </a:rPr>
              <a:t>MyClass</a:t>
            </a:r>
            <a:r>
              <a:rPr kumimoji="0" lang="en-US" altLang="en-US" sz="2400" b="0" i="0" u="none" strike="noStrike" cap="none" normalizeH="0" baseline="0" dirty="0">
                <a:ln>
                  <a:noFill/>
                </a:ln>
                <a:solidFill>
                  <a:srgbClr val="A71D5D"/>
                </a:solidFill>
                <a:effectLst/>
                <a:latin typeface="JetBrains Mono"/>
              </a:rPr>
              <a:t>* </a:t>
            </a:r>
            <a:r>
              <a:rPr kumimoji="0" lang="en-US" altLang="en-US" sz="2400" b="0" i="0" u="none" strike="noStrike" cap="none" normalizeH="0" baseline="0" dirty="0">
                <a:ln>
                  <a:noFill/>
                </a:ln>
                <a:solidFill>
                  <a:srgbClr val="0086B3"/>
                </a:solidFill>
                <a:effectLst/>
                <a:latin typeface="JetBrains Mono"/>
              </a:rPr>
              <a:t>m </a:t>
            </a:r>
            <a:r>
              <a:rPr kumimoji="0" lang="en-US" altLang="en-US" sz="2400" b="0" i="0" u="none" strike="noStrike" cap="none" normalizeH="0" baseline="0" dirty="0">
                <a:ln>
                  <a:noFill/>
                </a:ln>
                <a:solidFill>
                  <a:srgbClr val="A71D5D"/>
                </a:solidFill>
                <a:effectLst/>
                <a:latin typeface="JetBrains Mono"/>
              </a:rPr>
              <a:t>= new </a:t>
            </a:r>
            <a:r>
              <a:rPr kumimoji="0" lang="en-US" altLang="en-US" sz="2400" b="0" i="0" u="none" strike="noStrike" cap="none" normalizeH="0" baseline="0" dirty="0" err="1">
                <a:ln>
                  <a:noFill/>
                </a:ln>
                <a:solidFill>
                  <a:srgbClr val="0086B3"/>
                </a:solidFill>
                <a:effectLst/>
                <a:latin typeface="JetBrains Mono"/>
              </a:rPr>
              <a:t>MyClass</a:t>
            </a:r>
            <a:r>
              <a:rPr kumimoji="0" lang="en-US" altLang="en-US" sz="2400" b="0" i="0" u="none" strike="noStrike" cap="none" normalizeH="0" baseline="0" dirty="0">
                <a:ln>
                  <a:noFill/>
                </a:ln>
                <a:solidFill>
                  <a:srgbClr val="63A35C"/>
                </a:solidFill>
                <a:effectLst/>
                <a:latin typeface="JetBrains Mono"/>
              </a:rPr>
              <a:t>();</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
        <p:nvSpPr>
          <p:cNvPr id="12" name="Rectangle 5">
            <a:extLst>
              <a:ext uri="{FF2B5EF4-FFF2-40B4-BE49-F238E27FC236}">
                <a16:creationId xmlns:a16="http://schemas.microsoft.com/office/drawing/2014/main" id="{3749A526-E536-4B0D-BE9D-FDB9F3A93546}"/>
              </a:ext>
            </a:extLst>
          </p:cNvPr>
          <p:cNvSpPr>
            <a:spLocks noChangeArrowheads="1"/>
          </p:cNvSpPr>
          <p:nvPr/>
        </p:nvSpPr>
        <p:spPr bwMode="auto">
          <a:xfrm>
            <a:off x="5874411" y="5126298"/>
            <a:ext cx="3344826"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b="0" i="0" u="none" strike="noStrike" cap="none" normalizeH="0" baseline="0" dirty="0">
                <a:ln>
                  <a:noFill/>
                </a:ln>
                <a:solidFill>
                  <a:srgbClr val="008080"/>
                </a:solidFill>
                <a:effectLst/>
                <a:latin typeface="JetBrains Mono"/>
              </a:rPr>
              <a:t>A</a:t>
            </a:r>
            <a:r>
              <a:rPr kumimoji="0" lang="en-US" altLang="en-US" b="0" i="0" u="none" strike="noStrike" cap="none" normalizeH="0" baseline="0" dirty="0">
                <a:ln>
                  <a:noFill/>
                </a:ln>
                <a:solidFill>
                  <a:srgbClr val="A71D5D"/>
                </a:solidFill>
                <a:effectLst/>
                <a:latin typeface="JetBrains Mono"/>
              </a:rPr>
              <a:t>::</a:t>
            </a:r>
            <a:r>
              <a:rPr kumimoji="0" lang="en-US" altLang="en-US" b="0" i="0" u="none" strike="noStrike" cap="none" normalizeH="0" baseline="0" dirty="0">
                <a:ln>
                  <a:noFill/>
                </a:ln>
                <a:solidFill>
                  <a:srgbClr val="795DA3"/>
                </a:solidFill>
                <a:effectLst/>
                <a:latin typeface="JetBrains Mono"/>
              </a:rPr>
              <a:t>A</a:t>
            </a:r>
            <a:r>
              <a:rPr kumimoji="0" lang="en-US" altLang="en-US" b="0" i="0" u="none" strike="noStrike" cap="none" normalizeH="0" baseline="0" dirty="0">
                <a:ln>
                  <a:noFill/>
                </a:ln>
                <a:solidFill>
                  <a:srgbClr val="63A35C"/>
                </a:solidFill>
                <a:effectLst/>
                <a:latin typeface="JetBrains Mono"/>
              </a:rPr>
              <a:t>()</a:t>
            </a:r>
            <a:r>
              <a:rPr lang="en-US" altLang="en-US" dirty="0">
                <a:solidFill>
                  <a:srgbClr val="A71D5D"/>
                </a:solidFill>
                <a:latin typeface="JetBrains Mono"/>
              </a:rPr>
              <a:t>:</a:t>
            </a:r>
            <a:r>
              <a:rPr lang="en-US" altLang="en-US" dirty="0">
                <a:solidFill>
                  <a:srgbClr val="990073"/>
                </a:solidFill>
                <a:latin typeface="JetBrains Mono"/>
              </a:rPr>
              <a:t>_arr</a:t>
            </a:r>
            <a:r>
              <a:rPr lang="en-US" altLang="en-US" dirty="0">
                <a:solidFill>
                  <a:srgbClr val="63A35C"/>
                </a:solidFill>
                <a:latin typeface="JetBrains Mono"/>
              </a:rPr>
              <a:t>(</a:t>
            </a:r>
            <a:r>
              <a:rPr lang="en-US" altLang="en-US" dirty="0">
                <a:solidFill>
                  <a:srgbClr val="A71D5D"/>
                </a:solidFill>
                <a:latin typeface="JetBrains Mono"/>
              </a:rPr>
              <a:t>nullptr</a:t>
            </a:r>
            <a:r>
              <a:rPr lang="en-US" altLang="en-US" dirty="0">
                <a:solidFill>
                  <a:srgbClr val="63A35C"/>
                </a:solidFill>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990073"/>
                </a:solidFill>
                <a:effectLst/>
                <a:latin typeface="JetBrains Mono"/>
              </a:rPr>
              <a:t>_</a:t>
            </a:r>
            <a:r>
              <a:rPr kumimoji="0" lang="en-US" altLang="en-US" b="0" i="0" u="none" strike="noStrike" cap="none" normalizeH="0" baseline="0" dirty="0" err="1">
                <a:ln>
                  <a:noFill/>
                </a:ln>
                <a:solidFill>
                  <a:srgbClr val="990073"/>
                </a:solidFill>
                <a:effectLst/>
                <a:latin typeface="JetBrains Mono"/>
              </a:rPr>
              <a:t>arr</a:t>
            </a:r>
            <a:r>
              <a:rPr kumimoji="0" lang="en-US" altLang="en-US" b="0" i="0" u="none" strike="noStrike" cap="none" normalizeH="0" baseline="0" dirty="0">
                <a:ln>
                  <a:noFill/>
                </a:ln>
                <a:solidFill>
                  <a:srgbClr val="990073"/>
                </a:solidFill>
                <a:effectLst/>
                <a:latin typeface="JetBrains Mono"/>
              </a:rPr>
              <a:t> </a:t>
            </a:r>
            <a:r>
              <a:rPr kumimoji="0" lang="en-US" altLang="en-US" b="0" i="0" u="none" strike="noStrike" cap="none" normalizeH="0" baseline="0" dirty="0">
                <a:ln>
                  <a:noFill/>
                </a:ln>
                <a:solidFill>
                  <a:srgbClr val="A71D5D"/>
                </a:solidFill>
                <a:effectLst/>
                <a:latin typeface="JetBrains Mono"/>
              </a:rPr>
              <a:t>= new double</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0086B3"/>
                </a:solidFill>
                <a:effectLst/>
                <a:latin typeface="JetBrains Mono"/>
              </a:rPr>
              <a:t>100</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969896"/>
                </a:solidFill>
                <a:effectLst/>
                <a:latin typeface="JetBrains Mono"/>
              </a:rPr>
              <a:t>// some code that can throw…</a:t>
            </a:r>
            <a:br>
              <a:rPr kumimoji="0" lang="en-US" altLang="en-US" b="0" i="0" u="none" strike="noStrike" cap="none" normalizeH="0" baseline="0" dirty="0">
                <a:ln>
                  <a:noFill/>
                </a:ln>
                <a:solidFill>
                  <a:srgbClr val="969896"/>
                </a:solidFill>
                <a:effectLst/>
                <a:latin typeface="JetBrains Mono"/>
              </a:rPr>
            </a:br>
            <a:r>
              <a:rPr kumimoji="0" lang="en-US" altLang="en-US" b="0" i="0" u="none" strike="noStrike" cap="none" normalizeH="0" baseline="0" dirty="0">
                <a:ln>
                  <a:noFill/>
                </a:ln>
                <a:solidFill>
                  <a:srgbClr val="63A35C"/>
                </a:solidFill>
                <a:effectLst/>
                <a:latin typeface="JetBrains Mono"/>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6" name="Rectangle: Diagonal Corners Rounded 5">
            <a:extLst>
              <a:ext uri="{FF2B5EF4-FFF2-40B4-BE49-F238E27FC236}">
                <a16:creationId xmlns:a16="http://schemas.microsoft.com/office/drawing/2014/main" id="{EAF1814D-6F17-4AA8-A3B9-8A9AD42192EA}"/>
              </a:ext>
            </a:extLst>
          </p:cNvPr>
          <p:cNvSpPr/>
          <p:nvPr/>
        </p:nvSpPr>
        <p:spPr>
          <a:xfrm>
            <a:off x="9329493" y="4490599"/>
            <a:ext cx="2650672" cy="1271398"/>
          </a:xfrm>
          <a:prstGeom prst="round2Diag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This fails, no memory leak, </a:t>
            </a:r>
            <a:r>
              <a:rPr lang="en-US" sz="2400" dirty="0" err="1"/>
              <a:t>bad_alloc</a:t>
            </a:r>
            <a:r>
              <a:rPr lang="en-US" sz="2400" dirty="0"/>
              <a:t> thrown</a:t>
            </a:r>
          </a:p>
        </p:txBody>
      </p:sp>
      <p:cxnSp>
        <p:nvCxnSpPr>
          <p:cNvPr id="7" name="Straight Arrow Connector 6">
            <a:extLst>
              <a:ext uri="{FF2B5EF4-FFF2-40B4-BE49-F238E27FC236}">
                <a16:creationId xmlns:a16="http://schemas.microsoft.com/office/drawing/2014/main" id="{5688E4FE-EF3D-44DF-9C8F-E54191DCDA4C}"/>
              </a:ext>
            </a:extLst>
          </p:cNvPr>
          <p:cNvCxnSpPr>
            <a:cxnSpLocks/>
            <a:stCxn id="6" idx="3"/>
          </p:cNvCxnSpPr>
          <p:nvPr/>
        </p:nvCxnSpPr>
        <p:spPr>
          <a:xfrm flipH="1" flipV="1">
            <a:off x="10344472" y="3086100"/>
            <a:ext cx="310357" cy="1404499"/>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8862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50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8032"/>
            <a:ext cx="10972800" cy="1066800"/>
          </a:xfrm>
        </p:spPr>
        <p:txBody>
          <a:bodyPr>
            <a:normAutofit/>
          </a:bodyPr>
          <a:lstStyle/>
          <a:p>
            <a:r>
              <a:rPr lang="en-US" dirty="0"/>
              <a:t>Exceptions in constructors</a:t>
            </a:r>
          </a:p>
        </p:txBody>
      </p:sp>
      <p:sp>
        <p:nvSpPr>
          <p:cNvPr id="4" name="Slide Number Placeholder 3"/>
          <p:cNvSpPr>
            <a:spLocks noGrp="1"/>
          </p:cNvSpPr>
          <p:nvPr>
            <p:ph type="sldNum" sz="quarter" idx="12"/>
          </p:nvPr>
        </p:nvSpPr>
        <p:spPr/>
        <p:txBody>
          <a:bodyPr/>
          <a:lstStyle/>
          <a:p>
            <a:fld id="{B52F3321-D1B1-4887-83AE-A4488FE8D36A}" type="slidenum">
              <a:rPr lang="he-IL" smtClean="0"/>
              <a:pPr/>
              <a:t>19</a:t>
            </a:fld>
            <a:endParaRPr lang="en-US"/>
          </a:p>
        </p:txBody>
      </p:sp>
      <p:sp>
        <p:nvSpPr>
          <p:cNvPr id="7" name="Rectangle 3">
            <a:extLst>
              <a:ext uri="{FF2B5EF4-FFF2-40B4-BE49-F238E27FC236}">
                <a16:creationId xmlns:a16="http://schemas.microsoft.com/office/drawing/2014/main" id="{C979F925-CB7E-4502-87AB-B9FAF4081A09}"/>
              </a:ext>
            </a:extLst>
          </p:cNvPr>
          <p:cNvSpPr>
            <a:spLocks noChangeArrowheads="1"/>
          </p:cNvSpPr>
          <p:nvPr/>
        </p:nvSpPr>
        <p:spPr bwMode="auto">
          <a:xfrm>
            <a:off x="6640285" y="1460757"/>
            <a:ext cx="5523179"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71D5D"/>
                </a:solidFill>
                <a:effectLst/>
                <a:latin typeface="JetBrains Mono"/>
              </a:rPr>
              <a:t>class </a:t>
            </a:r>
            <a:r>
              <a:rPr kumimoji="0" lang="en-US" altLang="en-US" sz="2400" b="0" i="0" u="none" strike="noStrike" cap="none" normalizeH="0" baseline="0" dirty="0">
                <a:ln>
                  <a:noFill/>
                </a:ln>
                <a:solidFill>
                  <a:srgbClr val="008080"/>
                </a:solidFill>
                <a:effectLst/>
                <a:latin typeface="JetBrains Mono"/>
              </a:rPr>
              <a:t>A</a:t>
            </a:r>
            <a:br>
              <a:rPr kumimoji="0" lang="en-US" altLang="en-US" sz="2400" b="0" i="0" u="none" strike="noStrike" cap="none" normalizeH="0" baseline="0" dirty="0">
                <a:ln>
                  <a:noFill/>
                </a:ln>
                <a:solidFill>
                  <a:srgbClr val="008080"/>
                </a:solidFill>
                <a:effectLst/>
                <a:latin typeface="JetBrains Mono"/>
              </a:rPr>
            </a:b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A71D5D"/>
                </a:solidFill>
                <a:effectLst/>
                <a:latin typeface="JetBrains Mono"/>
              </a:rPr>
              <a:t>public:</a:t>
            </a:r>
            <a:br>
              <a:rPr kumimoji="0" lang="en-US" altLang="en-US" sz="2400" b="0" i="0" u="none" strike="noStrike" cap="none" normalizeH="0" baseline="0" dirty="0">
                <a:ln>
                  <a:noFill/>
                </a:ln>
                <a:solidFill>
                  <a:srgbClr val="A71D5D"/>
                </a:solidFill>
                <a:effectLst/>
                <a:latin typeface="JetBrains Mono"/>
              </a:rPr>
            </a:br>
            <a:r>
              <a:rPr kumimoji="0" lang="en-US" altLang="en-US" sz="2400" b="0" i="0" u="none" strike="noStrike" cap="none" normalizeH="0" baseline="0" dirty="0">
                <a:ln>
                  <a:noFill/>
                </a:ln>
                <a:solidFill>
                  <a:srgbClr val="A71D5D"/>
                </a:solidFill>
                <a:effectLst/>
                <a:latin typeface="JetBrains Mono"/>
              </a:rPr>
              <a:t>   </a:t>
            </a:r>
            <a:r>
              <a:rPr kumimoji="0" lang="en-US" altLang="en-US" sz="2400" b="0" i="0" u="none" strike="noStrike" cap="none" normalizeH="0" baseline="0" dirty="0">
                <a:ln>
                  <a:noFill/>
                </a:ln>
                <a:solidFill>
                  <a:srgbClr val="795DA3"/>
                </a:solidFill>
                <a:effectLst/>
                <a:latin typeface="JetBrains Mono"/>
              </a:rPr>
              <a:t>A</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008080"/>
                </a:solidFill>
                <a:effectLst/>
                <a:latin typeface="JetBrains Mono"/>
              </a:rPr>
              <a:t>std</a:t>
            </a:r>
            <a:r>
              <a:rPr kumimoji="0" lang="en-US" altLang="en-US" sz="2400" b="0" i="0" u="none" strike="noStrike" cap="none" normalizeH="0" baseline="0" dirty="0">
                <a:ln>
                  <a:noFill/>
                </a:ln>
                <a:solidFill>
                  <a:srgbClr val="A71D5D"/>
                </a:solidFill>
                <a:effectLst/>
                <a:latin typeface="JetBrains Mono"/>
              </a:rPr>
              <a:t>::</a:t>
            </a:r>
            <a:r>
              <a:rPr kumimoji="0" lang="en-US" altLang="en-US" sz="2400" b="0" i="0" u="none" strike="noStrike" cap="none" normalizeH="0" baseline="0" dirty="0" err="1">
                <a:ln>
                  <a:noFill/>
                </a:ln>
                <a:solidFill>
                  <a:srgbClr val="0086B3"/>
                </a:solidFill>
                <a:effectLst/>
                <a:latin typeface="JetBrains Mono"/>
              </a:rPr>
              <a:t>cerr</a:t>
            </a:r>
            <a:r>
              <a:rPr kumimoji="0" lang="en-US" altLang="en-US" sz="2400" b="0" i="0" u="none" strike="noStrike" cap="none" normalizeH="0" baseline="0" dirty="0">
                <a:ln>
                  <a:noFill/>
                </a:ln>
                <a:solidFill>
                  <a:srgbClr val="0086B3"/>
                </a:solidFill>
                <a:effectLst/>
                <a:latin typeface="JetBrains Mono"/>
              </a:rPr>
              <a:t> </a:t>
            </a:r>
            <a:r>
              <a:rPr kumimoji="0" lang="en-US" altLang="en-US" sz="2400" b="0" i="0" u="none" strike="noStrike" cap="none" normalizeH="0" baseline="0" dirty="0">
                <a:ln>
                  <a:noFill/>
                </a:ln>
                <a:solidFill>
                  <a:srgbClr val="008080"/>
                </a:solidFill>
                <a:effectLst/>
                <a:latin typeface="JetBrains Mono"/>
              </a:rPr>
              <a:t>&lt;&lt; </a:t>
            </a:r>
            <a:r>
              <a:rPr kumimoji="0" lang="en-US" altLang="en-US" sz="2400" b="0" i="0" u="none" strike="noStrike" cap="none" normalizeH="0" baseline="0" dirty="0">
                <a:ln>
                  <a:noFill/>
                </a:ln>
                <a:solidFill>
                  <a:srgbClr val="183691"/>
                </a:solidFill>
                <a:effectLst/>
                <a:latin typeface="JetBrains Mono"/>
              </a:rPr>
              <a:t>"Constructor!" </a:t>
            </a:r>
            <a:r>
              <a:rPr kumimoji="0" lang="en-US" altLang="en-US" sz="2400" b="0" i="0" u="none" strike="noStrike" cap="none" normalizeH="0" baseline="0" dirty="0">
                <a:ln>
                  <a:noFill/>
                </a:ln>
                <a:solidFill>
                  <a:srgbClr val="008080"/>
                </a:solidFill>
                <a:effectLst/>
                <a:latin typeface="JetBrains Mono"/>
              </a:rPr>
              <a:t>&lt;&lt; std</a:t>
            </a:r>
            <a:r>
              <a:rPr kumimoji="0" lang="en-US" altLang="en-US" sz="2400" b="0" i="0" u="none" strike="noStrike" cap="none" normalizeH="0" baseline="0" dirty="0">
                <a:ln>
                  <a:noFill/>
                </a:ln>
                <a:solidFill>
                  <a:srgbClr val="A71D5D"/>
                </a:solidFill>
                <a:effectLst/>
                <a:latin typeface="JetBrains Mono"/>
              </a:rPr>
              <a:t>::</a:t>
            </a:r>
            <a:r>
              <a:rPr kumimoji="0" lang="en-US" altLang="en-US" sz="2400" b="0" i="0" u="none" strike="noStrike" cap="none" normalizeH="0" baseline="0" dirty="0" err="1">
                <a:ln>
                  <a:noFill/>
                </a:ln>
                <a:solidFill>
                  <a:srgbClr val="0086B3"/>
                </a:solidFill>
                <a:effectLst/>
                <a:latin typeface="JetBrains Mono"/>
              </a:rPr>
              <a:t>endl</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throw </a:t>
            </a:r>
            <a:r>
              <a:rPr kumimoji="0" lang="en-US" altLang="en-US" sz="2400" b="0" i="0" u="none" strike="noStrike" cap="none" normalizeH="0" baseline="0" dirty="0">
                <a:ln>
                  <a:noFill/>
                </a:ln>
                <a:solidFill>
                  <a:srgbClr val="0086B3"/>
                </a:solidFill>
                <a:effectLst/>
                <a:latin typeface="JetBrains Mono"/>
              </a:rPr>
              <a:t>0</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795DA3"/>
                </a:solidFill>
                <a:effectLst/>
                <a:latin typeface="JetBrains Mono"/>
              </a:rPr>
              <a:t>~A</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008080"/>
                </a:solidFill>
                <a:effectLst/>
                <a:latin typeface="JetBrains Mono"/>
              </a:rPr>
              <a:t>std</a:t>
            </a:r>
            <a:r>
              <a:rPr kumimoji="0" lang="en-US" altLang="en-US" sz="2400" b="0" i="0" u="none" strike="noStrike" cap="none" normalizeH="0" baseline="0" dirty="0">
                <a:ln>
                  <a:noFill/>
                </a:ln>
                <a:solidFill>
                  <a:srgbClr val="A71D5D"/>
                </a:solidFill>
                <a:effectLst/>
                <a:latin typeface="JetBrains Mono"/>
              </a:rPr>
              <a:t>::</a:t>
            </a:r>
            <a:r>
              <a:rPr kumimoji="0" lang="en-US" altLang="en-US" sz="2400" b="0" i="0" u="none" strike="noStrike" cap="none" normalizeH="0" baseline="0" dirty="0" err="1">
                <a:ln>
                  <a:noFill/>
                </a:ln>
                <a:solidFill>
                  <a:srgbClr val="0086B3"/>
                </a:solidFill>
                <a:effectLst/>
                <a:latin typeface="JetBrains Mono"/>
              </a:rPr>
              <a:t>cerr</a:t>
            </a:r>
            <a:r>
              <a:rPr kumimoji="0" lang="en-US" altLang="en-US" sz="2400" b="0" i="0" u="none" strike="noStrike" cap="none" normalizeH="0" baseline="0" dirty="0">
                <a:ln>
                  <a:noFill/>
                </a:ln>
                <a:solidFill>
                  <a:srgbClr val="0086B3"/>
                </a:solidFill>
                <a:effectLst/>
                <a:latin typeface="JetBrains Mono"/>
              </a:rPr>
              <a:t> </a:t>
            </a:r>
            <a:r>
              <a:rPr kumimoji="0" lang="en-US" altLang="en-US" sz="2400" b="0" i="0" u="none" strike="noStrike" cap="none" normalizeH="0" baseline="0" dirty="0">
                <a:ln>
                  <a:noFill/>
                </a:ln>
                <a:solidFill>
                  <a:srgbClr val="008080"/>
                </a:solidFill>
                <a:effectLst/>
                <a:latin typeface="JetBrains Mono"/>
              </a:rPr>
              <a:t>&lt;&lt; </a:t>
            </a:r>
            <a:r>
              <a:rPr kumimoji="0" lang="en-US" altLang="en-US" sz="2400" b="0" i="0" u="none" strike="noStrike" cap="none" normalizeH="0" baseline="0" dirty="0">
                <a:ln>
                  <a:noFill/>
                </a:ln>
                <a:solidFill>
                  <a:srgbClr val="183691"/>
                </a:solidFill>
                <a:effectLst/>
                <a:latin typeface="JetBrains Mono"/>
              </a:rPr>
              <a:t>"Destructor!" </a:t>
            </a:r>
            <a:r>
              <a:rPr kumimoji="0" lang="en-US" altLang="en-US" sz="2400" b="0" i="0" u="none" strike="noStrike" cap="none" normalizeH="0" baseline="0" dirty="0">
                <a:ln>
                  <a:noFill/>
                </a:ln>
                <a:solidFill>
                  <a:srgbClr val="008080"/>
                </a:solidFill>
                <a:effectLst/>
                <a:latin typeface="JetBrains Mono"/>
              </a:rPr>
              <a:t>&lt;&lt; std</a:t>
            </a:r>
            <a:r>
              <a:rPr kumimoji="0" lang="en-US" altLang="en-US" sz="2400" b="0" i="0" u="none" strike="noStrike" cap="none" normalizeH="0" baseline="0" dirty="0">
                <a:ln>
                  <a:noFill/>
                </a:ln>
                <a:solidFill>
                  <a:srgbClr val="A71D5D"/>
                </a:solidFill>
                <a:effectLst/>
                <a:latin typeface="JetBrains Mono"/>
              </a:rPr>
              <a:t>::</a:t>
            </a:r>
            <a:r>
              <a:rPr kumimoji="0" lang="en-US" altLang="en-US" sz="2400" b="0" i="0" u="none" strike="noStrike" cap="none" normalizeH="0" baseline="0" dirty="0" err="1">
                <a:ln>
                  <a:noFill/>
                </a:ln>
                <a:solidFill>
                  <a:srgbClr val="0086B3"/>
                </a:solidFill>
                <a:effectLst/>
                <a:latin typeface="JetBrains Mono"/>
              </a:rPr>
              <a:t>endl</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F2EC14BC-B2F4-4157-964D-FADFE4812912}"/>
              </a:ext>
            </a:extLst>
          </p:cNvPr>
          <p:cNvSpPr>
            <a:spLocks noChangeArrowheads="1"/>
          </p:cNvSpPr>
          <p:nvPr/>
        </p:nvSpPr>
        <p:spPr bwMode="auto">
          <a:xfrm>
            <a:off x="609600" y="1622285"/>
            <a:ext cx="5251118"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71D5D"/>
                </a:solidFill>
                <a:effectLst/>
                <a:latin typeface="JetBrains Mono"/>
              </a:rPr>
              <a:t>int </a:t>
            </a:r>
            <a:r>
              <a:rPr kumimoji="0" lang="en-US" altLang="en-US" sz="2000" b="0" i="0" u="none" strike="noStrike" cap="none" normalizeH="0" baseline="0" dirty="0">
                <a:ln>
                  <a:noFill/>
                </a:ln>
                <a:solidFill>
                  <a:srgbClr val="795DA3"/>
                </a:solidFill>
                <a:effectLst/>
                <a:latin typeface="JetBrains Mono"/>
              </a:rPr>
              <a:t>main</a:t>
            </a:r>
            <a:r>
              <a:rPr kumimoji="0" lang="en-US" altLang="en-US" sz="2000" b="0" i="0" u="none" strike="noStrike" cap="none" normalizeH="0" baseline="0" dirty="0">
                <a:ln>
                  <a:noFill/>
                </a:ln>
                <a:solidFill>
                  <a:srgbClr val="63A35C"/>
                </a:solidFill>
                <a:effectLst/>
                <a:latin typeface="JetBrains Mono"/>
              </a:rPr>
              <a:t>()</a:t>
            </a:r>
            <a:br>
              <a:rPr kumimoji="0" lang="en-US" altLang="en-US" sz="2000" b="0" i="0" u="none" strike="noStrike" cap="none" normalizeH="0" baseline="0" dirty="0">
                <a:ln>
                  <a:noFill/>
                </a:ln>
                <a:solidFill>
                  <a:srgbClr val="63A35C"/>
                </a:solidFill>
                <a:effectLst/>
                <a:latin typeface="JetBrains Mono"/>
              </a:rPr>
            </a:br>
            <a:r>
              <a:rPr kumimoji="0" lang="en-US" altLang="en-US" sz="2000" b="0" i="0" u="none" strike="noStrike" cap="none" normalizeH="0" baseline="0" dirty="0">
                <a:ln>
                  <a:noFill/>
                </a:ln>
                <a:solidFill>
                  <a:srgbClr val="63A35C"/>
                </a:solidFill>
                <a:effectLst/>
                <a:latin typeface="JetBrains Mono"/>
              </a:rPr>
              <a:t>{</a:t>
            </a:r>
            <a:br>
              <a:rPr kumimoji="0" lang="en-US" altLang="en-US" sz="2000" b="0" i="0" u="none" strike="noStrike" cap="none" normalizeH="0" baseline="0" dirty="0">
                <a:ln>
                  <a:noFill/>
                </a:ln>
                <a:solidFill>
                  <a:srgbClr val="63A35C"/>
                </a:solidFill>
                <a:effectLst/>
                <a:latin typeface="JetBrains Mono"/>
              </a:rPr>
            </a:br>
            <a:r>
              <a:rPr kumimoji="0" lang="en-US" altLang="en-US" sz="2000" b="0" i="0" u="none" strike="noStrike" cap="none" normalizeH="0" baseline="0" dirty="0">
                <a:ln>
                  <a:noFill/>
                </a:ln>
                <a:solidFill>
                  <a:srgbClr val="63A35C"/>
                </a:solidFill>
                <a:effectLst/>
                <a:latin typeface="JetBrains Mono"/>
              </a:rPr>
              <a:t>   </a:t>
            </a:r>
            <a:r>
              <a:rPr kumimoji="0" lang="en-US" altLang="en-US" sz="2000" b="0" i="0" u="none" strike="noStrike" cap="none" normalizeH="0" baseline="0" dirty="0">
                <a:ln>
                  <a:noFill/>
                </a:ln>
                <a:solidFill>
                  <a:srgbClr val="A71D5D"/>
                </a:solidFill>
                <a:effectLst/>
                <a:latin typeface="JetBrains Mono"/>
              </a:rPr>
              <a:t>try </a:t>
            </a:r>
            <a:r>
              <a:rPr kumimoji="0" lang="en-US" altLang="en-US" sz="2000" b="0" i="0" u="none" strike="noStrike" cap="none" normalizeH="0" baseline="0" dirty="0">
                <a:ln>
                  <a:noFill/>
                </a:ln>
                <a:solidFill>
                  <a:srgbClr val="63A35C"/>
                </a:solidFill>
                <a:effectLst/>
                <a:latin typeface="JetBrains Mono"/>
              </a:rPr>
              <a:t>{</a:t>
            </a:r>
            <a:br>
              <a:rPr kumimoji="0" lang="en-US" altLang="en-US" sz="2000" b="0" i="0" u="none" strike="noStrike" cap="none" normalizeH="0" baseline="0" dirty="0">
                <a:ln>
                  <a:noFill/>
                </a:ln>
                <a:solidFill>
                  <a:srgbClr val="63A35C"/>
                </a:solidFill>
                <a:effectLst/>
                <a:latin typeface="JetBrains Mono"/>
              </a:rPr>
            </a:br>
            <a:r>
              <a:rPr kumimoji="0" lang="en-US" altLang="en-US" sz="2000" b="0" i="0" u="none" strike="noStrike" cap="none" normalizeH="0" baseline="0" dirty="0">
                <a:ln>
                  <a:noFill/>
                </a:ln>
                <a:solidFill>
                  <a:srgbClr val="63A35C"/>
                </a:solidFill>
                <a:effectLst/>
                <a:latin typeface="JetBrains Mono"/>
              </a:rPr>
              <a:t>      </a:t>
            </a:r>
            <a:r>
              <a:rPr kumimoji="0" lang="en-US" altLang="en-US" sz="2000" b="0" i="0" u="none" strike="noStrike" cap="none" normalizeH="0" baseline="0" dirty="0">
                <a:ln>
                  <a:noFill/>
                </a:ln>
                <a:solidFill>
                  <a:srgbClr val="008080"/>
                </a:solidFill>
                <a:effectLst/>
                <a:latin typeface="JetBrains Mono"/>
              </a:rPr>
              <a:t>std</a:t>
            </a:r>
            <a:r>
              <a:rPr kumimoji="0" lang="en-US" altLang="en-US" sz="2000" b="0" i="0" u="none" strike="noStrike" cap="none" normalizeH="0" baseline="0" dirty="0">
                <a:ln>
                  <a:noFill/>
                </a:ln>
                <a:solidFill>
                  <a:srgbClr val="A71D5D"/>
                </a:solidFill>
                <a:effectLst/>
                <a:latin typeface="JetBrains Mono"/>
              </a:rPr>
              <a:t>::</a:t>
            </a:r>
            <a:r>
              <a:rPr kumimoji="0" lang="en-US" altLang="en-US" sz="2000" b="0" i="0" u="none" strike="noStrike" cap="none" normalizeH="0" baseline="0" dirty="0" err="1">
                <a:ln>
                  <a:noFill/>
                </a:ln>
                <a:solidFill>
                  <a:srgbClr val="0086B3"/>
                </a:solidFill>
                <a:effectLst/>
                <a:latin typeface="JetBrains Mono"/>
              </a:rPr>
              <a:t>cerr</a:t>
            </a:r>
            <a:r>
              <a:rPr kumimoji="0" lang="en-US" altLang="en-US" sz="2000" b="0" i="0" u="none" strike="noStrike" cap="none" normalizeH="0" baseline="0" dirty="0">
                <a:ln>
                  <a:noFill/>
                </a:ln>
                <a:solidFill>
                  <a:srgbClr val="0086B3"/>
                </a:solidFill>
                <a:effectLst/>
                <a:latin typeface="JetBrains Mono"/>
              </a:rPr>
              <a:t> </a:t>
            </a:r>
            <a:r>
              <a:rPr kumimoji="0" lang="en-US" altLang="en-US" sz="2000" b="0" i="0" u="none" strike="noStrike" cap="none" normalizeH="0" baseline="0" dirty="0">
                <a:ln>
                  <a:noFill/>
                </a:ln>
                <a:solidFill>
                  <a:srgbClr val="008080"/>
                </a:solidFill>
                <a:effectLst/>
                <a:latin typeface="JetBrains Mono"/>
              </a:rPr>
              <a:t>&lt;&lt; </a:t>
            </a:r>
            <a:r>
              <a:rPr kumimoji="0" lang="en-US" altLang="en-US" sz="2000" b="0" i="0" u="none" strike="noStrike" cap="none" normalizeH="0" baseline="0" dirty="0">
                <a:ln>
                  <a:noFill/>
                </a:ln>
                <a:solidFill>
                  <a:srgbClr val="183691"/>
                </a:solidFill>
                <a:effectLst/>
                <a:latin typeface="JetBrains Mono"/>
              </a:rPr>
              <a:t>"Creating object..." </a:t>
            </a:r>
            <a:r>
              <a:rPr kumimoji="0" lang="en-US" altLang="en-US" sz="2000" b="0" i="0" u="none" strike="noStrike" cap="none" normalizeH="0" baseline="0" dirty="0">
                <a:ln>
                  <a:noFill/>
                </a:ln>
                <a:solidFill>
                  <a:srgbClr val="008080"/>
                </a:solidFill>
                <a:effectLst/>
                <a:latin typeface="JetBrains Mono"/>
              </a:rPr>
              <a:t>&lt;&lt; std</a:t>
            </a:r>
            <a:r>
              <a:rPr kumimoji="0" lang="en-US" altLang="en-US" sz="2000" b="0" i="0" u="none" strike="noStrike" cap="none" normalizeH="0" baseline="0" dirty="0">
                <a:ln>
                  <a:noFill/>
                </a:ln>
                <a:solidFill>
                  <a:srgbClr val="A71D5D"/>
                </a:solidFill>
                <a:effectLst/>
                <a:latin typeface="JetBrains Mono"/>
              </a:rPr>
              <a:t>::</a:t>
            </a:r>
            <a:r>
              <a:rPr kumimoji="0" lang="en-US" altLang="en-US" sz="2000" b="0" i="0" u="none" strike="noStrike" cap="none" normalizeH="0" baseline="0" dirty="0" err="1">
                <a:ln>
                  <a:noFill/>
                </a:ln>
                <a:solidFill>
                  <a:srgbClr val="0086B3"/>
                </a:solidFill>
                <a:effectLst/>
                <a:latin typeface="JetBrains Mono"/>
              </a:rPr>
              <a:t>endl</a:t>
            </a:r>
            <a:r>
              <a:rPr kumimoji="0" lang="en-US" altLang="en-US" sz="2000" b="0" i="0" u="none" strike="noStrike" cap="none" normalizeH="0" baseline="0" dirty="0">
                <a:ln>
                  <a:noFill/>
                </a:ln>
                <a:solidFill>
                  <a:srgbClr val="63A35C"/>
                </a:solidFill>
                <a:effectLst/>
                <a:latin typeface="JetBrains Mono"/>
              </a:rPr>
              <a:t>;</a:t>
            </a:r>
            <a:br>
              <a:rPr kumimoji="0" lang="en-US" altLang="en-US" sz="2000" b="0" i="0" u="none" strike="noStrike" cap="none" normalizeH="0" baseline="0" dirty="0">
                <a:ln>
                  <a:noFill/>
                </a:ln>
                <a:solidFill>
                  <a:srgbClr val="63A35C"/>
                </a:solidFill>
                <a:effectLst/>
                <a:latin typeface="JetBrains Mono"/>
              </a:rPr>
            </a:br>
            <a:r>
              <a:rPr kumimoji="0" lang="en-US" altLang="en-US" sz="2000" b="0" i="0" u="none" strike="noStrike" cap="none" normalizeH="0" baseline="0" dirty="0">
                <a:ln>
                  <a:noFill/>
                </a:ln>
                <a:solidFill>
                  <a:srgbClr val="63A35C"/>
                </a:solidFill>
                <a:effectLst/>
                <a:latin typeface="JetBrains Mono"/>
              </a:rPr>
              <a:t>      </a:t>
            </a:r>
            <a:r>
              <a:rPr kumimoji="0" lang="en-US" altLang="en-US" sz="2000" b="0" i="0" u="none" strike="noStrike" cap="none" normalizeH="0" baseline="0" dirty="0">
                <a:ln>
                  <a:noFill/>
                </a:ln>
                <a:solidFill>
                  <a:srgbClr val="008080"/>
                </a:solidFill>
                <a:effectLst/>
                <a:latin typeface="JetBrains Mono"/>
              </a:rPr>
              <a:t>A </a:t>
            </a:r>
            <a:r>
              <a:rPr kumimoji="0" lang="en-US" altLang="en-US" sz="2000" b="0" i="0" u="none" strike="noStrike" cap="none" normalizeH="0" baseline="0" dirty="0" err="1">
                <a:ln>
                  <a:noFill/>
                </a:ln>
                <a:solidFill>
                  <a:srgbClr val="0086B3"/>
                </a:solidFill>
                <a:effectLst/>
                <a:latin typeface="JetBrains Mono"/>
              </a:rPr>
              <a:t>a</a:t>
            </a:r>
            <a:r>
              <a:rPr kumimoji="0" lang="en-US" altLang="en-US" sz="2000" b="0" i="0" u="none" strike="noStrike" cap="none" normalizeH="0" baseline="0" dirty="0">
                <a:ln>
                  <a:noFill/>
                </a:ln>
                <a:solidFill>
                  <a:srgbClr val="63A35C"/>
                </a:solidFill>
                <a:effectLst/>
                <a:latin typeface="JetBrains Mono"/>
              </a:rPr>
              <a:t>;</a:t>
            </a:r>
            <a:br>
              <a:rPr kumimoji="0" lang="en-US" altLang="en-US" sz="2000" b="0" i="0" u="none" strike="noStrike" cap="none" normalizeH="0" baseline="0" dirty="0">
                <a:ln>
                  <a:noFill/>
                </a:ln>
                <a:solidFill>
                  <a:srgbClr val="63A35C"/>
                </a:solidFill>
                <a:effectLst/>
                <a:latin typeface="JetBrains Mono"/>
              </a:rPr>
            </a:br>
            <a:r>
              <a:rPr kumimoji="0" lang="en-US" altLang="en-US" sz="2000" b="0" i="0" u="none" strike="noStrike" cap="none" normalizeH="0" baseline="0" dirty="0">
                <a:ln>
                  <a:noFill/>
                </a:ln>
                <a:solidFill>
                  <a:srgbClr val="63A35C"/>
                </a:solidFill>
                <a:effectLst/>
                <a:latin typeface="JetBrains Mono"/>
              </a:rPr>
              <a:t>   } </a:t>
            </a:r>
            <a:r>
              <a:rPr kumimoji="0" lang="en-US" altLang="en-US" sz="2000" b="0" i="0" u="none" strike="noStrike" cap="none" normalizeH="0" baseline="0" dirty="0">
                <a:ln>
                  <a:noFill/>
                </a:ln>
                <a:solidFill>
                  <a:srgbClr val="A71D5D"/>
                </a:solidFill>
                <a:effectLst/>
                <a:latin typeface="JetBrains Mono"/>
              </a:rPr>
              <a:t>catch</a:t>
            </a:r>
            <a:r>
              <a:rPr kumimoji="0" lang="en-US" altLang="en-US" sz="2000" b="0" i="0" u="none" strike="noStrike" cap="none" normalizeH="0" baseline="0" dirty="0">
                <a:ln>
                  <a:noFill/>
                </a:ln>
                <a:solidFill>
                  <a:srgbClr val="63A35C"/>
                </a:solidFill>
                <a:effectLst/>
                <a:latin typeface="JetBrains Mono"/>
              </a:rPr>
              <a:t>(</a:t>
            </a:r>
            <a:r>
              <a:rPr kumimoji="0" lang="en-US" altLang="en-US" sz="2000" b="0" i="0" u="none" strike="noStrike" cap="none" normalizeH="0" baseline="0" dirty="0">
                <a:ln>
                  <a:noFill/>
                </a:ln>
                <a:solidFill>
                  <a:srgbClr val="A71D5D"/>
                </a:solidFill>
                <a:effectLst/>
                <a:latin typeface="JetBrains Mono"/>
              </a:rPr>
              <a:t>...</a:t>
            </a:r>
            <a:r>
              <a:rPr kumimoji="0" lang="en-US" altLang="en-US" sz="2000" b="0" i="0" u="none" strike="noStrike" cap="none" normalizeH="0" baseline="0" dirty="0">
                <a:ln>
                  <a:noFill/>
                </a:ln>
                <a:solidFill>
                  <a:srgbClr val="63A35C"/>
                </a:solidFill>
                <a:effectLst/>
                <a:latin typeface="JetBrains Mono"/>
              </a:rPr>
              <a:t>){</a:t>
            </a:r>
            <a:br>
              <a:rPr kumimoji="0" lang="en-US" altLang="en-US" sz="2000" b="0" i="0" u="none" strike="noStrike" cap="none" normalizeH="0" baseline="0" dirty="0">
                <a:ln>
                  <a:noFill/>
                </a:ln>
                <a:solidFill>
                  <a:srgbClr val="63A35C"/>
                </a:solidFill>
                <a:effectLst/>
                <a:latin typeface="JetBrains Mono"/>
              </a:rPr>
            </a:br>
            <a:r>
              <a:rPr kumimoji="0" lang="en-US" altLang="en-US" sz="2000" b="0" i="0" u="none" strike="noStrike" cap="none" normalizeH="0" baseline="0" dirty="0">
                <a:ln>
                  <a:noFill/>
                </a:ln>
                <a:solidFill>
                  <a:srgbClr val="63A35C"/>
                </a:solidFill>
                <a:effectLst/>
                <a:latin typeface="JetBrains Mono"/>
              </a:rPr>
              <a:t>      </a:t>
            </a:r>
            <a:r>
              <a:rPr kumimoji="0" lang="en-US" altLang="en-US" sz="2000" b="0" i="0" u="none" strike="noStrike" cap="none" normalizeH="0" baseline="0" dirty="0">
                <a:ln>
                  <a:noFill/>
                </a:ln>
                <a:solidFill>
                  <a:srgbClr val="008080"/>
                </a:solidFill>
                <a:effectLst/>
                <a:latin typeface="JetBrains Mono"/>
              </a:rPr>
              <a:t>std</a:t>
            </a:r>
            <a:r>
              <a:rPr kumimoji="0" lang="en-US" altLang="en-US" sz="2000" b="0" i="0" u="none" strike="noStrike" cap="none" normalizeH="0" baseline="0" dirty="0">
                <a:ln>
                  <a:noFill/>
                </a:ln>
                <a:solidFill>
                  <a:srgbClr val="A71D5D"/>
                </a:solidFill>
                <a:effectLst/>
                <a:latin typeface="JetBrains Mono"/>
              </a:rPr>
              <a:t>::</a:t>
            </a:r>
            <a:r>
              <a:rPr kumimoji="0" lang="en-US" altLang="en-US" sz="2000" b="0" i="0" u="none" strike="noStrike" cap="none" normalizeH="0" baseline="0" dirty="0" err="1">
                <a:ln>
                  <a:noFill/>
                </a:ln>
                <a:solidFill>
                  <a:srgbClr val="0086B3"/>
                </a:solidFill>
                <a:effectLst/>
                <a:latin typeface="JetBrains Mono"/>
              </a:rPr>
              <a:t>cerr</a:t>
            </a:r>
            <a:r>
              <a:rPr kumimoji="0" lang="en-US" altLang="en-US" sz="2000" b="0" i="0" u="none" strike="noStrike" cap="none" normalizeH="0" baseline="0" dirty="0">
                <a:ln>
                  <a:noFill/>
                </a:ln>
                <a:solidFill>
                  <a:srgbClr val="0086B3"/>
                </a:solidFill>
                <a:effectLst/>
                <a:latin typeface="JetBrains Mono"/>
              </a:rPr>
              <a:t> </a:t>
            </a:r>
            <a:r>
              <a:rPr kumimoji="0" lang="en-US" altLang="en-US" sz="2000" b="0" i="0" u="none" strike="noStrike" cap="none" normalizeH="0" baseline="0" dirty="0">
                <a:ln>
                  <a:noFill/>
                </a:ln>
                <a:solidFill>
                  <a:srgbClr val="008080"/>
                </a:solidFill>
                <a:effectLst/>
                <a:latin typeface="JetBrains Mono"/>
              </a:rPr>
              <a:t>&lt;&lt; </a:t>
            </a:r>
            <a:r>
              <a:rPr kumimoji="0" lang="en-US" altLang="en-US" sz="2000" b="0" i="0" u="none" strike="noStrike" cap="none" normalizeH="0" baseline="0" dirty="0">
                <a:ln>
                  <a:noFill/>
                </a:ln>
                <a:solidFill>
                  <a:srgbClr val="183691"/>
                </a:solidFill>
                <a:effectLst/>
                <a:latin typeface="JetBrains Mono"/>
              </a:rPr>
              <a:t>“Caught exception" </a:t>
            </a:r>
            <a:r>
              <a:rPr kumimoji="0" lang="en-US" altLang="en-US" sz="2000" b="0" i="0" u="none" strike="noStrike" cap="none" normalizeH="0" baseline="0" dirty="0">
                <a:ln>
                  <a:noFill/>
                </a:ln>
                <a:solidFill>
                  <a:srgbClr val="008080"/>
                </a:solidFill>
                <a:effectLst/>
                <a:latin typeface="JetBrains Mono"/>
              </a:rPr>
              <a:t>&lt;&lt; std</a:t>
            </a:r>
            <a:r>
              <a:rPr kumimoji="0" lang="en-US" altLang="en-US" sz="2000" b="0" i="0" u="none" strike="noStrike" cap="none" normalizeH="0" baseline="0" dirty="0">
                <a:ln>
                  <a:noFill/>
                </a:ln>
                <a:solidFill>
                  <a:srgbClr val="A71D5D"/>
                </a:solidFill>
                <a:effectLst/>
                <a:latin typeface="JetBrains Mono"/>
              </a:rPr>
              <a:t>::</a:t>
            </a:r>
            <a:r>
              <a:rPr kumimoji="0" lang="en-US" altLang="en-US" sz="2000" b="0" i="0" u="none" strike="noStrike" cap="none" normalizeH="0" baseline="0" dirty="0" err="1">
                <a:ln>
                  <a:noFill/>
                </a:ln>
                <a:solidFill>
                  <a:srgbClr val="0086B3"/>
                </a:solidFill>
                <a:effectLst/>
                <a:latin typeface="JetBrains Mono"/>
              </a:rPr>
              <a:t>endl</a:t>
            </a:r>
            <a:r>
              <a:rPr kumimoji="0" lang="en-US" altLang="en-US" sz="2000" b="0" i="0" u="none" strike="noStrike" cap="none" normalizeH="0" baseline="0" dirty="0">
                <a:ln>
                  <a:noFill/>
                </a:ln>
                <a:solidFill>
                  <a:srgbClr val="63A35C"/>
                </a:solidFill>
                <a:effectLst/>
                <a:latin typeface="JetBrains Mono"/>
              </a:rPr>
              <a:t>;</a:t>
            </a:r>
            <a:br>
              <a:rPr kumimoji="0" lang="en-US" altLang="en-US" sz="2000" b="0" i="0" u="none" strike="noStrike" cap="none" normalizeH="0" baseline="0" dirty="0">
                <a:ln>
                  <a:noFill/>
                </a:ln>
                <a:solidFill>
                  <a:srgbClr val="63A35C"/>
                </a:solidFill>
                <a:effectLst/>
                <a:latin typeface="JetBrains Mono"/>
              </a:rPr>
            </a:br>
            <a:r>
              <a:rPr kumimoji="0" lang="en-US" altLang="en-US" sz="2000" b="0" i="0" u="none" strike="noStrike" cap="none" normalizeH="0" baseline="0" dirty="0">
                <a:ln>
                  <a:noFill/>
                </a:ln>
                <a:solidFill>
                  <a:srgbClr val="63A35C"/>
                </a:solidFill>
                <a:effectLst/>
                <a:latin typeface="JetBrains Mono"/>
              </a:rPr>
              <a:t>   }</a:t>
            </a:r>
            <a:br>
              <a:rPr kumimoji="0" lang="en-US" altLang="en-US" sz="2000" b="0" i="0" u="none" strike="noStrike" cap="none" normalizeH="0" baseline="0" dirty="0">
                <a:ln>
                  <a:noFill/>
                </a:ln>
                <a:solidFill>
                  <a:srgbClr val="63A35C"/>
                </a:solidFill>
                <a:effectLst/>
                <a:latin typeface="JetBrains Mono"/>
              </a:rPr>
            </a:br>
            <a:r>
              <a:rPr kumimoji="0" lang="en-US" altLang="en-US" sz="2000" b="0" i="0" u="none" strike="noStrike" cap="none" normalizeH="0" baseline="0" dirty="0">
                <a:ln>
                  <a:noFill/>
                </a:ln>
                <a:solidFill>
                  <a:srgbClr val="63A35C"/>
                </a:solidFill>
                <a:effectLst/>
                <a:latin typeface="JetBrains Mono"/>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A733096F-04E9-4194-B513-2BE7C5C29497}"/>
              </a:ext>
            </a:extLst>
          </p:cNvPr>
          <p:cNvSpPr/>
          <p:nvPr/>
        </p:nvSpPr>
        <p:spPr>
          <a:xfrm>
            <a:off x="898072" y="4484607"/>
            <a:ext cx="6096000" cy="1200329"/>
          </a:xfrm>
          <a:prstGeom prst="rect">
            <a:avLst/>
          </a:prstGeom>
        </p:spPr>
        <p:txBody>
          <a:bodyPr>
            <a:spAutoFit/>
          </a:bodyPr>
          <a:lstStyle/>
          <a:p>
            <a:r>
              <a:rPr lang="en-US" sz="2400" dirty="0"/>
              <a:t>Creating object...</a:t>
            </a:r>
          </a:p>
          <a:p>
            <a:r>
              <a:rPr lang="en-US" sz="2400" dirty="0"/>
              <a:t>Constructor!</a:t>
            </a:r>
          </a:p>
          <a:p>
            <a:r>
              <a:rPr lang="en-US" sz="2400" dirty="0"/>
              <a:t>Caught exception</a:t>
            </a:r>
          </a:p>
        </p:txBody>
      </p:sp>
      <p:sp>
        <p:nvSpPr>
          <p:cNvPr id="13" name="Rectangle: Diagonal Corners Rounded 12">
            <a:extLst>
              <a:ext uri="{FF2B5EF4-FFF2-40B4-BE49-F238E27FC236}">
                <a16:creationId xmlns:a16="http://schemas.microsoft.com/office/drawing/2014/main" id="{E5B34138-2805-4830-AA07-6FFC8599F2A4}"/>
              </a:ext>
            </a:extLst>
          </p:cNvPr>
          <p:cNvSpPr/>
          <p:nvPr/>
        </p:nvSpPr>
        <p:spPr>
          <a:xfrm>
            <a:off x="3336471" y="5725244"/>
            <a:ext cx="2650672" cy="969470"/>
          </a:xfrm>
          <a:prstGeom prst="round2Diag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No destructor is called</a:t>
            </a:r>
          </a:p>
        </p:txBody>
      </p:sp>
    </p:spTree>
    <p:extLst>
      <p:ext uri="{BB962C8B-B14F-4D97-AF65-F5344CB8AC3E}">
        <p14:creationId xmlns:p14="http://schemas.microsoft.com/office/powerpoint/2010/main" val="3726202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8032"/>
            <a:ext cx="10972800" cy="1066800"/>
          </a:xfrm>
        </p:spPr>
        <p:txBody>
          <a:bodyPr>
            <a:normAutofit/>
          </a:bodyPr>
          <a:lstStyle/>
          <a:p>
            <a:r>
              <a:rPr lang="en-US" dirty="0"/>
              <a:t>Exceptions</a:t>
            </a:r>
          </a:p>
        </p:txBody>
      </p:sp>
      <p:sp>
        <p:nvSpPr>
          <p:cNvPr id="4" name="Slide Number Placeholder 3"/>
          <p:cNvSpPr>
            <a:spLocks noGrp="1"/>
          </p:cNvSpPr>
          <p:nvPr>
            <p:ph type="sldNum" sz="quarter" idx="12"/>
          </p:nvPr>
        </p:nvSpPr>
        <p:spPr/>
        <p:txBody>
          <a:bodyPr/>
          <a:lstStyle/>
          <a:p>
            <a:fld id="{B52F3321-D1B1-4887-83AE-A4488FE8D36A}" type="slidenum">
              <a:rPr lang="he-IL" smtClean="0"/>
              <a:pPr/>
              <a:t>2</a:t>
            </a:fld>
            <a:endParaRPr lang="en-US"/>
          </a:p>
        </p:txBody>
      </p:sp>
      <p:sp>
        <p:nvSpPr>
          <p:cNvPr id="3" name="Content Placeholder 2"/>
          <p:cNvSpPr>
            <a:spLocks noGrp="1"/>
          </p:cNvSpPr>
          <p:nvPr>
            <p:ph sz="quarter" idx="1"/>
          </p:nvPr>
        </p:nvSpPr>
        <p:spPr>
          <a:xfrm>
            <a:off x="435429" y="1513114"/>
            <a:ext cx="9909043" cy="5012230"/>
          </a:xfrm>
        </p:spPr>
        <p:txBody>
          <a:bodyPr>
            <a:normAutofit/>
          </a:bodyPr>
          <a:lstStyle/>
          <a:p>
            <a:pPr>
              <a:lnSpc>
                <a:spcPct val="150000"/>
              </a:lnSpc>
            </a:pPr>
            <a:r>
              <a:rPr lang="en-US" dirty="0">
                <a:latin typeface="+mj-lt"/>
              </a:rPr>
              <a:t>An exception is an error that occurs when running the code</a:t>
            </a:r>
          </a:p>
          <a:p>
            <a:pPr>
              <a:lnSpc>
                <a:spcPct val="150000"/>
              </a:lnSpc>
            </a:pPr>
            <a:r>
              <a:rPr lang="en-US" dirty="0">
                <a:latin typeface="+mj-lt"/>
              </a:rPr>
              <a:t>In C++ we have an Exception handling mechanism</a:t>
            </a:r>
          </a:p>
          <a:p>
            <a:pPr>
              <a:lnSpc>
                <a:spcPct val="150000"/>
              </a:lnSpc>
            </a:pPr>
            <a:r>
              <a:rPr lang="en-US" dirty="0">
                <a:latin typeface="+mj-lt"/>
              </a:rPr>
              <a:t>Exceptions can arise from</a:t>
            </a:r>
          </a:p>
          <a:p>
            <a:pPr lvl="1">
              <a:lnSpc>
                <a:spcPct val="150000"/>
              </a:lnSpc>
            </a:pPr>
            <a:r>
              <a:rPr lang="en-US" dirty="0">
                <a:latin typeface="+mj-lt"/>
              </a:rPr>
              <a:t>Our own code</a:t>
            </a:r>
          </a:p>
          <a:p>
            <a:pPr lvl="1">
              <a:lnSpc>
                <a:spcPct val="150000"/>
              </a:lnSpc>
            </a:pPr>
            <a:r>
              <a:rPr lang="en-US" dirty="0">
                <a:latin typeface="+mj-lt"/>
              </a:rPr>
              <a:t>Someone else’s code</a:t>
            </a:r>
          </a:p>
          <a:p>
            <a:pPr lvl="1">
              <a:lnSpc>
                <a:spcPct val="150000"/>
              </a:lnSpc>
            </a:pPr>
            <a:r>
              <a:rPr lang="en-US" sz="2400" dirty="0">
                <a:latin typeface="+mj-lt"/>
              </a:rPr>
              <a:t>C++ “built in” code (STL)</a:t>
            </a:r>
          </a:p>
          <a:p>
            <a:pPr marL="411480" lvl="1" indent="0">
              <a:lnSpc>
                <a:spcPct val="150000"/>
              </a:lnSpc>
              <a:buNone/>
            </a:pPr>
            <a:endParaRPr lang="en-US" dirty="0">
              <a:latin typeface="+mj-lt"/>
            </a:endParaRPr>
          </a:p>
          <a:p>
            <a:pPr lvl="1">
              <a:lnSpc>
                <a:spcPct val="150000"/>
              </a:lnSpc>
            </a:pPr>
            <a:endParaRPr lang="en-US" dirty="0">
              <a:latin typeface="+mj-lt"/>
            </a:endParaRPr>
          </a:p>
        </p:txBody>
      </p:sp>
    </p:spTree>
    <p:extLst>
      <p:ext uri="{BB962C8B-B14F-4D97-AF65-F5344CB8AC3E}">
        <p14:creationId xmlns:p14="http://schemas.microsoft.com/office/powerpoint/2010/main" val="3547496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8032"/>
            <a:ext cx="10972800" cy="1066800"/>
          </a:xfrm>
        </p:spPr>
        <p:txBody>
          <a:bodyPr>
            <a:normAutofit/>
          </a:bodyPr>
          <a:lstStyle/>
          <a:p>
            <a:r>
              <a:rPr lang="en-US" dirty="0"/>
              <a:t>Exceptions in constructors – managing memory</a:t>
            </a:r>
          </a:p>
        </p:txBody>
      </p:sp>
      <p:sp>
        <p:nvSpPr>
          <p:cNvPr id="4" name="Slide Number Placeholder 3"/>
          <p:cNvSpPr>
            <a:spLocks noGrp="1"/>
          </p:cNvSpPr>
          <p:nvPr>
            <p:ph type="sldNum" sz="quarter" idx="12"/>
          </p:nvPr>
        </p:nvSpPr>
        <p:spPr/>
        <p:txBody>
          <a:bodyPr/>
          <a:lstStyle/>
          <a:p>
            <a:fld id="{B52F3321-D1B1-4887-83AE-A4488FE8D36A}" type="slidenum">
              <a:rPr lang="he-IL" smtClean="0"/>
              <a:pPr/>
              <a:t>20</a:t>
            </a:fld>
            <a:endParaRPr lang="en-US"/>
          </a:p>
        </p:txBody>
      </p:sp>
      <p:sp>
        <p:nvSpPr>
          <p:cNvPr id="9" name="Rectangle 4">
            <a:extLst>
              <a:ext uri="{FF2B5EF4-FFF2-40B4-BE49-F238E27FC236}">
                <a16:creationId xmlns:a16="http://schemas.microsoft.com/office/drawing/2014/main" id="{2F3AB6FE-3A64-49CC-83B1-F96AB7C9C4E6}"/>
              </a:ext>
            </a:extLst>
          </p:cNvPr>
          <p:cNvSpPr>
            <a:spLocks noChangeArrowheads="1"/>
          </p:cNvSpPr>
          <p:nvPr/>
        </p:nvSpPr>
        <p:spPr bwMode="auto">
          <a:xfrm>
            <a:off x="1162254" y="1521527"/>
            <a:ext cx="3143046"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71D5D"/>
                </a:solidFill>
                <a:effectLst/>
                <a:latin typeface="JetBrains Mono"/>
              </a:rPr>
              <a:t>class </a:t>
            </a:r>
            <a:r>
              <a:rPr kumimoji="0" lang="en-US" altLang="en-US" sz="2400" b="0" i="0" u="none" strike="noStrike" cap="none" normalizeH="0" baseline="0" dirty="0">
                <a:ln>
                  <a:noFill/>
                </a:ln>
                <a:solidFill>
                  <a:srgbClr val="008080"/>
                </a:solidFill>
                <a:effectLst/>
                <a:latin typeface="JetBrains Mono"/>
              </a:rPr>
              <a:t>A</a:t>
            </a:r>
            <a:br>
              <a:rPr kumimoji="0" lang="en-US" altLang="en-US" sz="2400" b="0" i="0" u="none" strike="noStrike" cap="none" normalizeH="0" baseline="0" dirty="0">
                <a:ln>
                  <a:noFill/>
                </a:ln>
                <a:solidFill>
                  <a:srgbClr val="008080"/>
                </a:solidFill>
                <a:effectLst/>
                <a:latin typeface="JetBrains Mono"/>
              </a:rPr>
            </a:b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A71D5D"/>
                </a:solidFill>
                <a:effectLst/>
                <a:latin typeface="JetBrains Mono"/>
              </a:rPr>
              <a:t>public:</a:t>
            </a:r>
            <a:br>
              <a:rPr kumimoji="0" lang="en-US" altLang="en-US" sz="2400" b="0" i="0" u="none" strike="noStrike" cap="none" normalizeH="0" baseline="0" dirty="0">
                <a:ln>
                  <a:noFill/>
                </a:ln>
                <a:solidFill>
                  <a:srgbClr val="A71D5D"/>
                </a:solidFill>
                <a:effectLst/>
                <a:latin typeface="JetBrains Mono"/>
              </a:rPr>
            </a:br>
            <a:r>
              <a:rPr kumimoji="0" lang="en-US" altLang="en-US" sz="2400" b="0" i="0" u="none" strike="noStrike" cap="none" normalizeH="0" baseline="0" dirty="0">
                <a:ln>
                  <a:noFill/>
                </a:ln>
                <a:solidFill>
                  <a:srgbClr val="A71D5D"/>
                </a:solidFill>
                <a:effectLst/>
                <a:latin typeface="JetBrains Mono"/>
              </a:rPr>
              <a:t>   double *</a:t>
            </a:r>
            <a:r>
              <a:rPr kumimoji="0" lang="en-US" altLang="en-US" sz="2400" b="0" i="0" u="none" strike="noStrike" cap="none" normalizeH="0" baseline="0" dirty="0">
                <a:ln>
                  <a:noFill/>
                </a:ln>
                <a:solidFill>
                  <a:srgbClr val="990073"/>
                </a:solidFill>
                <a:effectLst/>
                <a:latin typeface="JetBrains Mono"/>
              </a:rPr>
              <a:t>_</a:t>
            </a:r>
            <a:r>
              <a:rPr kumimoji="0" lang="en-US" altLang="en-US" sz="2400" b="0" i="0" u="none" strike="noStrike" cap="none" normalizeH="0" baseline="0" dirty="0" err="1">
                <a:ln>
                  <a:noFill/>
                </a:ln>
                <a:solidFill>
                  <a:srgbClr val="990073"/>
                </a:solidFill>
                <a:effectLst/>
                <a:latin typeface="JetBrains Mono"/>
              </a:rPr>
              <a:t>arr</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795DA3"/>
                </a:solidFill>
                <a:effectLst/>
                <a:latin typeface="JetBrains Mono"/>
              </a:rPr>
              <a:t>A</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795DA3"/>
                </a:solidFill>
                <a:effectLst/>
                <a:latin typeface="JetBrains Mono"/>
              </a:rPr>
              <a:t>~A</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delete</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990073"/>
                </a:solidFill>
                <a:effectLst/>
                <a:latin typeface="JetBrains Mono"/>
              </a:rPr>
              <a:t>_</a:t>
            </a:r>
            <a:r>
              <a:rPr kumimoji="0" lang="en-US" altLang="en-US" sz="2400" b="0" i="0" u="none" strike="noStrike" cap="none" normalizeH="0" baseline="0" dirty="0" err="1">
                <a:ln>
                  <a:noFill/>
                </a:ln>
                <a:solidFill>
                  <a:srgbClr val="990073"/>
                </a:solidFill>
                <a:effectLst/>
                <a:latin typeface="JetBrains Mono"/>
              </a:rPr>
              <a:t>arr</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FE9EA0CC-0F01-47A1-AC2E-C8A9F1AFD292}"/>
              </a:ext>
            </a:extLst>
          </p:cNvPr>
          <p:cNvSpPr>
            <a:spLocks noChangeArrowheads="1"/>
          </p:cNvSpPr>
          <p:nvPr/>
        </p:nvSpPr>
        <p:spPr bwMode="auto">
          <a:xfrm>
            <a:off x="6193971" y="1434832"/>
            <a:ext cx="4375172"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400" b="0" i="0" u="none" strike="noStrike" cap="none" normalizeH="0" baseline="0" dirty="0">
                <a:ln>
                  <a:noFill/>
                </a:ln>
                <a:solidFill>
                  <a:srgbClr val="008080"/>
                </a:solidFill>
                <a:effectLst/>
                <a:latin typeface="JetBrains Mono"/>
              </a:rPr>
              <a:t>A</a:t>
            </a:r>
            <a:r>
              <a:rPr kumimoji="0" lang="en-US" altLang="en-US" sz="2400" b="0" i="0" u="none" strike="noStrike" cap="none" normalizeH="0" baseline="0" dirty="0">
                <a:ln>
                  <a:noFill/>
                </a:ln>
                <a:solidFill>
                  <a:srgbClr val="A71D5D"/>
                </a:solidFill>
                <a:effectLst/>
                <a:latin typeface="JetBrains Mono"/>
              </a:rPr>
              <a:t>::</a:t>
            </a:r>
            <a:r>
              <a:rPr kumimoji="0" lang="en-US" altLang="en-US" sz="2400" b="0" i="0" u="none" strike="noStrike" cap="none" normalizeH="0" baseline="0" dirty="0">
                <a:ln>
                  <a:noFill/>
                </a:ln>
                <a:solidFill>
                  <a:srgbClr val="795DA3"/>
                </a:solidFill>
                <a:effectLst/>
                <a:latin typeface="JetBrains Mono"/>
              </a:rPr>
              <a:t>A</a:t>
            </a:r>
            <a:r>
              <a:rPr kumimoji="0" lang="en-US" altLang="en-US" sz="2400" b="0" i="0" u="none" strike="noStrike" cap="none" normalizeH="0" baseline="0" dirty="0">
                <a:ln>
                  <a:noFill/>
                </a:ln>
                <a:solidFill>
                  <a:srgbClr val="63A35C"/>
                </a:solidFill>
                <a:effectLst/>
                <a:latin typeface="JetBrains Mono"/>
              </a:rPr>
              <a:t>()</a:t>
            </a:r>
            <a:r>
              <a:rPr lang="en-US" altLang="en-US" sz="2400" dirty="0">
                <a:solidFill>
                  <a:srgbClr val="A71D5D"/>
                </a:solidFill>
                <a:latin typeface="JetBrains Mono"/>
              </a:rPr>
              <a:t>:</a:t>
            </a:r>
            <a:r>
              <a:rPr lang="en-US" altLang="en-US" sz="2400" dirty="0">
                <a:solidFill>
                  <a:srgbClr val="990073"/>
                </a:solidFill>
                <a:latin typeface="JetBrains Mono"/>
              </a:rPr>
              <a:t>_arr</a:t>
            </a:r>
            <a:r>
              <a:rPr lang="en-US" altLang="en-US" sz="2400" dirty="0">
                <a:solidFill>
                  <a:srgbClr val="63A35C"/>
                </a:solidFill>
                <a:latin typeface="JetBrains Mono"/>
              </a:rPr>
              <a:t>(</a:t>
            </a:r>
            <a:r>
              <a:rPr lang="en-US" altLang="en-US" sz="2400" dirty="0">
                <a:solidFill>
                  <a:srgbClr val="A71D5D"/>
                </a:solidFill>
                <a:latin typeface="JetBrains Mono"/>
              </a:rPr>
              <a:t>nullptr</a:t>
            </a:r>
            <a:r>
              <a:rPr lang="en-US" altLang="en-US" sz="2400" dirty="0">
                <a:solidFill>
                  <a:srgbClr val="63A35C"/>
                </a:solidFill>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try</a:t>
            </a:r>
            <a:br>
              <a:rPr kumimoji="0" lang="en-US" altLang="en-US" sz="2400" b="0" i="0" u="none" strike="noStrike" cap="none" normalizeH="0" baseline="0" dirty="0">
                <a:ln>
                  <a:noFill/>
                </a:ln>
                <a:solidFill>
                  <a:srgbClr val="A71D5D"/>
                </a:solidFill>
                <a:effectLst/>
                <a:latin typeface="JetBrains Mono"/>
              </a:rPr>
            </a:br>
            <a:r>
              <a:rPr kumimoji="0" lang="en-US" altLang="en-US" sz="2400" b="0" i="0" u="none" strike="noStrike" cap="none" normalizeH="0" baseline="0" dirty="0">
                <a:ln>
                  <a:noFill/>
                </a:ln>
                <a:solidFill>
                  <a:srgbClr val="A71D5D"/>
                </a:solidFill>
                <a:effectLst/>
                <a:latin typeface="JetBrains Mono"/>
              </a:rPr>
              <a:t>   </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990073"/>
                </a:solidFill>
                <a:effectLst/>
                <a:latin typeface="JetBrains Mono"/>
              </a:rPr>
              <a:t>_</a:t>
            </a:r>
            <a:r>
              <a:rPr kumimoji="0" lang="en-US" altLang="en-US" sz="2400" b="0" i="0" u="none" strike="noStrike" cap="none" normalizeH="0" baseline="0" dirty="0" err="1">
                <a:ln>
                  <a:noFill/>
                </a:ln>
                <a:solidFill>
                  <a:srgbClr val="990073"/>
                </a:solidFill>
                <a:effectLst/>
                <a:latin typeface="JetBrains Mono"/>
              </a:rPr>
              <a:t>arr</a:t>
            </a:r>
            <a:r>
              <a:rPr kumimoji="0" lang="en-US" altLang="en-US" sz="2400" b="0" i="0" u="none" strike="noStrike" cap="none" normalizeH="0" baseline="0" dirty="0">
                <a:ln>
                  <a:noFill/>
                </a:ln>
                <a:solidFill>
                  <a:srgbClr val="990073"/>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 new double</a:t>
            </a:r>
            <a:r>
              <a:rPr kumimoji="0" lang="en-US" altLang="en-US" sz="2400" b="0" i="0" u="none" strike="noStrike" cap="none" normalizeH="0" baseline="0" dirty="0">
                <a:ln>
                  <a:noFill/>
                </a:ln>
                <a:solidFill>
                  <a:srgbClr val="63A35C"/>
                </a:solidFill>
                <a:effectLst/>
                <a:latin typeface="JetBrains Mono"/>
              </a:rPr>
              <a:t>[</a:t>
            </a:r>
            <a:r>
              <a:rPr kumimoji="0" lang="en-US" altLang="en-US" sz="2400" b="0" i="0" u="none" strike="noStrike" cap="none" normalizeH="0" baseline="0" dirty="0">
                <a:ln>
                  <a:noFill/>
                </a:ln>
                <a:solidFill>
                  <a:srgbClr val="0086B3"/>
                </a:solidFill>
                <a:effectLst/>
                <a:latin typeface="JetBrains Mono"/>
              </a:rPr>
              <a:t>100</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969896"/>
                </a:solidFill>
                <a:effectLst/>
                <a:latin typeface="JetBrains Mono"/>
              </a:rPr>
              <a:t>// some code that can throw…</a:t>
            </a:r>
            <a:br>
              <a:rPr kumimoji="0" lang="en-US" altLang="en-US" sz="2400" b="0" i="0" u="none" strike="noStrike" cap="none" normalizeH="0" baseline="0" dirty="0">
                <a:ln>
                  <a:noFill/>
                </a:ln>
                <a:solidFill>
                  <a:srgbClr val="969896"/>
                </a:solidFill>
                <a:effectLst/>
                <a:latin typeface="JetBrains Mono"/>
              </a:rPr>
            </a:br>
            <a:r>
              <a:rPr kumimoji="0" lang="en-US" altLang="en-US" sz="2400" b="0" i="0" u="none" strike="noStrike" cap="none" normalizeH="0" baseline="0" dirty="0">
                <a:ln>
                  <a:noFill/>
                </a:ln>
                <a:solidFill>
                  <a:srgbClr val="969896"/>
                </a:solidFill>
                <a:effectLst/>
                <a:latin typeface="JetBrains Mono"/>
              </a:rPr>
              <a:t>   </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catch </a:t>
            </a:r>
            <a:r>
              <a:rPr kumimoji="0" lang="en-US" altLang="en-US" sz="2400" b="0" i="0" u="none" strike="noStrike" cap="none" normalizeH="0" baseline="0" dirty="0">
                <a:ln>
                  <a:noFill/>
                </a:ln>
                <a:solidFill>
                  <a:srgbClr val="63A35C"/>
                </a:solidFill>
                <a:effectLst/>
                <a:latin typeface="JetBrains Mono"/>
              </a:rPr>
              <a:t>(</a:t>
            </a:r>
            <a:r>
              <a:rPr kumimoji="0" lang="en-US" altLang="en-US" sz="2400" b="0" i="0" u="none" strike="noStrike" cap="none" normalizeH="0" baseline="0" dirty="0">
                <a:ln>
                  <a:noFill/>
                </a:ln>
                <a:solidFill>
                  <a:srgbClr val="A71D5D"/>
                </a:solidFill>
                <a:effectLst/>
                <a:latin typeface="JetBrains Mono"/>
              </a:rPr>
              <a:t>const </a:t>
            </a:r>
            <a:r>
              <a:rPr kumimoji="0" lang="en-US" altLang="en-US" sz="2400" b="0" i="0" u="none" strike="noStrike" cap="none" normalizeH="0" baseline="0" dirty="0">
                <a:ln>
                  <a:noFill/>
                </a:ln>
                <a:solidFill>
                  <a:srgbClr val="008080"/>
                </a:solidFill>
                <a:effectLst/>
                <a:latin typeface="JetBrains Mono"/>
              </a:rPr>
              <a:t>std</a:t>
            </a:r>
            <a:r>
              <a:rPr kumimoji="0" lang="en-US" altLang="en-US" sz="2400" b="0" i="0" u="none" strike="noStrike" cap="none" normalizeH="0" baseline="0" dirty="0">
                <a:ln>
                  <a:noFill/>
                </a:ln>
                <a:solidFill>
                  <a:srgbClr val="A71D5D"/>
                </a:solidFill>
                <a:effectLst/>
                <a:latin typeface="JetBrains Mono"/>
              </a:rPr>
              <a:t>::</a:t>
            </a:r>
            <a:r>
              <a:rPr kumimoji="0" lang="en-US" altLang="en-US" sz="2400" b="0" i="0" u="none" strike="noStrike" cap="none" normalizeH="0" baseline="0" dirty="0">
                <a:ln>
                  <a:noFill/>
                </a:ln>
                <a:solidFill>
                  <a:srgbClr val="008080"/>
                </a:solidFill>
                <a:effectLst/>
                <a:latin typeface="JetBrains Mono"/>
              </a:rPr>
              <a:t>exception </a:t>
            </a:r>
            <a:r>
              <a:rPr kumimoji="0" lang="en-US" altLang="en-US" sz="2400" b="0" i="0" u="none" strike="noStrike" cap="none" normalizeH="0" baseline="0" dirty="0">
                <a:ln>
                  <a:noFill/>
                </a:ln>
                <a:solidFill>
                  <a:srgbClr val="A71D5D"/>
                </a:solidFill>
                <a:effectLst/>
                <a:latin typeface="JetBrains Mono"/>
              </a:rPr>
              <a:t>&amp;</a:t>
            </a:r>
            <a:r>
              <a:rPr kumimoji="0" lang="en-US" altLang="en-US" sz="2400" b="0" i="0" u="none" strike="noStrike" cap="none" normalizeH="0" baseline="0" dirty="0">
                <a:ln>
                  <a:noFill/>
                </a:ln>
                <a:solidFill>
                  <a:srgbClr val="0086B3"/>
                </a:solidFill>
                <a:effectLst/>
                <a:latin typeface="JetBrains Mono"/>
              </a:rPr>
              <a:t>e</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delete</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990073"/>
                </a:solidFill>
                <a:effectLst/>
                <a:latin typeface="JetBrains Mono"/>
              </a:rPr>
              <a:t>_</a:t>
            </a:r>
            <a:r>
              <a:rPr kumimoji="0" lang="en-US" altLang="en-US" sz="2400" b="0" i="0" u="none" strike="noStrike" cap="none" normalizeH="0" baseline="0" dirty="0" err="1">
                <a:ln>
                  <a:noFill/>
                </a:ln>
                <a:solidFill>
                  <a:srgbClr val="990073"/>
                </a:solidFill>
                <a:effectLst/>
                <a:latin typeface="JetBrains Mono"/>
              </a:rPr>
              <a:t>arr</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throw</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469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a:extLst>
              <a:ext uri="{FF2B5EF4-FFF2-40B4-BE49-F238E27FC236}">
                <a16:creationId xmlns:a16="http://schemas.microsoft.com/office/drawing/2014/main" id="{8587681F-B0E7-47AA-9100-3DF03444FF89}"/>
              </a:ext>
            </a:extLst>
          </p:cNvPr>
          <p:cNvSpPr>
            <a:spLocks noGrp="1"/>
          </p:cNvSpPr>
          <p:nvPr>
            <p:ph sz="quarter" idx="1"/>
          </p:nvPr>
        </p:nvSpPr>
        <p:spPr>
          <a:xfrm>
            <a:off x="435429" y="1513114"/>
            <a:ext cx="9909043" cy="5012230"/>
          </a:xfrm>
        </p:spPr>
        <p:txBody>
          <a:bodyPr>
            <a:normAutofit/>
          </a:bodyPr>
          <a:lstStyle/>
          <a:p>
            <a:pPr>
              <a:lnSpc>
                <a:spcPct val="150000"/>
              </a:lnSpc>
            </a:pPr>
            <a:r>
              <a:rPr lang="en-US" dirty="0">
                <a:latin typeface="+mj-lt"/>
              </a:rPr>
              <a:t>How can we catch and handle exceptions that happen in initialization list? </a:t>
            </a:r>
          </a:p>
          <a:p>
            <a:pPr>
              <a:lnSpc>
                <a:spcPct val="150000"/>
              </a:lnSpc>
            </a:pPr>
            <a:endParaRPr lang="en-US" dirty="0">
              <a:latin typeface="+mj-lt"/>
            </a:endParaRPr>
          </a:p>
          <a:p>
            <a:pPr>
              <a:lnSpc>
                <a:spcPct val="150000"/>
              </a:lnSpc>
            </a:pPr>
            <a:r>
              <a:rPr lang="en-US" dirty="0">
                <a:latin typeface="+mj-lt"/>
              </a:rPr>
              <a:t>We can wrap try-catch around initialization list</a:t>
            </a:r>
          </a:p>
        </p:txBody>
      </p:sp>
      <p:sp>
        <p:nvSpPr>
          <p:cNvPr id="2" name="Title 1"/>
          <p:cNvSpPr>
            <a:spLocks noGrp="1"/>
          </p:cNvSpPr>
          <p:nvPr>
            <p:ph type="title"/>
          </p:nvPr>
        </p:nvSpPr>
        <p:spPr>
          <a:xfrm>
            <a:off x="609600" y="368032"/>
            <a:ext cx="10972800" cy="1066800"/>
          </a:xfrm>
        </p:spPr>
        <p:txBody>
          <a:bodyPr>
            <a:normAutofit/>
          </a:bodyPr>
          <a:lstStyle/>
          <a:p>
            <a:r>
              <a:rPr lang="en-US" dirty="0"/>
              <a:t>Exceptions in constructors – initialization list</a:t>
            </a:r>
          </a:p>
        </p:txBody>
      </p:sp>
      <p:sp>
        <p:nvSpPr>
          <p:cNvPr id="4" name="Slide Number Placeholder 3"/>
          <p:cNvSpPr>
            <a:spLocks noGrp="1"/>
          </p:cNvSpPr>
          <p:nvPr>
            <p:ph type="sldNum" sz="quarter" idx="12"/>
          </p:nvPr>
        </p:nvSpPr>
        <p:spPr/>
        <p:txBody>
          <a:bodyPr/>
          <a:lstStyle/>
          <a:p>
            <a:fld id="{B52F3321-D1B1-4887-83AE-A4488FE8D36A}" type="slidenum">
              <a:rPr lang="he-IL" smtClean="0"/>
              <a:pPr/>
              <a:t>21</a:t>
            </a:fld>
            <a:endParaRPr lang="en-US"/>
          </a:p>
        </p:txBody>
      </p:sp>
      <p:sp>
        <p:nvSpPr>
          <p:cNvPr id="7" name="Rectangle 1">
            <a:extLst>
              <a:ext uri="{FF2B5EF4-FFF2-40B4-BE49-F238E27FC236}">
                <a16:creationId xmlns:a16="http://schemas.microsoft.com/office/drawing/2014/main" id="{8B7818F6-A25C-43EC-8A3F-6F71A6CF7BCB}"/>
              </a:ext>
            </a:extLst>
          </p:cNvPr>
          <p:cNvSpPr>
            <a:spLocks noChangeArrowheads="1"/>
          </p:cNvSpPr>
          <p:nvPr/>
        </p:nvSpPr>
        <p:spPr bwMode="auto">
          <a:xfrm>
            <a:off x="4920911" y="2470431"/>
            <a:ext cx="4257897"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8080"/>
                </a:solidFill>
                <a:effectLst/>
                <a:latin typeface="JetBrains Mono"/>
              </a:rPr>
              <a:t>MyClass</a:t>
            </a:r>
            <a:r>
              <a:rPr kumimoji="0" lang="en-US" altLang="en-US" sz="2800" b="0" i="0" u="none" strike="noStrike" cap="none" normalizeH="0" baseline="0" dirty="0">
                <a:ln>
                  <a:noFill/>
                </a:ln>
                <a:solidFill>
                  <a:srgbClr val="A71D5D"/>
                </a:solidFill>
                <a:effectLst/>
                <a:latin typeface="JetBrains Mono"/>
              </a:rPr>
              <a:t>::</a:t>
            </a:r>
            <a:r>
              <a:rPr kumimoji="0" lang="en-US" altLang="en-US" sz="2800" b="0" i="0" u="none" strike="noStrike" cap="none" normalizeH="0" baseline="0" dirty="0" err="1">
                <a:ln>
                  <a:noFill/>
                </a:ln>
                <a:solidFill>
                  <a:srgbClr val="795DA3"/>
                </a:solidFill>
                <a:effectLst/>
                <a:latin typeface="JetBrains Mono"/>
              </a:rPr>
              <a:t>MyClass</a:t>
            </a:r>
            <a:r>
              <a:rPr kumimoji="0" lang="en-US" altLang="en-US" sz="2800" b="0" i="0" u="none" strike="noStrike" cap="none" normalizeH="0" baseline="0" dirty="0">
                <a:ln>
                  <a:noFill/>
                </a:ln>
                <a:solidFill>
                  <a:srgbClr val="63A35C"/>
                </a:solidFill>
                <a:effectLst/>
                <a:latin typeface="JetBrains Mono"/>
              </a:rPr>
              <a:t>() </a:t>
            </a:r>
            <a:r>
              <a:rPr kumimoji="0" lang="en-US" altLang="en-US" sz="2800" b="0" i="0" u="none" strike="noStrike" cap="none" normalizeH="0" baseline="0" dirty="0">
                <a:ln>
                  <a:noFill/>
                </a:ln>
                <a:solidFill>
                  <a:srgbClr val="A71D5D"/>
                </a:solidFill>
                <a:effectLst/>
                <a:latin typeface="JetBrains Mono"/>
              </a:rPr>
              <a:t>: </a:t>
            </a:r>
            <a:r>
              <a:rPr lang="en-US" altLang="en-US" sz="2800" dirty="0">
                <a:solidFill>
                  <a:srgbClr val="990073"/>
                </a:solidFill>
                <a:latin typeface="JetBrains Mono"/>
              </a:rPr>
              <a:t>A</a:t>
            </a:r>
            <a:r>
              <a:rPr kumimoji="0" lang="en-US" altLang="en-US" sz="2800" b="0" i="0" u="none" strike="noStrike" cap="none" normalizeH="0" baseline="0" dirty="0">
                <a:ln>
                  <a:noFill/>
                </a:ln>
                <a:solidFill>
                  <a:srgbClr val="63A35C"/>
                </a:solidFill>
                <a:effectLst/>
                <a:latin typeface="JetBrains Mono"/>
              </a:rPr>
              <a:t>(), </a:t>
            </a:r>
            <a:r>
              <a:rPr kumimoji="0" lang="en-US" altLang="en-US" sz="2800" b="0" i="0" u="none" strike="noStrike" cap="none" normalizeH="0" baseline="0" dirty="0">
                <a:ln>
                  <a:noFill/>
                </a:ln>
                <a:solidFill>
                  <a:srgbClr val="990073"/>
                </a:solidFill>
                <a:effectLst/>
                <a:latin typeface="JetBrains Mono"/>
              </a:rPr>
              <a:t>B</a:t>
            </a:r>
            <a:r>
              <a:rPr kumimoji="0" lang="en-US" altLang="en-US" sz="2800" b="0" i="0" u="none" strike="noStrike" cap="none" normalizeH="0" baseline="0" dirty="0">
                <a:ln>
                  <a:noFill/>
                </a:ln>
                <a:solidFill>
                  <a:srgbClr val="63A35C"/>
                </a:solidFill>
                <a:effectLst/>
                <a:latin typeface="JetBrains Mono"/>
              </a:rPr>
              <a:t>()</a:t>
            </a:r>
            <a:br>
              <a:rPr kumimoji="0" lang="en-US" altLang="en-US" sz="2800" b="0" i="0" u="none" strike="noStrike" cap="none" normalizeH="0" baseline="0" dirty="0">
                <a:ln>
                  <a:noFill/>
                </a:ln>
                <a:solidFill>
                  <a:srgbClr val="63A35C"/>
                </a:solidFill>
                <a:effectLst/>
                <a:latin typeface="JetBrains Mono"/>
              </a:rPr>
            </a:br>
            <a:r>
              <a:rPr kumimoji="0" lang="en-US" altLang="en-US" sz="2800" b="0" i="0" u="none" strike="noStrike" cap="none" normalizeH="0" baseline="0" dirty="0">
                <a:ln>
                  <a:noFill/>
                </a:ln>
                <a:solidFill>
                  <a:srgbClr val="63A35C"/>
                </a:solidFill>
                <a:effectLst/>
                <a:latin typeface="JetBrains Mono"/>
              </a:rPr>
              <a:t>{}</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
        <p:nvSpPr>
          <p:cNvPr id="11" name="Rectangle: Diagonal Corners Rounded 10">
            <a:extLst>
              <a:ext uri="{FF2B5EF4-FFF2-40B4-BE49-F238E27FC236}">
                <a16:creationId xmlns:a16="http://schemas.microsoft.com/office/drawing/2014/main" id="{72798E64-166E-43EB-9DA6-37266038DF94}"/>
              </a:ext>
            </a:extLst>
          </p:cNvPr>
          <p:cNvSpPr/>
          <p:nvPr/>
        </p:nvSpPr>
        <p:spPr>
          <a:xfrm>
            <a:off x="9264976" y="3155019"/>
            <a:ext cx="2650672" cy="1271398"/>
          </a:xfrm>
          <a:prstGeom prst="round2Diag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What happens if either constructor throws?</a:t>
            </a:r>
          </a:p>
        </p:txBody>
      </p:sp>
      <p:cxnSp>
        <p:nvCxnSpPr>
          <p:cNvPr id="12" name="Straight Arrow Connector 11">
            <a:extLst>
              <a:ext uri="{FF2B5EF4-FFF2-40B4-BE49-F238E27FC236}">
                <a16:creationId xmlns:a16="http://schemas.microsoft.com/office/drawing/2014/main" id="{07072727-DFBA-4922-B11A-BD30CDAD542D}"/>
              </a:ext>
            </a:extLst>
          </p:cNvPr>
          <p:cNvCxnSpPr>
            <a:cxnSpLocks/>
            <a:stCxn id="11" idx="2"/>
          </p:cNvCxnSpPr>
          <p:nvPr/>
        </p:nvCxnSpPr>
        <p:spPr>
          <a:xfrm flipH="1" flipV="1">
            <a:off x="8534400" y="3076737"/>
            <a:ext cx="730576" cy="71398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
            <a:extLst>
              <a:ext uri="{FF2B5EF4-FFF2-40B4-BE49-F238E27FC236}">
                <a16:creationId xmlns:a16="http://schemas.microsoft.com/office/drawing/2014/main" id="{AD31B4CA-E7D5-4749-A2BE-98A1623BBB84}"/>
              </a:ext>
            </a:extLst>
          </p:cNvPr>
          <p:cNvSpPr>
            <a:spLocks noChangeArrowheads="1"/>
          </p:cNvSpPr>
          <p:nvPr/>
        </p:nvSpPr>
        <p:spPr bwMode="auto">
          <a:xfrm>
            <a:off x="2547258" y="4241698"/>
            <a:ext cx="5497082"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008080"/>
                </a:solidFill>
                <a:effectLst/>
                <a:latin typeface="JetBrains Mono"/>
              </a:rPr>
              <a:t>A</a:t>
            </a:r>
            <a:r>
              <a:rPr kumimoji="0" lang="en-US" altLang="en-US" sz="2000" b="0" i="0" u="none" strike="noStrike" cap="none" normalizeH="0" baseline="0" dirty="0">
                <a:ln>
                  <a:noFill/>
                </a:ln>
                <a:solidFill>
                  <a:srgbClr val="A71D5D"/>
                </a:solidFill>
                <a:effectLst/>
                <a:latin typeface="JetBrains Mono"/>
              </a:rPr>
              <a:t>::</a:t>
            </a:r>
            <a:r>
              <a:rPr kumimoji="0" lang="en-US" altLang="en-US" sz="2000" b="0" i="0" u="none" strike="noStrike" cap="none" normalizeH="0" baseline="0" dirty="0">
                <a:ln>
                  <a:noFill/>
                </a:ln>
                <a:solidFill>
                  <a:srgbClr val="795DA3"/>
                </a:solidFill>
                <a:effectLst/>
                <a:latin typeface="JetBrains Mono"/>
              </a:rPr>
              <a:t>A</a:t>
            </a:r>
            <a:r>
              <a:rPr kumimoji="0" lang="en-US" altLang="en-US" sz="2000" b="0" i="0" u="none" strike="noStrike" cap="none" normalizeH="0" baseline="0" dirty="0">
                <a:ln>
                  <a:noFill/>
                </a:ln>
                <a:solidFill>
                  <a:srgbClr val="63A35C"/>
                </a:solidFill>
                <a:effectLst/>
                <a:latin typeface="JetBrains Mono"/>
              </a:rPr>
              <a:t>() </a:t>
            </a:r>
            <a:r>
              <a:rPr kumimoji="0" lang="en-US" altLang="en-US" sz="2000" b="0" i="0" u="none" strike="noStrike" cap="none" normalizeH="0" baseline="0" dirty="0">
                <a:ln>
                  <a:noFill/>
                </a:ln>
                <a:solidFill>
                  <a:srgbClr val="A71D5D"/>
                </a:solidFill>
                <a:effectLst/>
                <a:latin typeface="JetBrains Mono"/>
              </a:rPr>
              <a:t>try: </a:t>
            </a:r>
            <a:r>
              <a:rPr lang="en-US" altLang="en-US" sz="2000" dirty="0">
                <a:solidFill>
                  <a:srgbClr val="990073"/>
                </a:solidFill>
                <a:latin typeface="JetBrains Mono"/>
              </a:rPr>
              <a:t>A</a:t>
            </a:r>
            <a:r>
              <a:rPr lang="en-US" altLang="en-US" sz="2000" dirty="0">
                <a:solidFill>
                  <a:srgbClr val="63A35C"/>
                </a:solidFill>
                <a:latin typeface="JetBrains Mono"/>
              </a:rPr>
              <a:t>(), </a:t>
            </a:r>
            <a:r>
              <a:rPr lang="en-US" altLang="en-US" sz="2000" dirty="0">
                <a:solidFill>
                  <a:srgbClr val="990073"/>
                </a:solidFill>
                <a:latin typeface="JetBrains Mono"/>
              </a:rPr>
              <a:t>B</a:t>
            </a:r>
            <a:r>
              <a:rPr lang="en-US" altLang="en-US" sz="2000" dirty="0">
                <a:solidFill>
                  <a:srgbClr val="63A35C"/>
                </a:solidFill>
                <a:latin typeface="JetBrains Mono"/>
              </a:rPr>
              <a:t>()</a:t>
            </a:r>
            <a:br>
              <a:rPr kumimoji="0" lang="en-US" altLang="en-US" sz="2000" b="0" i="0" u="none" strike="noStrike" cap="none" normalizeH="0" baseline="0" dirty="0">
                <a:ln>
                  <a:noFill/>
                </a:ln>
                <a:solidFill>
                  <a:srgbClr val="63A35C"/>
                </a:solidFill>
                <a:effectLst/>
                <a:latin typeface="JetBrains Mono"/>
              </a:rPr>
            </a:br>
            <a:r>
              <a:rPr kumimoji="0" lang="en-US" altLang="en-US" sz="2000" b="0" i="0" u="none" strike="noStrike" cap="none" normalizeH="0" baseline="0" dirty="0">
                <a:ln>
                  <a:noFill/>
                </a:ln>
                <a:solidFill>
                  <a:srgbClr val="63A35C"/>
                </a:solidFill>
                <a:effectLst/>
                <a:latin typeface="JetBrains Mono"/>
              </a:rPr>
              <a:t>{</a:t>
            </a:r>
            <a:br>
              <a:rPr kumimoji="0" lang="en-US" altLang="en-US" sz="2000" b="0" i="0" u="none" strike="noStrike" cap="none" normalizeH="0" baseline="0" dirty="0">
                <a:ln>
                  <a:noFill/>
                </a:ln>
                <a:solidFill>
                  <a:srgbClr val="63A35C"/>
                </a:solidFill>
                <a:effectLst/>
                <a:latin typeface="JetBrains Mono"/>
              </a:rPr>
            </a:br>
            <a:r>
              <a:rPr kumimoji="0" lang="en-US" altLang="en-US" sz="2000" b="0" i="0" u="none" strike="noStrike" cap="none" normalizeH="0" baseline="0" dirty="0">
                <a:ln>
                  <a:noFill/>
                </a:ln>
                <a:solidFill>
                  <a:srgbClr val="63A35C"/>
                </a:solidFill>
                <a:effectLst/>
                <a:latin typeface="JetBrains Mono"/>
              </a:rPr>
              <a:t>   </a:t>
            </a:r>
            <a:r>
              <a:rPr kumimoji="0" lang="en-US" altLang="en-US" sz="2000" b="0" i="0" u="none" strike="noStrike" cap="none" normalizeH="0" baseline="0" dirty="0">
                <a:ln>
                  <a:noFill/>
                </a:ln>
                <a:solidFill>
                  <a:srgbClr val="969896"/>
                </a:solidFill>
                <a:effectLst/>
                <a:latin typeface="JetBrains Mono"/>
              </a:rPr>
              <a:t>// constructor code– we can nest try-catch blocks</a:t>
            </a:r>
            <a:br>
              <a:rPr kumimoji="0" lang="en-US" altLang="en-US" sz="2000" b="0" i="0" u="none" strike="noStrike" cap="none" normalizeH="0" baseline="0" dirty="0">
                <a:ln>
                  <a:noFill/>
                </a:ln>
                <a:solidFill>
                  <a:srgbClr val="969896"/>
                </a:solidFill>
                <a:effectLst/>
                <a:latin typeface="JetBrains Mono"/>
              </a:rPr>
            </a:br>
            <a:r>
              <a:rPr kumimoji="0" lang="en-US" altLang="en-US" sz="2000" b="0" i="0" u="none" strike="noStrike" cap="none" normalizeH="0" baseline="0" dirty="0">
                <a:ln>
                  <a:noFill/>
                </a:ln>
                <a:solidFill>
                  <a:srgbClr val="63A35C"/>
                </a:solidFill>
                <a:effectLst/>
                <a:latin typeface="JetBrains Mono"/>
              </a:rPr>
              <a:t>}</a:t>
            </a:r>
            <a:br>
              <a:rPr kumimoji="0" lang="en-US" altLang="en-US" sz="2000" b="0" i="0" u="none" strike="noStrike" cap="none" normalizeH="0" baseline="0" dirty="0">
                <a:ln>
                  <a:noFill/>
                </a:ln>
                <a:solidFill>
                  <a:srgbClr val="63A35C"/>
                </a:solidFill>
                <a:effectLst/>
                <a:latin typeface="JetBrains Mono"/>
              </a:rPr>
            </a:br>
            <a:r>
              <a:rPr kumimoji="0" lang="en-US" altLang="en-US" sz="2000" b="0" i="0" u="none" strike="noStrike" cap="none" normalizeH="0" baseline="0" dirty="0">
                <a:ln>
                  <a:noFill/>
                </a:ln>
                <a:solidFill>
                  <a:srgbClr val="A71D5D"/>
                </a:solidFill>
                <a:effectLst/>
                <a:latin typeface="JetBrains Mono"/>
              </a:rPr>
              <a:t>catch </a:t>
            </a:r>
            <a:r>
              <a:rPr kumimoji="0" lang="en-US" altLang="en-US" sz="2000" b="0" i="0" u="none" strike="noStrike" cap="none" normalizeH="0" baseline="0" dirty="0">
                <a:ln>
                  <a:noFill/>
                </a:ln>
                <a:solidFill>
                  <a:srgbClr val="63A35C"/>
                </a:solidFill>
                <a:effectLst/>
                <a:latin typeface="JetBrains Mono"/>
              </a:rPr>
              <a:t>(</a:t>
            </a:r>
            <a:r>
              <a:rPr kumimoji="0" lang="en-US" altLang="en-US" sz="2000" b="0" i="0" u="none" strike="noStrike" cap="none" normalizeH="0" baseline="0" dirty="0">
                <a:ln>
                  <a:noFill/>
                </a:ln>
                <a:solidFill>
                  <a:srgbClr val="A71D5D"/>
                </a:solidFill>
                <a:effectLst/>
                <a:latin typeface="JetBrains Mono"/>
              </a:rPr>
              <a:t>const </a:t>
            </a:r>
            <a:r>
              <a:rPr kumimoji="0" lang="en-US" altLang="en-US" sz="2000" b="0" i="0" u="none" strike="noStrike" cap="none" normalizeH="0" baseline="0" dirty="0">
                <a:ln>
                  <a:noFill/>
                </a:ln>
                <a:solidFill>
                  <a:srgbClr val="008080"/>
                </a:solidFill>
                <a:effectLst/>
                <a:latin typeface="JetBrains Mono"/>
              </a:rPr>
              <a:t>std</a:t>
            </a:r>
            <a:r>
              <a:rPr kumimoji="0" lang="en-US" altLang="en-US" sz="2000" b="0" i="0" u="none" strike="noStrike" cap="none" normalizeH="0" baseline="0" dirty="0">
                <a:ln>
                  <a:noFill/>
                </a:ln>
                <a:solidFill>
                  <a:srgbClr val="A71D5D"/>
                </a:solidFill>
                <a:effectLst/>
                <a:latin typeface="JetBrains Mono"/>
              </a:rPr>
              <a:t>::</a:t>
            </a:r>
            <a:r>
              <a:rPr kumimoji="0" lang="en-US" altLang="en-US" sz="2000" b="0" i="0" u="none" strike="noStrike" cap="none" normalizeH="0" baseline="0" dirty="0">
                <a:ln>
                  <a:noFill/>
                </a:ln>
                <a:solidFill>
                  <a:srgbClr val="008080"/>
                </a:solidFill>
                <a:effectLst/>
                <a:latin typeface="JetBrains Mono"/>
              </a:rPr>
              <a:t>exception </a:t>
            </a:r>
            <a:r>
              <a:rPr kumimoji="0" lang="en-US" altLang="en-US" sz="2000" b="0" i="0" u="none" strike="noStrike" cap="none" normalizeH="0" baseline="0" dirty="0">
                <a:ln>
                  <a:noFill/>
                </a:ln>
                <a:solidFill>
                  <a:srgbClr val="A71D5D"/>
                </a:solidFill>
                <a:effectLst/>
                <a:latin typeface="JetBrains Mono"/>
              </a:rPr>
              <a:t>&amp;</a:t>
            </a:r>
            <a:r>
              <a:rPr kumimoji="0" lang="en-US" altLang="en-US" sz="2000" b="0" i="0" u="none" strike="noStrike" cap="none" normalizeH="0" baseline="0" dirty="0">
                <a:ln>
                  <a:noFill/>
                </a:ln>
                <a:solidFill>
                  <a:srgbClr val="0086B3"/>
                </a:solidFill>
                <a:effectLst/>
                <a:latin typeface="JetBrains Mono"/>
              </a:rPr>
              <a:t>e</a:t>
            </a:r>
            <a:r>
              <a:rPr kumimoji="0" lang="en-US" altLang="en-US" sz="2000" b="0" i="0" u="none" strike="noStrike" cap="none" normalizeH="0" baseline="0" dirty="0">
                <a:ln>
                  <a:noFill/>
                </a:ln>
                <a:solidFill>
                  <a:srgbClr val="63A35C"/>
                </a:solidFill>
                <a:effectLst/>
                <a:latin typeface="JetBrains Mono"/>
              </a:rPr>
              <a:t>)</a:t>
            </a:r>
            <a:br>
              <a:rPr kumimoji="0" lang="en-US" altLang="en-US" sz="2000" b="0" i="0" u="none" strike="noStrike" cap="none" normalizeH="0" baseline="0" dirty="0">
                <a:ln>
                  <a:noFill/>
                </a:ln>
                <a:solidFill>
                  <a:srgbClr val="63A35C"/>
                </a:solidFill>
                <a:effectLst/>
                <a:latin typeface="JetBrains Mono"/>
              </a:rPr>
            </a:br>
            <a:r>
              <a:rPr kumimoji="0" lang="en-US" altLang="en-US" sz="2000" b="0" i="0" u="none" strike="noStrike" cap="none" normalizeH="0" baseline="0" dirty="0">
                <a:ln>
                  <a:noFill/>
                </a:ln>
                <a:solidFill>
                  <a:srgbClr val="63A35C"/>
                </a:solidFill>
                <a:effectLst/>
                <a:latin typeface="JetBrains Mono"/>
              </a:rPr>
              <a:t>{</a:t>
            </a:r>
            <a:br>
              <a:rPr kumimoji="0" lang="en-US" altLang="en-US" sz="2000" b="0" i="0" u="none" strike="noStrike" cap="none" normalizeH="0" baseline="0" dirty="0">
                <a:ln>
                  <a:noFill/>
                </a:ln>
                <a:solidFill>
                  <a:srgbClr val="63A35C"/>
                </a:solidFill>
                <a:effectLst/>
                <a:latin typeface="JetBrains Mono"/>
              </a:rPr>
            </a:br>
            <a:r>
              <a:rPr kumimoji="0" lang="en-US" altLang="en-US" sz="2000" b="0" i="0" u="none" strike="noStrike" cap="none" normalizeH="0" baseline="0" dirty="0">
                <a:ln>
                  <a:noFill/>
                </a:ln>
                <a:solidFill>
                  <a:srgbClr val="63A35C"/>
                </a:solidFill>
                <a:effectLst/>
                <a:latin typeface="JetBrains Mono"/>
              </a:rPr>
              <a:t>   </a:t>
            </a:r>
            <a:r>
              <a:rPr lang="en-US" altLang="en-US" sz="2000" dirty="0">
                <a:solidFill>
                  <a:srgbClr val="63A35C"/>
                </a:solidFill>
                <a:latin typeface="JetBrains Mono"/>
              </a:rPr>
              <a:t> </a:t>
            </a:r>
            <a:r>
              <a:rPr lang="en-US" altLang="en-US" sz="2000" dirty="0">
                <a:solidFill>
                  <a:srgbClr val="969896"/>
                </a:solidFill>
                <a:latin typeface="JetBrains Mono"/>
              </a:rPr>
              <a:t>// handle exception, no access to </a:t>
            </a:r>
            <a:r>
              <a:rPr lang="en-US" altLang="en-US" sz="2000" b="1" dirty="0">
                <a:solidFill>
                  <a:srgbClr val="969896"/>
                </a:solidFill>
                <a:latin typeface="JetBrains Mono"/>
              </a:rPr>
              <a:t>this</a:t>
            </a:r>
            <a:r>
              <a:rPr lang="en-US" altLang="en-US" sz="2000" dirty="0">
                <a:solidFill>
                  <a:srgbClr val="969896"/>
                </a:solidFill>
                <a:latin typeface="JetBrains Mono"/>
              </a:rPr>
              <a:t>!</a:t>
            </a:r>
            <a:br>
              <a:rPr kumimoji="0" lang="en-US" altLang="en-US" sz="2000" b="0" i="0" u="none" strike="noStrike" cap="none" normalizeH="0" baseline="0" dirty="0">
                <a:ln>
                  <a:noFill/>
                </a:ln>
                <a:solidFill>
                  <a:srgbClr val="63A35C"/>
                </a:solidFill>
                <a:effectLst/>
                <a:latin typeface="JetBrains Mono"/>
              </a:rPr>
            </a:br>
            <a:r>
              <a:rPr kumimoji="0" lang="en-US" altLang="en-US" sz="2000" b="0" i="0" u="none" strike="noStrike" cap="none" normalizeH="0" baseline="0" dirty="0">
                <a:ln>
                  <a:noFill/>
                </a:ln>
                <a:solidFill>
                  <a:srgbClr val="63A35C"/>
                </a:solidFill>
                <a:effectLst/>
                <a:latin typeface="JetBrains Mono"/>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9690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xEl>
                                              <p:pRg st="2" end="2"/>
                                            </p:txEl>
                                          </p:spTgt>
                                        </p:tgtEl>
                                        <p:attrNameLst>
                                          <p:attrName>style.visibility</p:attrName>
                                        </p:attrNameLst>
                                      </p:cBhvr>
                                      <p:to>
                                        <p:strVal val="visible"/>
                                      </p:to>
                                    </p:set>
                                    <p:animEffect transition="in" filter="fade">
                                      <p:cBhvr>
                                        <p:cTn id="7" dur="500"/>
                                        <p:tgtEl>
                                          <p:spTgt spid="2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8032"/>
            <a:ext cx="10972800" cy="1066800"/>
          </a:xfrm>
        </p:spPr>
        <p:txBody>
          <a:bodyPr>
            <a:normAutofit/>
          </a:bodyPr>
          <a:lstStyle/>
          <a:p>
            <a:r>
              <a:rPr lang="en-US" dirty="0"/>
              <a:t>Exceptions in constructors – </a:t>
            </a:r>
            <a:r>
              <a:rPr lang="en-US" dirty="0">
                <a:solidFill>
                  <a:srgbClr val="A71D5D"/>
                </a:solidFill>
                <a:latin typeface="JetBrains Mono"/>
                <a:ea typeface="+mn-ea"/>
                <a:cs typeface="+mn-cs"/>
              </a:rPr>
              <a:t>new</a:t>
            </a:r>
            <a:r>
              <a:rPr lang="en-US" dirty="0">
                <a:solidFill>
                  <a:srgbClr val="63A35C"/>
                </a:solidFill>
              </a:rPr>
              <a:t>(</a:t>
            </a:r>
            <a:r>
              <a:rPr lang="en-US" altLang="en-US" dirty="0">
                <a:solidFill>
                  <a:srgbClr val="008080"/>
                </a:solidFill>
                <a:latin typeface="JetBrains Mono"/>
              </a:rPr>
              <a:t>std</a:t>
            </a:r>
            <a:r>
              <a:rPr lang="en-US" altLang="en-US" dirty="0">
                <a:solidFill>
                  <a:srgbClr val="A71D5D"/>
                </a:solidFill>
                <a:latin typeface="JetBrains Mono"/>
              </a:rPr>
              <a:t>::</a:t>
            </a:r>
            <a:r>
              <a:rPr lang="en-US" altLang="en-US" dirty="0" err="1">
                <a:solidFill>
                  <a:srgbClr val="0086B3"/>
                </a:solidFill>
                <a:latin typeface="JetBrains Mono"/>
              </a:rPr>
              <a:t>nothrow</a:t>
            </a:r>
            <a:r>
              <a:rPr lang="en-US" dirty="0">
                <a:solidFill>
                  <a:srgbClr val="63A35C"/>
                </a:solidFill>
              </a:rPr>
              <a:t>)</a:t>
            </a:r>
          </a:p>
        </p:txBody>
      </p:sp>
      <p:sp>
        <p:nvSpPr>
          <p:cNvPr id="4" name="Slide Number Placeholder 3"/>
          <p:cNvSpPr>
            <a:spLocks noGrp="1"/>
          </p:cNvSpPr>
          <p:nvPr>
            <p:ph type="sldNum" sz="quarter" idx="12"/>
          </p:nvPr>
        </p:nvSpPr>
        <p:spPr/>
        <p:txBody>
          <a:bodyPr/>
          <a:lstStyle/>
          <a:p>
            <a:fld id="{B52F3321-D1B1-4887-83AE-A4488FE8D36A}" type="slidenum">
              <a:rPr lang="he-IL" smtClean="0"/>
              <a:pPr/>
              <a:t>22</a:t>
            </a:fld>
            <a:endParaRPr lang="en-US"/>
          </a:p>
        </p:txBody>
      </p:sp>
      <p:sp>
        <p:nvSpPr>
          <p:cNvPr id="13" name="Content Placeholder 2">
            <a:extLst>
              <a:ext uri="{FF2B5EF4-FFF2-40B4-BE49-F238E27FC236}">
                <a16:creationId xmlns:a16="http://schemas.microsoft.com/office/drawing/2014/main" id="{876E9862-6FB1-4F8E-82FF-E40B69833BB0}"/>
              </a:ext>
            </a:extLst>
          </p:cNvPr>
          <p:cNvSpPr>
            <a:spLocks noGrp="1"/>
          </p:cNvSpPr>
          <p:nvPr>
            <p:ph sz="quarter" idx="1"/>
          </p:nvPr>
        </p:nvSpPr>
        <p:spPr>
          <a:xfrm>
            <a:off x="435429" y="1333500"/>
            <a:ext cx="11288485" cy="5012230"/>
          </a:xfrm>
        </p:spPr>
        <p:txBody>
          <a:bodyPr>
            <a:normAutofit/>
          </a:bodyPr>
          <a:lstStyle/>
          <a:p>
            <a:pPr>
              <a:lnSpc>
                <a:spcPct val="150000"/>
              </a:lnSpc>
            </a:pPr>
            <a:r>
              <a:rPr lang="en-US" sz="2400" dirty="0">
                <a:latin typeface="+mj-lt"/>
              </a:rPr>
              <a:t>We can tell the new operator to not throw an exception in case of failure but return </a:t>
            </a:r>
            <a:r>
              <a:rPr lang="en-US" sz="2400" dirty="0" err="1">
                <a:solidFill>
                  <a:srgbClr val="A71D5D"/>
                </a:solidFill>
                <a:latin typeface="JetBrains Mono"/>
              </a:rPr>
              <a:t>nullptr</a:t>
            </a:r>
            <a:r>
              <a:rPr lang="en-US" sz="2000" dirty="0">
                <a:latin typeface="+mj-lt"/>
              </a:rPr>
              <a:t> </a:t>
            </a:r>
            <a:r>
              <a:rPr lang="en-US" sz="2400" dirty="0">
                <a:latin typeface="+mj-lt"/>
              </a:rPr>
              <a:t>instead </a:t>
            </a:r>
          </a:p>
          <a:p>
            <a:pPr>
              <a:lnSpc>
                <a:spcPct val="150000"/>
              </a:lnSpc>
            </a:pPr>
            <a:r>
              <a:rPr lang="en-US" sz="2400" dirty="0">
                <a:latin typeface="+mj-lt"/>
              </a:rPr>
              <a:t>Consider the following class and constructor:</a:t>
            </a:r>
          </a:p>
        </p:txBody>
      </p:sp>
      <p:sp>
        <p:nvSpPr>
          <p:cNvPr id="3" name="Rectangle 1">
            <a:extLst>
              <a:ext uri="{FF2B5EF4-FFF2-40B4-BE49-F238E27FC236}">
                <a16:creationId xmlns:a16="http://schemas.microsoft.com/office/drawing/2014/main" id="{6C8444FE-806F-4F26-B090-55471DFC5512}"/>
              </a:ext>
            </a:extLst>
          </p:cNvPr>
          <p:cNvSpPr>
            <a:spLocks noChangeArrowheads="1"/>
          </p:cNvSpPr>
          <p:nvPr/>
        </p:nvSpPr>
        <p:spPr bwMode="auto">
          <a:xfrm>
            <a:off x="1685091" y="3072348"/>
            <a:ext cx="3654462"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A71D5D"/>
                </a:solidFill>
                <a:effectLst/>
                <a:latin typeface="JetBrains Mono"/>
              </a:rPr>
              <a:t>class </a:t>
            </a:r>
            <a:r>
              <a:rPr kumimoji="0" lang="en-US" altLang="en-US" sz="1600" b="0" i="0" u="none" strike="noStrike" cap="none" normalizeH="0" baseline="0" dirty="0">
                <a:ln>
                  <a:noFill/>
                </a:ln>
                <a:solidFill>
                  <a:srgbClr val="008080"/>
                </a:solidFill>
                <a:effectLst/>
                <a:latin typeface="JetBrains Mono"/>
              </a:rPr>
              <a:t>A</a:t>
            </a:r>
            <a:br>
              <a:rPr kumimoji="0" lang="en-US" altLang="en-US" sz="1600" b="0" i="0" u="none" strike="noStrike" cap="none" normalizeH="0" baseline="0" dirty="0">
                <a:ln>
                  <a:noFill/>
                </a:ln>
                <a:solidFill>
                  <a:srgbClr val="008080"/>
                </a:solidFill>
                <a:effectLst/>
                <a:latin typeface="JetBrains Mono"/>
              </a:rPr>
            </a:br>
            <a:r>
              <a:rPr kumimoji="0" lang="en-US" altLang="en-US" sz="1600" b="0" i="0" u="none" strike="noStrike" cap="none" normalizeH="0" baseline="0" dirty="0">
                <a:ln>
                  <a:noFill/>
                </a:ln>
                <a:solidFill>
                  <a:srgbClr val="63A35C"/>
                </a:solidFill>
                <a:effectLst/>
                <a:latin typeface="JetBrains Mono"/>
              </a:rPr>
              <a:t>{</a:t>
            </a:r>
            <a:br>
              <a:rPr kumimoji="0" lang="en-US" altLang="en-US" sz="1600" b="0" i="0" u="none" strike="noStrike" cap="none" normalizeH="0" baseline="0" dirty="0">
                <a:ln>
                  <a:noFill/>
                </a:ln>
                <a:solidFill>
                  <a:srgbClr val="63A35C"/>
                </a:solidFill>
                <a:effectLst/>
                <a:latin typeface="JetBrains Mono"/>
              </a:rPr>
            </a:br>
            <a:r>
              <a:rPr kumimoji="0" lang="en-US" altLang="en-US" sz="1600" b="0" i="0" u="none" strike="noStrike" cap="none" normalizeH="0" baseline="0" dirty="0">
                <a:ln>
                  <a:noFill/>
                </a:ln>
                <a:solidFill>
                  <a:srgbClr val="A71D5D"/>
                </a:solidFill>
                <a:effectLst/>
                <a:latin typeface="JetBrains Mono"/>
              </a:rPr>
              <a:t>public:</a:t>
            </a:r>
            <a:br>
              <a:rPr kumimoji="0" lang="en-US" altLang="en-US" sz="1600" b="0" i="0" u="none" strike="noStrike" cap="none" normalizeH="0" baseline="0" dirty="0">
                <a:ln>
                  <a:noFill/>
                </a:ln>
                <a:solidFill>
                  <a:srgbClr val="A71D5D"/>
                </a:solidFill>
                <a:effectLst/>
                <a:latin typeface="JetBrains Mono"/>
              </a:rPr>
            </a:br>
            <a:r>
              <a:rPr kumimoji="0" lang="en-US" altLang="en-US" sz="1600" b="0" i="0" u="none" strike="noStrike" cap="none" normalizeH="0" baseline="0" dirty="0">
                <a:ln>
                  <a:noFill/>
                </a:ln>
                <a:solidFill>
                  <a:srgbClr val="A71D5D"/>
                </a:solidFill>
                <a:effectLst/>
                <a:latin typeface="JetBrains Mono"/>
              </a:rPr>
              <a:t>   double *</a:t>
            </a:r>
            <a:r>
              <a:rPr kumimoji="0" lang="en-US" altLang="en-US" sz="1600" b="0" i="0" u="none" strike="noStrike" cap="none" normalizeH="0" baseline="0" dirty="0">
                <a:ln>
                  <a:noFill/>
                </a:ln>
                <a:solidFill>
                  <a:srgbClr val="990073"/>
                </a:solidFill>
                <a:effectLst/>
                <a:latin typeface="JetBrains Mono"/>
              </a:rPr>
              <a:t>_</a:t>
            </a:r>
            <a:r>
              <a:rPr kumimoji="0" lang="en-US" altLang="en-US" sz="1600" b="0" i="0" u="none" strike="noStrike" cap="none" normalizeH="0" baseline="0" dirty="0" err="1">
                <a:ln>
                  <a:noFill/>
                </a:ln>
                <a:solidFill>
                  <a:srgbClr val="990073"/>
                </a:solidFill>
                <a:effectLst/>
                <a:latin typeface="JetBrains Mono"/>
              </a:rPr>
              <a:t>arr</a:t>
            </a:r>
            <a:r>
              <a:rPr kumimoji="0" lang="en-US" altLang="en-US" sz="1600" b="0" i="0" u="none" strike="noStrike" cap="none" normalizeH="0" baseline="0" dirty="0">
                <a:ln>
                  <a:noFill/>
                </a:ln>
                <a:solidFill>
                  <a:srgbClr val="63A35C"/>
                </a:solidFill>
                <a:effectLst/>
                <a:latin typeface="JetBrains Mono"/>
              </a:rPr>
              <a:t>;</a:t>
            </a:r>
            <a:br>
              <a:rPr kumimoji="0" lang="en-US" altLang="en-US" sz="1600" b="0" i="0" u="none" strike="noStrike" cap="none" normalizeH="0" baseline="0" dirty="0">
                <a:ln>
                  <a:noFill/>
                </a:ln>
                <a:solidFill>
                  <a:srgbClr val="63A35C"/>
                </a:solidFill>
                <a:effectLst/>
                <a:latin typeface="JetBrains Mono"/>
              </a:rPr>
            </a:br>
            <a:r>
              <a:rPr kumimoji="0" lang="en-US" altLang="en-US" sz="1600" b="0" i="0" u="none" strike="noStrike" cap="none" normalizeH="0" baseline="0" dirty="0">
                <a:ln>
                  <a:noFill/>
                </a:ln>
                <a:solidFill>
                  <a:srgbClr val="63A35C"/>
                </a:solidFill>
                <a:effectLst/>
                <a:latin typeface="JetBrains Mono"/>
              </a:rPr>
              <a:t>   </a:t>
            </a:r>
            <a:r>
              <a:rPr kumimoji="0" lang="en-US" altLang="en-US" sz="1600" b="0" i="0" u="none" strike="noStrike" cap="none" normalizeH="0" baseline="0" dirty="0">
                <a:ln>
                  <a:noFill/>
                </a:ln>
                <a:solidFill>
                  <a:srgbClr val="A71D5D"/>
                </a:solidFill>
                <a:effectLst/>
                <a:latin typeface="JetBrains Mono"/>
              </a:rPr>
              <a:t>int *</a:t>
            </a:r>
            <a:r>
              <a:rPr kumimoji="0" lang="en-US" altLang="en-US" sz="1600" b="0" i="0" u="none" strike="noStrike" cap="none" normalizeH="0" baseline="0" dirty="0">
                <a:ln>
                  <a:noFill/>
                </a:ln>
                <a:solidFill>
                  <a:srgbClr val="990073"/>
                </a:solidFill>
                <a:effectLst/>
                <a:latin typeface="JetBrains Mono"/>
              </a:rPr>
              <a:t>_p</a:t>
            </a:r>
            <a:r>
              <a:rPr kumimoji="0" lang="en-US" altLang="en-US" sz="1600" b="0" i="0" u="none" strike="noStrike" cap="none" normalizeH="0" baseline="0" dirty="0">
                <a:ln>
                  <a:noFill/>
                </a:ln>
                <a:solidFill>
                  <a:srgbClr val="63A35C"/>
                </a:solidFill>
                <a:effectLst/>
                <a:latin typeface="JetBrains Mono"/>
              </a:rPr>
              <a:t>;</a:t>
            </a:r>
            <a:br>
              <a:rPr kumimoji="0" lang="en-US" altLang="en-US" sz="1600" b="0" i="0" u="none" strike="noStrike" cap="none" normalizeH="0" baseline="0" dirty="0">
                <a:ln>
                  <a:noFill/>
                </a:ln>
                <a:solidFill>
                  <a:srgbClr val="63A35C"/>
                </a:solidFill>
                <a:effectLst/>
                <a:latin typeface="JetBrains Mono"/>
              </a:rPr>
            </a:br>
            <a:br>
              <a:rPr kumimoji="0" lang="en-US" altLang="en-US" sz="1600" b="0" i="0" u="none" strike="noStrike" cap="none" normalizeH="0" baseline="0" dirty="0">
                <a:ln>
                  <a:noFill/>
                </a:ln>
                <a:solidFill>
                  <a:srgbClr val="63A35C"/>
                </a:solidFill>
                <a:effectLst/>
                <a:latin typeface="JetBrains Mono"/>
              </a:rPr>
            </a:br>
            <a:r>
              <a:rPr kumimoji="0" lang="en-US" altLang="en-US" sz="1600" b="0" i="0" u="none" strike="noStrike" cap="none" normalizeH="0" baseline="0" dirty="0">
                <a:ln>
                  <a:noFill/>
                </a:ln>
                <a:solidFill>
                  <a:srgbClr val="63A35C"/>
                </a:solidFill>
                <a:effectLst/>
                <a:latin typeface="JetBrains Mono"/>
              </a:rPr>
              <a:t>   </a:t>
            </a:r>
            <a:r>
              <a:rPr kumimoji="0" lang="en-US" altLang="en-US" sz="1600" b="0" i="0" u="none" strike="noStrike" cap="none" normalizeH="0" baseline="0" dirty="0">
                <a:ln>
                  <a:noFill/>
                </a:ln>
                <a:solidFill>
                  <a:srgbClr val="795DA3"/>
                </a:solidFill>
                <a:effectLst/>
                <a:latin typeface="JetBrains Mono"/>
              </a:rPr>
              <a:t>A</a:t>
            </a:r>
            <a:r>
              <a:rPr kumimoji="0" lang="en-US" altLang="en-US" sz="1600" b="0" i="0" u="none" strike="noStrike" cap="none" normalizeH="0" baseline="0" dirty="0">
                <a:ln>
                  <a:noFill/>
                </a:ln>
                <a:solidFill>
                  <a:srgbClr val="63A35C"/>
                </a:solidFill>
                <a:effectLst/>
                <a:latin typeface="JetBrains Mono"/>
              </a:rPr>
              <a:t>();</a:t>
            </a:r>
            <a:br>
              <a:rPr kumimoji="0" lang="en-US" altLang="en-US" sz="1600" b="0" i="0" u="none" strike="noStrike" cap="none" normalizeH="0" baseline="0" dirty="0">
                <a:ln>
                  <a:noFill/>
                </a:ln>
                <a:solidFill>
                  <a:srgbClr val="63A35C"/>
                </a:solidFill>
                <a:effectLst/>
                <a:latin typeface="JetBrains Mono"/>
              </a:rPr>
            </a:br>
            <a:br>
              <a:rPr kumimoji="0" lang="en-US" altLang="en-US" sz="1600" b="0" i="0" u="none" strike="noStrike" cap="none" normalizeH="0" baseline="0" dirty="0">
                <a:ln>
                  <a:noFill/>
                </a:ln>
                <a:solidFill>
                  <a:srgbClr val="63A35C"/>
                </a:solidFill>
                <a:effectLst/>
                <a:latin typeface="JetBrains Mono"/>
              </a:rPr>
            </a:br>
            <a:r>
              <a:rPr kumimoji="0" lang="en-US" altLang="en-US" sz="1600" b="0" i="0" u="none" strike="noStrike" cap="none" normalizeH="0" baseline="0" dirty="0">
                <a:ln>
                  <a:noFill/>
                </a:ln>
                <a:solidFill>
                  <a:srgbClr val="63A35C"/>
                </a:solidFill>
                <a:effectLst/>
                <a:latin typeface="JetBrains Mono"/>
              </a:rPr>
              <a:t>   </a:t>
            </a:r>
            <a:r>
              <a:rPr kumimoji="0" lang="en-US" altLang="en-US" sz="1600" b="0" i="0" u="none" strike="noStrike" cap="none" normalizeH="0" baseline="0" dirty="0">
                <a:ln>
                  <a:noFill/>
                </a:ln>
                <a:solidFill>
                  <a:srgbClr val="795DA3"/>
                </a:solidFill>
                <a:effectLst/>
                <a:latin typeface="JetBrains Mono"/>
              </a:rPr>
              <a:t>~A</a:t>
            </a:r>
            <a:r>
              <a:rPr kumimoji="0" lang="en-US" altLang="en-US" sz="1600" b="0" i="0" u="none" strike="noStrike" cap="none" normalizeH="0" baseline="0" dirty="0">
                <a:ln>
                  <a:noFill/>
                </a:ln>
                <a:solidFill>
                  <a:srgbClr val="63A35C"/>
                </a:solidFill>
                <a:effectLst/>
                <a:latin typeface="JetBrains Mono"/>
              </a:rPr>
              <a:t>()</a:t>
            </a:r>
            <a:br>
              <a:rPr kumimoji="0" lang="en-US" altLang="en-US" sz="1600" b="0" i="0" u="none" strike="noStrike" cap="none" normalizeH="0" baseline="0" dirty="0">
                <a:ln>
                  <a:noFill/>
                </a:ln>
                <a:solidFill>
                  <a:srgbClr val="63A35C"/>
                </a:solidFill>
                <a:effectLst/>
                <a:latin typeface="JetBrains Mono"/>
              </a:rPr>
            </a:br>
            <a:r>
              <a:rPr kumimoji="0" lang="en-US" altLang="en-US" sz="1600" b="0" i="0" u="none" strike="noStrike" cap="none" normalizeH="0" baseline="0" dirty="0">
                <a:ln>
                  <a:noFill/>
                </a:ln>
                <a:solidFill>
                  <a:srgbClr val="63A35C"/>
                </a:solidFill>
                <a:effectLst/>
                <a:latin typeface="JetBrains Mono"/>
              </a:rPr>
              <a:t>   {</a:t>
            </a:r>
            <a:br>
              <a:rPr kumimoji="0" lang="en-US" altLang="en-US" sz="1600" b="0" i="0" u="none" strike="noStrike" cap="none" normalizeH="0" baseline="0" dirty="0">
                <a:ln>
                  <a:noFill/>
                </a:ln>
                <a:solidFill>
                  <a:srgbClr val="63A35C"/>
                </a:solidFill>
                <a:effectLst/>
                <a:latin typeface="JetBrains Mono"/>
              </a:rPr>
            </a:br>
            <a:r>
              <a:rPr kumimoji="0" lang="en-US" altLang="en-US" sz="1600" b="0" i="0" u="none" strike="noStrike" cap="none" normalizeH="0" baseline="0" dirty="0">
                <a:ln>
                  <a:noFill/>
                </a:ln>
                <a:solidFill>
                  <a:srgbClr val="63A35C"/>
                </a:solidFill>
                <a:effectLst/>
                <a:latin typeface="JetBrains Mono"/>
              </a:rPr>
              <a:t>      </a:t>
            </a:r>
            <a:r>
              <a:rPr kumimoji="0" lang="en-US" altLang="en-US" sz="1600" b="0" i="0" u="none" strike="noStrike" cap="none" normalizeH="0" baseline="0" dirty="0">
                <a:ln>
                  <a:noFill/>
                </a:ln>
                <a:solidFill>
                  <a:srgbClr val="008080"/>
                </a:solidFill>
                <a:effectLst/>
                <a:latin typeface="JetBrains Mono"/>
              </a:rPr>
              <a:t>std</a:t>
            </a:r>
            <a:r>
              <a:rPr kumimoji="0" lang="en-US" altLang="en-US" sz="1600" b="0" i="0" u="none" strike="noStrike" cap="none" normalizeH="0" baseline="0" dirty="0">
                <a:ln>
                  <a:noFill/>
                </a:ln>
                <a:solidFill>
                  <a:srgbClr val="A71D5D"/>
                </a:solidFill>
                <a:effectLst/>
                <a:latin typeface="JetBrains Mono"/>
              </a:rPr>
              <a:t>::</a:t>
            </a:r>
            <a:r>
              <a:rPr kumimoji="0" lang="en-US" altLang="en-US" sz="1600" b="0" i="0" u="none" strike="noStrike" cap="none" normalizeH="0" baseline="0" dirty="0" err="1">
                <a:ln>
                  <a:noFill/>
                </a:ln>
                <a:solidFill>
                  <a:srgbClr val="0086B3"/>
                </a:solidFill>
                <a:effectLst/>
                <a:latin typeface="JetBrains Mono"/>
              </a:rPr>
              <a:t>cerr</a:t>
            </a:r>
            <a:r>
              <a:rPr kumimoji="0" lang="en-US" altLang="en-US" sz="1600" b="0" i="0" u="none" strike="noStrike" cap="none" normalizeH="0" baseline="0" dirty="0">
                <a:ln>
                  <a:noFill/>
                </a:ln>
                <a:solidFill>
                  <a:srgbClr val="0086B3"/>
                </a:solidFill>
                <a:effectLst/>
                <a:latin typeface="JetBrains Mono"/>
              </a:rPr>
              <a:t> </a:t>
            </a:r>
            <a:r>
              <a:rPr kumimoji="0" lang="en-US" altLang="en-US" sz="1600" b="0" i="0" u="none" strike="noStrike" cap="none" normalizeH="0" baseline="0" dirty="0">
                <a:ln>
                  <a:noFill/>
                </a:ln>
                <a:solidFill>
                  <a:srgbClr val="008080"/>
                </a:solidFill>
                <a:effectLst/>
                <a:latin typeface="JetBrains Mono"/>
              </a:rPr>
              <a:t>&lt;&lt; </a:t>
            </a:r>
            <a:r>
              <a:rPr kumimoji="0" lang="en-US" altLang="en-US" sz="1600" b="0" i="0" u="none" strike="noStrike" cap="none" normalizeH="0" baseline="0" dirty="0">
                <a:ln>
                  <a:noFill/>
                </a:ln>
                <a:solidFill>
                  <a:srgbClr val="183691"/>
                </a:solidFill>
                <a:effectLst/>
                <a:latin typeface="JetBrains Mono"/>
              </a:rPr>
              <a:t>"Destructor!" </a:t>
            </a:r>
            <a:r>
              <a:rPr kumimoji="0" lang="en-US" altLang="en-US" sz="1600" b="0" i="0" u="none" strike="noStrike" cap="none" normalizeH="0" baseline="0" dirty="0">
                <a:ln>
                  <a:noFill/>
                </a:ln>
                <a:solidFill>
                  <a:srgbClr val="008080"/>
                </a:solidFill>
                <a:effectLst/>
                <a:latin typeface="JetBrains Mono"/>
              </a:rPr>
              <a:t>&lt;&lt; std</a:t>
            </a:r>
            <a:r>
              <a:rPr kumimoji="0" lang="en-US" altLang="en-US" sz="1600" b="0" i="0" u="none" strike="noStrike" cap="none" normalizeH="0" baseline="0" dirty="0">
                <a:ln>
                  <a:noFill/>
                </a:ln>
                <a:solidFill>
                  <a:srgbClr val="A71D5D"/>
                </a:solidFill>
                <a:effectLst/>
                <a:latin typeface="JetBrains Mono"/>
              </a:rPr>
              <a:t>::</a:t>
            </a:r>
            <a:r>
              <a:rPr kumimoji="0" lang="en-US" altLang="en-US" sz="1600" b="0" i="0" u="none" strike="noStrike" cap="none" normalizeH="0" baseline="0" dirty="0" err="1">
                <a:ln>
                  <a:noFill/>
                </a:ln>
                <a:solidFill>
                  <a:srgbClr val="0086B3"/>
                </a:solidFill>
                <a:effectLst/>
                <a:latin typeface="JetBrains Mono"/>
              </a:rPr>
              <a:t>endl</a:t>
            </a:r>
            <a:r>
              <a:rPr kumimoji="0" lang="en-US" altLang="en-US" sz="1600" b="0" i="0" u="none" strike="noStrike" cap="none" normalizeH="0" baseline="0" dirty="0">
                <a:ln>
                  <a:noFill/>
                </a:ln>
                <a:solidFill>
                  <a:srgbClr val="63A35C"/>
                </a:solidFill>
                <a:effectLst/>
                <a:latin typeface="JetBrains Mono"/>
              </a:rPr>
              <a:t>;</a:t>
            </a:r>
            <a:br>
              <a:rPr kumimoji="0" lang="en-US" altLang="en-US" sz="1600" b="0" i="0" u="none" strike="noStrike" cap="none" normalizeH="0" baseline="0" dirty="0">
                <a:ln>
                  <a:noFill/>
                </a:ln>
                <a:solidFill>
                  <a:srgbClr val="63A35C"/>
                </a:solidFill>
                <a:effectLst/>
                <a:latin typeface="JetBrains Mono"/>
              </a:rPr>
            </a:br>
            <a:r>
              <a:rPr kumimoji="0" lang="en-US" altLang="en-US" sz="1600" b="0" i="0" u="none" strike="noStrike" cap="none" normalizeH="0" baseline="0" dirty="0">
                <a:ln>
                  <a:noFill/>
                </a:ln>
                <a:solidFill>
                  <a:srgbClr val="63A35C"/>
                </a:solidFill>
                <a:effectLst/>
                <a:latin typeface="JetBrains Mono"/>
              </a:rPr>
              <a:t>      </a:t>
            </a:r>
            <a:r>
              <a:rPr kumimoji="0" lang="en-US" altLang="en-US" sz="1600" b="0" i="0" u="none" strike="noStrike" cap="none" normalizeH="0" baseline="0" dirty="0">
                <a:ln>
                  <a:noFill/>
                </a:ln>
                <a:solidFill>
                  <a:srgbClr val="A71D5D"/>
                </a:solidFill>
                <a:effectLst/>
                <a:latin typeface="JetBrains Mono"/>
              </a:rPr>
              <a:t>delete</a:t>
            </a:r>
            <a:r>
              <a:rPr kumimoji="0" lang="en-US" altLang="en-US" sz="1600" b="0" i="0" u="none" strike="noStrike" cap="none" normalizeH="0" baseline="0" dirty="0">
                <a:ln>
                  <a:noFill/>
                </a:ln>
                <a:solidFill>
                  <a:srgbClr val="63A35C"/>
                </a:solidFill>
                <a:effectLst/>
                <a:latin typeface="JetBrains Mono"/>
              </a:rPr>
              <a:t>[] </a:t>
            </a:r>
            <a:r>
              <a:rPr kumimoji="0" lang="en-US" altLang="en-US" sz="1600" b="0" i="0" u="none" strike="noStrike" cap="none" normalizeH="0" baseline="0" dirty="0">
                <a:ln>
                  <a:noFill/>
                </a:ln>
                <a:solidFill>
                  <a:srgbClr val="990073"/>
                </a:solidFill>
                <a:effectLst/>
                <a:latin typeface="JetBrains Mono"/>
              </a:rPr>
              <a:t>_</a:t>
            </a:r>
            <a:r>
              <a:rPr kumimoji="0" lang="en-US" altLang="en-US" sz="1600" b="0" i="0" u="none" strike="noStrike" cap="none" normalizeH="0" baseline="0" dirty="0" err="1">
                <a:ln>
                  <a:noFill/>
                </a:ln>
                <a:solidFill>
                  <a:srgbClr val="990073"/>
                </a:solidFill>
                <a:effectLst/>
                <a:latin typeface="JetBrains Mono"/>
              </a:rPr>
              <a:t>arr</a:t>
            </a:r>
            <a:r>
              <a:rPr kumimoji="0" lang="en-US" altLang="en-US" sz="1600" b="0" i="0" u="none" strike="noStrike" cap="none" normalizeH="0" baseline="0" dirty="0">
                <a:ln>
                  <a:noFill/>
                </a:ln>
                <a:solidFill>
                  <a:srgbClr val="63A35C"/>
                </a:solidFill>
                <a:effectLst/>
                <a:latin typeface="JetBrains Mono"/>
              </a:rPr>
              <a:t>;</a:t>
            </a:r>
          </a:p>
          <a:p>
            <a:pPr lvl="0" eaLnBrk="0" fontAlgn="base" hangingPunct="0">
              <a:spcBef>
                <a:spcPct val="0"/>
              </a:spcBef>
              <a:spcAft>
                <a:spcPct val="0"/>
              </a:spcAft>
            </a:pPr>
            <a:r>
              <a:rPr lang="en-US" altLang="en-US" sz="1600" dirty="0">
                <a:solidFill>
                  <a:srgbClr val="A71D5D"/>
                </a:solidFill>
                <a:latin typeface="JetBrains Mono"/>
              </a:rPr>
              <a:t>      delete</a:t>
            </a:r>
            <a:r>
              <a:rPr lang="en-US" altLang="en-US" sz="1600" dirty="0">
                <a:solidFill>
                  <a:srgbClr val="63A35C"/>
                </a:solidFill>
                <a:latin typeface="JetBrains Mono"/>
              </a:rPr>
              <a:t> </a:t>
            </a:r>
            <a:r>
              <a:rPr lang="en-US" altLang="en-US" sz="1600" dirty="0">
                <a:solidFill>
                  <a:srgbClr val="990073"/>
                </a:solidFill>
                <a:latin typeface="JetBrains Mono"/>
              </a:rPr>
              <a:t>_p</a:t>
            </a:r>
            <a:r>
              <a:rPr lang="en-US" altLang="en-US" sz="1600" dirty="0">
                <a:solidFill>
                  <a:srgbClr val="63A35C"/>
                </a:solidFill>
                <a:latin typeface="JetBrains Mono"/>
              </a:rPr>
              <a:t>;</a:t>
            </a:r>
            <a:br>
              <a:rPr kumimoji="0" lang="en-US" altLang="en-US" sz="1600" b="0" i="0" u="none" strike="noStrike" cap="none" normalizeH="0" baseline="0" dirty="0">
                <a:ln>
                  <a:noFill/>
                </a:ln>
                <a:solidFill>
                  <a:srgbClr val="63A35C"/>
                </a:solidFill>
                <a:effectLst/>
                <a:latin typeface="JetBrains Mono"/>
              </a:rPr>
            </a:br>
            <a:r>
              <a:rPr kumimoji="0" lang="en-US" altLang="en-US" sz="1600" b="0" i="0" u="none" strike="noStrike" cap="none" normalizeH="0" baseline="0" dirty="0">
                <a:ln>
                  <a:noFill/>
                </a:ln>
                <a:solidFill>
                  <a:srgbClr val="63A35C"/>
                </a:solidFill>
                <a:effectLst/>
                <a:latin typeface="JetBrains Mono"/>
              </a:rPr>
              <a:t>   }</a:t>
            </a:r>
            <a:br>
              <a:rPr kumimoji="0" lang="en-US" altLang="en-US" sz="1600" b="0" i="0" u="none" strike="noStrike" cap="none" normalizeH="0" baseline="0" dirty="0">
                <a:ln>
                  <a:noFill/>
                </a:ln>
                <a:solidFill>
                  <a:srgbClr val="63A35C"/>
                </a:solidFill>
                <a:effectLst/>
                <a:latin typeface="JetBrains Mono"/>
              </a:rPr>
            </a:br>
            <a:r>
              <a:rPr kumimoji="0" lang="en-US" altLang="en-US" sz="1600" b="0" i="0" u="none" strike="noStrike" cap="none" normalizeH="0" baseline="0" dirty="0">
                <a:ln>
                  <a:noFill/>
                </a:ln>
                <a:solidFill>
                  <a:srgbClr val="63A35C"/>
                </a:solidFill>
                <a:effectLst/>
                <a:latin typeface="JetBrains Mono"/>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915BD77E-60D6-4FE6-9D75-BCD68AD92F74}"/>
              </a:ext>
            </a:extLst>
          </p:cNvPr>
          <p:cNvSpPr>
            <a:spLocks noChangeArrowheads="1"/>
          </p:cNvSpPr>
          <p:nvPr/>
        </p:nvSpPr>
        <p:spPr bwMode="auto">
          <a:xfrm>
            <a:off x="3849847" y="3383264"/>
            <a:ext cx="5006371" cy="7078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080"/>
                </a:solidFill>
                <a:effectLst/>
                <a:latin typeface="JetBrains Mono"/>
              </a:rPr>
              <a:t>A</a:t>
            </a:r>
            <a:r>
              <a:rPr kumimoji="0" lang="en-US" altLang="en-US" sz="2000" b="0" i="0" u="none" strike="noStrike" cap="none" normalizeH="0" baseline="0" dirty="0">
                <a:ln>
                  <a:noFill/>
                </a:ln>
                <a:solidFill>
                  <a:srgbClr val="A71D5D"/>
                </a:solidFill>
                <a:effectLst/>
                <a:latin typeface="JetBrains Mono"/>
              </a:rPr>
              <a:t>::</a:t>
            </a:r>
            <a:r>
              <a:rPr kumimoji="0" lang="en-US" altLang="en-US" sz="2000" b="0" i="0" u="none" strike="noStrike" cap="none" normalizeH="0" baseline="0" dirty="0">
                <a:ln>
                  <a:noFill/>
                </a:ln>
                <a:solidFill>
                  <a:srgbClr val="795DA3"/>
                </a:solidFill>
                <a:effectLst/>
                <a:latin typeface="JetBrains Mono"/>
              </a:rPr>
              <a:t>A</a:t>
            </a:r>
            <a:r>
              <a:rPr kumimoji="0" lang="en-US" altLang="en-US" sz="2000" b="0" i="0" u="none" strike="noStrike" cap="none" normalizeH="0" baseline="0" dirty="0">
                <a:ln>
                  <a:noFill/>
                </a:ln>
                <a:solidFill>
                  <a:srgbClr val="63A35C"/>
                </a:solidFill>
                <a:effectLst/>
                <a:latin typeface="JetBrains Mono"/>
              </a:rPr>
              <a:t>()</a:t>
            </a:r>
            <a:r>
              <a:rPr kumimoji="0" lang="en-US" altLang="en-US" sz="2000" b="0" i="0" u="none" strike="noStrike" cap="none" normalizeH="0" baseline="0" dirty="0">
                <a:ln>
                  <a:noFill/>
                </a:ln>
                <a:solidFill>
                  <a:srgbClr val="A71D5D"/>
                </a:solidFill>
                <a:effectLst/>
                <a:latin typeface="JetBrains Mono"/>
              </a:rPr>
              <a:t>: </a:t>
            </a:r>
            <a:r>
              <a:rPr kumimoji="0" lang="en-US" altLang="en-US" sz="2000" b="0" i="0" u="none" strike="noStrike" cap="none" normalizeH="0" baseline="0" dirty="0">
                <a:ln>
                  <a:noFill/>
                </a:ln>
                <a:solidFill>
                  <a:srgbClr val="990073"/>
                </a:solidFill>
                <a:effectLst/>
                <a:latin typeface="JetBrains Mono"/>
              </a:rPr>
              <a:t>_</a:t>
            </a:r>
            <a:r>
              <a:rPr kumimoji="0" lang="en-US" altLang="en-US" sz="2000" b="0" i="0" u="none" strike="noStrike" cap="none" normalizeH="0" baseline="0" dirty="0" err="1">
                <a:ln>
                  <a:noFill/>
                </a:ln>
                <a:solidFill>
                  <a:srgbClr val="990073"/>
                </a:solidFill>
                <a:effectLst/>
                <a:latin typeface="JetBrains Mono"/>
              </a:rPr>
              <a:t>arr</a:t>
            </a:r>
            <a:r>
              <a:rPr kumimoji="0" lang="en-US" altLang="en-US" sz="2000" b="0" i="0" u="none" strike="noStrike" cap="none" normalizeH="0" baseline="0" dirty="0">
                <a:ln>
                  <a:noFill/>
                </a:ln>
                <a:solidFill>
                  <a:srgbClr val="63A35C"/>
                </a:solidFill>
                <a:effectLst/>
                <a:latin typeface="JetBrains Mono"/>
              </a:rPr>
              <a:t>(</a:t>
            </a:r>
            <a:r>
              <a:rPr kumimoji="0" lang="en-US" altLang="en-US" sz="2000" b="0" i="0" u="none" strike="noStrike" cap="none" normalizeH="0" baseline="0" dirty="0">
                <a:ln>
                  <a:noFill/>
                </a:ln>
                <a:solidFill>
                  <a:srgbClr val="A71D5D"/>
                </a:solidFill>
                <a:effectLst/>
                <a:latin typeface="JetBrains Mono"/>
              </a:rPr>
              <a:t>new double</a:t>
            </a:r>
            <a:r>
              <a:rPr kumimoji="0" lang="en-US" altLang="en-US" sz="2000" b="0" i="0" u="none" strike="noStrike" cap="none" normalizeH="0" baseline="0" dirty="0">
                <a:ln>
                  <a:noFill/>
                </a:ln>
                <a:solidFill>
                  <a:srgbClr val="63A35C"/>
                </a:solidFill>
                <a:effectLst/>
                <a:latin typeface="JetBrains Mono"/>
              </a:rPr>
              <a:t>[</a:t>
            </a:r>
            <a:r>
              <a:rPr kumimoji="0" lang="en-US" altLang="en-US" sz="2000" b="0" i="0" u="none" strike="noStrike" cap="none" normalizeH="0" baseline="0" dirty="0">
                <a:ln>
                  <a:noFill/>
                </a:ln>
                <a:solidFill>
                  <a:srgbClr val="0086B3"/>
                </a:solidFill>
                <a:effectLst/>
                <a:latin typeface="JetBrains Mono"/>
              </a:rPr>
              <a:t>100</a:t>
            </a:r>
            <a:r>
              <a:rPr kumimoji="0" lang="en-US" altLang="en-US" sz="2000" b="0" i="0" u="none" strike="noStrike" cap="none" normalizeH="0" baseline="0" dirty="0">
                <a:ln>
                  <a:noFill/>
                </a:ln>
                <a:solidFill>
                  <a:srgbClr val="63A35C"/>
                </a:solidFill>
                <a:effectLst/>
                <a:latin typeface="JetBrains Mono"/>
              </a:rPr>
              <a:t>]), </a:t>
            </a:r>
            <a:r>
              <a:rPr kumimoji="0" lang="en-US" altLang="en-US" sz="2000" b="0" i="0" u="none" strike="noStrike" cap="none" normalizeH="0" baseline="0" dirty="0">
                <a:ln>
                  <a:noFill/>
                </a:ln>
                <a:solidFill>
                  <a:srgbClr val="990073"/>
                </a:solidFill>
                <a:effectLst/>
                <a:latin typeface="JetBrains Mono"/>
              </a:rPr>
              <a:t>_p</a:t>
            </a:r>
            <a:r>
              <a:rPr kumimoji="0" lang="en-US" altLang="en-US" sz="2000" b="0" i="0" u="none" strike="noStrike" cap="none" normalizeH="0" baseline="0" dirty="0">
                <a:ln>
                  <a:noFill/>
                </a:ln>
                <a:solidFill>
                  <a:srgbClr val="63A35C"/>
                </a:solidFill>
                <a:effectLst/>
                <a:latin typeface="JetBrains Mono"/>
              </a:rPr>
              <a:t>(</a:t>
            </a:r>
            <a:r>
              <a:rPr kumimoji="0" lang="en-US" altLang="en-US" sz="2000" b="0" i="0" u="none" strike="noStrike" cap="none" normalizeH="0" baseline="0" dirty="0">
                <a:ln>
                  <a:noFill/>
                </a:ln>
                <a:solidFill>
                  <a:srgbClr val="A71D5D"/>
                </a:solidFill>
                <a:effectLst/>
                <a:latin typeface="JetBrains Mono"/>
              </a:rPr>
              <a:t>new int</a:t>
            </a:r>
            <a:r>
              <a:rPr kumimoji="0" lang="en-US" altLang="en-US" sz="2000" b="0" i="0" u="none" strike="noStrike" cap="none" normalizeH="0" baseline="0" dirty="0">
                <a:ln>
                  <a:noFill/>
                </a:ln>
                <a:solidFill>
                  <a:srgbClr val="63A35C"/>
                </a:solidFill>
                <a:effectLst/>
                <a:latin typeface="JetBrains Mono"/>
              </a:rPr>
              <a:t>(</a:t>
            </a:r>
            <a:r>
              <a:rPr kumimoji="0" lang="en-US" altLang="en-US" sz="2000" b="0" i="0" u="none" strike="noStrike" cap="none" normalizeH="0" baseline="0" dirty="0">
                <a:ln>
                  <a:noFill/>
                </a:ln>
                <a:solidFill>
                  <a:srgbClr val="0086B3"/>
                </a:solidFill>
                <a:effectLst/>
                <a:latin typeface="JetBrains Mono"/>
              </a:rPr>
              <a:t>10</a:t>
            </a:r>
            <a:r>
              <a:rPr kumimoji="0" lang="en-US" altLang="en-US" sz="2000" b="0" i="0" u="none" strike="noStrike" cap="none" normalizeH="0" baseline="0" dirty="0">
                <a:ln>
                  <a:noFill/>
                </a:ln>
                <a:solidFill>
                  <a:srgbClr val="63A35C"/>
                </a:solidFill>
                <a:effectLst/>
                <a:latin typeface="JetBrains Mono"/>
              </a:rPr>
              <a:t>))</a:t>
            </a:r>
            <a:br>
              <a:rPr kumimoji="0" lang="en-US" altLang="en-US" sz="2000" b="0" i="0" u="none" strike="noStrike" cap="none" normalizeH="0" baseline="0" dirty="0">
                <a:ln>
                  <a:noFill/>
                </a:ln>
                <a:solidFill>
                  <a:srgbClr val="63A35C"/>
                </a:solidFill>
                <a:effectLst/>
                <a:latin typeface="JetBrains Mono"/>
              </a:rPr>
            </a:br>
            <a:r>
              <a:rPr kumimoji="0" lang="en-US" altLang="en-US" sz="2000" b="0" i="0" u="none" strike="noStrike" cap="none" normalizeH="0" baseline="0" dirty="0">
                <a:ln>
                  <a:noFill/>
                </a:ln>
                <a:solidFill>
                  <a:srgbClr val="63A35C"/>
                </a:solidFill>
                <a:effectLst/>
                <a:latin typeface="JetBrains Mono"/>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14" name="Rectangle: Diagonal Corners Rounded 13">
            <a:extLst>
              <a:ext uri="{FF2B5EF4-FFF2-40B4-BE49-F238E27FC236}">
                <a16:creationId xmlns:a16="http://schemas.microsoft.com/office/drawing/2014/main" id="{E6858958-8FE0-44C5-8934-4EA5E7A8632A}"/>
              </a:ext>
            </a:extLst>
          </p:cNvPr>
          <p:cNvSpPr/>
          <p:nvPr/>
        </p:nvSpPr>
        <p:spPr>
          <a:xfrm>
            <a:off x="5580640" y="4397265"/>
            <a:ext cx="2409702" cy="868382"/>
          </a:xfrm>
          <a:prstGeom prst="round2Diag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What happens if this new throws?</a:t>
            </a:r>
          </a:p>
        </p:txBody>
      </p:sp>
      <p:cxnSp>
        <p:nvCxnSpPr>
          <p:cNvPr id="15" name="Straight Arrow Connector 14">
            <a:extLst>
              <a:ext uri="{FF2B5EF4-FFF2-40B4-BE49-F238E27FC236}">
                <a16:creationId xmlns:a16="http://schemas.microsoft.com/office/drawing/2014/main" id="{2F4E1BDB-34EE-4DDA-AD26-0DD01DB7ED6D}"/>
              </a:ext>
            </a:extLst>
          </p:cNvPr>
          <p:cNvCxnSpPr>
            <a:cxnSpLocks/>
            <a:stCxn id="14" idx="3"/>
          </p:cNvCxnSpPr>
          <p:nvPr/>
        </p:nvCxnSpPr>
        <p:spPr>
          <a:xfrm flipH="1" flipV="1">
            <a:off x="6177643" y="3753263"/>
            <a:ext cx="607848" cy="644002"/>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Diagonal Corners Rounded 22">
            <a:extLst>
              <a:ext uri="{FF2B5EF4-FFF2-40B4-BE49-F238E27FC236}">
                <a16:creationId xmlns:a16="http://schemas.microsoft.com/office/drawing/2014/main" id="{5431F77E-3E0D-4E67-A2DA-76EF131D2F6F}"/>
              </a:ext>
            </a:extLst>
          </p:cNvPr>
          <p:cNvSpPr/>
          <p:nvPr/>
        </p:nvSpPr>
        <p:spPr>
          <a:xfrm>
            <a:off x="5580640" y="5411266"/>
            <a:ext cx="2409702" cy="868382"/>
          </a:xfrm>
          <a:prstGeom prst="round2Diag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No mem-leak – exception thrown, no memory </a:t>
            </a:r>
            <a:r>
              <a:rPr lang="en-US" sz="2000" dirty="0" err="1"/>
              <a:t>alloc’d</a:t>
            </a:r>
            <a:endParaRPr lang="en-US" sz="2000" dirty="0"/>
          </a:p>
        </p:txBody>
      </p:sp>
      <p:sp>
        <p:nvSpPr>
          <p:cNvPr id="24" name="Rectangle: Diagonal Corners Rounded 23">
            <a:extLst>
              <a:ext uri="{FF2B5EF4-FFF2-40B4-BE49-F238E27FC236}">
                <a16:creationId xmlns:a16="http://schemas.microsoft.com/office/drawing/2014/main" id="{A242B2CC-6773-422B-BF70-72BA0E0A2FC0}"/>
              </a:ext>
            </a:extLst>
          </p:cNvPr>
          <p:cNvSpPr/>
          <p:nvPr/>
        </p:nvSpPr>
        <p:spPr>
          <a:xfrm>
            <a:off x="8231429" y="4397265"/>
            <a:ext cx="2409702" cy="868382"/>
          </a:xfrm>
          <a:prstGeom prst="round2Diag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What happens if this new throws?</a:t>
            </a:r>
          </a:p>
        </p:txBody>
      </p:sp>
      <p:cxnSp>
        <p:nvCxnSpPr>
          <p:cNvPr id="25" name="Straight Arrow Connector 24">
            <a:extLst>
              <a:ext uri="{FF2B5EF4-FFF2-40B4-BE49-F238E27FC236}">
                <a16:creationId xmlns:a16="http://schemas.microsoft.com/office/drawing/2014/main" id="{C4B22E4A-BC18-4A0E-B11C-A2831FF13E2D}"/>
              </a:ext>
            </a:extLst>
          </p:cNvPr>
          <p:cNvCxnSpPr>
            <a:cxnSpLocks/>
            <a:stCxn id="24" idx="3"/>
          </p:cNvCxnSpPr>
          <p:nvPr/>
        </p:nvCxnSpPr>
        <p:spPr>
          <a:xfrm flipH="1" flipV="1">
            <a:off x="7679871" y="3753263"/>
            <a:ext cx="1756409" cy="644002"/>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Diagonal Corners Rounded 25">
            <a:extLst>
              <a:ext uri="{FF2B5EF4-FFF2-40B4-BE49-F238E27FC236}">
                <a16:creationId xmlns:a16="http://schemas.microsoft.com/office/drawing/2014/main" id="{0B5BA7AB-52B5-4925-A000-276CFD976BB6}"/>
              </a:ext>
            </a:extLst>
          </p:cNvPr>
          <p:cNvSpPr/>
          <p:nvPr/>
        </p:nvSpPr>
        <p:spPr>
          <a:xfrm>
            <a:off x="8231429" y="5415299"/>
            <a:ext cx="2409702" cy="868382"/>
          </a:xfrm>
          <a:prstGeom prst="round2Diag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Mem-leak for _</a:t>
            </a:r>
            <a:r>
              <a:rPr lang="en-US" sz="2000" dirty="0" err="1"/>
              <a:t>arr</a:t>
            </a:r>
            <a:r>
              <a:rPr lang="en-US" sz="2000" dirty="0"/>
              <a:t>, no way to access it to delete</a:t>
            </a:r>
          </a:p>
        </p:txBody>
      </p:sp>
    </p:spTree>
    <p:extLst>
      <p:ext uri="{BB962C8B-B14F-4D97-AF65-F5344CB8AC3E}">
        <p14:creationId xmlns:p14="http://schemas.microsoft.com/office/powerpoint/2010/main" val="1468422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fade">
                                      <p:cBhvr>
                                        <p:cTn id="7" dur="500"/>
                                        <p:tgtEl>
                                          <p:spTgt spid="1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4" grpId="0" animBg="1"/>
      <p:bldP spid="23" grpId="0" animBg="1"/>
      <p:bldP spid="24" grpId="0" animBg="1"/>
      <p:bldP spid="2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8032"/>
            <a:ext cx="10972800" cy="1066800"/>
          </a:xfrm>
        </p:spPr>
        <p:txBody>
          <a:bodyPr>
            <a:normAutofit/>
          </a:bodyPr>
          <a:lstStyle/>
          <a:p>
            <a:r>
              <a:rPr lang="en-US" dirty="0"/>
              <a:t>Exceptions in constructors – </a:t>
            </a:r>
            <a:r>
              <a:rPr lang="en-US" dirty="0">
                <a:solidFill>
                  <a:srgbClr val="A71D5D"/>
                </a:solidFill>
                <a:latin typeface="JetBrains Mono"/>
                <a:ea typeface="+mn-ea"/>
                <a:cs typeface="+mn-cs"/>
              </a:rPr>
              <a:t>new</a:t>
            </a:r>
            <a:r>
              <a:rPr lang="en-US" dirty="0">
                <a:solidFill>
                  <a:srgbClr val="63A35C"/>
                </a:solidFill>
              </a:rPr>
              <a:t>(</a:t>
            </a:r>
            <a:r>
              <a:rPr lang="en-US" altLang="en-US" dirty="0">
                <a:solidFill>
                  <a:srgbClr val="008080"/>
                </a:solidFill>
                <a:latin typeface="JetBrains Mono"/>
              </a:rPr>
              <a:t>std</a:t>
            </a:r>
            <a:r>
              <a:rPr lang="en-US" altLang="en-US" dirty="0">
                <a:solidFill>
                  <a:srgbClr val="A71D5D"/>
                </a:solidFill>
                <a:latin typeface="JetBrains Mono"/>
              </a:rPr>
              <a:t>::</a:t>
            </a:r>
            <a:r>
              <a:rPr lang="en-US" altLang="en-US" dirty="0" err="1">
                <a:solidFill>
                  <a:srgbClr val="0086B3"/>
                </a:solidFill>
                <a:latin typeface="JetBrains Mono"/>
              </a:rPr>
              <a:t>nothrow</a:t>
            </a:r>
            <a:r>
              <a:rPr lang="en-US" dirty="0">
                <a:solidFill>
                  <a:srgbClr val="63A35C"/>
                </a:solidFill>
              </a:rPr>
              <a:t>)</a:t>
            </a:r>
          </a:p>
        </p:txBody>
      </p:sp>
      <p:sp>
        <p:nvSpPr>
          <p:cNvPr id="4" name="Slide Number Placeholder 3"/>
          <p:cNvSpPr>
            <a:spLocks noGrp="1"/>
          </p:cNvSpPr>
          <p:nvPr>
            <p:ph type="sldNum" sz="quarter" idx="12"/>
          </p:nvPr>
        </p:nvSpPr>
        <p:spPr/>
        <p:txBody>
          <a:bodyPr/>
          <a:lstStyle/>
          <a:p>
            <a:fld id="{B52F3321-D1B1-4887-83AE-A4488FE8D36A}" type="slidenum">
              <a:rPr lang="he-IL" smtClean="0"/>
              <a:pPr/>
              <a:t>23</a:t>
            </a:fld>
            <a:endParaRPr lang="en-US"/>
          </a:p>
        </p:txBody>
      </p:sp>
      <p:sp>
        <p:nvSpPr>
          <p:cNvPr id="13" name="Content Placeholder 2">
            <a:extLst>
              <a:ext uri="{FF2B5EF4-FFF2-40B4-BE49-F238E27FC236}">
                <a16:creationId xmlns:a16="http://schemas.microsoft.com/office/drawing/2014/main" id="{876E9862-6FB1-4F8E-82FF-E40B69833BB0}"/>
              </a:ext>
            </a:extLst>
          </p:cNvPr>
          <p:cNvSpPr>
            <a:spLocks noGrp="1"/>
          </p:cNvSpPr>
          <p:nvPr>
            <p:ph sz="quarter" idx="1"/>
          </p:nvPr>
        </p:nvSpPr>
        <p:spPr>
          <a:xfrm>
            <a:off x="435429" y="1333500"/>
            <a:ext cx="11533414" cy="5012230"/>
          </a:xfrm>
        </p:spPr>
        <p:txBody>
          <a:bodyPr>
            <a:normAutofit/>
          </a:bodyPr>
          <a:lstStyle/>
          <a:p>
            <a:pPr>
              <a:lnSpc>
                <a:spcPct val="150000"/>
              </a:lnSpc>
            </a:pPr>
            <a:r>
              <a:rPr lang="en-US" dirty="0">
                <a:latin typeface="+mj-lt"/>
              </a:rPr>
              <a:t>Try-catch won’t work – no access to </a:t>
            </a:r>
            <a:r>
              <a:rPr lang="en-US" b="1" dirty="0">
                <a:solidFill>
                  <a:srgbClr val="A71D5D"/>
                </a:solidFill>
                <a:latin typeface="JetBrains Mono"/>
              </a:rPr>
              <a:t>this</a:t>
            </a:r>
            <a:endParaRPr lang="en-US" sz="2000" b="1" dirty="0">
              <a:solidFill>
                <a:srgbClr val="A71D5D"/>
              </a:solidFill>
              <a:latin typeface="JetBrains Mono"/>
            </a:endParaRPr>
          </a:p>
          <a:p>
            <a:pPr>
              <a:lnSpc>
                <a:spcPct val="150000"/>
              </a:lnSpc>
            </a:pPr>
            <a:r>
              <a:rPr lang="en-US" dirty="0">
                <a:latin typeface="+mj-lt"/>
              </a:rPr>
              <a:t>Instead, we can use </a:t>
            </a:r>
            <a:r>
              <a:rPr lang="en-US" dirty="0" err="1">
                <a:latin typeface="+mj-lt"/>
              </a:rPr>
              <a:t>nothrow</a:t>
            </a:r>
            <a:r>
              <a:rPr lang="en-US" dirty="0">
                <a:latin typeface="+mj-lt"/>
              </a:rPr>
              <a:t> and handle allocation errors in the constructor</a:t>
            </a:r>
          </a:p>
        </p:txBody>
      </p:sp>
      <p:sp>
        <p:nvSpPr>
          <p:cNvPr id="6" name="Rectangle 1">
            <a:extLst>
              <a:ext uri="{FF2B5EF4-FFF2-40B4-BE49-F238E27FC236}">
                <a16:creationId xmlns:a16="http://schemas.microsoft.com/office/drawing/2014/main" id="{48FDF962-64D2-4D22-9F35-DC9905599AD1}"/>
              </a:ext>
            </a:extLst>
          </p:cNvPr>
          <p:cNvSpPr>
            <a:spLocks noChangeArrowheads="1"/>
          </p:cNvSpPr>
          <p:nvPr/>
        </p:nvSpPr>
        <p:spPr bwMode="auto">
          <a:xfrm>
            <a:off x="5116286" y="3087220"/>
            <a:ext cx="6510308"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080"/>
                </a:solidFill>
                <a:effectLst/>
                <a:latin typeface="JetBrains Mono"/>
              </a:rPr>
              <a:t>A</a:t>
            </a:r>
            <a:r>
              <a:rPr kumimoji="0" lang="en-US" altLang="en-US" sz="2000" b="0" i="0" u="none" strike="noStrike" cap="none" normalizeH="0" baseline="0" dirty="0">
                <a:ln>
                  <a:noFill/>
                </a:ln>
                <a:solidFill>
                  <a:srgbClr val="A71D5D"/>
                </a:solidFill>
                <a:effectLst/>
                <a:latin typeface="JetBrains Mono"/>
              </a:rPr>
              <a:t>::</a:t>
            </a:r>
            <a:r>
              <a:rPr kumimoji="0" lang="en-US" altLang="en-US" sz="2000" b="0" i="0" u="none" strike="noStrike" cap="none" normalizeH="0" baseline="0" dirty="0">
                <a:ln>
                  <a:noFill/>
                </a:ln>
                <a:solidFill>
                  <a:srgbClr val="795DA3"/>
                </a:solidFill>
                <a:effectLst/>
                <a:latin typeface="JetBrains Mono"/>
              </a:rPr>
              <a:t>A</a:t>
            </a:r>
            <a:r>
              <a:rPr kumimoji="0" lang="en-US" altLang="en-US" sz="2000" b="0" i="0" u="none" strike="noStrike" cap="none" normalizeH="0" baseline="0" dirty="0">
                <a:ln>
                  <a:noFill/>
                </a:ln>
                <a:solidFill>
                  <a:srgbClr val="63A35C"/>
                </a:solidFill>
                <a:effectLst/>
                <a:latin typeface="JetBrains Mono"/>
              </a:rPr>
              <a:t>()</a:t>
            </a:r>
            <a:r>
              <a:rPr kumimoji="0" lang="en-US" altLang="en-US" sz="2000" b="0" i="0" u="none" strike="noStrike" cap="none" normalizeH="0" baseline="0" dirty="0">
                <a:ln>
                  <a:noFill/>
                </a:ln>
                <a:solidFill>
                  <a:srgbClr val="A71D5D"/>
                </a:solidFill>
                <a:effectLst/>
                <a:latin typeface="JetBrains Mono"/>
              </a:rPr>
              <a:t>: </a:t>
            </a:r>
            <a:r>
              <a:rPr kumimoji="0" lang="en-US" altLang="en-US" sz="2000" b="0" i="0" u="none" strike="noStrike" cap="none" normalizeH="0" baseline="0" dirty="0">
                <a:ln>
                  <a:noFill/>
                </a:ln>
                <a:solidFill>
                  <a:srgbClr val="990073"/>
                </a:solidFill>
                <a:effectLst/>
                <a:latin typeface="JetBrains Mono"/>
              </a:rPr>
              <a:t>_</a:t>
            </a:r>
            <a:r>
              <a:rPr kumimoji="0" lang="en-US" altLang="en-US" sz="2000" b="0" i="0" u="none" strike="noStrike" cap="none" normalizeH="0" baseline="0" dirty="0" err="1">
                <a:ln>
                  <a:noFill/>
                </a:ln>
                <a:solidFill>
                  <a:srgbClr val="990073"/>
                </a:solidFill>
                <a:effectLst/>
                <a:latin typeface="JetBrains Mono"/>
              </a:rPr>
              <a:t>arr</a:t>
            </a:r>
            <a:r>
              <a:rPr kumimoji="0" lang="en-US" altLang="en-US" sz="2000" b="0" i="0" u="none" strike="noStrike" cap="none" normalizeH="0" baseline="0" dirty="0">
                <a:ln>
                  <a:noFill/>
                </a:ln>
                <a:solidFill>
                  <a:srgbClr val="63A35C"/>
                </a:solidFill>
                <a:effectLst/>
                <a:latin typeface="JetBrains Mono"/>
              </a:rPr>
              <a:t>(</a:t>
            </a:r>
            <a:r>
              <a:rPr kumimoji="0" lang="en-US" altLang="en-US" sz="2000" b="0" i="0" u="none" strike="noStrike" cap="none" normalizeH="0" baseline="0" dirty="0">
                <a:ln>
                  <a:noFill/>
                </a:ln>
                <a:solidFill>
                  <a:srgbClr val="A71D5D"/>
                </a:solidFill>
                <a:effectLst/>
                <a:latin typeface="JetBrains Mono"/>
              </a:rPr>
              <a:t>new double</a:t>
            </a:r>
            <a:r>
              <a:rPr kumimoji="0" lang="en-US" altLang="en-US" sz="2000" b="0" i="0" u="none" strike="noStrike" cap="none" normalizeH="0" baseline="0" dirty="0">
                <a:ln>
                  <a:noFill/>
                </a:ln>
                <a:solidFill>
                  <a:srgbClr val="63A35C"/>
                </a:solidFill>
                <a:effectLst/>
                <a:latin typeface="JetBrains Mono"/>
              </a:rPr>
              <a:t>[</a:t>
            </a:r>
            <a:r>
              <a:rPr kumimoji="0" lang="en-US" altLang="en-US" sz="2000" b="0" i="0" u="none" strike="noStrike" cap="none" normalizeH="0" baseline="0" dirty="0">
                <a:ln>
                  <a:noFill/>
                </a:ln>
                <a:solidFill>
                  <a:srgbClr val="0086B3"/>
                </a:solidFill>
                <a:effectLst/>
                <a:latin typeface="JetBrains Mono"/>
              </a:rPr>
              <a:t>100</a:t>
            </a:r>
            <a:r>
              <a:rPr kumimoji="0" lang="en-US" altLang="en-US" sz="2000" b="0" i="0" u="none" strike="noStrike" cap="none" normalizeH="0" baseline="0" dirty="0">
                <a:ln>
                  <a:noFill/>
                </a:ln>
                <a:solidFill>
                  <a:srgbClr val="63A35C"/>
                </a:solidFill>
                <a:effectLst/>
                <a:latin typeface="JetBrains Mono"/>
              </a:rPr>
              <a:t>]), </a:t>
            </a:r>
            <a:r>
              <a:rPr kumimoji="0" lang="en-US" altLang="en-US" sz="2000" b="0" i="0" u="none" strike="noStrike" cap="none" normalizeH="0" baseline="0" dirty="0">
                <a:ln>
                  <a:noFill/>
                </a:ln>
                <a:solidFill>
                  <a:srgbClr val="990073"/>
                </a:solidFill>
                <a:effectLst/>
                <a:latin typeface="JetBrains Mono"/>
              </a:rPr>
              <a:t>_p</a:t>
            </a:r>
            <a:r>
              <a:rPr kumimoji="0" lang="en-US" altLang="en-US" sz="2000" b="0" i="0" u="none" strike="noStrike" cap="none" normalizeH="0" baseline="0" dirty="0">
                <a:ln>
                  <a:noFill/>
                </a:ln>
                <a:solidFill>
                  <a:srgbClr val="63A35C"/>
                </a:solidFill>
                <a:effectLst/>
                <a:latin typeface="JetBrains Mono"/>
              </a:rPr>
              <a:t>(</a:t>
            </a:r>
            <a:r>
              <a:rPr kumimoji="0" lang="en-US" altLang="en-US" sz="2000" b="0" i="0" u="none" strike="noStrike" cap="none" normalizeH="0" baseline="0" dirty="0">
                <a:ln>
                  <a:noFill/>
                </a:ln>
                <a:solidFill>
                  <a:srgbClr val="A71D5D"/>
                </a:solidFill>
                <a:effectLst/>
                <a:latin typeface="JetBrains Mono"/>
              </a:rPr>
              <a:t>new</a:t>
            </a:r>
            <a:r>
              <a:rPr kumimoji="0" lang="en-US" altLang="en-US" sz="2000" b="0" i="0" u="none" strike="noStrike" cap="none" normalizeH="0" baseline="0" dirty="0">
                <a:ln>
                  <a:noFill/>
                </a:ln>
                <a:solidFill>
                  <a:srgbClr val="63A35C"/>
                </a:solidFill>
                <a:effectLst/>
                <a:latin typeface="JetBrains Mono"/>
              </a:rPr>
              <a:t>(</a:t>
            </a:r>
            <a:r>
              <a:rPr kumimoji="0" lang="en-US" altLang="en-US" sz="2000" b="0" i="0" u="none" strike="noStrike" cap="none" normalizeH="0" baseline="0" dirty="0">
                <a:ln>
                  <a:noFill/>
                </a:ln>
                <a:solidFill>
                  <a:srgbClr val="008080"/>
                </a:solidFill>
                <a:effectLst/>
                <a:latin typeface="JetBrains Mono"/>
              </a:rPr>
              <a:t>std</a:t>
            </a:r>
            <a:r>
              <a:rPr kumimoji="0" lang="en-US" altLang="en-US" sz="2000" b="0" i="0" u="none" strike="noStrike" cap="none" normalizeH="0" baseline="0" dirty="0">
                <a:ln>
                  <a:noFill/>
                </a:ln>
                <a:solidFill>
                  <a:srgbClr val="A71D5D"/>
                </a:solidFill>
                <a:effectLst/>
                <a:latin typeface="JetBrains Mono"/>
              </a:rPr>
              <a:t>::</a:t>
            </a:r>
            <a:r>
              <a:rPr kumimoji="0" lang="en-US" altLang="en-US" sz="2000" b="0" i="0" u="none" strike="noStrike" cap="none" normalizeH="0" baseline="0" dirty="0" err="1">
                <a:ln>
                  <a:noFill/>
                </a:ln>
                <a:solidFill>
                  <a:srgbClr val="0086B3"/>
                </a:solidFill>
                <a:effectLst/>
                <a:latin typeface="JetBrains Mono"/>
              </a:rPr>
              <a:t>nothrow</a:t>
            </a:r>
            <a:r>
              <a:rPr kumimoji="0" lang="en-US" altLang="en-US" sz="2000" b="0" i="0" u="none" strike="noStrike" cap="none" normalizeH="0" baseline="0" dirty="0">
                <a:ln>
                  <a:noFill/>
                </a:ln>
                <a:solidFill>
                  <a:srgbClr val="63A35C"/>
                </a:solidFill>
                <a:effectLst/>
                <a:latin typeface="JetBrains Mono"/>
              </a:rPr>
              <a:t>) </a:t>
            </a:r>
            <a:r>
              <a:rPr kumimoji="0" lang="en-US" altLang="en-US" sz="2000" b="0" i="0" u="none" strike="noStrike" cap="none" normalizeH="0" baseline="0" dirty="0">
                <a:ln>
                  <a:noFill/>
                </a:ln>
                <a:solidFill>
                  <a:srgbClr val="A71D5D"/>
                </a:solidFill>
                <a:effectLst/>
                <a:latin typeface="JetBrains Mono"/>
              </a:rPr>
              <a:t>int</a:t>
            </a:r>
            <a:r>
              <a:rPr kumimoji="0" lang="en-US" altLang="en-US" sz="2000" b="0" i="0" u="none" strike="noStrike" cap="none" normalizeH="0" baseline="0" dirty="0">
                <a:ln>
                  <a:noFill/>
                </a:ln>
                <a:solidFill>
                  <a:srgbClr val="63A35C"/>
                </a:solidFill>
                <a:effectLst/>
                <a:latin typeface="JetBrains Mono"/>
              </a:rPr>
              <a:t>(</a:t>
            </a:r>
            <a:r>
              <a:rPr kumimoji="0" lang="en-US" altLang="en-US" sz="2000" b="0" i="0" u="none" strike="noStrike" cap="none" normalizeH="0" baseline="0" dirty="0">
                <a:ln>
                  <a:noFill/>
                </a:ln>
                <a:solidFill>
                  <a:srgbClr val="0086B3"/>
                </a:solidFill>
                <a:effectLst/>
                <a:latin typeface="JetBrains Mono"/>
              </a:rPr>
              <a:t>10</a:t>
            </a:r>
            <a:r>
              <a:rPr kumimoji="0" lang="en-US" altLang="en-US" sz="2000" b="0" i="0" u="none" strike="noStrike" cap="none" normalizeH="0" baseline="0" dirty="0">
                <a:ln>
                  <a:noFill/>
                </a:ln>
                <a:solidFill>
                  <a:srgbClr val="63A35C"/>
                </a:solidFill>
                <a:effectLst/>
                <a:latin typeface="JetBrains Mono"/>
              </a:rPr>
              <a:t>))</a:t>
            </a:r>
            <a:br>
              <a:rPr kumimoji="0" lang="en-US" altLang="en-US" sz="2000" b="0" i="0" u="none" strike="noStrike" cap="none" normalizeH="0" baseline="0" dirty="0">
                <a:ln>
                  <a:noFill/>
                </a:ln>
                <a:solidFill>
                  <a:srgbClr val="63A35C"/>
                </a:solidFill>
                <a:effectLst/>
                <a:latin typeface="JetBrains Mono"/>
              </a:rPr>
            </a:br>
            <a:r>
              <a:rPr kumimoji="0" lang="en-US" altLang="en-US" sz="2000" b="0" i="0" u="none" strike="noStrike" cap="none" normalizeH="0" baseline="0" dirty="0">
                <a:ln>
                  <a:noFill/>
                </a:ln>
                <a:solidFill>
                  <a:srgbClr val="63A35C"/>
                </a:solidFill>
                <a:effectLst/>
                <a:latin typeface="JetBrains Mono"/>
              </a:rPr>
              <a:t>{</a:t>
            </a:r>
            <a:br>
              <a:rPr kumimoji="0" lang="en-US" altLang="en-US" sz="2000" b="0" i="0" u="none" strike="noStrike" cap="none" normalizeH="0" baseline="0" dirty="0">
                <a:ln>
                  <a:noFill/>
                </a:ln>
                <a:solidFill>
                  <a:srgbClr val="63A35C"/>
                </a:solidFill>
                <a:effectLst/>
                <a:latin typeface="JetBrains Mono"/>
              </a:rPr>
            </a:br>
            <a:r>
              <a:rPr kumimoji="0" lang="en-US" altLang="en-US" sz="2000" b="0" i="0" u="none" strike="noStrike" cap="none" normalizeH="0" baseline="0" dirty="0">
                <a:ln>
                  <a:noFill/>
                </a:ln>
                <a:solidFill>
                  <a:srgbClr val="63A35C"/>
                </a:solidFill>
                <a:effectLst/>
                <a:latin typeface="JetBrains Mono"/>
              </a:rPr>
              <a:t>   </a:t>
            </a:r>
            <a:r>
              <a:rPr kumimoji="0" lang="en-US" altLang="en-US" sz="2000" b="0" i="0" u="none" strike="noStrike" cap="none" normalizeH="0" baseline="0" dirty="0">
                <a:ln>
                  <a:noFill/>
                </a:ln>
                <a:solidFill>
                  <a:srgbClr val="A71D5D"/>
                </a:solidFill>
                <a:effectLst/>
                <a:latin typeface="JetBrains Mono"/>
              </a:rPr>
              <a:t>if </a:t>
            </a:r>
            <a:r>
              <a:rPr kumimoji="0" lang="en-US" altLang="en-US" sz="2000" b="0" i="0" u="none" strike="noStrike" cap="none" normalizeH="0" baseline="0" dirty="0">
                <a:ln>
                  <a:noFill/>
                </a:ln>
                <a:solidFill>
                  <a:srgbClr val="63A35C"/>
                </a:solidFill>
                <a:effectLst/>
                <a:latin typeface="JetBrains Mono"/>
              </a:rPr>
              <a:t>(</a:t>
            </a:r>
            <a:r>
              <a:rPr kumimoji="0" lang="en-US" altLang="en-US" sz="2000" b="0" i="0" u="none" strike="noStrike" cap="none" normalizeH="0" baseline="0" dirty="0">
                <a:ln>
                  <a:noFill/>
                </a:ln>
                <a:solidFill>
                  <a:srgbClr val="A71D5D"/>
                </a:solidFill>
                <a:effectLst/>
                <a:latin typeface="JetBrains Mono"/>
              </a:rPr>
              <a:t>!</a:t>
            </a:r>
            <a:r>
              <a:rPr kumimoji="0" lang="en-US" altLang="en-US" sz="2000" b="0" i="0" u="none" strike="noStrike" cap="none" normalizeH="0" baseline="0" dirty="0">
                <a:ln>
                  <a:noFill/>
                </a:ln>
                <a:solidFill>
                  <a:srgbClr val="990073"/>
                </a:solidFill>
                <a:effectLst/>
                <a:latin typeface="JetBrains Mono"/>
              </a:rPr>
              <a:t>_p</a:t>
            </a:r>
            <a:r>
              <a:rPr kumimoji="0" lang="en-US" altLang="en-US" sz="2000" b="0" i="0" u="none" strike="noStrike" cap="none" normalizeH="0" baseline="0" dirty="0">
                <a:ln>
                  <a:noFill/>
                </a:ln>
                <a:solidFill>
                  <a:srgbClr val="63A35C"/>
                </a:solidFill>
                <a:effectLst/>
                <a:latin typeface="JetBrains Mono"/>
              </a:rPr>
              <a:t>){</a:t>
            </a:r>
            <a:br>
              <a:rPr kumimoji="0" lang="en-US" altLang="en-US" sz="2000" b="0" i="0" u="none" strike="noStrike" cap="none" normalizeH="0" baseline="0" dirty="0">
                <a:ln>
                  <a:noFill/>
                </a:ln>
                <a:solidFill>
                  <a:srgbClr val="63A35C"/>
                </a:solidFill>
                <a:effectLst/>
                <a:latin typeface="JetBrains Mono"/>
              </a:rPr>
            </a:br>
            <a:r>
              <a:rPr kumimoji="0" lang="en-US" altLang="en-US" sz="2000" b="0" i="0" u="none" strike="noStrike" cap="none" normalizeH="0" baseline="0" dirty="0">
                <a:ln>
                  <a:noFill/>
                </a:ln>
                <a:solidFill>
                  <a:srgbClr val="63A35C"/>
                </a:solidFill>
                <a:effectLst/>
                <a:latin typeface="JetBrains Mono"/>
              </a:rPr>
              <a:t>      </a:t>
            </a:r>
            <a:r>
              <a:rPr kumimoji="0" lang="en-US" altLang="en-US" sz="2000" b="0" i="0" u="none" strike="noStrike" cap="none" normalizeH="0" baseline="0" dirty="0">
                <a:ln>
                  <a:noFill/>
                </a:ln>
                <a:solidFill>
                  <a:srgbClr val="A71D5D"/>
                </a:solidFill>
                <a:effectLst/>
                <a:latin typeface="JetBrains Mono"/>
              </a:rPr>
              <a:t>delete</a:t>
            </a:r>
            <a:r>
              <a:rPr kumimoji="0" lang="en-US" altLang="en-US" sz="2000" b="0" i="0" u="none" strike="noStrike" cap="none" normalizeH="0" baseline="0" dirty="0">
                <a:ln>
                  <a:noFill/>
                </a:ln>
                <a:solidFill>
                  <a:srgbClr val="63A35C"/>
                </a:solidFill>
                <a:effectLst/>
                <a:latin typeface="JetBrains Mono"/>
              </a:rPr>
              <a:t>[] </a:t>
            </a:r>
            <a:r>
              <a:rPr kumimoji="0" lang="en-US" altLang="en-US" sz="2000" b="0" i="0" u="none" strike="noStrike" cap="none" normalizeH="0" baseline="0" dirty="0">
                <a:ln>
                  <a:noFill/>
                </a:ln>
                <a:solidFill>
                  <a:srgbClr val="990073"/>
                </a:solidFill>
                <a:effectLst/>
                <a:latin typeface="JetBrains Mono"/>
              </a:rPr>
              <a:t>_</a:t>
            </a:r>
            <a:r>
              <a:rPr kumimoji="0" lang="en-US" altLang="en-US" sz="2000" b="0" i="0" u="none" strike="noStrike" cap="none" normalizeH="0" baseline="0" dirty="0" err="1">
                <a:ln>
                  <a:noFill/>
                </a:ln>
                <a:solidFill>
                  <a:srgbClr val="990073"/>
                </a:solidFill>
                <a:effectLst/>
                <a:latin typeface="JetBrains Mono"/>
              </a:rPr>
              <a:t>arr</a:t>
            </a:r>
            <a:r>
              <a:rPr kumimoji="0" lang="en-US" altLang="en-US" sz="2000" b="0" i="0" u="none" strike="noStrike" cap="none" normalizeH="0" baseline="0" dirty="0">
                <a:ln>
                  <a:noFill/>
                </a:ln>
                <a:solidFill>
                  <a:srgbClr val="63A35C"/>
                </a:solidFill>
                <a:effectLst/>
                <a:latin typeface="JetBrains Mono"/>
              </a:rPr>
              <a:t>;</a:t>
            </a:r>
            <a:br>
              <a:rPr kumimoji="0" lang="en-US" altLang="en-US" sz="2000" b="0" i="0" u="none" strike="noStrike" cap="none" normalizeH="0" baseline="0" dirty="0">
                <a:ln>
                  <a:noFill/>
                </a:ln>
                <a:solidFill>
                  <a:srgbClr val="63A35C"/>
                </a:solidFill>
                <a:effectLst/>
                <a:latin typeface="JetBrains Mono"/>
              </a:rPr>
            </a:br>
            <a:r>
              <a:rPr kumimoji="0" lang="en-US" altLang="en-US" sz="2000" b="0" i="0" u="none" strike="noStrike" cap="none" normalizeH="0" baseline="0" dirty="0">
                <a:ln>
                  <a:noFill/>
                </a:ln>
                <a:solidFill>
                  <a:srgbClr val="63A35C"/>
                </a:solidFill>
                <a:effectLst/>
                <a:latin typeface="JetBrains Mono"/>
              </a:rPr>
              <a:t>      </a:t>
            </a:r>
            <a:r>
              <a:rPr kumimoji="0" lang="en-US" altLang="en-US" sz="2000" b="0" i="0" u="none" strike="noStrike" cap="none" normalizeH="0" baseline="0" dirty="0">
                <a:ln>
                  <a:noFill/>
                </a:ln>
                <a:solidFill>
                  <a:srgbClr val="A71D5D"/>
                </a:solidFill>
                <a:effectLst/>
                <a:latin typeface="JetBrains Mono"/>
              </a:rPr>
              <a:t>throw </a:t>
            </a:r>
            <a:r>
              <a:rPr kumimoji="0" lang="en-US" altLang="en-US" sz="2000" b="0" i="0" u="none" strike="noStrike" cap="none" normalizeH="0" baseline="0" dirty="0">
                <a:ln>
                  <a:noFill/>
                </a:ln>
                <a:solidFill>
                  <a:srgbClr val="008080"/>
                </a:solidFill>
                <a:effectLst/>
                <a:latin typeface="JetBrains Mono"/>
              </a:rPr>
              <a:t>std</a:t>
            </a:r>
            <a:r>
              <a:rPr kumimoji="0" lang="en-US" altLang="en-US" sz="2000" b="0" i="0" u="none" strike="noStrike" cap="none" normalizeH="0" baseline="0" dirty="0">
                <a:ln>
                  <a:noFill/>
                </a:ln>
                <a:solidFill>
                  <a:srgbClr val="A71D5D"/>
                </a:solidFill>
                <a:effectLst/>
                <a:latin typeface="JetBrains Mono"/>
              </a:rPr>
              <a:t>::</a:t>
            </a:r>
            <a:r>
              <a:rPr kumimoji="0" lang="en-US" altLang="en-US" sz="2000" b="0" i="0" u="none" strike="noStrike" cap="none" normalizeH="0" baseline="0" dirty="0" err="1">
                <a:ln>
                  <a:noFill/>
                </a:ln>
                <a:solidFill>
                  <a:srgbClr val="0086B3"/>
                </a:solidFill>
                <a:effectLst/>
                <a:latin typeface="JetBrains Mono"/>
              </a:rPr>
              <a:t>bad_alloc</a:t>
            </a:r>
            <a:r>
              <a:rPr kumimoji="0" lang="en-US" altLang="en-US" sz="2000" b="0" i="0" u="none" strike="noStrike" cap="none" normalizeH="0" baseline="0" dirty="0">
                <a:ln>
                  <a:noFill/>
                </a:ln>
                <a:solidFill>
                  <a:srgbClr val="63A35C"/>
                </a:solidFill>
                <a:effectLst/>
                <a:latin typeface="JetBrains Mono"/>
              </a:rPr>
              <a:t>();</a:t>
            </a:r>
            <a:br>
              <a:rPr kumimoji="0" lang="en-US" altLang="en-US" sz="2000" b="0" i="0" u="none" strike="noStrike" cap="none" normalizeH="0" baseline="0" dirty="0">
                <a:ln>
                  <a:noFill/>
                </a:ln>
                <a:solidFill>
                  <a:srgbClr val="63A35C"/>
                </a:solidFill>
                <a:effectLst/>
                <a:latin typeface="JetBrains Mono"/>
              </a:rPr>
            </a:br>
            <a:r>
              <a:rPr kumimoji="0" lang="en-US" altLang="en-US" sz="2000" b="0" i="0" u="none" strike="noStrike" cap="none" normalizeH="0" baseline="0" dirty="0">
                <a:ln>
                  <a:noFill/>
                </a:ln>
                <a:solidFill>
                  <a:srgbClr val="63A35C"/>
                </a:solidFill>
                <a:effectLst/>
                <a:latin typeface="JetBrains Mono"/>
              </a:rPr>
              <a:t>   }</a:t>
            </a:r>
            <a:br>
              <a:rPr kumimoji="0" lang="en-US" altLang="en-US" sz="2000" b="0" i="0" u="none" strike="noStrike" cap="none" normalizeH="0" baseline="0" dirty="0">
                <a:ln>
                  <a:noFill/>
                </a:ln>
                <a:solidFill>
                  <a:srgbClr val="63A35C"/>
                </a:solidFill>
                <a:effectLst/>
                <a:latin typeface="JetBrains Mono"/>
              </a:rPr>
            </a:br>
            <a:r>
              <a:rPr kumimoji="0" lang="en-US" altLang="en-US" sz="2000" b="0" i="0" u="none" strike="noStrike" cap="none" normalizeH="0" baseline="0" dirty="0">
                <a:ln>
                  <a:noFill/>
                </a:ln>
                <a:solidFill>
                  <a:srgbClr val="63A35C"/>
                </a:solidFill>
                <a:effectLst/>
                <a:latin typeface="JetBrains Mono"/>
              </a:rPr>
              <a:t>   </a:t>
            </a:r>
            <a:r>
              <a:rPr kumimoji="0" lang="en-US" altLang="en-US" sz="2000" b="0" i="0" u="none" strike="noStrike" cap="none" normalizeH="0" baseline="0" dirty="0">
                <a:ln>
                  <a:noFill/>
                </a:ln>
                <a:solidFill>
                  <a:srgbClr val="969896"/>
                </a:solidFill>
                <a:effectLst/>
                <a:latin typeface="JetBrains Mono"/>
              </a:rPr>
              <a:t>// rest of constructor body</a:t>
            </a:r>
            <a:br>
              <a:rPr kumimoji="0" lang="en-US" altLang="en-US" sz="2000" b="0" i="0" u="none" strike="noStrike" cap="none" normalizeH="0" baseline="0" dirty="0">
                <a:ln>
                  <a:noFill/>
                </a:ln>
                <a:solidFill>
                  <a:srgbClr val="969896"/>
                </a:solidFill>
                <a:effectLst/>
                <a:latin typeface="JetBrains Mono"/>
              </a:rPr>
            </a:br>
            <a:r>
              <a:rPr kumimoji="0" lang="en-US" altLang="en-US" sz="2000" b="0" i="0" u="none" strike="noStrike" cap="none" normalizeH="0" baseline="0" dirty="0">
                <a:ln>
                  <a:noFill/>
                </a:ln>
                <a:solidFill>
                  <a:srgbClr val="63A35C"/>
                </a:solidFill>
                <a:effectLst/>
                <a:latin typeface="JetBrains Mono"/>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06D5154E-D89C-449C-9F49-5E778D6D005C}"/>
              </a:ext>
            </a:extLst>
          </p:cNvPr>
          <p:cNvSpPr>
            <a:spLocks noChangeArrowheads="1"/>
          </p:cNvSpPr>
          <p:nvPr/>
        </p:nvSpPr>
        <p:spPr bwMode="auto">
          <a:xfrm>
            <a:off x="841448" y="2610683"/>
            <a:ext cx="4100161" cy="42473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71D5D"/>
                </a:solidFill>
                <a:effectLst/>
                <a:latin typeface="JetBrains Mono"/>
              </a:rPr>
              <a:t>class </a:t>
            </a:r>
            <a:r>
              <a:rPr kumimoji="0" lang="en-US" altLang="en-US" b="0" i="0" u="none" strike="noStrike" cap="none" normalizeH="0" baseline="0" dirty="0">
                <a:ln>
                  <a:noFill/>
                </a:ln>
                <a:solidFill>
                  <a:srgbClr val="008080"/>
                </a:solidFill>
                <a:effectLst/>
                <a:latin typeface="JetBrains Mono"/>
              </a:rPr>
              <a:t>A</a:t>
            </a:r>
            <a:br>
              <a:rPr kumimoji="0" lang="en-US" altLang="en-US" b="0" i="0" u="none" strike="noStrike" cap="none" normalizeH="0" baseline="0" dirty="0">
                <a:ln>
                  <a:noFill/>
                </a:ln>
                <a:solidFill>
                  <a:srgbClr val="008080"/>
                </a:solidFill>
                <a:effectLst/>
                <a:latin typeface="JetBrains Mono"/>
              </a:rPr>
            </a:b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A71D5D"/>
                </a:solidFill>
                <a:effectLst/>
                <a:latin typeface="JetBrains Mono"/>
              </a:rPr>
              <a:t>public:</a:t>
            </a:r>
            <a:br>
              <a:rPr kumimoji="0" lang="en-US" altLang="en-US" b="0" i="0" u="none" strike="noStrike" cap="none" normalizeH="0" baseline="0" dirty="0">
                <a:ln>
                  <a:noFill/>
                </a:ln>
                <a:solidFill>
                  <a:srgbClr val="A71D5D"/>
                </a:solidFill>
                <a:effectLst/>
                <a:latin typeface="JetBrains Mono"/>
              </a:rPr>
            </a:br>
            <a:r>
              <a:rPr kumimoji="0" lang="en-US" altLang="en-US" b="0" i="0" u="none" strike="noStrike" cap="none" normalizeH="0" baseline="0" dirty="0">
                <a:ln>
                  <a:noFill/>
                </a:ln>
                <a:solidFill>
                  <a:srgbClr val="A71D5D"/>
                </a:solidFill>
                <a:effectLst/>
                <a:latin typeface="JetBrains Mono"/>
              </a:rPr>
              <a:t>   double *</a:t>
            </a:r>
            <a:r>
              <a:rPr kumimoji="0" lang="en-US" altLang="en-US" b="0" i="0" u="none" strike="noStrike" cap="none" normalizeH="0" baseline="0" dirty="0">
                <a:ln>
                  <a:noFill/>
                </a:ln>
                <a:solidFill>
                  <a:srgbClr val="990073"/>
                </a:solidFill>
                <a:effectLst/>
                <a:latin typeface="JetBrains Mono"/>
              </a:rPr>
              <a:t>_</a:t>
            </a:r>
            <a:r>
              <a:rPr kumimoji="0" lang="en-US" altLang="en-US" b="0" i="0" u="none" strike="noStrike" cap="none" normalizeH="0" baseline="0" dirty="0" err="1">
                <a:ln>
                  <a:noFill/>
                </a:ln>
                <a:solidFill>
                  <a:srgbClr val="990073"/>
                </a:solidFill>
                <a:effectLst/>
                <a:latin typeface="JetBrains Mono"/>
              </a:rPr>
              <a:t>arr</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int *</a:t>
            </a:r>
            <a:r>
              <a:rPr kumimoji="0" lang="en-US" altLang="en-US" b="0" i="0" u="none" strike="noStrike" cap="none" normalizeH="0" baseline="0" dirty="0">
                <a:ln>
                  <a:noFill/>
                </a:ln>
                <a:solidFill>
                  <a:srgbClr val="990073"/>
                </a:solidFill>
                <a:effectLst/>
                <a:latin typeface="JetBrains Mono"/>
              </a:rPr>
              <a:t>_p</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795DA3"/>
                </a:solidFill>
                <a:effectLst/>
                <a:latin typeface="JetBrains Mono"/>
              </a:rPr>
              <a:t>A</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795DA3"/>
                </a:solidFill>
                <a:effectLst/>
                <a:latin typeface="JetBrains Mono"/>
              </a:rPr>
              <a:t>~A</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008080"/>
                </a:solidFill>
                <a:effectLst/>
                <a:latin typeface="JetBrains Mono"/>
              </a:rPr>
              <a:t>std</a:t>
            </a:r>
            <a:r>
              <a:rPr kumimoji="0" lang="en-US" altLang="en-US" b="0" i="0" u="none" strike="noStrike" cap="none" normalizeH="0" baseline="0" dirty="0">
                <a:ln>
                  <a:noFill/>
                </a:ln>
                <a:solidFill>
                  <a:srgbClr val="A71D5D"/>
                </a:solidFill>
                <a:effectLst/>
                <a:latin typeface="JetBrains Mono"/>
              </a:rPr>
              <a:t>::</a:t>
            </a:r>
            <a:r>
              <a:rPr kumimoji="0" lang="en-US" altLang="en-US" b="0" i="0" u="none" strike="noStrike" cap="none" normalizeH="0" baseline="0" dirty="0" err="1">
                <a:ln>
                  <a:noFill/>
                </a:ln>
                <a:solidFill>
                  <a:srgbClr val="0086B3"/>
                </a:solidFill>
                <a:effectLst/>
                <a:latin typeface="JetBrains Mono"/>
              </a:rPr>
              <a:t>cerr</a:t>
            </a:r>
            <a:r>
              <a:rPr kumimoji="0" lang="en-US" altLang="en-US" b="0" i="0" u="none" strike="noStrike" cap="none" normalizeH="0" baseline="0" dirty="0">
                <a:ln>
                  <a:noFill/>
                </a:ln>
                <a:solidFill>
                  <a:srgbClr val="0086B3"/>
                </a:solidFill>
                <a:effectLst/>
                <a:latin typeface="JetBrains Mono"/>
              </a:rPr>
              <a:t> </a:t>
            </a:r>
            <a:r>
              <a:rPr kumimoji="0" lang="en-US" altLang="en-US" b="0" i="0" u="none" strike="noStrike" cap="none" normalizeH="0" baseline="0" dirty="0">
                <a:ln>
                  <a:noFill/>
                </a:ln>
                <a:solidFill>
                  <a:srgbClr val="008080"/>
                </a:solidFill>
                <a:effectLst/>
                <a:latin typeface="JetBrains Mono"/>
              </a:rPr>
              <a:t>&lt;&lt; </a:t>
            </a:r>
            <a:r>
              <a:rPr kumimoji="0" lang="en-US" altLang="en-US" b="0" i="0" u="none" strike="noStrike" cap="none" normalizeH="0" baseline="0" dirty="0">
                <a:ln>
                  <a:noFill/>
                </a:ln>
                <a:solidFill>
                  <a:srgbClr val="183691"/>
                </a:solidFill>
                <a:effectLst/>
                <a:latin typeface="JetBrains Mono"/>
              </a:rPr>
              <a:t>"Destructor!" </a:t>
            </a:r>
            <a:r>
              <a:rPr kumimoji="0" lang="en-US" altLang="en-US" b="0" i="0" u="none" strike="noStrike" cap="none" normalizeH="0" baseline="0" dirty="0">
                <a:ln>
                  <a:noFill/>
                </a:ln>
                <a:solidFill>
                  <a:srgbClr val="008080"/>
                </a:solidFill>
                <a:effectLst/>
                <a:latin typeface="JetBrains Mono"/>
              </a:rPr>
              <a:t>&lt;&lt; std</a:t>
            </a:r>
            <a:r>
              <a:rPr kumimoji="0" lang="en-US" altLang="en-US" b="0" i="0" u="none" strike="noStrike" cap="none" normalizeH="0" baseline="0" dirty="0">
                <a:ln>
                  <a:noFill/>
                </a:ln>
                <a:solidFill>
                  <a:srgbClr val="A71D5D"/>
                </a:solidFill>
                <a:effectLst/>
                <a:latin typeface="JetBrains Mono"/>
              </a:rPr>
              <a:t>::</a:t>
            </a:r>
            <a:r>
              <a:rPr kumimoji="0" lang="en-US" altLang="en-US" b="0" i="0" u="none" strike="noStrike" cap="none" normalizeH="0" baseline="0" dirty="0" err="1">
                <a:ln>
                  <a:noFill/>
                </a:ln>
                <a:solidFill>
                  <a:srgbClr val="0086B3"/>
                </a:solidFill>
                <a:effectLst/>
                <a:latin typeface="JetBrains Mono"/>
              </a:rPr>
              <a:t>endl</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delete</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990073"/>
                </a:solidFill>
                <a:effectLst/>
                <a:latin typeface="JetBrains Mono"/>
              </a:rPr>
              <a:t>_</a:t>
            </a:r>
            <a:r>
              <a:rPr kumimoji="0" lang="en-US" altLang="en-US" b="0" i="0" u="none" strike="noStrike" cap="none" normalizeH="0" baseline="0" dirty="0" err="1">
                <a:ln>
                  <a:noFill/>
                </a:ln>
                <a:solidFill>
                  <a:srgbClr val="990073"/>
                </a:solidFill>
                <a:effectLst/>
                <a:latin typeface="JetBrains Mono"/>
              </a:rPr>
              <a:t>arr</a:t>
            </a:r>
            <a:r>
              <a:rPr kumimoji="0" lang="en-US" altLang="en-US" b="0" i="0" u="none" strike="noStrike" cap="none" normalizeH="0" baseline="0" dirty="0">
                <a:ln>
                  <a:noFill/>
                </a:ln>
                <a:solidFill>
                  <a:srgbClr val="63A35C"/>
                </a:solidFill>
                <a:effectLst/>
                <a:latin typeface="JetBrains Mono"/>
              </a:rPr>
              <a:t>;</a:t>
            </a:r>
          </a:p>
          <a:p>
            <a:pPr lvl="0" eaLnBrk="0" fontAlgn="base" hangingPunct="0">
              <a:spcBef>
                <a:spcPct val="0"/>
              </a:spcBef>
              <a:spcAft>
                <a:spcPct val="0"/>
              </a:spcAft>
            </a:pPr>
            <a:r>
              <a:rPr lang="en-US" altLang="en-US" dirty="0">
                <a:solidFill>
                  <a:srgbClr val="A71D5D"/>
                </a:solidFill>
                <a:latin typeface="JetBrains Mono"/>
              </a:rPr>
              <a:t>      delete</a:t>
            </a:r>
            <a:r>
              <a:rPr lang="en-US" altLang="en-US" dirty="0">
                <a:solidFill>
                  <a:srgbClr val="63A35C"/>
                </a:solidFill>
                <a:latin typeface="JetBrains Mono"/>
              </a:rPr>
              <a:t> </a:t>
            </a:r>
            <a:r>
              <a:rPr lang="en-US" altLang="en-US" dirty="0">
                <a:solidFill>
                  <a:srgbClr val="990073"/>
                </a:solidFill>
                <a:latin typeface="JetBrains Mono"/>
              </a:rPr>
              <a:t>_p</a:t>
            </a:r>
            <a:r>
              <a:rPr lang="en-US" altLang="en-US" dirty="0">
                <a:solidFill>
                  <a:srgbClr val="63A35C"/>
                </a:solidFill>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959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fade">
                                      <p:cBhvr>
                                        <p:cTn id="7" dur="500"/>
                                        <p:tgtEl>
                                          <p:spTgt spid="1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a:extLst>
              <a:ext uri="{FF2B5EF4-FFF2-40B4-BE49-F238E27FC236}">
                <a16:creationId xmlns:a16="http://schemas.microsoft.com/office/drawing/2014/main" id="{8587681F-B0E7-47AA-9100-3DF03444FF89}"/>
              </a:ext>
            </a:extLst>
          </p:cNvPr>
          <p:cNvSpPr>
            <a:spLocks noGrp="1"/>
          </p:cNvSpPr>
          <p:nvPr>
            <p:ph sz="quarter" idx="1"/>
          </p:nvPr>
        </p:nvSpPr>
        <p:spPr>
          <a:xfrm>
            <a:off x="435430" y="1513113"/>
            <a:ext cx="5502728" cy="5176157"/>
          </a:xfrm>
        </p:spPr>
        <p:txBody>
          <a:bodyPr>
            <a:normAutofit fontScale="92500"/>
          </a:bodyPr>
          <a:lstStyle/>
          <a:p>
            <a:pPr>
              <a:lnSpc>
                <a:spcPct val="150000"/>
              </a:lnSpc>
            </a:pPr>
            <a:r>
              <a:rPr lang="en-US" dirty="0">
                <a:latin typeface="+mj-lt"/>
              </a:rPr>
              <a:t>Consider the following class and main – which exception will be caught?</a:t>
            </a:r>
          </a:p>
          <a:p>
            <a:pPr>
              <a:lnSpc>
                <a:spcPct val="150000"/>
              </a:lnSpc>
            </a:pPr>
            <a:r>
              <a:rPr lang="en-US" dirty="0">
                <a:latin typeface="+mj-lt"/>
              </a:rPr>
              <a:t>Undefined behavior – probably crash (terminate)</a:t>
            </a:r>
          </a:p>
          <a:p>
            <a:pPr>
              <a:lnSpc>
                <a:spcPct val="150000"/>
              </a:lnSpc>
            </a:pPr>
            <a:r>
              <a:rPr lang="en-US" dirty="0">
                <a:latin typeface="+mj-lt"/>
              </a:rPr>
              <a:t>Another mantra</a:t>
            </a:r>
            <a:br>
              <a:rPr lang="en-US" dirty="0">
                <a:latin typeface="+mj-lt"/>
              </a:rPr>
            </a:br>
            <a:r>
              <a:rPr lang="en-US" sz="3500" b="1" dirty="0">
                <a:solidFill>
                  <a:srgbClr val="00B050"/>
                </a:solidFill>
                <a:latin typeface="+mj-lt"/>
              </a:rPr>
              <a:t>“We will not let exceptions leave the destructor”</a:t>
            </a:r>
            <a:endParaRPr lang="en-US" b="1" dirty="0">
              <a:solidFill>
                <a:srgbClr val="00B050"/>
              </a:solidFill>
              <a:latin typeface="+mj-lt"/>
            </a:endParaRPr>
          </a:p>
        </p:txBody>
      </p:sp>
      <p:sp>
        <p:nvSpPr>
          <p:cNvPr id="2" name="Title 1"/>
          <p:cNvSpPr>
            <a:spLocks noGrp="1"/>
          </p:cNvSpPr>
          <p:nvPr>
            <p:ph type="title"/>
          </p:nvPr>
        </p:nvSpPr>
        <p:spPr>
          <a:xfrm>
            <a:off x="609600" y="368032"/>
            <a:ext cx="10972800" cy="1066800"/>
          </a:xfrm>
        </p:spPr>
        <p:txBody>
          <a:bodyPr>
            <a:normAutofit/>
          </a:bodyPr>
          <a:lstStyle/>
          <a:p>
            <a:r>
              <a:rPr lang="en-US" dirty="0"/>
              <a:t>Exceptions in destructors</a:t>
            </a:r>
          </a:p>
        </p:txBody>
      </p:sp>
      <p:sp>
        <p:nvSpPr>
          <p:cNvPr id="4" name="Slide Number Placeholder 3"/>
          <p:cNvSpPr>
            <a:spLocks noGrp="1"/>
          </p:cNvSpPr>
          <p:nvPr>
            <p:ph type="sldNum" sz="quarter" idx="12"/>
          </p:nvPr>
        </p:nvSpPr>
        <p:spPr/>
        <p:txBody>
          <a:bodyPr/>
          <a:lstStyle/>
          <a:p>
            <a:fld id="{B52F3321-D1B1-4887-83AE-A4488FE8D36A}" type="slidenum">
              <a:rPr lang="he-IL" smtClean="0"/>
              <a:pPr/>
              <a:t>24</a:t>
            </a:fld>
            <a:endParaRPr lang="en-US"/>
          </a:p>
        </p:txBody>
      </p:sp>
      <p:sp>
        <p:nvSpPr>
          <p:cNvPr id="3" name="Rectangle 1">
            <a:extLst>
              <a:ext uri="{FF2B5EF4-FFF2-40B4-BE49-F238E27FC236}">
                <a16:creationId xmlns:a16="http://schemas.microsoft.com/office/drawing/2014/main" id="{67D202BA-8668-4C72-ABD2-D304C8D9C516}"/>
              </a:ext>
            </a:extLst>
          </p:cNvPr>
          <p:cNvSpPr>
            <a:spLocks noChangeArrowheads="1"/>
          </p:cNvSpPr>
          <p:nvPr/>
        </p:nvSpPr>
        <p:spPr bwMode="auto">
          <a:xfrm>
            <a:off x="9890353" y="1659285"/>
            <a:ext cx="2149948"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A71D5D"/>
                </a:solidFill>
                <a:effectLst/>
                <a:latin typeface="JetBrains Mono"/>
              </a:rPr>
              <a:t>class </a:t>
            </a:r>
            <a:r>
              <a:rPr kumimoji="0" lang="en-US" altLang="en-US" sz="2800" b="0" i="0" u="none" strike="noStrike" cap="none" normalizeH="0" baseline="0" dirty="0" err="1">
                <a:ln>
                  <a:noFill/>
                </a:ln>
                <a:solidFill>
                  <a:srgbClr val="008080"/>
                </a:solidFill>
                <a:effectLst/>
                <a:latin typeface="JetBrains Mono"/>
              </a:rPr>
              <a:t>MyClass</a:t>
            </a:r>
            <a:br>
              <a:rPr kumimoji="0" lang="en-US" altLang="en-US" sz="2800" b="0" i="0" u="none" strike="noStrike" cap="none" normalizeH="0" baseline="0" dirty="0">
                <a:ln>
                  <a:noFill/>
                </a:ln>
                <a:solidFill>
                  <a:srgbClr val="008080"/>
                </a:solidFill>
                <a:effectLst/>
                <a:latin typeface="JetBrains Mono"/>
              </a:rPr>
            </a:br>
            <a:r>
              <a:rPr kumimoji="0" lang="en-US" altLang="en-US" sz="2800" b="0" i="0" u="none" strike="noStrike" cap="none" normalizeH="0" baseline="0" dirty="0">
                <a:ln>
                  <a:noFill/>
                </a:ln>
                <a:solidFill>
                  <a:srgbClr val="63A35C"/>
                </a:solidFill>
                <a:effectLst/>
                <a:latin typeface="JetBrains Mono"/>
              </a:rPr>
              <a:t>{</a:t>
            </a:r>
            <a:br>
              <a:rPr kumimoji="0" lang="en-US" altLang="en-US" sz="2800" b="0" i="0" u="none" strike="noStrike" cap="none" normalizeH="0" baseline="0" dirty="0">
                <a:ln>
                  <a:noFill/>
                </a:ln>
                <a:solidFill>
                  <a:srgbClr val="63A35C"/>
                </a:solidFill>
                <a:effectLst/>
                <a:latin typeface="JetBrains Mono"/>
              </a:rPr>
            </a:br>
            <a:r>
              <a:rPr kumimoji="0" lang="en-US" altLang="en-US" sz="2800" b="0" i="0" u="none" strike="noStrike" cap="none" normalizeH="0" baseline="0" dirty="0">
                <a:ln>
                  <a:noFill/>
                </a:ln>
                <a:solidFill>
                  <a:srgbClr val="A71D5D"/>
                </a:solidFill>
                <a:effectLst/>
                <a:latin typeface="JetBrains Mono"/>
              </a:rPr>
              <a:t>public:</a:t>
            </a:r>
            <a:br>
              <a:rPr kumimoji="0" lang="en-US" altLang="en-US" sz="2800" b="0" i="0" u="none" strike="noStrike" cap="none" normalizeH="0" baseline="0" dirty="0">
                <a:ln>
                  <a:noFill/>
                </a:ln>
                <a:solidFill>
                  <a:srgbClr val="A71D5D"/>
                </a:solidFill>
                <a:effectLst/>
                <a:latin typeface="JetBrains Mono"/>
              </a:rPr>
            </a:br>
            <a:r>
              <a:rPr kumimoji="0" lang="en-US" altLang="en-US" sz="2800" b="0" i="0" u="none" strike="noStrike" cap="none" normalizeH="0" baseline="0" dirty="0">
                <a:ln>
                  <a:noFill/>
                </a:ln>
                <a:solidFill>
                  <a:srgbClr val="A71D5D"/>
                </a:solidFill>
                <a:effectLst/>
                <a:latin typeface="JetBrains Mono"/>
              </a:rPr>
              <a:t>   </a:t>
            </a:r>
            <a:r>
              <a:rPr kumimoji="0" lang="en-US" altLang="en-US" sz="2800" b="0" i="0" u="none" strike="noStrike" cap="none" normalizeH="0" baseline="0" dirty="0">
                <a:ln>
                  <a:noFill/>
                </a:ln>
                <a:solidFill>
                  <a:srgbClr val="795DA3"/>
                </a:solidFill>
                <a:effectLst/>
                <a:latin typeface="JetBrains Mono"/>
              </a:rPr>
              <a:t>~</a:t>
            </a:r>
            <a:r>
              <a:rPr kumimoji="0" lang="en-US" altLang="en-US" sz="2800" b="0" i="0" u="none" strike="noStrike" cap="none" normalizeH="0" baseline="0" dirty="0" err="1">
                <a:ln>
                  <a:noFill/>
                </a:ln>
                <a:solidFill>
                  <a:srgbClr val="795DA3"/>
                </a:solidFill>
                <a:effectLst/>
                <a:latin typeface="JetBrains Mono"/>
              </a:rPr>
              <a:t>MyClass</a:t>
            </a:r>
            <a:r>
              <a:rPr kumimoji="0" lang="en-US" altLang="en-US" sz="2800" b="0" i="0" u="none" strike="noStrike" cap="none" normalizeH="0" baseline="0" dirty="0">
                <a:ln>
                  <a:noFill/>
                </a:ln>
                <a:solidFill>
                  <a:srgbClr val="63A35C"/>
                </a:solidFill>
                <a:effectLst/>
                <a:latin typeface="JetBrains Mono"/>
              </a:rPr>
              <a:t>()</a:t>
            </a:r>
            <a:br>
              <a:rPr kumimoji="0" lang="en-US" altLang="en-US" sz="2800" b="0" i="0" u="none" strike="noStrike" cap="none" normalizeH="0" baseline="0" dirty="0">
                <a:ln>
                  <a:noFill/>
                </a:ln>
                <a:solidFill>
                  <a:srgbClr val="63A35C"/>
                </a:solidFill>
                <a:effectLst/>
                <a:latin typeface="JetBrains Mono"/>
              </a:rPr>
            </a:br>
            <a:r>
              <a:rPr kumimoji="0" lang="en-US" altLang="en-US" sz="2800" b="0" i="0" u="none" strike="noStrike" cap="none" normalizeH="0" baseline="0" dirty="0">
                <a:ln>
                  <a:noFill/>
                </a:ln>
                <a:solidFill>
                  <a:srgbClr val="63A35C"/>
                </a:solidFill>
                <a:effectLst/>
                <a:latin typeface="JetBrains Mono"/>
              </a:rPr>
              <a:t>   {</a:t>
            </a:r>
            <a:br>
              <a:rPr kumimoji="0" lang="en-US" altLang="en-US" sz="2800" b="0" i="0" u="none" strike="noStrike" cap="none" normalizeH="0" baseline="0" dirty="0">
                <a:ln>
                  <a:noFill/>
                </a:ln>
                <a:solidFill>
                  <a:srgbClr val="63A35C"/>
                </a:solidFill>
                <a:effectLst/>
                <a:latin typeface="JetBrains Mono"/>
              </a:rPr>
            </a:br>
            <a:r>
              <a:rPr kumimoji="0" lang="en-US" altLang="en-US" sz="2800" b="0" i="0" u="none" strike="noStrike" cap="none" normalizeH="0" baseline="0" dirty="0">
                <a:ln>
                  <a:noFill/>
                </a:ln>
                <a:solidFill>
                  <a:srgbClr val="63A35C"/>
                </a:solidFill>
                <a:effectLst/>
                <a:latin typeface="JetBrains Mono"/>
              </a:rPr>
              <a:t>      </a:t>
            </a:r>
            <a:r>
              <a:rPr kumimoji="0" lang="en-US" altLang="en-US" sz="2800" b="0" i="0" u="none" strike="noStrike" cap="none" normalizeH="0" baseline="0" dirty="0">
                <a:ln>
                  <a:noFill/>
                </a:ln>
                <a:solidFill>
                  <a:srgbClr val="A71D5D"/>
                </a:solidFill>
                <a:effectLst/>
                <a:latin typeface="JetBrains Mono"/>
              </a:rPr>
              <a:t>throw </a:t>
            </a:r>
            <a:r>
              <a:rPr kumimoji="0" lang="en-US" altLang="en-US" sz="2800" b="0" i="0" u="none" strike="noStrike" cap="none" normalizeH="0" baseline="0" dirty="0">
                <a:ln>
                  <a:noFill/>
                </a:ln>
                <a:solidFill>
                  <a:srgbClr val="0086B3"/>
                </a:solidFill>
                <a:effectLst/>
                <a:latin typeface="JetBrains Mono"/>
              </a:rPr>
              <a:t>1</a:t>
            </a:r>
            <a:r>
              <a:rPr kumimoji="0" lang="en-US" altLang="en-US" sz="2800" b="0" i="0" u="none" strike="noStrike" cap="none" normalizeH="0" baseline="0" dirty="0">
                <a:ln>
                  <a:noFill/>
                </a:ln>
                <a:solidFill>
                  <a:srgbClr val="63A35C"/>
                </a:solidFill>
                <a:effectLst/>
                <a:latin typeface="JetBrains Mono"/>
              </a:rPr>
              <a:t>;</a:t>
            </a:r>
            <a:br>
              <a:rPr kumimoji="0" lang="en-US" altLang="en-US" sz="2800" b="0" i="0" u="none" strike="noStrike" cap="none" normalizeH="0" baseline="0" dirty="0">
                <a:ln>
                  <a:noFill/>
                </a:ln>
                <a:solidFill>
                  <a:srgbClr val="63A35C"/>
                </a:solidFill>
                <a:effectLst/>
                <a:latin typeface="JetBrains Mono"/>
              </a:rPr>
            </a:br>
            <a:r>
              <a:rPr kumimoji="0" lang="en-US" altLang="en-US" sz="2800" b="0" i="0" u="none" strike="noStrike" cap="none" normalizeH="0" baseline="0" dirty="0">
                <a:ln>
                  <a:noFill/>
                </a:ln>
                <a:solidFill>
                  <a:srgbClr val="63A35C"/>
                </a:solidFill>
                <a:effectLst/>
                <a:latin typeface="JetBrains Mono"/>
              </a:rPr>
              <a:t>   }</a:t>
            </a:r>
            <a:br>
              <a:rPr kumimoji="0" lang="en-US" altLang="en-US" sz="2800" b="0" i="0" u="none" strike="noStrike" cap="none" normalizeH="0" baseline="0" dirty="0">
                <a:ln>
                  <a:noFill/>
                </a:ln>
                <a:solidFill>
                  <a:srgbClr val="63A35C"/>
                </a:solidFill>
                <a:effectLst/>
                <a:latin typeface="JetBrains Mono"/>
              </a:rPr>
            </a:br>
            <a:r>
              <a:rPr kumimoji="0" lang="en-US" altLang="en-US" sz="2800" b="0" i="0" u="none" strike="noStrike" cap="none" normalizeH="0" baseline="0" dirty="0">
                <a:ln>
                  <a:noFill/>
                </a:ln>
                <a:solidFill>
                  <a:srgbClr val="63A35C"/>
                </a:solidFill>
                <a:effectLst/>
                <a:latin typeface="JetBrains Mono"/>
              </a:rPr>
              <a:t>};</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1CECF4E-3C35-420C-977C-93EE840F7B5C}"/>
              </a:ext>
            </a:extLst>
          </p:cNvPr>
          <p:cNvSpPr>
            <a:spLocks noChangeArrowheads="1"/>
          </p:cNvSpPr>
          <p:nvPr/>
        </p:nvSpPr>
        <p:spPr bwMode="auto">
          <a:xfrm>
            <a:off x="6035836" y="1631697"/>
            <a:ext cx="3854517"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71D5D"/>
                </a:solidFill>
                <a:effectLst/>
                <a:latin typeface="JetBrains Mono"/>
              </a:rPr>
              <a:t>int </a:t>
            </a:r>
            <a:r>
              <a:rPr kumimoji="0" lang="en-US" altLang="en-US" sz="2400" b="0" i="0" u="none" strike="noStrike" cap="none" normalizeH="0" baseline="0" dirty="0">
                <a:ln>
                  <a:noFill/>
                </a:ln>
                <a:solidFill>
                  <a:srgbClr val="795DA3"/>
                </a:solidFill>
                <a:effectLst/>
                <a:latin typeface="JetBrains Mono"/>
              </a:rPr>
              <a:t>main</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try</a:t>
            </a:r>
            <a:br>
              <a:rPr kumimoji="0" lang="en-US" altLang="en-US" sz="2400" b="0" i="0" u="none" strike="noStrike" cap="none" normalizeH="0" baseline="0" dirty="0">
                <a:ln>
                  <a:noFill/>
                </a:ln>
                <a:solidFill>
                  <a:srgbClr val="A71D5D"/>
                </a:solidFill>
                <a:effectLst/>
                <a:latin typeface="JetBrains Mono"/>
              </a:rPr>
            </a:br>
            <a:r>
              <a:rPr kumimoji="0" lang="en-US" altLang="en-US" sz="2400" b="0" i="0" u="none" strike="noStrike" cap="none" normalizeH="0" baseline="0" dirty="0">
                <a:ln>
                  <a:noFill/>
                </a:ln>
                <a:solidFill>
                  <a:srgbClr val="A71D5D"/>
                </a:solidFill>
                <a:effectLst/>
                <a:latin typeface="JetBrains Mono"/>
              </a:rPr>
              <a:t>   </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err="1">
                <a:ln>
                  <a:noFill/>
                </a:ln>
                <a:solidFill>
                  <a:srgbClr val="008080"/>
                </a:solidFill>
                <a:effectLst/>
                <a:latin typeface="JetBrains Mono"/>
              </a:rPr>
              <a:t>MyClass</a:t>
            </a:r>
            <a:r>
              <a:rPr kumimoji="0" lang="en-US" altLang="en-US" sz="2400" b="0" i="0" u="none" strike="noStrike" cap="none" normalizeH="0" baseline="0" dirty="0">
                <a:ln>
                  <a:noFill/>
                </a:ln>
                <a:solidFill>
                  <a:srgbClr val="008080"/>
                </a:solidFill>
                <a:effectLst/>
                <a:latin typeface="JetBrains Mono"/>
              </a:rPr>
              <a:t> </a:t>
            </a:r>
            <a:r>
              <a:rPr kumimoji="0" lang="en-US" altLang="en-US" sz="2400" b="0" i="0" u="none" strike="noStrike" cap="none" normalizeH="0" baseline="0" dirty="0">
                <a:ln>
                  <a:noFill/>
                </a:ln>
                <a:solidFill>
                  <a:srgbClr val="0086B3"/>
                </a:solidFill>
                <a:effectLst/>
                <a:latin typeface="JetBrains Mono"/>
              </a:rPr>
              <a:t>m</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throw </a:t>
            </a:r>
            <a:r>
              <a:rPr kumimoji="0" lang="en-US" altLang="en-US" sz="2400" b="0" i="0" u="none" strike="noStrike" cap="none" normalizeH="0" baseline="0" dirty="0">
                <a:ln>
                  <a:noFill/>
                </a:ln>
                <a:solidFill>
                  <a:srgbClr val="0086B3"/>
                </a:solidFill>
                <a:effectLst/>
                <a:latin typeface="JetBrains Mono"/>
              </a:rPr>
              <a:t>2</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catch </a:t>
            </a:r>
            <a:r>
              <a:rPr kumimoji="0" lang="en-US" altLang="en-US" sz="2400" b="0" i="0" u="none" strike="noStrike" cap="none" normalizeH="0" baseline="0" dirty="0">
                <a:ln>
                  <a:noFill/>
                </a:ln>
                <a:solidFill>
                  <a:srgbClr val="63A35C"/>
                </a:solidFill>
                <a:effectLst/>
                <a:latin typeface="JetBrains Mono"/>
              </a:rPr>
              <a:t>(</a:t>
            </a:r>
            <a:r>
              <a:rPr kumimoji="0" lang="en-US" altLang="en-US" sz="2400" b="0" i="0" u="none" strike="noStrike" cap="none" normalizeH="0" baseline="0" dirty="0">
                <a:ln>
                  <a:noFill/>
                </a:ln>
                <a:solidFill>
                  <a:srgbClr val="A71D5D"/>
                </a:solidFill>
                <a:effectLst/>
                <a:latin typeface="JetBrains Mono"/>
              </a:rPr>
              <a:t>const int &amp;</a:t>
            </a:r>
            <a:r>
              <a:rPr kumimoji="0" lang="en-US" altLang="en-US" sz="2400" b="0" i="0" u="none" strike="noStrike" cap="none" normalizeH="0" baseline="0" dirty="0">
                <a:ln>
                  <a:noFill/>
                </a:ln>
                <a:solidFill>
                  <a:srgbClr val="0086B3"/>
                </a:solidFill>
                <a:effectLst/>
                <a:latin typeface="JetBrains Mono"/>
              </a:rPr>
              <a:t>e</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008080"/>
                </a:solidFill>
                <a:effectLst/>
                <a:latin typeface="JetBrains Mono"/>
              </a:rPr>
              <a:t>std</a:t>
            </a:r>
            <a:r>
              <a:rPr kumimoji="0" lang="en-US" altLang="en-US" sz="2400" b="0" i="0" u="none" strike="noStrike" cap="none" normalizeH="0" baseline="0" dirty="0">
                <a:ln>
                  <a:noFill/>
                </a:ln>
                <a:solidFill>
                  <a:srgbClr val="A71D5D"/>
                </a:solidFill>
                <a:effectLst/>
                <a:latin typeface="JetBrains Mono"/>
              </a:rPr>
              <a:t>::</a:t>
            </a:r>
            <a:r>
              <a:rPr kumimoji="0" lang="en-US" altLang="en-US" sz="2400" b="0" i="0" u="none" strike="noStrike" cap="none" normalizeH="0" baseline="0" dirty="0" err="1">
                <a:ln>
                  <a:noFill/>
                </a:ln>
                <a:solidFill>
                  <a:srgbClr val="0086B3"/>
                </a:solidFill>
                <a:effectLst/>
                <a:latin typeface="JetBrains Mono"/>
              </a:rPr>
              <a:t>cerr</a:t>
            </a:r>
            <a:r>
              <a:rPr kumimoji="0" lang="en-US" altLang="en-US" sz="2400" b="0" i="0" u="none" strike="noStrike" cap="none" normalizeH="0" baseline="0" dirty="0">
                <a:ln>
                  <a:noFill/>
                </a:ln>
                <a:solidFill>
                  <a:srgbClr val="0086B3"/>
                </a:solidFill>
                <a:effectLst/>
                <a:latin typeface="JetBrains Mono"/>
              </a:rPr>
              <a:t> </a:t>
            </a:r>
            <a:r>
              <a:rPr kumimoji="0" lang="en-US" altLang="en-US" sz="2400" b="0" i="0" u="none" strike="noStrike" cap="none" normalizeH="0" baseline="0" dirty="0">
                <a:ln>
                  <a:noFill/>
                </a:ln>
                <a:solidFill>
                  <a:srgbClr val="008080"/>
                </a:solidFill>
                <a:effectLst/>
                <a:latin typeface="JetBrains Mono"/>
              </a:rPr>
              <a:t>&lt;&lt; </a:t>
            </a:r>
            <a:r>
              <a:rPr kumimoji="0" lang="en-US" altLang="en-US" sz="2400" b="0" i="0" u="none" strike="noStrike" cap="none" normalizeH="0" baseline="0" dirty="0">
                <a:ln>
                  <a:noFill/>
                </a:ln>
                <a:solidFill>
                  <a:srgbClr val="0086B3"/>
                </a:solidFill>
                <a:effectLst/>
                <a:latin typeface="JetBrains Mono"/>
              </a:rPr>
              <a:t>e </a:t>
            </a:r>
            <a:r>
              <a:rPr kumimoji="0" lang="en-US" altLang="en-US" sz="2400" b="0" i="0" u="none" strike="noStrike" cap="none" normalizeH="0" baseline="0" dirty="0">
                <a:ln>
                  <a:noFill/>
                </a:ln>
                <a:solidFill>
                  <a:srgbClr val="008080"/>
                </a:solidFill>
                <a:effectLst/>
                <a:latin typeface="JetBrains Mono"/>
              </a:rPr>
              <a:t>&lt;&lt; std</a:t>
            </a:r>
            <a:r>
              <a:rPr kumimoji="0" lang="en-US" altLang="en-US" sz="2400" b="0" i="0" u="none" strike="noStrike" cap="none" normalizeH="0" baseline="0" dirty="0">
                <a:ln>
                  <a:noFill/>
                </a:ln>
                <a:solidFill>
                  <a:srgbClr val="A71D5D"/>
                </a:solidFill>
                <a:effectLst/>
                <a:latin typeface="JetBrains Mono"/>
              </a:rPr>
              <a:t>::</a:t>
            </a:r>
            <a:r>
              <a:rPr kumimoji="0" lang="en-US" altLang="en-US" sz="2400" b="0" i="0" u="none" strike="noStrike" cap="none" normalizeH="0" baseline="0" dirty="0" err="1">
                <a:ln>
                  <a:noFill/>
                </a:ln>
                <a:solidFill>
                  <a:srgbClr val="0086B3"/>
                </a:solidFill>
                <a:effectLst/>
                <a:latin typeface="JetBrains Mono"/>
              </a:rPr>
              <a:t>endl</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return </a:t>
            </a:r>
            <a:r>
              <a:rPr kumimoji="0" lang="en-US" altLang="en-US" sz="2400" b="0" i="0" u="none" strike="noStrike" cap="none" normalizeH="0" baseline="0" dirty="0">
                <a:ln>
                  <a:noFill/>
                </a:ln>
                <a:solidFill>
                  <a:srgbClr val="0086B3"/>
                </a:solidFill>
                <a:effectLst/>
                <a:latin typeface="JetBrains Mono"/>
              </a:rPr>
              <a:t>0</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7595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xEl>
                                              <p:pRg st="1" end="1"/>
                                            </p:txEl>
                                          </p:spTgt>
                                        </p:tgtEl>
                                        <p:attrNameLst>
                                          <p:attrName>style.visibility</p:attrName>
                                        </p:attrNameLst>
                                      </p:cBhvr>
                                      <p:to>
                                        <p:strVal val="visible"/>
                                      </p:to>
                                    </p:set>
                                    <p:animEffect transition="in" filter="fade">
                                      <p:cBhvr>
                                        <p:cTn id="7" dur="500"/>
                                        <p:tgtEl>
                                          <p:spTgt spid="2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xEl>
                                              <p:pRg st="2" end="2"/>
                                            </p:txEl>
                                          </p:spTgt>
                                        </p:tgtEl>
                                        <p:attrNameLst>
                                          <p:attrName>style.visibility</p:attrName>
                                        </p:attrNameLst>
                                      </p:cBhvr>
                                      <p:to>
                                        <p:strVal val="visible"/>
                                      </p:to>
                                    </p:set>
                                    <p:animEffect transition="in" filter="fade">
                                      <p:cBhvr>
                                        <p:cTn id="12" dur="500"/>
                                        <p:tgtEl>
                                          <p:spTgt spid="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8032"/>
            <a:ext cx="10972800" cy="1066800"/>
          </a:xfrm>
        </p:spPr>
        <p:txBody>
          <a:bodyPr>
            <a:normAutofit/>
          </a:bodyPr>
          <a:lstStyle/>
          <a:p>
            <a:r>
              <a:rPr lang="en-US" dirty="0">
                <a:solidFill>
                  <a:srgbClr val="A71D5D"/>
                </a:solidFill>
              </a:rPr>
              <a:t>new</a:t>
            </a:r>
            <a:r>
              <a:rPr lang="en-US" dirty="0"/>
              <a:t> &amp; Exceptions summary</a:t>
            </a:r>
          </a:p>
        </p:txBody>
      </p:sp>
      <p:sp>
        <p:nvSpPr>
          <p:cNvPr id="4" name="Slide Number Placeholder 3"/>
          <p:cNvSpPr>
            <a:spLocks noGrp="1"/>
          </p:cNvSpPr>
          <p:nvPr>
            <p:ph type="sldNum" sz="quarter" idx="12"/>
          </p:nvPr>
        </p:nvSpPr>
        <p:spPr/>
        <p:txBody>
          <a:bodyPr/>
          <a:lstStyle/>
          <a:p>
            <a:fld id="{B52F3321-D1B1-4887-83AE-A4488FE8D36A}" type="slidenum">
              <a:rPr lang="he-IL" smtClean="0"/>
              <a:pPr/>
              <a:t>25</a:t>
            </a:fld>
            <a:endParaRPr lang="en-US"/>
          </a:p>
        </p:txBody>
      </p:sp>
      <p:sp>
        <p:nvSpPr>
          <p:cNvPr id="3" name="Content Placeholder 2"/>
          <p:cNvSpPr>
            <a:spLocks noGrp="1"/>
          </p:cNvSpPr>
          <p:nvPr>
            <p:ph sz="quarter" idx="1"/>
          </p:nvPr>
        </p:nvSpPr>
        <p:spPr>
          <a:xfrm>
            <a:off x="435429" y="1513114"/>
            <a:ext cx="11201400" cy="5012230"/>
          </a:xfrm>
        </p:spPr>
        <p:txBody>
          <a:bodyPr>
            <a:normAutofit/>
          </a:bodyPr>
          <a:lstStyle/>
          <a:p>
            <a:pPr>
              <a:lnSpc>
                <a:spcPct val="150000"/>
              </a:lnSpc>
            </a:pPr>
            <a:r>
              <a:rPr lang="en-US" dirty="0">
                <a:latin typeface="+mj-lt"/>
              </a:rPr>
              <a:t>When dynamically allocating an object </a:t>
            </a:r>
            <a:r>
              <a:rPr lang="en-US" altLang="en-US" dirty="0" err="1">
                <a:solidFill>
                  <a:srgbClr val="008080"/>
                </a:solidFill>
                <a:latin typeface="JetBrains Mono"/>
              </a:rPr>
              <a:t>MyClass</a:t>
            </a:r>
            <a:r>
              <a:rPr lang="en-US" altLang="en-US" dirty="0">
                <a:solidFill>
                  <a:srgbClr val="A71D5D"/>
                </a:solidFill>
                <a:latin typeface="JetBrains Mono"/>
              </a:rPr>
              <a:t>* </a:t>
            </a:r>
            <a:r>
              <a:rPr lang="en-US" altLang="en-US" dirty="0">
                <a:solidFill>
                  <a:srgbClr val="0086B3"/>
                </a:solidFill>
                <a:latin typeface="JetBrains Mono"/>
              </a:rPr>
              <a:t>m </a:t>
            </a:r>
            <a:r>
              <a:rPr lang="en-US" altLang="en-US" dirty="0">
                <a:solidFill>
                  <a:srgbClr val="A71D5D"/>
                </a:solidFill>
                <a:latin typeface="JetBrains Mono"/>
              </a:rPr>
              <a:t>= new </a:t>
            </a:r>
            <a:r>
              <a:rPr lang="en-US" altLang="en-US" dirty="0" err="1">
                <a:solidFill>
                  <a:srgbClr val="0086B3"/>
                </a:solidFill>
                <a:latin typeface="JetBrains Mono"/>
              </a:rPr>
              <a:t>MyClass</a:t>
            </a:r>
            <a:r>
              <a:rPr lang="en-US" altLang="en-US" dirty="0">
                <a:solidFill>
                  <a:srgbClr val="63A35C"/>
                </a:solidFill>
                <a:latin typeface="JetBrains Mono"/>
              </a:rPr>
              <a:t>();</a:t>
            </a:r>
          </a:p>
          <a:p>
            <a:pPr>
              <a:lnSpc>
                <a:spcPct val="150000"/>
              </a:lnSpc>
            </a:pPr>
            <a:r>
              <a:rPr lang="en-US" altLang="en-US" dirty="0">
                <a:latin typeface="+mj-lt"/>
              </a:rPr>
              <a:t>If the </a:t>
            </a:r>
            <a:r>
              <a:rPr lang="en-US" altLang="en-US" dirty="0">
                <a:solidFill>
                  <a:srgbClr val="A71D5D"/>
                </a:solidFill>
                <a:latin typeface="JetBrains Mono"/>
              </a:rPr>
              <a:t>new</a:t>
            </a:r>
            <a:r>
              <a:rPr lang="en-US" altLang="en-US" dirty="0">
                <a:latin typeface="+mj-lt"/>
              </a:rPr>
              <a:t> operation throws an exception or the constructor throws an exception, no need to worry about de-allocating the object</a:t>
            </a:r>
          </a:p>
          <a:p>
            <a:pPr>
              <a:lnSpc>
                <a:spcPct val="150000"/>
              </a:lnSpc>
            </a:pPr>
            <a:r>
              <a:rPr lang="en-US" altLang="en-US" dirty="0">
                <a:latin typeface="+mj-lt"/>
              </a:rPr>
              <a:t>There is need to make sure the constructor de-allocated all allocated memory in case of an exception</a:t>
            </a:r>
          </a:p>
          <a:p>
            <a:pPr>
              <a:lnSpc>
                <a:spcPct val="150000"/>
              </a:lnSpc>
            </a:pPr>
            <a:endParaRPr lang="en-US" altLang="en-US" dirty="0">
              <a:latin typeface="+mj-lt"/>
            </a:endParaRPr>
          </a:p>
          <a:p>
            <a:pPr>
              <a:lnSpc>
                <a:spcPct val="150000"/>
              </a:lnSpc>
            </a:pPr>
            <a:endParaRPr lang="en-US" dirty="0">
              <a:latin typeface="+mj-lt"/>
            </a:endParaRPr>
          </a:p>
        </p:txBody>
      </p:sp>
    </p:spTree>
    <p:extLst>
      <p:ext uri="{BB962C8B-B14F-4D97-AF65-F5344CB8AC3E}">
        <p14:creationId xmlns:p14="http://schemas.microsoft.com/office/powerpoint/2010/main" val="274705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8032"/>
            <a:ext cx="10972800" cy="1066800"/>
          </a:xfrm>
        </p:spPr>
        <p:txBody>
          <a:bodyPr>
            <a:normAutofit/>
          </a:bodyPr>
          <a:lstStyle/>
          <a:p>
            <a:r>
              <a:rPr lang="en-US" dirty="0"/>
              <a:t>Error handling in Libraries</a:t>
            </a:r>
          </a:p>
        </p:txBody>
      </p:sp>
      <p:sp>
        <p:nvSpPr>
          <p:cNvPr id="4" name="Slide Number Placeholder 3"/>
          <p:cNvSpPr>
            <a:spLocks noGrp="1"/>
          </p:cNvSpPr>
          <p:nvPr>
            <p:ph type="sldNum" sz="quarter" idx="12"/>
          </p:nvPr>
        </p:nvSpPr>
        <p:spPr/>
        <p:txBody>
          <a:bodyPr/>
          <a:lstStyle/>
          <a:p>
            <a:fld id="{B52F3321-D1B1-4887-83AE-A4488FE8D36A}" type="slidenum">
              <a:rPr lang="he-IL" smtClean="0"/>
              <a:pPr/>
              <a:t>26</a:t>
            </a:fld>
            <a:endParaRPr lang="en-US"/>
          </a:p>
        </p:txBody>
      </p:sp>
      <p:sp>
        <p:nvSpPr>
          <p:cNvPr id="3" name="Content Placeholder 2"/>
          <p:cNvSpPr>
            <a:spLocks noGrp="1"/>
          </p:cNvSpPr>
          <p:nvPr>
            <p:ph sz="quarter" idx="1"/>
          </p:nvPr>
        </p:nvSpPr>
        <p:spPr>
          <a:xfrm>
            <a:off x="435429" y="1513114"/>
            <a:ext cx="11564660" cy="5012230"/>
          </a:xfrm>
        </p:spPr>
        <p:txBody>
          <a:bodyPr>
            <a:normAutofit lnSpcReduction="10000"/>
          </a:bodyPr>
          <a:lstStyle/>
          <a:p>
            <a:pPr>
              <a:lnSpc>
                <a:spcPct val="150000"/>
              </a:lnSpc>
            </a:pPr>
            <a:r>
              <a:rPr lang="en-US" dirty="0">
                <a:latin typeface="+mj-lt"/>
              </a:rPr>
              <a:t>Often the best way to deal with exceptions is to not handle them at all. If you can let them pass through your code and allow destructors to handle cleanup, your code will be cleaner.</a:t>
            </a:r>
          </a:p>
          <a:p>
            <a:pPr>
              <a:lnSpc>
                <a:spcPct val="150000"/>
              </a:lnSpc>
            </a:pPr>
            <a:r>
              <a:rPr lang="en-US" dirty="0">
                <a:latin typeface="+mj-lt"/>
              </a:rPr>
              <a:t>When writing your own C++ library, you should throw exception but not handle the errors – this is the user responsibility.</a:t>
            </a:r>
          </a:p>
          <a:p>
            <a:pPr>
              <a:lnSpc>
                <a:spcPct val="150000"/>
              </a:lnSpc>
            </a:pPr>
            <a:r>
              <a:rPr lang="en-US" dirty="0">
                <a:latin typeface="+mj-lt"/>
              </a:rPr>
              <a:t>But you have to make sure that i</a:t>
            </a:r>
            <a:r>
              <a:rPr lang="en-US" dirty="0"/>
              <a:t>f an exception is thrown from within the library, it will not cause a resource leak. Any resources that were acquired prior to the exception being thrown will be released.</a:t>
            </a:r>
            <a:endParaRPr lang="en-US" dirty="0">
              <a:latin typeface="+mj-lt"/>
            </a:endParaRPr>
          </a:p>
        </p:txBody>
      </p:sp>
    </p:spTree>
    <p:extLst>
      <p:ext uri="{BB962C8B-B14F-4D97-AF65-F5344CB8AC3E}">
        <p14:creationId xmlns:p14="http://schemas.microsoft.com/office/powerpoint/2010/main" val="3656838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8032"/>
            <a:ext cx="10972800" cy="1066800"/>
          </a:xfrm>
        </p:spPr>
        <p:txBody>
          <a:bodyPr>
            <a:normAutofit/>
          </a:bodyPr>
          <a:lstStyle/>
          <a:p>
            <a:r>
              <a:rPr lang="en-US" dirty="0"/>
              <a:t>Exceptions summary</a:t>
            </a:r>
          </a:p>
        </p:txBody>
      </p:sp>
      <p:sp>
        <p:nvSpPr>
          <p:cNvPr id="4" name="Slide Number Placeholder 3"/>
          <p:cNvSpPr>
            <a:spLocks noGrp="1"/>
          </p:cNvSpPr>
          <p:nvPr>
            <p:ph type="sldNum" sz="quarter" idx="12"/>
          </p:nvPr>
        </p:nvSpPr>
        <p:spPr/>
        <p:txBody>
          <a:bodyPr/>
          <a:lstStyle/>
          <a:p>
            <a:fld id="{B52F3321-D1B1-4887-83AE-A4488FE8D36A}" type="slidenum">
              <a:rPr lang="he-IL" smtClean="0"/>
              <a:pPr/>
              <a:t>27</a:t>
            </a:fld>
            <a:endParaRPr lang="en-US"/>
          </a:p>
        </p:txBody>
      </p:sp>
      <p:sp>
        <p:nvSpPr>
          <p:cNvPr id="3" name="Content Placeholder 2"/>
          <p:cNvSpPr>
            <a:spLocks noGrp="1"/>
          </p:cNvSpPr>
          <p:nvPr>
            <p:ph sz="quarter" idx="1"/>
          </p:nvPr>
        </p:nvSpPr>
        <p:spPr>
          <a:xfrm>
            <a:off x="435429" y="1513114"/>
            <a:ext cx="9909043" cy="5012230"/>
          </a:xfrm>
        </p:spPr>
        <p:txBody>
          <a:bodyPr>
            <a:normAutofit/>
          </a:bodyPr>
          <a:lstStyle/>
          <a:p>
            <a:pPr>
              <a:lnSpc>
                <a:spcPct val="150000"/>
              </a:lnSpc>
            </a:pPr>
            <a:r>
              <a:rPr lang="en-US" dirty="0">
                <a:latin typeface="+mj-lt"/>
              </a:rPr>
              <a:t>Try/Catch blocks to handle exceptions</a:t>
            </a:r>
          </a:p>
          <a:p>
            <a:pPr>
              <a:lnSpc>
                <a:spcPct val="150000"/>
              </a:lnSpc>
            </a:pPr>
            <a:r>
              <a:rPr lang="en-US" dirty="0">
                <a:latin typeface="+mj-lt"/>
              </a:rPr>
              <a:t>Prefer to use standard exceptions </a:t>
            </a:r>
            <a:br>
              <a:rPr lang="en-US" dirty="0">
                <a:latin typeface="+mj-lt"/>
              </a:rPr>
            </a:br>
            <a:r>
              <a:rPr lang="en-US" sz="2400" i="1" dirty="0">
                <a:solidFill>
                  <a:schemeClr val="bg1">
                    <a:lumMod val="65000"/>
                  </a:schemeClr>
                </a:solidFill>
                <a:latin typeface="+mj-lt"/>
              </a:rPr>
              <a:t>(or inherit from std::exception – not in the course scope)</a:t>
            </a:r>
          </a:p>
          <a:p>
            <a:pPr>
              <a:lnSpc>
                <a:spcPct val="150000"/>
              </a:lnSpc>
            </a:pPr>
            <a:r>
              <a:rPr lang="en-US" dirty="0">
                <a:latin typeface="+mj-lt"/>
              </a:rPr>
              <a:t>Most functions are “exception neutral” – not throwing exceptions, but calling functions that might throw</a:t>
            </a:r>
          </a:p>
          <a:p>
            <a:pPr>
              <a:lnSpc>
                <a:spcPct val="150000"/>
              </a:lnSpc>
            </a:pPr>
            <a:r>
              <a:rPr lang="en-US" dirty="0">
                <a:latin typeface="+mj-lt"/>
              </a:rPr>
              <a:t>Use </a:t>
            </a:r>
            <a:r>
              <a:rPr lang="en-US" dirty="0" err="1">
                <a:latin typeface="+mj-lt"/>
              </a:rPr>
              <a:t>noexcept</a:t>
            </a:r>
            <a:r>
              <a:rPr lang="en-US" dirty="0">
                <a:latin typeface="+mj-lt"/>
              </a:rPr>
              <a:t> whenever possible</a:t>
            </a:r>
          </a:p>
          <a:p>
            <a:pPr>
              <a:lnSpc>
                <a:spcPct val="150000"/>
              </a:lnSpc>
            </a:pPr>
            <a:r>
              <a:rPr lang="en-US" dirty="0">
                <a:latin typeface="+mj-lt"/>
              </a:rPr>
              <a:t>If the function throws, don’t specify throwing behavior</a:t>
            </a:r>
          </a:p>
        </p:txBody>
      </p:sp>
    </p:spTree>
    <p:extLst>
      <p:ext uri="{BB962C8B-B14F-4D97-AF65-F5344CB8AC3E}">
        <p14:creationId xmlns:p14="http://schemas.microsoft.com/office/powerpoint/2010/main" val="399526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8032"/>
            <a:ext cx="10972800" cy="1066800"/>
          </a:xfrm>
        </p:spPr>
        <p:txBody>
          <a:bodyPr>
            <a:normAutofit/>
          </a:bodyPr>
          <a:lstStyle/>
          <a:p>
            <a:r>
              <a:rPr lang="en-US" dirty="0"/>
              <a:t>Error handling in C</a:t>
            </a:r>
          </a:p>
        </p:txBody>
      </p:sp>
      <p:sp>
        <p:nvSpPr>
          <p:cNvPr id="4" name="Slide Number Placeholder 3"/>
          <p:cNvSpPr>
            <a:spLocks noGrp="1"/>
          </p:cNvSpPr>
          <p:nvPr>
            <p:ph type="sldNum" sz="quarter" idx="12"/>
          </p:nvPr>
        </p:nvSpPr>
        <p:spPr/>
        <p:txBody>
          <a:bodyPr/>
          <a:lstStyle/>
          <a:p>
            <a:fld id="{B52F3321-D1B1-4887-83AE-A4488FE8D36A}" type="slidenum">
              <a:rPr lang="he-IL" smtClean="0"/>
              <a:pPr/>
              <a:t>3</a:t>
            </a:fld>
            <a:endParaRPr lang="en-US"/>
          </a:p>
        </p:txBody>
      </p:sp>
      <p:sp>
        <p:nvSpPr>
          <p:cNvPr id="3" name="Content Placeholder 2"/>
          <p:cNvSpPr>
            <a:spLocks noGrp="1"/>
          </p:cNvSpPr>
          <p:nvPr>
            <p:ph sz="quarter" idx="1"/>
          </p:nvPr>
        </p:nvSpPr>
        <p:spPr>
          <a:xfrm>
            <a:off x="435429" y="1513114"/>
            <a:ext cx="9909043" cy="5012230"/>
          </a:xfrm>
        </p:spPr>
        <p:txBody>
          <a:bodyPr>
            <a:normAutofit/>
          </a:bodyPr>
          <a:lstStyle/>
          <a:p>
            <a:pPr>
              <a:lnSpc>
                <a:spcPct val="150000"/>
              </a:lnSpc>
            </a:pPr>
            <a:r>
              <a:rPr lang="en-US" sz="3200" dirty="0">
                <a:latin typeface="+mj-lt"/>
              </a:rPr>
              <a:t>In C we handled errors using:</a:t>
            </a:r>
          </a:p>
          <a:p>
            <a:pPr lvl="1">
              <a:lnSpc>
                <a:spcPct val="150000"/>
              </a:lnSpc>
            </a:pPr>
            <a:r>
              <a:rPr lang="en-US" sz="2400" dirty="0">
                <a:latin typeface="+mj-lt"/>
              </a:rPr>
              <a:t>Assert</a:t>
            </a:r>
          </a:p>
          <a:p>
            <a:pPr lvl="1">
              <a:lnSpc>
                <a:spcPct val="150000"/>
              </a:lnSpc>
            </a:pPr>
            <a:r>
              <a:rPr lang="en-US" sz="2400" dirty="0">
                <a:latin typeface="+mj-lt"/>
              </a:rPr>
              <a:t>Return values</a:t>
            </a:r>
          </a:p>
          <a:p>
            <a:pPr lvl="1">
              <a:lnSpc>
                <a:spcPct val="150000"/>
              </a:lnSpc>
            </a:pPr>
            <a:r>
              <a:rPr lang="en-US" sz="2400" dirty="0">
                <a:latin typeface="+mj-lt"/>
              </a:rPr>
              <a:t>Global error variable</a:t>
            </a:r>
          </a:p>
          <a:p>
            <a:pPr>
              <a:lnSpc>
                <a:spcPct val="150000"/>
              </a:lnSpc>
            </a:pPr>
            <a:r>
              <a:rPr lang="en-US" dirty="0">
                <a:latin typeface="+mj-lt"/>
              </a:rPr>
              <a:t>In C++ we handle errors using Exceptions:</a:t>
            </a:r>
          </a:p>
          <a:p>
            <a:pPr lvl="1">
              <a:lnSpc>
                <a:spcPct val="150000"/>
              </a:lnSpc>
            </a:pPr>
            <a:r>
              <a:rPr lang="en-US" altLang="en-US" sz="2400" dirty="0">
                <a:solidFill>
                  <a:srgbClr val="A71D5D"/>
                </a:solidFill>
                <a:latin typeface="JetBrains Mono"/>
              </a:rPr>
              <a:t>throw</a:t>
            </a:r>
            <a:r>
              <a:rPr lang="en-US" sz="2400" dirty="0">
                <a:latin typeface="+mj-lt"/>
              </a:rPr>
              <a:t> an exception</a:t>
            </a:r>
          </a:p>
          <a:p>
            <a:pPr lvl="1">
              <a:lnSpc>
                <a:spcPct val="150000"/>
              </a:lnSpc>
            </a:pPr>
            <a:r>
              <a:rPr lang="en-US" altLang="en-US" sz="2400" dirty="0">
                <a:solidFill>
                  <a:srgbClr val="A71D5D"/>
                </a:solidFill>
                <a:latin typeface="JetBrains Mono"/>
              </a:rPr>
              <a:t>catch</a:t>
            </a:r>
            <a:r>
              <a:rPr lang="en-US" sz="2400" dirty="0">
                <a:latin typeface="+mj-lt"/>
              </a:rPr>
              <a:t> and handle the exception</a:t>
            </a:r>
          </a:p>
          <a:p>
            <a:pPr lvl="1">
              <a:lnSpc>
                <a:spcPct val="150000"/>
              </a:lnSpc>
            </a:pPr>
            <a:endParaRPr lang="en-US" dirty="0">
              <a:latin typeface="+mj-lt"/>
            </a:endParaRPr>
          </a:p>
          <a:p>
            <a:pPr lvl="1">
              <a:lnSpc>
                <a:spcPct val="150000"/>
              </a:lnSpc>
            </a:pPr>
            <a:endParaRPr lang="en-US" dirty="0">
              <a:latin typeface="+mj-lt"/>
            </a:endParaRPr>
          </a:p>
        </p:txBody>
      </p:sp>
    </p:spTree>
    <p:extLst>
      <p:ext uri="{BB962C8B-B14F-4D97-AF65-F5344CB8AC3E}">
        <p14:creationId xmlns:p14="http://schemas.microsoft.com/office/powerpoint/2010/main" val="788243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8032"/>
            <a:ext cx="10972800" cy="1066800"/>
          </a:xfrm>
        </p:spPr>
        <p:txBody>
          <a:bodyPr>
            <a:normAutofit/>
          </a:bodyPr>
          <a:lstStyle/>
          <a:p>
            <a:r>
              <a:rPr lang="en-US" dirty="0"/>
              <a:t>Motivation – what is the output of the program?</a:t>
            </a:r>
          </a:p>
        </p:txBody>
      </p:sp>
      <p:sp>
        <p:nvSpPr>
          <p:cNvPr id="4" name="Slide Number Placeholder 3"/>
          <p:cNvSpPr>
            <a:spLocks noGrp="1"/>
          </p:cNvSpPr>
          <p:nvPr>
            <p:ph type="sldNum" sz="quarter" idx="12"/>
          </p:nvPr>
        </p:nvSpPr>
        <p:spPr/>
        <p:txBody>
          <a:bodyPr/>
          <a:lstStyle/>
          <a:p>
            <a:fld id="{B52F3321-D1B1-4887-83AE-A4488FE8D36A}" type="slidenum">
              <a:rPr lang="he-IL" smtClean="0"/>
              <a:pPr/>
              <a:t>4</a:t>
            </a:fld>
            <a:endParaRPr lang="en-US"/>
          </a:p>
        </p:txBody>
      </p:sp>
      <p:sp>
        <p:nvSpPr>
          <p:cNvPr id="5" name="Rectangle 1">
            <a:extLst>
              <a:ext uri="{FF2B5EF4-FFF2-40B4-BE49-F238E27FC236}">
                <a16:creationId xmlns:a16="http://schemas.microsoft.com/office/drawing/2014/main" id="{C6CC9E4D-AB27-490A-8BE8-0A3EA3558554}"/>
              </a:ext>
            </a:extLst>
          </p:cNvPr>
          <p:cNvSpPr>
            <a:spLocks noChangeArrowheads="1"/>
          </p:cNvSpPr>
          <p:nvPr/>
        </p:nvSpPr>
        <p:spPr bwMode="auto">
          <a:xfrm>
            <a:off x="5012406" y="1629457"/>
            <a:ext cx="7179594" cy="48013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71D5D"/>
                </a:solidFill>
                <a:effectLst/>
                <a:latin typeface="JetBrains Mono"/>
              </a:rPr>
              <a:t>class </a:t>
            </a:r>
            <a:r>
              <a:rPr kumimoji="0" lang="en-US" altLang="en-US" b="0" i="0" u="none" strike="noStrike" cap="none" normalizeH="0" baseline="0" dirty="0">
                <a:ln>
                  <a:noFill/>
                </a:ln>
                <a:solidFill>
                  <a:srgbClr val="008080"/>
                </a:solidFill>
                <a:effectLst/>
                <a:latin typeface="JetBrains Mono"/>
              </a:rPr>
              <a:t>Point</a:t>
            </a:r>
            <a:br>
              <a:rPr kumimoji="0" lang="en-US" altLang="en-US" b="0" i="0" u="none" strike="noStrike" cap="none" normalizeH="0" baseline="0" dirty="0">
                <a:ln>
                  <a:noFill/>
                </a:ln>
                <a:solidFill>
                  <a:srgbClr val="008080"/>
                </a:solidFill>
                <a:effectLst/>
                <a:latin typeface="JetBrains Mono"/>
              </a:rPr>
            </a:b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int </a:t>
            </a:r>
            <a:r>
              <a:rPr kumimoji="0" lang="en-US" altLang="en-US" b="0" i="0" u="none" strike="noStrike" cap="none" normalizeH="0" baseline="0" dirty="0">
                <a:ln>
                  <a:noFill/>
                </a:ln>
                <a:solidFill>
                  <a:srgbClr val="990073"/>
                </a:solidFill>
                <a:effectLst/>
                <a:latin typeface="JetBrains Mono"/>
              </a:rPr>
              <a:t>_x</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990073"/>
                </a:solidFill>
                <a:effectLst/>
                <a:latin typeface="JetBrains Mono"/>
              </a:rPr>
              <a:t>_y</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A71D5D"/>
                </a:solidFill>
                <a:effectLst/>
                <a:latin typeface="JetBrains Mono"/>
              </a:rPr>
              <a:t>public:</a:t>
            </a:r>
            <a:br>
              <a:rPr kumimoji="0" lang="en-US" altLang="en-US" b="0" i="0" u="none" strike="noStrike" cap="none" normalizeH="0" baseline="0" dirty="0">
                <a:ln>
                  <a:noFill/>
                </a:ln>
                <a:solidFill>
                  <a:srgbClr val="A71D5D"/>
                </a:solidFill>
                <a:effectLst/>
                <a:latin typeface="JetBrains Mono"/>
              </a:rPr>
            </a:br>
            <a:r>
              <a:rPr kumimoji="0" lang="en-US" altLang="en-US" b="0" i="0" u="none" strike="noStrike" cap="none" normalizeH="0" baseline="0" dirty="0">
                <a:ln>
                  <a:noFill/>
                </a:ln>
                <a:solidFill>
                  <a:srgbClr val="A71D5D"/>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95DA3"/>
                </a:solidFill>
                <a:effectLst/>
                <a:latin typeface="JetBrains Mono"/>
              </a:rPr>
              <a:t>   Point</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 </a:t>
            </a:r>
            <a:r>
              <a:rPr kumimoji="0" lang="en-US" altLang="en-US" b="0" i="0" u="none" strike="noStrike" cap="none" normalizeH="0" baseline="0" dirty="0">
                <a:ln>
                  <a:noFill/>
                </a:ln>
                <a:solidFill>
                  <a:srgbClr val="990073"/>
                </a:solidFill>
                <a:effectLst/>
                <a:latin typeface="JetBrains Mono"/>
              </a:rPr>
              <a:t>_x</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0086B3"/>
                </a:solidFill>
                <a:effectLst/>
                <a:latin typeface="JetBrains Mono"/>
              </a:rPr>
              <a:t>0</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990073"/>
                </a:solidFill>
                <a:effectLst/>
                <a:latin typeface="JetBrains Mono"/>
              </a:rPr>
              <a:t>_y</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0086B3"/>
                </a:solidFill>
                <a:effectLst/>
                <a:latin typeface="JetBrains Mono"/>
              </a:rPr>
              <a:t>0</a:t>
            </a:r>
            <a:r>
              <a:rPr kumimoji="0" lang="en-US" altLang="en-US" b="0" i="0" u="none" strike="noStrike" cap="none" normalizeH="0" baseline="0" dirty="0">
                <a:ln>
                  <a:noFill/>
                </a:ln>
                <a:solidFill>
                  <a:srgbClr val="63A35C"/>
                </a:solidFill>
                <a:effectLst/>
                <a:latin typeface="JetBrains Mono"/>
              </a:rPr>
              <a:t>) {}</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795DA3"/>
                </a:solidFill>
                <a:effectLst/>
                <a:latin typeface="JetBrains Mono"/>
              </a:rPr>
              <a:t>Point</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A71D5D"/>
                </a:solidFill>
                <a:effectLst/>
                <a:latin typeface="JetBrains Mono"/>
              </a:rPr>
              <a:t>int </a:t>
            </a:r>
            <a:r>
              <a:rPr kumimoji="0" lang="en-US" altLang="en-US" b="0" i="0" u="none" strike="noStrike" cap="none" normalizeH="0" baseline="0" dirty="0">
                <a:ln>
                  <a:noFill/>
                </a:ln>
                <a:solidFill>
                  <a:srgbClr val="333333"/>
                </a:solidFill>
                <a:effectLst/>
                <a:latin typeface="JetBrains Mono"/>
              </a:rPr>
              <a:t>x</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int </a:t>
            </a:r>
            <a:r>
              <a:rPr kumimoji="0" lang="en-US" altLang="en-US" b="0" i="0" u="none" strike="noStrike" cap="none" normalizeH="0" baseline="0" dirty="0">
                <a:ln>
                  <a:noFill/>
                </a:ln>
                <a:solidFill>
                  <a:srgbClr val="333333"/>
                </a:solidFill>
                <a:effectLst/>
                <a:latin typeface="JetBrains Mono"/>
              </a:rPr>
              <a:t>y</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 </a:t>
            </a:r>
            <a:r>
              <a:rPr kumimoji="0" lang="en-US" altLang="en-US" b="0" i="0" u="none" strike="noStrike" cap="none" normalizeH="0" baseline="0" dirty="0">
                <a:ln>
                  <a:noFill/>
                </a:ln>
                <a:solidFill>
                  <a:srgbClr val="990073"/>
                </a:solidFill>
                <a:effectLst/>
                <a:latin typeface="JetBrains Mono"/>
              </a:rPr>
              <a:t>_x</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333333"/>
                </a:solidFill>
                <a:effectLst/>
                <a:latin typeface="JetBrains Mono"/>
              </a:rPr>
              <a:t>x</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990073"/>
                </a:solidFill>
                <a:effectLst/>
                <a:latin typeface="JetBrains Mono"/>
              </a:rPr>
              <a:t>_y</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333333"/>
                </a:solidFill>
                <a:effectLst/>
                <a:latin typeface="JetBrains Mono"/>
              </a:rPr>
              <a:t>y</a:t>
            </a:r>
            <a:r>
              <a:rPr kumimoji="0" lang="en-US" altLang="en-US" b="0" i="0" u="none" strike="noStrike" cap="none" normalizeH="0" baseline="0" dirty="0">
                <a:ln>
                  <a:noFill/>
                </a:ln>
                <a:solidFill>
                  <a:srgbClr val="63A35C"/>
                </a:solidFill>
                <a:effectLst/>
                <a:latin typeface="JetBrains Mono"/>
              </a:rPr>
              <a:t>) {}</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008080"/>
                </a:solidFill>
                <a:effectLst/>
                <a:latin typeface="JetBrains Mono"/>
              </a:rPr>
              <a:t>Point </a:t>
            </a:r>
            <a:r>
              <a:rPr kumimoji="0" lang="en-US" altLang="en-US" b="0" i="0" u="none" strike="noStrike" cap="none" normalizeH="0" baseline="0" dirty="0">
                <a:ln>
                  <a:noFill/>
                </a:ln>
                <a:solidFill>
                  <a:srgbClr val="A71D5D"/>
                </a:solidFill>
                <a:effectLst/>
                <a:latin typeface="JetBrains Mono"/>
              </a:rPr>
              <a:t>operator</a:t>
            </a:r>
            <a:r>
              <a:rPr kumimoji="0" lang="en-US" altLang="en-US" b="0" i="0" u="none" strike="noStrike" cap="none" normalizeH="0" baseline="0" dirty="0">
                <a:ln>
                  <a:noFill/>
                </a:ln>
                <a:solidFill>
                  <a:srgbClr val="008080"/>
                </a:solidFill>
                <a:effectLst/>
                <a:latin typeface="JetBrains Mono"/>
              </a:rPr>
              <a:t>/</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A71D5D"/>
                </a:solidFill>
                <a:effectLst/>
                <a:latin typeface="JetBrains Mono"/>
              </a:rPr>
              <a:t>const </a:t>
            </a:r>
            <a:r>
              <a:rPr kumimoji="0" lang="en-US" altLang="en-US" b="0" i="0" u="none" strike="noStrike" cap="none" normalizeH="0" baseline="0" dirty="0">
                <a:ln>
                  <a:noFill/>
                </a:ln>
                <a:solidFill>
                  <a:srgbClr val="008080"/>
                </a:solidFill>
                <a:effectLst/>
                <a:latin typeface="JetBrains Mono"/>
              </a:rPr>
              <a:t>Point </a:t>
            </a:r>
            <a:r>
              <a:rPr kumimoji="0" lang="en-US" altLang="en-US" b="0" i="0" u="none" strike="noStrike" cap="none" normalizeH="0" baseline="0" dirty="0">
                <a:ln>
                  <a:noFill/>
                </a:ln>
                <a:solidFill>
                  <a:srgbClr val="A71D5D"/>
                </a:solidFill>
                <a:effectLst/>
                <a:latin typeface="JetBrains Mono"/>
              </a:rPr>
              <a:t>&amp;</a:t>
            </a:r>
            <a:r>
              <a:rPr kumimoji="0" lang="en-US" altLang="en-US" b="0" i="0" u="none" strike="noStrike" cap="none" normalizeH="0" baseline="0" dirty="0">
                <a:ln>
                  <a:noFill/>
                </a:ln>
                <a:solidFill>
                  <a:srgbClr val="333333"/>
                </a:solidFill>
                <a:effectLst/>
                <a:latin typeface="JetBrains Mono"/>
              </a:rPr>
              <a:t>other</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const  </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return </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990073"/>
                </a:solidFill>
                <a:effectLst/>
                <a:latin typeface="JetBrains Mono"/>
              </a:rPr>
              <a:t>_x </a:t>
            </a:r>
            <a:r>
              <a:rPr kumimoji="0" lang="en-US" altLang="en-US" b="0" i="0" u="none" strike="noStrike" cap="none" normalizeH="0" baseline="0" dirty="0">
                <a:ln>
                  <a:noFill/>
                </a:ln>
                <a:solidFill>
                  <a:srgbClr val="A71D5D"/>
                </a:solidFill>
                <a:effectLst/>
                <a:latin typeface="JetBrains Mono"/>
              </a:rPr>
              <a:t>/ </a:t>
            </a:r>
            <a:r>
              <a:rPr kumimoji="0" lang="en-US" altLang="en-US" b="0" i="0" u="none" strike="noStrike" cap="none" normalizeH="0" baseline="0" dirty="0" err="1">
                <a:ln>
                  <a:noFill/>
                </a:ln>
                <a:solidFill>
                  <a:srgbClr val="333333"/>
                </a:solidFill>
                <a:effectLst/>
                <a:latin typeface="JetBrains Mono"/>
              </a:rPr>
              <a:t>other</a:t>
            </a:r>
            <a:r>
              <a:rPr kumimoji="0" lang="en-US" altLang="en-US" b="0" i="0" u="none" strike="noStrike" cap="none" normalizeH="0" baseline="0" dirty="0" err="1">
                <a:ln>
                  <a:noFill/>
                </a:ln>
                <a:solidFill>
                  <a:srgbClr val="63A35C"/>
                </a:solidFill>
                <a:effectLst/>
                <a:latin typeface="JetBrains Mono"/>
              </a:rPr>
              <a:t>.</a:t>
            </a:r>
            <a:r>
              <a:rPr kumimoji="0" lang="en-US" altLang="en-US" b="0" i="0" u="none" strike="noStrike" cap="none" normalizeH="0" baseline="0" dirty="0" err="1">
                <a:ln>
                  <a:noFill/>
                </a:ln>
                <a:solidFill>
                  <a:srgbClr val="990073"/>
                </a:solidFill>
                <a:effectLst/>
                <a:latin typeface="JetBrains Mono"/>
              </a:rPr>
              <a:t>_x</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990073"/>
                </a:solidFill>
                <a:effectLst/>
                <a:latin typeface="JetBrains Mono"/>
              </a:rPr>
              <a:t>_y </a:t>
            </a:r>
            <a:r>
              <a:rPr kumimoji="0" lang="en-US" altLang="en-US" b="0" i="0" u="none" strike="noStrike" cap="none" normalizeH="0" baseline="0" dirty="0">
                <a:ln>
                  <a:noFill/>
                </a:ln>
                <a:solidFill>
                  <a:srgbClr val="A71D5D"/>
                </a:solidFill>
                <a:effectLst/>
                <a:latin typeface="JetBrains Mono"/>
              </a:rPr>
              <a:t>/ </a:t>
            </a:r>
            <a:r>
              <a:rPr kumimoji="0" lang="en-US" altLang="en-US" b="0" i="0" u="none" strike="noStrike" cap="none" normalizeH="0" baseline="0" dirty="0" err="1">
                <a:ln>
                  <a:noFill/>
                </a:ln>
                <a:solidFill>
                  <a:srgbClr val="333333"/>
                </a:solidFill>
                <a:effectLst/>
                <a:latin typeface="JetBrains Mono"/>
              </a:rPr>
              <a:t>other</a:t>
            </a:r>
            <a:r>
              <a:rPr kumimoji="0" lang="en-US" altLang="en-US" b="0" i="0" u="none" strike="noStrike" cap="none" normalizeH="0" baseline="0" dirty="0" err="1">
                <a:ln>
                  <a:noFill/>
                </a:ln>
                <a:solidFill>
                  <a:srgbClr val="63A35C"/>
                </a:solidFill>
                <a:effectLst/>
                <a:latin typeface="JetBrains Mono"/>
              </a:rPr>
              <a:t>.</a:t>
            </a:r>
            <a:r>
              <a:rPr kumimoji="0" lang="en-US" altLang="en-US" b="0" i="0" u="none" strike="noStrike" cap="none" normalizeH="0" baseline="0" dirty="0" err="1">
                <a:ln>
                  <a:noFill/>
                </a:ln>
                <a:solidFill>
                  <a:srgbClr val="990073"/>
                </a:solidFill>
                <a:effectLst/>
                <a:latin typeface="JetBrains Mono"/>
              </a:rPr>
              <a:t>_y</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friend </a:t>
            </a:r>
            <a:r>
              <a:rPr kumimoji="0" lang="en-US" altLang="en-US" b="0" i="0" u="none" strike="noStrike" cap="none" normalizeH="0" baseline="0" dirty="0">
                <a:ln>
                  <a:noFill/>
                </a:ln>
                <a:solidFill>
                  <a:srgbClr val="008080"/>
                </a:solidFill>
                <a:effectLst/>
                <a:latin typeface="JetBrains Mono"/>
              </a:rPr>
              <a:t>std</a:t>
            </a:r>
            <a:r>
              <a:rPr kumimoji="0" lang="en-US" altLang="en-US" b="0" i="0" u="none" strike="noStrike" cap="none" normalizeH="0" baseline="0" dirty="0">
                <a:ln>
                  <a:noFill/>
                </a:ln>
                <a:solidFill>
                  <a:srgbClr val="A71D5D"/>
                </a:solidFill>
                <a:effectLst/>
                <a:latin typeface="JetBrains Mono"/>
              </a:rPr>
              <a:t>::</a:t>
            </a:r>
            <a:r>
              <a:rPr kumimoji="0" lang="en-US" altLang="en-US" b="0" i="0" u="none" strike="noStrike" cap="none" normalizeH="0" baseline="0" dirty="0" err="1">
                <a:ln>
                  <a:noFill/>
                </a:ln>
                <a:solidFill>
                  <a:srgbClr val="371F80"/>
                </a:solidFill>
                <a:effectLst/>
                <a:latin typeface="JetBrains Mono"/>
              </a:rPr>
              <a:t>ostream</a:t>
            </a:r>
            <a:r>
              <a:rPr kumimoji="0" lang="en-US" altLang="en-US" b="0" i="0" u="none" strike="noStrike" cap="none" normalizeH="0" baseline="0" dirty="0">
                <a:ln>
                  <a:noFill/>
                </a:ln>
                <a:solidFill>
                  <a:srgbClr val="371F80"/>
                </a:solidFill>
                <a:effectLst/>
                <a:latin typeface="JetBrains Mono"/>
              </a:rPr>
              <a:t> </a:t>
            </a:r>
            <a:r>
              <a:rPr kumimoji="0" lang="en-US" altLang="en-US" b="0" i="0" u="none" strike="noStrike" cap="none" normalizeH="0" baseline="0" dirty="0">
                <a:ln>
                  <a:noFill/>
                </a:ln>
                <a:solidFill>
                  <a:srgbClr val="A71D5D"/>
                </a:solidFill>
                <a:effectLst/>
                <a:latin typeface="JetBrains Mono"/>
              </a:rPr>
              <a:t>&amp;operator</a:t>
            </a:r>
            <a:r>
              <a:rPr kumimoji="0" lang="en-US" altLang="en-US" b="0" i="0" u="none" strike="noStrike" cap="none" normalizeH="0" baseline="0" dirty="0">
                <a:ln>
                  <a:noFill/>
                </a:ln>
                <a:solidFill>
                  <a:srgbClr val="008080"/>
                </a:solidFill>
                <a:effectLst/>
                <a:latin typeface="JetBrains Mono"/>
              </a:rPr>
              <a:t>&lt;&lt;</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008080"/>
                </a:solidFill>
                <a:effectLst/>
                <a:latin typeface="JetBrains Mono"/>
              </a:rPr>
              <a:t>std</a:t>
            </a:r>
            <a:r>
              <a:rPr kumimoji="0" lang="en-US" altLang="en-US" b="0" i="0" u="none" strike="noStrike" cap="none" normalizeH="0" baseline="0" dirty="0">
                <a:ln>
                  <a:noFill/>
                </a:ln>
                <a:solidFill>
                  <a:srgbClr val="A71D5D"/>
                </a:solidFill>
                <a:effectLst/>
                <a:latin typeface="JetBrains Mono"/>
              </a:rPr>
              <a:t>::</a:t>
            </a:r>
            <a:r>
              <a:rPr kumimoji="0" lang="en-US" altLang="en-US" b="0" i="0" u="none" strike="noStrike" cap="none" normalizeH="0" baseline="0" dirty="0" err="1">
                <a:ln>
                  <a:noFill/>
                </a:ln>
                <a:solidFill>
                  <a:srgbClr val="371F80"/>
                </a:solidFill>
                <a:effectLst/>
                <a:latin typeface="JetBrains Mono"/>
              </a:rPr>
              <a:t>ostream</a:t>
            </a:r>
            <a:r>
              <a:rPr kumimoji="0" lang="en-US" altLang="en-US" b="0" i="0" u="none" strike="noStrike" cap="none" normalizeH="0" baseline="0" dirty="0">
                <a:ln>
                  <a:noFill/>
                </a:ln>
                <a:solidFill>
                  <a:srgbClr val="371F80"/>
                </a:solidFill>
                <a:effectLst/>
                <a:latin typeface="JetBrains Mono"/>
              </a:rPr>
              <a:t> </a:t>
            </a:r>
            <a:r>
              <a:rPr kumimoji="0" lang="en-US" altLang="en-US" b="0" i="0" u="none" strike="noStrike" cap="none" normalizeH="0" baseline="0" dirty="0">
                <a:ln>
                  <a:noFill/>
                </a:ln>
                <a:solidFill>
                  <a:srgbClr val="A71D5D"/>
                </a:solidFill>
                <a:effectLst/>
                <a:latin typeface="JetBrains Mono"/>
              </a:rPr>
              <a:t>&amp;</a:t>
            </a:r>
            <a:r>
              <a:rPr kumimoji="0" lang="en-US" altLang="en-US" b="0" i="0" u="none" strike="noStrike" cap="none" normalizeH="0" baseline="0" dirty="0" err="1">
                <a:ln>
                  <a:noFill/>
                </a:ln>
                <a:solidFill>
                  <a:srgbClr val="333333"/>
                </a:solidFill>
                <a:effectLst/>
                <a:latin typeface="JetBrains Mono"/>
              </a:rPr>
              <a:t>os</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const </a:t>
            </a:r>
            <a:r>
              <a:rPr kumimoji="0" lang="en-US" altLang="en-US" b="0" i="0" u="none" strike="noStrike" cap="none" normalizeH="0" baseline="0" dirty="0">
                <a:ln>
                  <a:noFill/>
                </a:ln>
                <a:solidFill>
                  <a:srgbClr val="008080"/>
                </a:solidFill>
                <a:effectLst/>
                <a:latin typeface="JetBrains Mono"/>
              </a:rPr>
              <a:t>Point </a:t>
            </a:r>
            <a:r>
              <a:rPr kumimoji="0" lang="en-US" altLang="en-US" b="0" i="0" u="none" strike="noStrike" cap="none" normalizeH="0" baseline="0" dirty="0">
                <a:ln>
                  <a:noFill/>
                </a:ln>
                <a:solidFill>
                  <a:srgbClr val="A71D5D"/>
                </a:solidFill>
                <a:effectLst/>
                <a:latin typeface="JetBrains Mono"/>
              </a:rPr>
              <a:t>&amp;</a:t>
            </a:r>
            <a:r>
              <a:rPr kumimoji="0" lang="en-US" altLang="en-US" b="0" i="0" u="none" strike="noStrike" cap="none" normalizeH="0" baseline="0" dirty="0">
                <a:ln>
                  <a:noFill/>
                </a:ln>
                <a:solidFill>
                  <a:srgbClr val="333333"/>
                </a:solidFill>
                <a:effectLst/>
                <a:latin typeface="JetBrains Mono"/>
              </a:rPr>
              <a:t>point</a:t>
            </a:r>
            <a:r>
              <a:rPr kumimoji="0" lang="en-US" altLang="en-US" b="0" i="0" u="none" strike="noStrike" cap="none" normalizeH="0" baseline="0" dirty="0">
                <a:ln>
                  <a:noFill/>
                </a:ln>
                <a:solidFill>
                  <a:srgbClr val="63A35C"/>
                </a:solidFill>
                <a:effectLst/>
                <a:latin typeface="JetBrains Mono"/>
              </a:rPr>
              <a:t>)  {</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err="1">
                <a:ln>
                  <a:noFill/>
                </a:ln>
                <a:solidFill>
                  <a:srgbClr val="333333"/>
                </a:solidFill>
                <a:effectLst/>
                <a:latin typeface="JetBrains Mono"/>
              </a:rPr>
              <a:t>os</a:t>
            </a:r>
            <a:r>
              <a:rPr kumimoji="0" lang="en-US" altLang="en-US" b="0" i="0" u="none" strike="noStrike" cap="none" normalizeH="0" baseline="0" dirty="0">
                <a:ln>
                  <a:noFill/>
                </a:ln>
                <a:solidFill>
                  <a:srgbClr val="333333"/>
                </a:solidFill>
                <a:effectLst/>
                <a:latin typeface="JetBrains Mono"/>
              </a:rPr>
              <a:t> </a:t>
            </a:r>
            <a:r>
              <a:rPr kumimoji="0" lang="en-US" altLang="en-US" b="0" i="0" u="none" strike="noStrike" cap="none" normalizeH="0" baseline="0" dirty="0">
                <a:ln>
                  <a:noFill/>
                </a:ln>
                <a:solidFill>
                  <a:srgbClr val="008080"/>
                </a:solidFill>
                <a:effectLst/>
                <a:latin typeface="JetBrains Mono"/>
              </a:rPr>
              <a:t>&lt;&lt; </a:t>
            </a:r>
            <a:r>
              <a:rPr kumimoji="0" lang="en-US" altLang="en-US" b="0" i="0" u="none" strike="noStrike" cap="none" normalizeH="0" baseline="0" dirty="0">
                <a:ln>
                  <a:noFill/>
                </a:ln>
                <a:solidFill>
                  <a:srgbClr val="183691"/>
                </a:solidFill>
                <a:effectLst/>
                <a:latin typeface="JetBrains Mono"/>
              </a:rPr>
              <a:t>"_x: " </a:t>
            </a:r>
            <a:r>
              <a:rPr kumimoji="0" lang="en-US" altLang="en-US" b="0" i="0" u="none" strike="noStrike" cap="none" normalizeH="0" baseline="0" dirty="0">
                <a:ln>
                  <a:noFill/>
                </a:ln>
                <a:solidFill>
                  <a:srgbClr val="008080"/>
                </a:solidFill>
                <a:effectLst/>
                <a:latin typeface="JetBrains Mono"/>
              </a:rPr>
              <a:t>&lt;&lt; </a:t>
            </a:r>
            <a:r>
              <a:rPr kumimoji="0" lang="en-US" altLang="en-US" b="0" i="0" u="none" strike="noStrike" cap="none" normalizeH="0" baseline="0" dirty="0" err="1">
                <a:ln>
                  <a:noFill/>
                </a:ln>
                <a:solidFill>
                  <a:srgbClr val="333333"/>
                </a:solidFill>
                <a:effectLst/>
                <a:latin typeface="JetBrains Mono"/>
              </a:rPr>
              <a:t>point</a:t>
            </a:r>
            <a:r>
              <a:rPr kumimoji="0" lang="en-US" altLang="en-US" b="0" i="0" u="none" strike="noStrike" cap="none" normalizeH="0" baseline="0" dirty="0" err="1">
                <a:ln>
                  <a:noFill/>
                </a:ln>
                <a:solidFill>
                  <a:srgbClr val="63A35C"/>
                </a:solidFill>
                <a:effectLst/>
                <a:latin typeface="JetBrains Mono"/>
              </a:rPr>
              <a:t>.</a:t>
            </a:r>
            <a:r>
              <a:rPr kumimoji="0" lang="en-US" altLang="en-US" b="0" i="0" u="none" strike="noStrike" cap="none" normalizeH="0" baseline="0" dirty="0" err="1">
                <a:ln>
                  <a:noFill/>
                </a:ln>
                <a:solidFill>
                  <a:srgbClr val="990073"/>
                </a:solidFill>
                <a:effectLst/>
                <a:latin typeface="JetBrains Mono"/>
              </a:rPr>
              <a:t>_x</a:t>
            </a:r>
            <a:r>
              <a:rPr kumimoji="0" lang="en-US" altLang="en-US" b="0" i="0" u="none" strike="noStrike" cap="none" normalizeH="0" baseline="0" dirty="0">
                <a:ln>
                  <a:noFill/>
                </a:ln>
                <a:solidFill>
                  <a:srgbClr val="990073"/>
                </a:solidFill>
                <a:effectLst/>
                <a:latin typeface="JetBrains Mono"/>
              </a:rPr>
              <a:t> </a:t>
            </a:r>
            <a:r>
              <a:rPr kumimoji="0" lang="en-US" altLang="en-US" b="0" i="0" u="none" strike="noStrike" cap="none" normalizeH="0" baseline="0" dirty="0">
                <a:ln>
                  <a:noFill/>
                </a:ln>
                <a:solidFill>
                  <a:srgbClr val="008080"/>
                </a:solidFill>
                <a:effectLst/>
                <a:latin typeface="JetBrains Mono"/>
              </a:rPr>
              <a:t>&lt;&lt; </a:t>
            </a:r>
            <a:r>
              <a:rPr kumimoji="0" lang="en-US" altLang="en-US" b="0" i="0" u="none" strike="noStrike" cap="none" normalizeH="0" baseline="0" dirty="0">
                <a:ln>
                  <a:noFill/>
                </a:ln>
                <a:solidFill>
                  <a:srgbClr val="183691"/>
                </a:solidFill>
                <a:effectLst/>
                <a:latin typeface="JetBrains Mono"/>
              </a:rPr>
              <a:t>" _y: " </a:t>
            </a:r>
            <a:r>
              <a:rPr kumimoji="0" lang="en-US" altLang="en-US" b="0" i="0" u="none" strike="noStrike" cap="none" normalizeH="0" baseline="0" dirty="0">
                <a:ln>
                  <a:noFill/>
                </a:ln>
                <a:solidFill>
                  <a:srgbClr val="008080"/>
                </a:solidFill>
                <a:effectLst/>
                <a:latin typeface="JetBrains Mono"/>
              </a:rPr>
              <a:t>&lt;&lt; </a:t>
            </a:r>
            <a:r>
              <a:rPr kumimoji="0" lang="en-US" altLang="en-US" b="0" i="0" u="none" strike="noStrike" cap="none" normalizeH="0" baseline="0" dirty="0" err="1">
                <a:ln>
                  <a:noFill/>
                </a:ln>
                <a:solidFill>
                  <a:srgbClr val="333333"/>
                </a:solidFill>
                <a:effectLst/>
                <a:latin typeface="JetBrains Mono"/>
              </a:rPr>
              <a:t>point</a:t>
            </a:r>
            <a:r>
              <a:rPr kumimoji="0" lang="en-US" altLang="en-US" b="0" i="0" u="none" strike="noStrike" cap="none" normalizeH="0" baseline="0" dirty="0" err="1">
                <a:ln>
                  <a:noFill/>
                </a:ln>
                <a:solidFill>
                  <a:srgbClr val="63A35C"/>
                </a:solidFill>
                <a:effectLst/>
                <a:latin typeface="JetBrains Mono"/>
              </a:rPr>
              <a:t>.</a:t>
            </a:r>
            <a:r>
              <a:rPr kumimoji="0" lang="en-US" altLang="en-US" b="0" i="0" u="none" strike="noStrike" cap="none" normalizeH="0" baseline="0" dirty="0" err="1">
                <a:ln>
                  <a:noFill/>
                </a:ln>
                <a:solidFill>
                  <a:srgbClr val="990073"/>
                </a:solidFill>
                <a:effectLst/>
                <a:latin typeface="JetBrains Mono"/>
              </a:rPr>
              <a:t>_y</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return </a:t>
            </a:r>
            <a:r>
              <a:rPr kumimoji="0" lang="en-US" altLang="en-US" b="0" i="0" u="none" strike="noStrike" cap="none" normalizeH="0" baseline="0" dirty="0" err="1">
                <a:ln>
                  <a:noFill/>
                </a:ln>
                <a:solidFill>
                  <a:srgbClr val="333333"/>
                </a:solidFill>
                <a:effectLst/>
                <a:latin typeface="JetBrains Mono"/>
              </a:rPr>
              <a:t>os</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E1DACDDE-C4FF-4F88-AB1D-EE1B99113374}"/>
              </a:ext>
            </a:extLst>
          </p:cNvPr>
          <p:cNvSpPr/>
          <p:nvPr/>
        </p:nvSpPr>
        <p:spPr>
          <a:xfrm>
            <a:off x="99304" y="4643148"/>
            <a:ext cx="5094536" cy="338554"/>
          </a:xfrm>
          <a:prstGeom prst="rect">
            <a:avLst/>
          </a:prstGeom>
        </p:spPr>
        <p:txBody>
          <a:bodyPr wrap="none">
            <a:spAutoFit/>
          </a:bodyPr>
          <a:lstStyle/>
          <a:p>
            <a:r>
              <a:rPr lang="en-US" sz="1600" dirty="0"/>
              <a:t>Process finished with exit code -1073741676 (0xC0000094)</a:t>
            </a:r>
          </a:p>
        </p:txBody>
      </p:sp>
      <p:sp>
        <p:nvSpPr>
          <p:cNvPr id="11" name="Rectangle 1">
            <a:extLst>
              <a:ext uri="{FF2B5EF4-FFF2-40B4-BE49-F238E27FC236}">
                <a16:creationId xmlns:a16="http://schemas.microsoft.com/office/drawing/2014/main" id="{5D7E0C59-6251-4077-81DF-DFF5C7C1AC9D}"/>
              </a:ext>
            </a:extLst>
          </p:cNvPr>
          <p:cNvSpPr>
            <a:spLocks noChangeArrowheads="1"/>
          </p:cNvSpPr>
          <p:nvPr/>
        </p:nvSpPr>
        <p:spPr bwMode="auto">
          <a:xfrm>
            <a:off x="517071" y="2068012"/>
            <a:ext cx="3866379"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71D5D"/>
                </a:solidFill>
                <a:effectLst/>
                <a:latin typeface="JetBrains Mono"/>
              </a:rPr>
              <a:t>int </a:t>
            </a:r>
            <a:r>
              <a:rPr kumimoji="0" lang="en-US" altLang="en-US" sz="2400" b="0" i="0" u="none" strike="noStrike" cap="none" normalizeH="0" baseline="0" dirty="0">
                <a:ln>
                  <a:noFill/>
                </a:ln>
                <a:solidFill>
                  <a:srgbClr val="795DA3"/>
                </a:solidFill>
                <a:effectLst/>
                <a:latin typeface="JetBrains Mono"/>
              </a:rPr>
              <a:t>main</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008080"/>
                </a:solidFill>
                <a:effectLst/>
                <a:latin typeface="JetBrains Mono"/>
              </a:rPr>
              <a:t>Point </a:t>
            </a:r>
            <a:r>
              <a:rPr kumimoji="0" lang="en-US" altLang="en-US" sz="2400" b="0" i="0" u="none" strike="noStrike" cap="none" normalizeH="0" baseline="0" dirty="0">
                <a:ln>
                  <a:noFill/>
                </a:ln>
                <a:solidFill>
                  <a:srgbClr val="0086B3"/>
                </a:solidFill>
                <a:effectLst/>
                <a:latin typeface="JetBrains Mono"/>
              </a:rPr>
              <a:t>p1</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0086B3"/>
                </a:solidFill>
                <a:effectLst/>
                <a:latin typeface="JetBrains Mono"/>
              </a:rPr>
              <a:t>p2</a:t>
            </a:r>
            <a:r>
              <a:rPr kumimoji="0" lang="en-US" altLang="en-US" sz="2400" b="0" i="0" u="none" strike="noStrike" cap="none" normalizeH="0" baseline="0" dirty="0">
                <a:ln>
                  <a:noFill/>
                </a:ln>
                <a:solidFill>
                  <a:srgbClr val="63A35C"/>
                </a:solidFill>
                <a:effectLst/>
                <a:latin typeface="JetBrains Mono"/>
              </a:rPr>
              <a:t>(</a:t>
            </a:r>
            <a:r>
              <a:rPr kumimoji="0" lang="en-US" altLang="en-US" sz="2400" b="0" i="0" u="none" strike="noStrike" cap="none" normalizeH="0" baseline="0" dirty="0">
                <a:ln>
                  <a:noFill/>
                </a:ln>
                <a:solidFill>
                  <a:srgbClr val="0086B3"/>
                </a:solidFill>
                <a:effectLst/>
                <a:latin typeface="JetBrains Mono"/>
              </a:rPr>
              <a:t>2</a:t>
            </a:r>
            <a:r>
              <a:rPr kumimoji="0" lang="en-US" altLang="en-US" sz="2400" b="0" i="0" u="none" strike="noStrike" cap="none" normalizeH="0" baseline="0" dirty="0">
                <a:ln>
                  <a:noFill/>
                </a:ln>
                <a:solidFill>
                  <a:srgbClr val="63A35C"/>
                </a:solidFill>
                <a:effectLst/>
                <a:latin typeface="JetBrains Mono"/>
              </a:rPr>
              <a:t>,</a:t>
            </a:r>
            <a:r>
              <a:rPr kumimoji="0" lang="en-US" altLang="en-US" sz="2400" b="0" i="0" u="none" strike="noStrike" cap="none" normalizeH="0" baseline="0" dirty="0">
                <a:ln>
                  <a:noFill/>
                </a:ln>
                <a:solidFill>
                  <a:srgbClr val="0086B3"/>
                </a:solidFill>
                <a:effectLst/>
                <a:latin typeface="JetBrains Mono"/>
              </a:rPr>
              <a:t>3</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008080"/>
                </a:solidFill>
                <a:effectLst/>
                <a:latin typeface="JetBrains Mono"/>
              </a:rPr>
              <a:t>Point </a:t>
            </a:r>
            <a:r>
              <a:rPr kumimoji="0" lang="en-US" altLang="en-US" sz="2400" b="0" i="0" u="none" strike="noStrike" cap="none" normalizeH="0" baseline="0" dirty="0">
                <a:ln>
                  <a:noFill/>
                </a:ln>
                <a:solidFill>
                  <a:srgbClr val="0086B3"/>
                </a:solidFill>
                <a:effectLst/>
                <a:latin typeface="JetBrains Mono"/>
              </a:rPr>
              <a:t>p3 </a:t>
            </a:r>
            <a:r>
              <a:rPr kumimoji="0" lang="en-US" altLang="en-US" sz="2400" b="0" i="0" u="none" strike="noStrike" cap="none" normalizeH="0" baseline="0" dirty="0">
                <a:ln>
                  <a:noFill/>
                </a:ln>
                <a:solidFill>
                  <a:srgbClr val="A71D5D"/>
                </a:solidFill>
                <a:effectLst/>
                <a:latin typeface="JetBrains Mono"/>
              </a:rPr>
              <a:t>= </a:t>
            </a:r>
            <a:r>
              <a:rPr kumimoji="0" lang="en-US" altLang="en-US" sz="2400" b="0" i="0" u="none" strike="noStrike" cap="none" normalizeH="0" baseline="0" dirty="0">
                <a:ln>
                  <a:noFill/>
                </a:ln>
                <a:solidFill>
                  <a:srgbClr val="0086B3"/>
                </a:solidFill>
                <a:effectLst/>
                <a:latin typeface="JetBrains Mono"/>
              </a:rPr>
              <a:t>p2 </a:t>
            </a:r>
            <a:r>
              <a:rPr kumimoji="0" lang="en-US" altLang="en-US" sz="2400" b="0" i="0" u="none" strike="noStrike" cap="none" normalizeH="0" baseline="0" dirty="0">
                <a:ln>
                  <a:noFill/>
                </a:ln>
                <a:solidFill>
                  <a:srgbClr val="008080"/>
                </a:solidFill>
                <a:effectLst/>
                <a:latin typeface="JetBrains Mono"/>
              </a:rPr>
              <a:t>/ </a:t>
            </a:r>
            <a:r>
              <a:rPr kumimoji="0" lang="en-US" altLang="en-US" sz="2400" b="0" i="0" u="none" strike="noStrike" cap="none" normalizeH="0" baseline="0" dirty="0">
                <a:ln>
                  <a:noFill/>
                </a:ln>
                <a:solidFill>
                  <a:srgbClr val="0086B3"/>
                </a:solidFill>
                <a:effectLst/>
                <a:latin typeface="JetBrains Mono"/>
              </a:rPr>
              <a:t>p1</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008080"/>
                </a:solidFill>
                <a:effectLst/>
                <a:latin typeface="JetBrains Mono"/>
              </a:rPr>
              <a:t>std</a:t>
            </a:r>
            <a:r>
              <a:rPr kumimoji="0" lang="en-US" altLang="en-US" sz="2400" b="0" i="0" u="none" strike="noStrike" cap="none" normalizeH="0" baseline="0" dirty="0">
                <a:ln>
                  <a:noFill/>
                </a:ln>
                <a:solidFill>
                  <a:srgbClr val="A71D5D"/>
                </a:solidFill>
                <a:effectLst/>
                <a:latin typeface="JetBrains Mono"/>
              </a:rPr>
              <a:t>::</a:t>
            </a:r>
            <a:r>
              <a:rPr kumimoji="0" lang="en-US" altLang="en-US" sz="2400" b="0" i="0" u="none" strike="noStrike" cap="none" normalizeH="0" baseline="0" dirty="0" err="1">
                <a:ln>
                  <a:noFill/>
                </a:ln>
                <a:solidFill>
                  <a:srgbClr val="0086B3"/>
                </a:solidFill>
                <a:effectLst/>
                <a:latin typeface="JetBrains Mono"/>
              </a:rPr>
              <a:t>cout</a:t>
            </a:r>
            <a:r>
              <a:rPr kumimoji="0" lang="en-US" altLang="en-US" sz="2400" b="0" i="0" u="none" strike="noStrike" cap="none" normalizeH="0" baseline="0" dirty="0">
                <a:ln>
                  <a:noFill/>
                </a:ln>
                <a:solidFill>
                  <a:srgbClr val="0086B3"/>
                </a:solidFill>
                <a:effectLst/>
                <a:latin typeface="JetBrains Mono"/>
              </a:rPr>
              <a:t> </a:t>
            </a:r>
            <a:r>
              <a:rPr kumimoji="0" lang="en-US" altLang="en-US" sz="2400" b="0" i="0" u="none" strike="noStrike" cap="none" normalizeH="0" baseline="0" dirty="0">
                <a:ln>
                  <a:noFill/>
                </a:ln>
                <a:solidFill>
                  <a:srgbClr val="008080"/>
                </a:solidFill>
                <a:effectLst/>
                <a:latin typeface="JetBrains Mono"/>
              </a:rPr>
              <a:t>&lt;&lt; </a:t>
            </a:r>
            <a:r>
              <a:rPr kumimoji="0" lang="en-US" altLang="en-US" sz="2400" b="0" i="0" u="none" strike="noStrike" cap="none" normalizeH="0" baseline="0" dirty="0">
                <a:ln>
                  <a:noFill/>
                </a:ln>
                <a:solidFill>
                  <a:srgbClr val="0086B3"/>
                </a:solidFill>
                <a:effectLst/>
                <a:latin typeface="JetBrains Mono"/>
              </a:rPr>
              <a:t>p1 </a:t>
            </a:r>
            <a:r>
              <a:rPr kumimoji="0" lang="en-US" altLang="en-US" sz="2400" b="0" i="0" u="none" strike="noStrike" cap="none" normalizeH="0" baseline="0" dirty="0">
                <a:ln>
                  <a:noFill/>
                </a:ln>
                <a:solidFill>
                  <a:srgbClr val="008080"/>
                </a:solidFill>
                <a:effectLst/>
                <a:latin typeface="JetBrains Mono"/>
              </a:rPr>
              <a:t>&lt;&lt; std</a:t>
            </a:r>
            <a:r>
              <a:rPr kumimoji="0" lang="en-US" altLang="en-US" sz="2400" b="0" i="0" u="none" strike="noStrike" cap="none" normalizeH="0" baseline="0" dirty="0">
                <a:ln>
                  <a:noFill/>
                </a:ln>
                <a:solidFill>
                  <a:srgbClr val="A71D5D"/>
                </a:solidFill>
                <a:effectLst/>
                <a:latin typeface="JetBrains Mono"/>
              </a:rPr>
              <a:t>::</a:t>
            </a:r>
            <a:r>
              <a:rPr kumimoji="0" lang="en-US" altLang="en-US" sz="2400" b="0" i="0" u="none" strike="noStrike" cap="none" normalizeH="0" baseline="0" dirty="0" err="1">
                <a:ln>
                  <a:noFill/>
                </a:ln>
                <a:solidFill>
                  <a:srgbClr val="0086B3"/>
                </a:solidFill>
                <a:effectLst/>
                <a:latin typeface="JetBrains Mono"/>
              </a:rPr>
              <a:t>endl</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return </a:t>
            </a:r>
            <a:r>
              <a:rPr kumimoji="0" lang="en-US" altLang="en-US" sz="2400" b="0" i="0" u="none" strike="noStrike" cap="none" normalizeH="0" baseline="0" dirty="0">
                <a:ln>
                  <a:noFill/>
                </a:ln>
                <a:solidFill>
                  <a:srgbClr val="0086B3"/>
                </a:solidFill>
                <a:effectLst/>
                <a:latin typeface="JetBrains Mono"/>
              </a:rPr>
              <a:t>0</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3501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8032"/>
            <a:ext cx="10972800" cy="1066800"/>
          </a:xfrm>
        </p:spPr>
        <p:txBody>
          <a:bodyPr>
            <a:normAutofit/>
          </a:bodyPr>
          <a:lstStyle/>
          <a:p>
            <a:r>
              <a:rPr lang="en-US" dirty="0"/>
              <a:t>Exceptions in C++</a:t>
            </a:r>
          </a:p>
        </p:txBody>
      </p:sp>
      <p:sp>
        <p:nvSpPr>
          <p:cNvPr id="4" name="Slide Number Placeholder 3"/>
          <p:cNvSpPr>
            <a:spLocks noGrp="1"/>
          </p:cNvSpPr>
          <p:nvPr>
            <p:ph type="sldNum" sz="quarter" idx="12"/>
          </p:nvPr>
        </p:nvSpPr>
        <p:spPr/>
        <p:txBody>
          <a:bodyPr/>
          <a:lstStyle/>
          <a:p>
            <a:fld id="{B52F3321-D1B1-4887-83AE-A4488FE8D36A}" type="slidenum">
              <a:rPr lang="he-IL" smtClean="0"/>
              <a:pPr/>
              <a:t>5</a:t>
            </a:fld>
            <a:endParaRPr lang="en-US" dirty="0"/>
          </a:p>
        </p:txBody>
      </p:sp>
      <p:sp>
        <p:nvSpPr>
          <p:cNvPr id="3" name="Content Placeholder 2"/>
          <p:cNvSpPr>
            <a:spLocks noGrp="1"/>
          </p:cNvSpPr>
          <p:nvPr>
            <p:ph sz="quarter" idx="1"/>
          </p:nvPr>
        </p:nvSpPr>
        <p:spPr>
          <a:xfrm>
            <a:off x="370140" y="1148442"/>
            <a:ext cx="6868885" cy="5426529"/>
          </a:xfrm>
        </p:spPr>
        <p:txBody>
          <a:bodyPr>
            <a:noAutofit/>
          </a:bodyPr>
          <a:lstStyle/>
          <a:p>
            <a:pPr>
              <a:lnSpc>
                <a:spcPct val="150000"/>
              </a:lnSpc>
            </a:pPr>
            <a:r>
              <a:rPr lang="en-US" sz="2300" dirty="0">
                <a:latin typeface="+mj-lt"/>
              </a:rPr>
              <a:t>Instead of crash, throw an Exception</a:t>
            </a:r>
          </a:p>
          <a:p>
            <a:pPr>
              <a:lnSpc>
                <a:spcPct val="150000"/>
              </a:lnSpc>
            </a:pPr>
            <a:r>
              <a:rPr lang="en-US" sz="2300" dirty="0">
                <a:latin typeface="+mj-lt"/>
              </a:rPr>
              <a:t>We can </a:t>
            </a:r>
            <a:r>
              <a:rPr lang="en-US" altLang="en-US" sz="2300" dirty="0">
                <a:solidFill>
                  <a:srgbClr val="A71D5D"/>
                </a:solidFill>
                <a:latin typeface="JetBrains Mono"/>
              </a:rPr>
              <a:t>throw</a:t>
            </a:r>
            <a:r>
              <a:rPr lang="en-US" altLang="en-US" sz="2300" dirty="0">
                <a:solidFill>
                  <a:srgbClr val="A71D5D"/>
                </a:solidFill>
                <a:latin typeface="+mj-lt"/>
              </a:rPr>
              <a:t> </a:t>
            </a:r>
            <a:r>
              <a:rPr lang="en-US" altLang="en-US" sz="2300" dirty="0">
                <a:latin typeface="+mj-lt"/>
              </a:rPr>
              <a:t>any data type we want as an exception</a:t>
            </a:r>
          </a:p>
          <a:p>
            <a:pPr>
              <a:lnSpc>
                <a:spcPct val="150000"/>
              </a:lnSpc>
            </a:pPr>
            <a:r>
              <a:rPr lang="en-US" sz="2300" dirty="0">
                <a:latin typeface="+mj-lt"/>
              </a:rPr>
              <a:t>try-catch blocks to handle exceptions</a:t>
            </a:r>
          </a:p>
          <a:p>
            <a:pPr>
              <a:lnSpc>
                <a:spcPct val="150000"/>
              </a:lnSpc>
            </a:pPr>
            <a:r>
              <a:rPr lang="en-US" sz="2300" dirty="0">
                <a:latin typeface="+mj-lt"/>
              </a:rPr>
              <a:t>Throwing an exception, the current scope (function) terminates and passes control to:</a:t>
            </a:r>
          </a:p>
          <a:p>
            <a:pPr lvl="1">
              <a:lnSpc>
                <a:spcPct val="150000"/>
              </a:lnSpc>
            </a:pPr>
            <a:r>
              <a:rPr lang="en-US" sz="2000" dirty="0">
                <a:latin typeface="+mj-lt"/>
              </a:rPr>
              <a:t>Matching </a:t>
            </a:r>
            <a:r>
              <a:rPr lang="en-US" sz="2000" dirty="0">
                <a:solidFill>
                  <a:srgbClr val="A71D5D"/>
                </a:solidFill>
                <a:latin typeface="JetBrains Mono"/>
              </a:rPr>
              <a:t>catch</a:t>
            </a:r>
            <a:r>
              <a:rPr lang="en-US" sz="2000" dirty="0">
                <a:latin typeface="+mj-lt"/>
              </a:rPr>
              <a:t> block</a:t>
            </a:r>
          </a:p>
          <a:p>
            <a:pPr lvl="1">
              <a:lnSpc>
                <a:spcPct val="150000"/>
              </a:lnSpc>
            </a:pPr>
            <a:r>
              <a:rPr lang="en-US" sz="2000" dirty="0">
                <a:latin typeface="+mj-lt"/>
              </a:rPr>
              <a:t>Previous scope</a:t>
            </a:r>
          </a:p>
          <a:p>
            <a:pPr>
              <a:lnSpc>
                <a:spcPct val="150000"/>
              </a:lnSpc>
            </a:pPr>
            <a:r>
              <a:rPr lang="en-US" sz="2200" dirty="0">
                <a:latin typeface="+mj-lt"/>
              </a:rPr>
              <a:t>Terminating current scope calls destructors of scope objects.</a:t>
            </a:r>
          </a:p>
        </p:txBody>
      </p:sp>
      <p:sp>
        <p:nvSpPr>
          <p:cNvPr id="7" name="Rectangle 2">
            <a:extLst>
              <a:ext uri="{FF2B5EF4-FFF2-40B4-BE49-F238E27FC236}">
                <a16:creationId xmlns:a16="http://schemas.microsoft.com/office/drawing/2014/main" id="{B7FC2CF6-167D-45D5-B0A8-39B3EDA56E9D}"/>
              </a:ext>
            </a:extLst>
          </p:cNvPr>
          <p:cNvSpPr>
            <a:spLocks noChangeArrowheads="1"/>
          </p:cNvSpPr>
          <p:nvPr/>
        </p:nvSpPr>
        <p:spPr bwMode="auto">
          <a:xfrm>
            <a:off x="8669040" y="901432"/>
            <a:ext cx="2944204"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A71D5D"/>
                </a:solidFill>
                <a:effectLst/>
                <a:latin typeface="JetBrains Mono"/>
              </a:rPr>
              <a:t>throw </a:t>
            </a:r>
            <a:r>
              <a:rPr kumimoji="0" lang="en-US" altLang="en-US" sz="2800" b="0" i="0" u="none" strike="noStrike" cap="none" normalizeH="0" baseline="0" dirty="0">
                <a:ln>
                  <a:noFill/>
                </a:ln>
                <a:solidFill>
                  <a:srgbClr val="0086B3"/>
                </a:solidFill>
                <a:effectLst/>
                <a:latin typeface="JetBrains Mono"/>
              </a:rPr>
              <a:t>5</a:t>
            </a:r>
            <a:r>
              <a:rPr kumimoji="0" lang="en-US" altLang="en-US" sz="2800" b="0" i="0" u="none" strike="noStrike" cap="none" normalizeH="0" baseline="0" dirty="0">
                <a:ln>
                  <a:noFill/>
                </a:ln>
                <a:solidFill>
                  <a:srgbClr val="63A35C"/>
                </a:solidFill>
                <a:effectLst/>
                <a:latin typeface="JetBrains Mono"/>
              </a:rPr>
              <a:t>;</a:t>
            </a:r>
            <a:br>
              <a:rPr kumimoji="0" lang="en-US" altLang="en-US" sz="2800" b="0" i="0" u="none" strike="noStrike" cap="none" normalizeH="0" baseline="0" dirty="0">
                <a:ln>
                  <a:noFill/>
                </a:ln>
                <a:solidFill>
                  <a:srgbClr val="63A35C"/>
                </a:solidFill>
                <a:effectLst/>
                <a:latin typeface="JetBrains Mono"/>
              </a:rPr>
            </a:br>
            <a:r>
              <a:rPr kumimoji="0" lang="en-US" altLang="en-US" sz="2800" b="0" i="0" u="none" strike="noStrike" cap="none" normalizeH="0" baseline="0" dirty="0">
                <a:ln>
                  <a:noFill/>
                </a:ln>
                <a:solidFill>
                  <a:srgbClr val="A71D5D"/>
                </a:solidFill>
                <a:effectLst/>
                <a:latin typeface="JetBrains Mono"/>
              </a:rPr>
              <a:t>throw </a:t>
            </a:r>
            <a:r>
              <a:rPr kumimoji="0" lang="en-US" altLang="en-US" sz="2800" b="0" i="0" u="none" strike="noStrike" cap="none" normalizeH="0" baseline="0" dirty="0">
                <a:ln>
                  <a:noFill/>
                </a:ln>
                <a:solidFill>
                  <a:srgbClr val="183691"/>
                </a:solidFill>
                <a:effectLst/>
                <a:latin typeface="JetBrains Mono"/>
              </a:rPr>
              <a:t>"Exception"</a:t>
            </a:r>
            <a:r>
              <a:rPr kumimoji="0" lang="en-US" altLang="en-US" sz="2800" b="0" i="0" u="none" strike="noStrike" cap="none" normalizeH="0" baseline="0" dirty="0">
                <a:ln>
                  <a:noFill/>
                </a:ln>
                <a:solidFill>
                  <a:srgbClr val="63A35C"/>
                </a:solidFill>
                <a:effectLst/>
                <a:latin typeface="JetBrains Mono"/>
              </a:rPr>
              <a:t>;</a:t>
            </a:r>
            <a:br>
              <a:rPr kumimoji="0" lang="en-US" altLang="en-US" sz="2800" b="0" i="0" u="none" strike="noStrike" cap="none" normalizeH="0" baseline="0" dirty="0">
                <a:ln>
                  <a:noFill/>
                </a:ln>
                <a:solidFill>
                  <a:srgbClr val="63A35C"/>
                </a:solidFill>
                <a:effectLst/>
                <a:latin typeface="JetBrains Mono"/>
              </a:rPr>
            </a:br>
            <a:r>
              <a:rPr kumimoji="0" lang="en-US" altLang="en-US" sz="2800" b="0" i="0" u="none" strike="noStrike" cap="none" normalizeH="0" baseline="0" dirty="0">
                <a:ln>
                  <a:noFill/>
                </a:ln>
                <a:solidFill>
                  <a:srgbClr val="A71D5D"/>
                </a:solidFill>
                <a:effectLst/>
                <a:latin typeface="JetBrains Mono"/>
              </a:rPr>
              <a:t>throw </a:t>
            </a:r>
            <a:r>
              <a:rPr kumimoji="0" lang="en-US" altLang="en-US" sz="2800" b="0" i="0" u="none" strike="noStrike" cap="none" normalizeH="0" baseline="0" dirty="0">
                <a:ln>
                  <a:noFill/>
                </a:ln>
                <a:solidFill>
                  <a:srgbClr val="0086B3"/>
                </a:solidFill>
                <a:effectLst/>
                <a:latin typeface="JetBrains Mono"/>
              </a:rPr>
              <a:t>Point</a:t>
            </a:r>
            <a:r>
              <a:rPr kumimoji="0" lang="en-US" altLang="en-US" sz="2800" b="0" i="0" u="none" strike="noStrike" cap="none" normalizeH="0" baseline="0" dirty="0">
                <a:ln>
                  <a:noFill/>
                </a:ln>
                <a:solidFill>
                  <a:srgbClr val="63A35C"/>
                </a:solidFill>
                <a:effectLst/>
                <a:latin typeface="JetBrains Mono"/>
              </a:rPr>
              <a:t>();</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5C5B1FF6-7909-4EB6-9E71-5974D9F3578C}"/>
              </a:ext>
            </a:extLst>
          </p:cNvPr>
          <p:cNvSpPr>
            <a:spLocks noChangeArrowheads="1"/>
          </p:cNvSpPr>
          <p:nvPr/>
        </p:nvSpPr>
        <p:spPr bwMode="auto">
          <a:xfrm>
            <a:off x="7252635" y="3004342"/>
            <a:ext cx="4825488"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71D5D"/>
                </a:solidFill>
                <a:effectLst/>
                <a:latin typeface="JetBrains Mono"/>
              </a:rPr>
              <a:t>try </a:t>
            </a:r>
            <a:r>
              <a:rPr kumimoji="0" lang="en-US" altLang="en-US" sz="2000" b="0" i="0" u="none" strike="noStrike" cap="none" normalizeH="0" baseline="0" dirty="0">
                <a:ln>
                  <a:noFill/>
                </a:ln>
                <a:solidFill>
                  <a:srgbClr val="63A35C"/>
                </a:solidFill>
                <a:effectLst/>
                <a:latin typeface="JetBrains Mono"/>
              </a:rPr>
              <a:t>{ </a:t>
            </a:r>
            <a:br>
              <a:rPr kumimoji="0" lang="en-US" altLang="en-US" sz="2000" b="0" i="0" u="none" strike="noStrike" cap="none" normalizeH="0" baseline="0" dirty="0">
                <a:ln>
                  <a:noFill/>
                </a:ln>
                <a:solidFill>
                  <a:srgbClr val="63A35C"/>
                </a:solidFill>
                <a:effectLst/>
                <a:latin typeface="JetBrains Mono"/>
              </a:rPr>
            </a:br>
            <a:r>
              <a:rPr kumimoji="0" lang="en-US" altLang="en-US" sz="2000" b="0" i="0" u="none" strike="noStrike" cap="none" normalizeH="0" baseline="0" dirty="0">
                <a:ln>
                  <a:noFill/>
                </a:ln>
                <a:solidFill>
                  <a:srgbClr val="63A35C"/>
                </a:solidFill>
                <a:effectLst/>
                <a:latin typeface="JetBrains Mono"/>
              </a:rPr>
              <a:t>   </a:t>
            </a:r>
            <a:r>
              <a:rPr kumimoji="0" lang="en-US" altLang="en-US" sz="2000" b="0" i="0" u="none" strike="noStrike" cap="none" normalizeH="0" baseline="0" dirty="0">
                <a:ln>
                  <a:noFill/>
                </a:ln>
                <a:solidFill>
                  <a:srgbClr val="969896"/>
                </a:solidFill>
                <a:effectLst/>
                <a:latin typeface="JetBrains Mono"/>
              </a:rPr>
              <a:t>// code that might throw an exception </a:t>
            </a:r>
            <a:br>
              <a:rPr kumimoji="0" lang="en-US" altLang="en-US" sz="2000" b="0" i="0" u="none" strike="noStrike" cap="none" normalizeH="0" baseline="0" dirty="0">
                <a:ln>
                  <a:noFill/>
                </a:ln>
                <a:solidFill>
                  <a:srgbClr val="969896"/>
                </a:solidFill>
                <a:effectLst/>
                <a:latin typeface="JetBrains Mono"/>
              </a:rPr>
            </a:br>
            <a:r>
              <a:rPr kumimoji="0" lang="en-US" altLang="en-US" sz="2000" b="0" i="0" u="none" strike="noStrike" cap="none" normalizeH="0" baseline="0" dirty="0">
                <a:ln>
                  <a:noFill/>
                </a:ln>
                <a:solidFill>
                  <a:srgbClr val="969896"/>
                </a:solidFill>
                <a:effectLst/>
                <a:latin typeface="JetBrains Mono"/>
              </a:rPr>
              <a:t>   </a:t>
            </a:r>
            <a:r>
              <a:rPr kumimoji="0" lang="en-US" altLang="en-US" sz="2000" b="0" i="0" u="none" strike="noStrike" cap="none" normalizeH="0" baseline="0" dirty="0">
                <a:ln>
                  <a:noFill/>
                </a:ln>
                <a:solidFill>
                  <a:srgbClr val="A71D5D"/>
                </a:solidFill>
                <a:effectLst/>
                <a:latin typeface="JetBrains Mono"/>
              </a:rPr>
              <a:t>throw </a:t>
            </a:r>
            <a:r>
              <a:rPr kumimoji="0" lang="en-US" altLang="en-US" sz="2000" b="0" i="0" u="none" strike="noStrike" cap="none" normalizeH="0" baseline="0" dirty="0">
                <a:ln>
                  <a:noFill/>
                </a:ln>
                <a:solidFill>
                  <a:srgbClr val="0086B3"/>
                </a:solidFill>
                <a:effectLst/>
                <a:latin typeface="JetBrains Mono"/>
              </a:rPr>
              <a:t>20</a:t>
            </a:r>
            <a:r>
              <a:rPr kumimoji="0" lang="en-US" altLang="en-US" sz="2000" b="0" i="0" u="none" strike="noStrike" cap="none" normalizeH="0" baseline="0" dirty="0">
                <a:ln>
                  <a:noFill/>
                </a:ln>
                <a:solidFill>
                  <a:srgbClr val="63A35C"/>
                </a:solidFill>
                <a:effectLst/>
                <a:latin typeface="JetBrains Mono"/>
              </a:rPr>
              <a:t>;</a:t>
            </a:r>
            <a:br>
              <a:rPr kumimoji="0" lang="en-US" altLang="en-US" sz="2000" b="0" i="0" u="none" strike="noStrike" cap="none" normalizeH="0" baseline="0" dirty="0">
                <a:ln>
                  <a:noFill/>
                </a:ln>
                <a:solidFill>
                  <a:srgbClr val="63A35C"/>
                </a:solidFill>
                <a:effectLst/>
                <a:latin typeface="JetBrains Mono"/>
              </a:rPr>
            </a:br>
            <a:r>
              <a:rPr kumimoji="0" lang="en-US" altLang="en-US" sz="2000" b="0" i="0" u="none" strike="noStrike" cap="none" normalizeH="0" baseline="0" dirty="0">
                <a:ln>
                  <a:noFill/>
                </a:ln>
                <a:solidFill>
                  <a:srgbClr val="63A35C"/>
                </a:solidFill>
                <a:effectLst/>
                <a:latin typeface="JetBrains Mono"/>
              </a:rPr>
              <a:t>}</a:t>
            </a:r>
            <a:br>
              <a:rPr kumimoji="0" lang="en-US" altLang="en-US" sz="2000" b="0" i="0" u="none" strike="noStrike" cap="none" normalizeH="0" baseline="0" dirty="0">
                <a:ln>
                  <a:noFill/>
                </a:ln>
                <a:solidFill>
                  <a:srgbClr val="63A35C"/>
                </a:solidFill>
                <a:effectLst/>
                <a:latin typeface="JetBrains Mono"/>
              </a:rPr>
            </a:br>
            <a:r>
              <a:rPr kumimoji="0" lang="en-US" altLang="en-US" sz="2000" b="0" i="0" u="none" strike="noStrike" cap="none" normalizeH="0" baseline="0" dirty="0">
                <a:ln>
                  <a:noFill/>
                </a:ln>
                <a:solidFill>
                  <a:srgbClr val="A71D5D"/>
                </a:solidFill>
                <a:effectLst/>
                <a:latin typeface="JetBrains Mono"/>
              </a:rPr>
              <a:t>catch </a:t>
            </a:r>
            <a:r>
              <a:rPr kumimoji="0" lang="en-US" altLang="en-US" sz="2000" b="0" i="0" u="none" strike="noStrike" cap="none" normalizeH="0" baseline="0" dirty="0">
                <a:ln>
                  <a:noFill/>
                </a:ln>
                <a:solidFill>
                  <a:srgbClr val="63A35C"/>
                </a:solidFill>
                <a:effectLst/>
                <a:latin typeface="JetBrains Mono"/>
              </a:rPr>
              <a:t>(</a:t>
            </a:r>
            <a:r>
              <a:rPr kumimoji="0" lang="en-US" altLang="en-US" sz="2000" b="0" i="0" u="none" strike="noStrike" cap="none" normalizeH="0" baseline="0" dirty="0">
                <a:ln>
                  <a:noFill/>
                </a:ln>
                <a:solidFill>
                  <a:srgbClr val="A71D5D"/>
                </a:solidFill>
                <a:effectLst/>
                <a:latin typeface="JetBrains Mono"/>
              </a:rPr>
              <a:t>const int &amp;</a:t>
            </a:r>
            <a:r>
              <a:rPr kumimoji="0" lang="en-US" altLang="en-US" sz="2000" b="0" i="0" u="none" strike="noStrike" cap="none" normalizeH="0" baseline="0" dirty="0">
                <a:ln>
                  <a:noFill/>
                </a:ln>
                <a:solidFill>
                  <a:srgbClr val="0086B3"/>
                </a:solidFill>
                <a:effectLst/>
                <a:latin typeface="JetBrains Mono"/>
              </a:rPr>
              <a:t>e</a:t>
            </a:r>
            <a:r>
              <a:rPr kumimoji="0" lang="en-US" altLang="en-US" sz="2000" b="0" i="0" u="none" strike="noStrike" cap="none" normalizeH="0" baseline="0" dirty="0">
                <a:ln>
                  <a:noFill/>
                </a:ln>
                <a:solidFill>
                  <a:srgbClr val="63A35C"/>
                </a:solidFill>
                <a:effectLst/>
                <a:latin typeface="JetBrains Mono"/>
              </a:rPr>
              <a:t>) </a:t>
            </a:r>
            <a:r>
              <a:rPr kumimoji="0" lang="en-US" altLang="en-US" sz="2000" b="0" i="0" u="none" strike="noStrike" cap="none" normalizeH="0" baseline="0" dirty="0">
                <a:ln>
                  <a:noFill/>
                </a:ln>
                <a:solidFill>
                  <a:srgbClr val="969896"/>
                </a:solidFill>
                <a:effectLst/>
                <a:latin typeface="JetBrains Mono"/>
              </a:rPr>
              <a:t>// caught exception type</a:t>
            </a:r>
            <a:br>
              <a:rPr kumimoji="0" lang="en-US" altLang="en-US" sz="2000" b="0" i="0" u="none" strike="noStrike" cap="none" normalizeH="0" baseline="0" dirty="0">
                <a:ln>
                  <a:noFill/>
                </a:ln>
                <a:solidFill>
                  <a:srgbClr val="969896"/>
                </a:solidFill>
                <a:effectLst/>
                <a:latin typeface="JetBrains Mono"/>
              </a:rPr>
            </a:br>
            <a:r>
              <a:rPr kumimoji="0" lang="en-US" altLang="en-US" sz="2000" b="0" i="0" u="none" strike="noStrike" cap="none" normalizeH="0" baseline="0" dirty="0">
                <a:ln>
                  <a:noFill/>
                </a:ln>
                <a:solidFill>
                  <a:srgbClr val="63A35C"/>
                </a:solidFill>
                <a:effectLst/>
                <a:latin typeface="JetBrains Mono"/>
              </a:rPr>
              <a:t>{</a:t>
            </a:r>
            <a:br>
              <a:rPr kumimoji="0" lang="en-US" altLang="en-US" sz="2000" b="0" i="0" u="none" strike="noStrike" cap="none" normalizeH="0" baseline="0" dirty="0">
                <a:ln>
                  <a:noFill/>
                </a:ln>
                <a:solidFill>
                  <a:srgbClr val="63A35C"/>
                </a:solidFill>
                <a:effectLst/>
                <a:latin typeface="JetBrains Mono"/>
              </a:rPr>
            </a:br>
            <a:r>
              <a:rPr kumimoji="0" lang="en-US" altLang="en-US" sz="2000" b="0" i="0" u="none" strike="noStrike" cap="none" normalizeH="0" baseline="0" dirty="0">
                <a:ln>
                  <a:noFill/>
                </a:ln>
                <a:solidFill>
                  <a:srgbClr val="63A35C"/>
                </a:solidFill>
                <a:effectLst/>
                <a:latin typeface="JetBrains Mono"/>
              </a:rPr>
              <a:t>   </a:t>
            </a:r>
            <a:r>
              <a:rPr kumimoji="0" lang="en-US" altLang="en-US" sz="2000" b="0" i="0" u="none" strike="noStrike" cap="none" normalizeH="0" baseline="0" dirty="0">
                <a:ln>
                  <a:noFill/>
                </a:ln>
                <a:solidFill>
                  <a:srgbClr val="008080"/>
                </a:solidFill>
                <a:effectLst/>
                <a:latin typeface="JetBrains Mono"/>
              </a:rPr>
              <a:t>std</a:t>
            </a:r>
            <a:r>
              <a:rPr kumimoji="0" lang="en-US" altLang="en-US" sz="2000" b="0" i="0" u="none" strike="noStrike" cap="none" normalizeH="0" baseline="0" dirty="0">
                <a:ln>
                  <a:noFill/>
                </a:ln>
                <a:solidFill>
                  <a:srgbClr val="A71D5D"/>
                </a:solidFill>
                <a:effectLst/>
                <a:latin typeface="JetBrains Mono"/>
              </a:rPr>
              <a:t>::</a:t>
            </a:r>
            <a:r>
              <a:rPr kumimoji="0" lang="en-US" altLang="en-US" sz="2000" b="0" i="0" u="none" strike="noStrike" cap="none" normalizeH="0" baseline="0" dirty="0" err="1">
                <a:ln>
                  <a:noFill/>
                </a:ln>
                <a:solidFill>
                  <a:srgbClr val="0086B3"/>
                </a:solidFill>
                <a:effectLst/>
                <a:latin typeface="JetBrains Mono"/>
              </a:rPr>
              <a:t>cout</a:t>
            </a:r>
            <a:r>
              <a:rPr kumimoji="0" lang="en-US" altLang="en-US" sz="2000" b="0" i="0" u="none" strike="noStrike" cap="none" normalizeH="0" baseline="0" dirty="0">
                <a:ln>
                  <a:noFill/>
                </a:ln>
                <a:solidFill>
                  <a:srgbClr val="0086B3"/>
                </a:solidFill>
                <a:effectLst/>
                <a:latin typeface="JetBrains Mono"/>
              </a:rPr>
              <a:t> </a:t>
            </a:r>
            <a:r>
              <a:rPr kumimoji="0" lang="en-US" altLang="en-US" sz="2000" b="0" i="0" u="none" strike="noStrike" cap="none" normalizeH="0" baseline="0" dirty="0">
                <a:ln>
                  <a:noFill/>
                </a:ln>
                <a:solidFill>
                  <a:srgbClr val="008080"/>
                </a:solidFill>
                <a:effectLst/>
                <a:latin typeface="JetBrains Mono"/>
              </a:rPr>
              <a:t>&lt;&lt; </a:t>
            </a:r>
            <a:r>
              <a:rPr kumimoji="0" lang="en-US" altLang="en-US" sz="2000" b="0" i="0" u="none" strike="noStrike" cap="none" normalizeH="0" baseline="0" dirty="0">
                <a:ln>
                  <a:noFill/>
                </a:ln>
                <a:solidFill>
                  <a:srgbClr val="183691"/>
                </a:solidFill>
                <a:effectLst/>
                <a:latin typeface="JetBrains Mono"/>
              </a:rPr>
              <a:t>"Caught exception: "</a:t>
            </a:r>
            <a:br>
              <a:rPr kumimoji="0" lang="en-US" altLang="en-US" sz="2000" b="0" i="0" u="none" strike="noStrike" cap="none" normalizeH="0" baseline="0" dirty="0">
                <a:ln>
                  <a:noFill/>
                </a:ln>
                <a:solidFill>
                  <a:srgbClr val="183691"/>
                </a:solidFill>
                <a:effectLst/>
                <a:latin typeface="JetBrains Mono"/>
              </a:rPr>
            </a:br>
            <a:r>
              <a:rPr kumimoji="0" lang="en-US" altLang="en-US" sz="2000" b="0" i="0" u="none" strike="noStrike" cap="none" normalizeH="0" baseline="0" dirty="0">
                <a:ln>
                  <a:noFill/>
                </a:ln>
                <a:solidFill>
                  <a:srgbClr val="183691"/>
                </a:solidFill>
                <a:effectLst/>
                <a:latin typeface="JetBrains Mono"/>
              </a:rPr>
              <a:t>   </a:t>
            </a:r>
            <a:r>
              <a:rPr kumimoji="0" lang="en-US" altLang="en-US" sz="2000" b="0" i="0" u="none" strike="noStrike" cap="none" normalizeH="0" baseline="0" dirty="0">
                <a:ln>
                  <a:noFill/>
                </a:ln>
                <a:solidFill>
                  <a:srgbClr val="008080"/>
                </a:solidFill>
                <a:effectLst/>
                <a:latin typeface="JetBrains Mono"/>
              </a:rPr>
              <a:t>&lt;&lt; </a:t>
            </a:r>
            <a:r>
              <a:rPr kumimoji="0" lang="en-US" altLang="en-US" sz="2000" b="0" i="0" u="none" strike="noStrike" cap="none" normalizeH="0" baseline="0" dirty="0">
                <a:ln>
                  <a:noFill/>
                </a:ln>
                <a:solidFill>
                  <a:srgbClr val="0086B3"/>
                </a:solidFill>
                <a:effectLst/>
                <a:latin typeface="JetBrains Mono"/>
              </a:rPr>
              <a:t>e</a:t>
            </a:r>
            <a:r>
              <a:rPr kumimoji="0" lang="en-US" altLang="en-US" sz="2000" b="0" i="0" u="none" strike="noStrike" cap="none" normalizeH="0" baseline="0" dirty="0">
                <a:ln>
                  <a:noFill/>
                </a:ln>
                <a:solidFill>
                  <a:srgbClr val="008080"/>
                </a:solidFill>
                <a:effectLst/>
                <a:latin typeface="JetBrains Mono"/>
              </a:rPr>
              <a:t>&lt;&lt; std</a:t>
            </a:r>
            <a:r>
              <a:rPr kumimoji="0" lang="en-US" altLang="en-US" sz="2000" b="0" i="0" u="none" strike="noStrike" cap="none" normalizeH="0" baseline="0" dirty="0">
                <a:ln>
                  <a:noFill/>
                </a:ln>
                <a:solidFill>
                  <a:srgbClr val="A71D5D"/>
                </a:solidFill>
                <a:effectLst/>
                <a:latin typeface="JetBrains Mono"/>
              </a:rPr>
              <a:t>::</a:t>
            </a:r>
            <a:r>
              <a:rPr kumimoji="0" lang="en-US" altLang="en-US" sz="2000" b="0" i="0" u="none" strike="noStrike" cap="none" normalizeH="0" baseline="0" dirty="0" err="1">
                <a:ln>
                  <a:noFill/>
                </a:ln>
                <a:solidFill>
                  <a:srgbClr val="0086B3"/>
                </a:solidFill>
                <a:effectLst/>
                <a:latin typeface="JetBrains Mono"/>
              </a:rPr>
              <a:t>endl</a:t>
            </a:r>
            <a:r>
              <a:rPr kumimoji="0" lang="en-US" altLang="en-US" sz="2000" b="0" i="0" u="none" strike="noStrike" cap="none" normalizeH="0" baseline="0" dirty="0">
                <a:ln>
                  <a:noFill/>
                </a:ln>
                <a:solidFill>
                  <a:srgbClr val="63A35C"/>
                </a:solidFill>
                <a:effectLst/>
                <a:latin typeface="JetBrains Mono"/>
              </a:rPr>
              <a:t>;</a:t>
            </a:r>
            <a:br>
              <a:rPr kumimoji="0" lang="en-US" altLang="en-US" sz="2000" b="0" i="0" u="none" strike="noStrike" cap="none" normalizeH="0" baseline="0" dirty="0">
                <a:ln>
                  <a:noFill/>
                </a:ln>
                <a:solidFill>
                  <a:srgbClr val="63A35C"/>
                </a:solidFill>
                <a:effectLst/>
                <a:latin typeface="JetBrains Mono"/>
              </a:rPr>
            </a:br>
            <a:r>
              <a:rPr kumimoji="0" lang="en-US" altLang="en-US" sz="2000" b="0" i="0" u="none" strike="noStrike" cap="none" normalizeH="0" baseline="0" dirty="0">
                <a:ln>
                  <a:noFill/>
                </a:ln>
                <a:solidFill>
                  <a:srgbClr val="63A35C"/>
                </a:solidFill>
                <a:effectLst/>
                <a:latin typeface="JetBrains Mono"/>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FE3148CD-2F57-4984-A150-9BDED45FEC11}"/>
              </a:ext>
            </a:extLst>
          </p:cNvPr>
          <p:cNvSpPr/>
          <p:nvPr/>
        </p:nvSpPr>
        <p:spPr>
          <a:xfrm>
            <a:off x="7834302" y="6028303"/>
            <a:ext cx="2810578" cy="461665"/>
          </a:xfrm>
          <a:prstGeom prst="rect">
            <a:avLst/>
          </a:prstGeom>
        </p:spPr>
        <p:txBody>
          <a:bodyPr wrap="none">
            <a:spAutoFit/>
          </a:bodyPr>
          <a:lstStyle/>
          <a:p>
            <a:r>
              <a:rPr lang="en-US" sz="2400" dirty="0"/>
              <a:t>Caught exception: 20</a:t>
            </a:r>
          </a:p>
        </p:txBody>
      </p:sp>
    </p:spTree>
    <p:extLst>
      <p:ext uri="{BB962C8B-B14F-4D97-AF65-F5344CB8AC3E}">
        <p14:creationId xmlns:p14="http://schemas.microsoft.com/office/powerpoint/2010/main" val="298333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8032"/>
            <a:ext cx="10972800" cy="1066800"/>
          </a:xfrm>
        </p:spPr>
        <p:txBody>
          <a:bodyPr>
            <a:normAutofit/>
          </a:bodyPr>
          <a:lstStyle/>
          <a:p>
            <a:r>
              <a:rPr lang="en-US" dirty="0"/>
              <a:t>Exceptions in C++</a:t>
            </a:r>
          </a:p>
        </p:txBody>
      </p:sp>
      <p:sp>
        <p:nvSpPr>
          <p:cNvPr id="4" name="Slide Number Placeholder 3"/>
          <p:cNvSpPr>
            <a:spLocks noGrp="1"/>
          </p:cNvSpPr>
          <p:nvPr>
            <p:ph type="sldNum" sz="quarter" idx="12"/>
          </p:nvPr>
        </p:nvSpPr>
        <p:spPr/>
        <p:txBody>
          <a:bodyPr/>
          <a:lstStyle/>
          <a:p>
            <a:fld id="{B52F3321-D1B1-4887-83AE-A4488FE8D36A}" type="slidenum">
              <a:rPr lang="he-IL" smtClean="0"/>
              <a:pPr/>
              <a:t>6</a:t>
            </a:fld>
            <a:endParaRPr lang="en-US" dirty="0"/>
          </a:p>
        </p:txBody>
      </p:sp>
      <p:sp>
        <p:nvSpPr>
          <p:cNvPr id="3" name="Content Placeholder 2"/>
          <p:cNvSpPr>
            <a:spLocks noGrp="1"/>
          </p:cNvSpPr>
          <p:nvPr>
            <p:ph sz="quarter" idx="1"/>
          </p:nvPr>
        </p:nvSpPr>
        <p:spPr>
          <a:xfrm>
            <a:off x="435430" y="1494067"/>
            <a:ext cx="5872841" cy="5012230"/>
          </a:xfrm>
        </p:spPr>
        <p:txBody>
          <a:bodyPr>
            <a:normAutofit/>
          </a:bodyPr>
          <a:lstStyle/>
          <a:p>
            <a:pPr>
              <a:lnSpc>
                <a:spcPct val="150000"/>
              </a:lnSpc>
            </a:pPr>
            <a:r>
              <a:rPr lang="en-US" dirty="0">
                <a:latin typeface="+mj-lt"/>
              </a:rPr>
              <a:t>We can miss exceptions</a:t>
            </a:r>
          </a:p>
          <a:p>
            <a:pPr>
              <a:lnSpc>
                <a:spcPct val="150000"/>
              </a:lnSpc>
            </a:pPr>
            <a:r>
              <a:rPr lang="en-US" dirty="0">
                <a:latin typeface="+mj-lt"/>
              </a:rPr>
              <a:t>We can have many catch clauses</a:t>
            </a:r>
          </a:p>
          <a:p>
            <a:pPr>
              <a:lnSpc>
                <a:spcPct val="150000"/>
              </a:lnSpc>
            </a:pPr>
            <a:r>
              <a:rPr lang="en-US" dirty="0">
                <a:latin typeface="+mj-lt"/>
              </a:rPr>
              <a:t>We can catch all types of exceptions</a:t>
            </a:r>
            <a:endParaRPr lang="en-US" sz="2400" dirty="0">
              <a:latin typeface="+mj-lt"/>
            </a:endParaRPr>
          </a:p>
        </p:txBody>
      </p:sp>
      <p:sp>
        <p:nvSpPr>
          <p:cNvPr id="5" name="Rectangle 4">
            <a:extLst>
              <a:ext uri="{FF2B5EF4-FFF2-40B4-BE49-F238E27FC236}">
                <a16:creationId xmlns:a16="http://schemas.microsoft.com/office/drawing/2014/main" id="{5CFF115A-AA43-46A5-A8AA-C4BBF4031DCC}"/>
              </a:ext>
            </a:extLst>
          </p:cNvPr>
          <p:cNvSpPr/>
          <p:nvPr/>
        </p:nvSpPr>
        <p:spPr>
          <a:xfrm>
            <a:off x="6545581" y="3026040"/>
            <a:ext cx="5718104" cy="369332"/>
          </a:xfrm>
          <a:prstGeom prst="rect">
            <a:avLst/>
          </a:prstGeom>
        </p:spPr>
        <p:txBody>
          <a:bodyPr wrap="none">
            <a:spAutoFit/>
          </a:bodyPr>
          <a:lstStyle/>
          <a:p>
            <a:r>
              <a:rPr lang="en-US" dirty="0"/>
              <a:t>terminate called after throwing an instance of 'char const*'</a:t>
            </a:r>
          </a:p>
        </p:txBody>
      </p:sp>
      <p:sp>
        <p:nvSpPr>
          <p:cNvPr id="6" name="Rectangle 1">
            <a:extLst>
              <a:ext uri="{FF2B5EF4-FFF2-40B4-BE49-F238E27FC236}">
                <a16:creationId xmlns:a16="http://schemas.microsoft.com/office/drawing/2014/main" id="{A2CF61BB-4708-4AD9-889E-3BAB28B3C640}"/>
              </a:ext>
            </a:extLst>
          </p:cNvPr>
          <p:cNvSpPr>
            <a:spLocks noChangeArrowheads="1"/>
          </p:cNvSpPr>
          <p:nvPr/>
        </p:nvSpPr>
        <p:spPr bwMode="auto">
          <a:xfrm>
            <a:off x="7037614" y="551553"/>
            <a:ext cx="3887283"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A71D5D"/>
                </a:solidFill>
                <a:effectLst/>
                <a:latin typeface="JetBrains Mono"/>
              </a:rPr>
              <a:t>try </a:t>
            </a:r>
            <a:r>
              <a:rPr kumimoji="0" lang="en-US" altLang="en-US" sz="1600" b="0" i="0" u="none" strike="noStrike" cap="none" normalizeH="0" baseline="0" dirty="0">
                <a:ln>
                  <a:noFill/>
                </a:ln>
                <a:solidFill>
                  <a:srgbClr val="63A35C"/>
                </a:solidFill>
                <a:effectLst/>
                <a:latin typeface="JetBrains Mono"/>
              </a:rPr>
              <a:t>{</a:t>
            </a:r>
            <a:br>
              <a:rPr kumimoji="0" lang="en-US" altLang="en-US" sz="1600" b="0" i="0" u="none" strike="noStrike" cap="none" normalizeH="0" baseline="0" dirty="0">
                <a:ln>
                  <a:noFill/>
                </a:ln>
                <a:solidFill>
                  <a:srgbClr val="63A35C"/>
                </a:solidFill>
                <a:effectLst/>
                <a:latin typeface="JetBrains Mono"/>
              </a:rPr>
            </a:br>
            <a:r>
              <a:rPr kumimoji="0" lang="en-US" altLang="en-US" sz="1600" b="0" i="0" u="none" strike="noStrike" cap="none" normalizeH="0" baseline="0" dirty="0">
                <a:ln>
                  <a:noFill/>
                </a:ln>
                <a:solidFill>
                  <a:srgbClr val="63A35C"/>
                </a:solidFill>
                <a:effectLst/>
                <a:latin typeface="JetBrains Mono"/>
              </a:rPr>
              <a:t>   </a:t>
            </a:r>
            <a:r>
              <a:rPr kumimoji="0" lang="en-US" altLang="en-US" sz="1600" b="0" i="0" u="none" strike="noStrike" cap="none" normalizeH="0" baseline="0" dirty="0">
                <a:ln>
                  <a:noFill/>
                </a:ln>
                <a:solidFill>
                  <a:srgbClr val="969896"/>
                </a:solidFill>
                <a:effectLst/>
                <a:latin typeface="JetBrains Mono"/>
              </a:rPr>
              <a:t>// code that might throw an exception</a:t>
            </a:r>
            <a:br>
              <a:rPr kumimoji="0" lang="en-US" altLang="en-US" sz="1600" b="0" i="0" u="none" strike="noStrike" cap="none" normalizeH="0" baseline="0" dirty="0">
                <a:ln>
                  <a:noFill/>
                </a:ln>
                <a:solidFill>
                  <a:srgbClr val="969896"/>
                </a:solidFill>
                <a:effectLst/>
                <a:latin typeface="JetBrains Mono"/>
              </a:rPr>
            </a:br>
            <a:r>
              <a:rPr kumimoji="0" lang="en-US" altLang="en-US" sz="1600" b="0" i="0" u="none" strike="noStrike" cap="none" normalizeH="0" baseline="0" dirty="0">
                <a:ln>
                  <a:noFill/>
                </a:ln>
                <a:solidFill>
                  <a:srgbClr val="969896"/>
                </a:solidFill>
                <a:effectLst/>
                <a:latin typeface="JetBrains Mono"/>
              </a:rPr>
              <a:t>   </a:t>
            </a:r>
            <a:r>
              <a:rPr kumimoji="0" lang="en-US" altLang="en-US" sz="1600" b="0" i="0" u="none" strike="noStrike" cap="none" normalizeH="0" baseline="0" dirty="0">
                <a:ln>
                  <a:noFill/>
                </a:ln>
                <a:solidFill>
                  <a:srgbClr val="A71D5D"/>
                </a:solidFill>
                <a:effectLst/>
                <a:latin typeface="JetBrains Mono"/>
              </a:rPr>
              <a:t>throw </a:t>
            </a:r>
            <a:r>
              <a:rPr kumimoji="0" lang="en-US" altLang="en-US" sz="1600" b="0" i="0" u="none" strike="noStrike" cap="none" normalizeH="0" baseline="0" dirty="0">
                <a:ln>
                  <a:noFill/>
                </a:ln>
                <a:solidFill>
                  <a:srgbClr val="183691"/>
                </a:solidFill>
                <a:effectLst/>
                <a:latin typeface="JetBrains Mono"/>
              </a:rPr>
              <a:t>"20"</a:t>
            </a:r>
            <a:r>
              <a:rPr kumimoji="0" lang="en-US" altLang="en-US" sz="1600" b="0" i="0" u="none" strike="noStrike" cap="none" normalizeH="0" baseline="0" dirty="0">
                <a:ln>
                  <a:noFill/>
                </a:ln>
                <a:solidFill>
                  <a:srgbClr val="63A35C"/>
                </a:solidFill>
                <a:effectLst/>
                <a:latin typeface="JetBrains Mono"/>
              </a:rPr>
              <a:t>;</a:t>
            </a:r>
            <a:br>
              <a:rPr kumimoji="0" lang="en-US" altLang="en-US" sz="1600" b="0" i="0" u="none" strike="noStrike" cap="none" normalizeH="0" baseline="0" dirty="0">
                <a:ln>
                  <a:noFill/>
                </a:ln>
                <a:solidFill>
                  <a:srgbClr val="63A35C"/>
                </a:solidFill>
                <a:effectLst/>
                <a:latin typeface="JetBrains Mono"/>
              </a:rPr>
            </a:br>
            <a:r>
              <a:rPr kumimoji="0" lang="en-US" altLang="en-US" sz="1600" b="0" i="0" u="none" strike="noStrike" cap="none" normalizeH="0" baseline="0" dirty="0">
                <a:ln>
                  <a:noFill/>
                </a:ln>
                <a:solidFill>
                  <a:srgbClr val="63A35C"/>
                </a:solidFill>
                <a:effectLst/>
                <a:latin typeface="JetBrains Mono"/>
              </a:rPr>
              <a:t>}</a:t>
            </a:r>
            <a:br>
              <a:rPr kumimoji="0" lang="en-US" altLang="en-US" sz="1600" b="0" i="0" u="none" strike="noStrike" cap="none" normalizeH="0" baseline="0" dirty="0">
                <a:ln>
                  <a:noFill/>
                </a:ln>
                <a:solidFill>
                  <a:srgbClr val="63A35C"/>
                </a:solidFill>
                <a:effectLst/>
                <a:latin typeface="JetBrains Mono"/>
              </a:rPr>
            </a:br>
            <a:r>
              <a:rPr kumimoji="0" lang="en-US" altLang="en-US" sz="1600" b="0" i="0" u="none" strike="noStrike" cap="none" normalizeH="0" baseline="0" dirty="0">
                <a:ln>
                  <a:noFill/>
                </a:ln>
                <a:solidFill>
                  <a:srgbClr val="A71D5D"/>
                </a:solidFill>
                <a:effectLst/>
                <a:latin typeface="JetBrains Mono"/>
              </a:rPr>
              <a:t>catch </a:t>
            </a:r>
            <a:r>
              <a:rPr kumimoji="0" lang="en-US" altLang="en-US" sz="1600" b="0" i="0" u="none" strike="noStrike" cap="none" normalizeH="0" baseline="0" dirty="0">
                <a:ln>
                  <a:noFill/>
                </a:ln>
                <a:solidFill>
                  <a:srgbClr val="63A35C"/>
                </a:solidFill>
                <a:effectLst/>
                <a:latin typeface="JetBrains Mono"/>
              </a:rPr>
              <a:t>(</a:t>
            </a:r>
            <a:r>
              <a:rPr kumimoji="0" lang="en-US" altLang="en-US" sz="1600" b="0" i="0" u="none" strike="noStrike" cap="none" normalizeH="0" baseline="0" dirty="0">
                <a:ln>
                  <a:noFill/>
                </a:ln>
                <a:solidFill>
                  <a:srgbClr val="A71D5D"/>
                </a:solidFill>
                <a:effectLst/>
                <a:latin typeface="JetBrains Mono"/>
              </a:rPr>
              <a:t>const int &amp;</a:t>
            </a:r>
            <a:r>
              <a:rPr kumimoji="0" lang="en-US" altLang="en-US" sz="1600" b="0" i="0" u="none" strike="noStrike" cap="none" normalizeH="0" baseline="0" dirty="0">
                <a:ln>
                  <a:noFill/>
                </a:ln>
                <a:solidFill>
                  <a:srgbClr val="0086B3"/>
                </a:solidFill>
                <a:effectLst/>
                <a:latin typeface="JetBrains Mono"/>
              </a:rPr>
              <a:t>e</a:t>
            </a:r>
            <a:r>
              <a:rPr kumimoji="0" lang="en-US" altLang="en-US" sz="1600" b="0" i="0" u="none" strike="noStrike" cap="none" normalizeH="0" baseline="0" dirty="0">
                <a:ln>
                  <a:noFill/>
                </a:ln>
                <a:solidFill>
                  <a:srgbClr val="63A35C"/>
                </a:solidFill>
                <a:effectLst/>
                <a:latin typeface="JetBrains Mono"/>
              </a:rPr>
              <a:t>) </a:t>
            </a:r>
            <a:r>
              <a:rPr kumimoji="0" lang="en-US" altLang="en-US" sz="1600" b="0" i="0" u="none" strike="noStrike" cap="none" normalizeH="0" baseline="0" dirty="0">
                <a:ln>
                  <a:noFill/>
                </a:ln>
                <a:solidFill>
                  <a:srgbClr val="969896"/>
                </a:solidFill>
                <a:effectLst/>
                <a:latin typeface="JetBrains Mono"/>
              </a:rPr>
              <a:t>// caught exception type</a:t>
            </a:r>
            <a:br>
              <a:rPr kumimoji="0" lang="en-US" altLang="en-US" sz="1600" b="0" i="0" u="none" strike="noStrike" cap="none" normalizeH="0" baseline="0" dirty="0">
                <a:ln>
                  <a:noFill/>
                </a:ln>
                <a:solidFill>
                  <a:srgbClr val="969896"/>
                </a:solidFill>
                <a:effectLst/>
                <a:latin typeface="JetBrains Mono"/>
              </a:rPr>
            </a:br>
            <a:r>
              <a:rPr kumimoji="0" lang="en-US" altLang="en-US" sz="1600" b="0" i="0" u="none" strike="noStrike" cap="none" normalizeH="0" baseline="0" dirty="0">
                <a:ln>
                  <a:noFill/>
                </a:ln>
                <a:solidFill>
                  <a:srgbClr val="63A35C"/>
                </a:solidFill>
                <a:effectLst/>
                <a:latin typeface="JetBrains Mono"/>
              </a:rPr>
              <a:t>{</a:t>
            </a:r>
            <a:br>
              <a:rPr kumimoji="0" lang="en-US" altLang="en-US" sz="1600" b="0" i="0" u="none" strike="noStrike" cap="none" normalizeH="0" baseline="0" dirty="0">
                <a:ln>
                  <a:noFill/>
                </a:ln>
                <a:solidFill>
                  <a:srgbClr val="63A35C"/>
                </a:solidFill>
                <a:effectLst/>
                <a:latin typeface="JetBrains Mono"/>
              </a:rPr>
            </a:br>
            <a:r>
              <a:rPr kumimoji="0" lang="en-US" altLang="en-US" sz="1600" b="0" i="0" u="none" strike="noStrike" cap="none" normalizeH="0" baseline="0" dirty="0">
                <a:ln>
                  <a:noFill/>
                </a:ln>
                <a:solidFill>
                  <a:srgbClr val="63A35C"/>
                </a:solidFill>
                <a:effectLst/>
                <a:latin typeface="JetBrains Mono"/>
              </a:rPr>
              <a:t>   </a:t>
            </a:r>
            <a:r>
              <a:rPr kumimoji="0" lang="en-US" altLang="en-US" sz="1600" b="0" i="0" u="none" strike="noStrike" cap="none" normalizeH="0" baseline="0" dirty="0">
                <a:ln>
                  <a:noFill/>
                </a:ln>
                <a:solidFill>
                  <a:srgbClr val="008080"/>
                </a:solidFill>
                <a:effectLst/>
                <a:latin typeface="JetBrains Mono"/>
              </a:rPr>
              <a:t>std</a:t>
            </a:r>
            <a:r>
              <a:rPr kumimoji="0" lang="en-US" altLang="en-US" sz="1600" b="0" i="0" u="none" strike="noStrike" cap="none" normalizeH="0" baseline="0" dirty="0">
                <a:ln>
                  <a:noFill/>
                </a:ln>
                <a:solidFill>
                  <a:srgbClr val="A71D5D"/>
                </a:solidFill>
                <a:effectLst/>
                <a:latin typeface="JetBrains Mono"/>
              </a:rPr>
              <a:t>::</a:t>
            </a:r>
            <a:r>
              <a:rPr kumimoji="0" lang="en-US" altLang="en-US" sz="1600" b="0" i="0" u="none" strike="noStrike" cap="none" normalizeH="0" baseline="0" dirty="0" err="1">
                <a:ln>
                  <a:noFill/>
                </a:ln>
                <a:solidFill>
                  <a:srgbClr val="0086B3"/>
                </a:solidFill>
                <a:effectLst/>
                <a:latin typeface="JetBrains Mono"/>
              </a:rPr>
              <a:t>cout</a:t>
            </a:r>
            <a:r>
              <a:rPr kumimoji="0" lang="en-US" altLang="en-US" sz="1600" b="0" i="0" u="none" strike="noStrike" cap="none" normalizeH="0" baseline="0" dirty="0">
                <a:ln>
                  <a:noFill/>
                </a:ln>
                <a:solidFill>
                  <a:srgbClr val="0086B3"/>
                </a:solidFill>
                <a:effectLst/>
                <a:latin typeface="JetBrains Mono"/>
              </a:rPr>
              <a:t> </a:t>
            </a:r>
            <a:r>
              <a:rPr kumimoji="0" lang="en-US" altLang="en-US" sz="1600" b="0" i="0" u="none" strike="noStrike" cap="none" normalizeH="0" baseline="0" dirty="0">
                <a:ln>
                  <a:noFill/>
                </a:ln>
                <a:solidFill>
                  <a:srgbClr val="008080"/>
                </a:solidFill>
                <a:effectLst/>
                <a:latin typeface="JetBrains Mono"/>
              </a:rPr>
              <a:t>&lt;&lt; </a:t>
            </a:r>
            <a:r>
              <a:rPr kumimoji="0" lang="en-US" altLang="en-US" sz="1600" b="0" i="0" u="none" strike="noStrike" cap="none" normalizeH="0" baseline="0" dirty="0">
                <a:ln>
                  <a:noFill/>
                </a:ln>
                <a:solidFill>
                  <a:srgbClr val="183691"/>
                </a:solidFill>
                <a:effectLst/>
                <a:latin typeface="JetBrains Mono"/>
              </a:rPr>
              <a:t>"Caught exception: "</a:t>
            </a:r>
            <a:br>
              <a:rPr kumimoji="0" lang="en-US" altLang="en-US" sz="1600" b="0" i="0" u="none" strike="noStrike" cap="none" normalizeH="0" baseline="0" dirty="0">
                <a:ln>
                  <a:noFill/>
                </a:ln>
                <a:solidFill>
                  <a:srgbClr val="183691"/>
                </a:solidFill>
                <a:effectLst/>
                <a:latin typeface="JetBrains Mono"/>
              </a:rPr>
            </a:br>
            <a:r>
              <a:rPr kumimoji="0" lang="en-US" altLang="en-US" sz="1600" b="0" i="0" u="none" strike="noStrike" cap="none" normalizeH="0" baseline="0" dirty="0">
                <a:ln>
                  <a:noFill/>
                </a:ln>
                <a:solidFill>
                  <a:srgbClr val="183691"/>
                </a:solidFill>
                <a:effectLst/>
                <a:latin typeface="JetBrains Mono"/>
              </a:rPr>
              <a:t>   </a:t>
            </a:r>
            <a:r>
              <a:rPr kumimoji="0" lang="en-US" altLang="en-US" sz="1600" b="0" i="0" u="none" strike="noStrike" cap="none" normalizeH="0" baseline="0" dirty="0">
                <a:ln>
                  <a:noFill/>
                </a:ln>
                <a:solidFill>
                  <a:srgbClr val="008080"/>
                </a:solidFill>
                <a:effectLst/>
                <a:latin typeface="JetBrains Mono"/>
              </a:rPr>
              <a:t>&lt;&lt; </a:t>
            </a:r>
            <a:r>
              <a:rPr kumimoji="0" lang="en-US" altLang="en-US" sz="1600" b="0" i="0" u="none" strike="noStrike" cap="none" normalizeH="0" baseline="0" dirty="0">
                <a:ln>
                  <a:noFill/>
                </a:ln>
                <a:solidFill>
                  <a:srgbClr val="0086B3"/>
                </a:solidFill>
                <a:effectLst/>
                <a:latin typeface="JetBrains Mono"/>
              </a:rPr>
              <a:t>e</a:t>
            </a:r>
            <a:r>
              <a:rPr kumimoji="0" lang="en-US" altLang="en-US" sz="1600" b="0" i="0" u="none" strike="noStrike" cap="none" normalizeH="0" baseline="0" dirty="0">
                <a:ln>
                  <a:noFill/>
                </a:ln>
                <a:solidFill>
                  <a:srgbClr val="008080"/>
                </a:solidFill>
                <a:effectLst/>
                <a:latin typeface="JetBrains Mono"/>
              </a:rPr>
              <a:t>&lt;&lt; std</a:t>
            </a:r>
            <a:r>
              <a:rPr kumimoji="0" lang="en-US" altLang="en-US" sz="1600" b="0" i="0" u="none" strike="noStrike" cap="none" normalizeH="0" baseline="0" dirty="0">
                <a:ln>
                  <a:noFill/>
                </a:ln>
                <a:solidFill>
                  <a:srgbClr val="A71D5D"/>
                </a:solidFill>
                <a:effectLst/>
                <a:latin typeface="JetBrains Mono"/>
              </a:rPr>
              <a:t>::</a:t>
            </a:r>
            <a:r>
              <a:rPr kumimoji="0" lang="en-US" altLang="en-US" sz="1600" b="0" i="0" u="none" strike="noStrike" cap="none" normalizeH="0" baseline="0" dirty="0" err="1">
                <a:ln>
                  <a:noFill/>
                </a:ln>
                <a:solidFill>
                  <a:srgbClr val="0086B3"/>
                </a:solidFill>
                <a:effectLst/>
                <a:latin typeface="JetBrains Mono"/>
              </a:rPr>
              <a:t>endl</a:t>
            </a:r>
            <a:r>
              <a:rPr kumimoji="0" lang="en-US" altLang="en-US" sz="1600" b="0" i="0" u="none" strike="noStrike" cap="none" normalizeH="0" baseline="0" dirty="0">
                <a:ln>
                  <a:noFill/>
                </a:ln>
                <a:solidFill>
                  <a:srgbClr val="63A35C"/>
                </a:solidFill>
                <a:effectLst/>
                <a:latin typeface="JetBrains Mono"/>
              </a:rPr>
              <a:t>;</a:t>
            </a:r>
          </a:p>
          <a:p>
            <a:pPr lvl="0" eaLnBrk="0" fontAlgn="base" hangingPunct="0">
              <a:spcBef>
                <a:spcPct val="0"/>
              </a:spcBef>
              <a:spcAft>
                <a:spcPct val="0"/>
              </a:spcAft>
            </a:pPr>
            <a:r>
              <a:rPr lang="en-US" altLang="en-US" sz="1600" dirty="0">
                <a:solidFill>
                  <a:srgbClr val="A71D5D"/>
                </a:solidFill>
                <a:latin typeface="JetBrains Mono"/>
              </a:rPr>
              <a:t>   throw</a:t>
            </a:r>
            <a:r>
              <a:rPr lang="en-US" altLang="en-US" sz="1600" dirty="0">
                <a:solidFill>
                  <a:srgbClr val="63A35C"/>
                </a:solidFill>
                <a:latin typeface="JetBrains Mono"/>
              </a:rPr>
              <a:t>;</a:t>
            </a:r>
            <a:r>
              <a:rPr lang="en-US" altLang="en-US" sz="1600" dirty="0">
                <a:solidFill>
                  <a:srgbClr val="969896"/>
                </a:solidFill>
                <a:latin typeface="JetBrains Mono"/>
              </a:rPr>
              <a:t> // re-throw caught exception</a:t>
            </a:r>
            <a:br>
              <a:rPr kumimoji="0" lang="en-US" altLang="en-US" sz="1600" b="0" i="0" u="none" strike="noStrike" cap="none" normalizeH="0" baseline="0" dirty="0">
                <a:ln>
                  <a:noFill/>
                </a:ln>
                <a:solidFill>
                  <a:srgbClr val="63A35C"/>
                </a:solidFill>
                <a:effectLst/>
                <a:latin typeface="JetBrains Mono"/>
              </a:rPr>
            </a:br>
            <a:r>
              <a:rPr kumimoji="0" lang="en-US" altLang="en-US" sz="1600" b="0" i="0" u="none" strike="noStrike" cap="none" normalizeH="0" baseline="0" dirty="0">
                <a:ln>
                  <a:noFill/>
                </a:ln>
                <a:solidFill>
                  <a:srgbClr val="63A35C"/>
                </a:solidFill>
                <a:effectLst/>
                <a:latin typeface="JetBrains Mono"/>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EC47DFCE-38F2-41DF-A0DA-806BD23FCE70}"/>
              </a:ext>
            </a:extLst>
          </p:cNvPr>
          <p:cNvSpPr>
            <a:spLocks noChangeArrowheads="1"/>
          </p:cNvSpPr>
          <p:nvPr/>
        </p:nvSpPr>
        <p:spPr bwMode="auto">
          <a:xfrm>
            <a:off x="7037614" y="3382570"/>
            <a:ext cx="3572581"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A71D5D"/>
                </a:solidFill>
                <a:effectLst/>
                <a:latin typeface="JetBrains Mono"/>
              </a:rPr>
              <a:t>try </a:t>
            </a:r>
            <a:r>
              <a:rPr kumimoji="0" lang="en-US" altLang="en-US" sz="1600" b="0" i="0" u="none" strike="noStrike" cap="none" normalizeH="0" baseline="0" dirty="0">
                <a:ln>
                  <a:noFill/>
                </a:ln>
                <a:solidFill>
                  <a:srgbClr val="63A35C"/>
                </a:solidFill>
                <a:effectLst/>
                <a:latin typeface="JetBrains Mono"/>
              </a:rPr>
              <a:t>{</a:t>
            </a:r>
            <a:br>
              <a:rPr kumimoji="0" lang="en-US" altLang="en-US" sz="1600" b="0" i="0" u="none" strike="noStrike" cap="none" normalizeH="0" baseline="0" dirty="0">
                <a:ln>
                  <a:noFill/>
                </a:ln>
                <a:solidFill>
                  <a:srgbClr val="63A35C"/>
                </a:solidFill>
                <a:effectLst/>
                <a:latin typeface="JetBrains Mono"/>
              </a:rPr>
            </a:br>
            <a:r>
              <a:rPr kumimoji="0" lang="en-US" altLang="en-US" sz="1600" b="0" i="0" u="none" strike="noStrike" cap="none" normalizeH="0" baseline="0" dirty="0">
                <a:ln>
                  <a:noFill/>
                </a:ln>
                <a:solidFill>
                  <a:srgbClr val="63A35C"/>
                </a:solidFill>
                <a:effectLst/>
                <a:latin typeface="JetBrains Mono"/>
              </a:rPr>
              <a:t>   </a:t>
            </a:r>
            <a:r>
              <a:rPr kumimoji="0" lang="en-US" altLang="en-US" sz="1600" b="0" i="0" u="none" strike="noStrike" cap="none" normalizeH="0" baseline="0" dirty="0">
                <a:ln>
                  <a:noFill/>
                </a:ln>
                <a:solidFill>
                  <a:srgbClr val="A71D5D"/>
                </a:solidFill>
                <a:effectLst/>
                <a:latin typeface="JetBrains Mono"/>
              </a:rPr>
              <a:t>throw </a:t>
            </a:r>
            <a:r>
              <a:rPr kumimoji="0" lang="en-US" altLang="en-US" sz="1600" b="0" i="0" u="none" strike="noStrike" cap="none" normalizeH="0" baseline="0" dirty="0">
                <a:ln>
                  <a:noFill/>
                </a:ln>
                <a:solidFill>
                  <a:srgbClr val="183691"/>
                </a:solidFill>
                <a:effectLst/>
                <a:latin typeface="JetBrains Mono"/>
              </a:rPr>
              <a:t>"20"</a:t>
            </a:r>
            <a:r>
              <a:rPr kumimoji="0" lang="en-US" altLang="en-US" sz="1600" b="0" i="0" u="none" strike="noStrike" cap="none" normalizeH="0" baseline="0" dirty="0">
                <a:ln>
                  <a:noFill/>
                </a:ln>
                <a:solidFill>
                  <a:srgbClr val="63A35C"/>
                </a:solidFill>
                <a:effectLst/>
                <a:latin typeface="JetBrains Mono"/>
              </a:rPr>
              <a:t>;</a:t>
            </a:r>
            <a:br>
              <a:rPr kumimoji="0" lang="en-US" altLang="en-US" sz="1600" b="0" i="0" u="none" strike="noStrike" cap="none" normalizeH="0" baseline="0" dirty="0">
                <a:ln>
                  <a:noFill/>
                </a:ln>
                <a:solidFill>
                  <a:srgbClr val="63A35C"/>
                </a:solidFill>
                <a:effectLst/>
                <a:latin typeface="JetBrains Mono"/>
              </a:rPr>
            </a:br>
            <a:r>
              <a:rPr kumimoji="0" lang="en-US" altLang="en-US" sz="1600" b="0" i="0" u="none" strike="noStrike" cap="none" normalizeH="0" baseline="0" dirty="0">
                <a:ln>
                  <a:noFill/>
                </a:ln>
                <a:solidFill>
                  <a:srgbClr val="63A35C"/>
                </a:solidFill>
                <a:effectLst/>
                <a:latin typeface="JetBrains Mono"/>
              </a:rPr>
              <a:t>}</a:t>
            </a:r>
            <a:br>
              <a:rPr kumimoji="0" lang="en-US" altLang="en-US" sz="1600" b="0" i="0" u="none" strike="noStrike" cap="none" normalizeH="0" baseline="0" dirty="0">
                <a:ln>
                  <a:noFill/>
                </a:ln>
                <a:solidFill>
                  <a:srgbClr val="63A35C"/>
                </a:solidFill>
                <a:effectLst/>
                <a:latin typeface="JetBrains Mono"/>
              </a:rPr>
            </a:br>
            <a:r>
              <a:rPr kumimoji="0" lang="en-US" altLang="en-US" sz="1600" b="0" i="0" u="none" strike="noStrike" cap="none" normalizeH="0" baseline="0" dirty="0">
                <a:ln>
                  <a:noFill/>
                </a:ln>
                <a:solidFill>
                  <a:srgbClr val="A71D5D"/>
                </a:solidFill>
                <a:effectLst/>
                <a:latin typeface="JetBrains Mono"/>
              </a:rPr>
              <a:t>catch </a:t>
            </a:r>
            <a:r>
              <a:rPr kumimoji="0" lang="en-US" altLang="en-US" sz="1600" b="0" i="0" u="none" strike="noStrike" cap="none" normalizeH="0" baseline="0" dirty="0">
                <a:ln>
                  <a:noFill/>
                </a:ln>
                <a:solidFill>
                  <a:srgbClr val="63A35C"/>
                </a:solidFill>
                <a:effectLst/>
                <a:latin typeface="JetBrains Mono"/>
              </a:rPr>
              <a:t>(</a:t>
            </a:r>
            <a:r>
              <a:rPr kumimoji="0" lang="en-US" altLang="en-US" sz="1600" b="0" i="0" u="none" strike="noStrike" cap="none" normalizeH="0" baseline="0" dirty="0">
                <a:ln>
                  <a:noFill/>
                </a:ln>
                <a:solidFill>
                  <a:srgbClr val="A71D5D"/>
                </a:solidFill>
                <a:effectLst/>
                <a:latin typeface="JetBrains Mono"/>
              </a:rPr>
              <a:t>const int &amp;</a:t>
            </a:r>
            <a:r>
              <a:rPr kumimoji="0" lang="en-US" altLang="en-US" sz="1600" b="0" i="0" u="none" strike="noStrike" cap="none" normalizeH="0" baseline="0" dirty="0">
                <a:ln>
                  <a:noFill/>
                </a:ln>
                <a:solidFill>
                  <a:srgbClr val="0086B3"/>
                </a:solidFill>
                <a:effectLst/>
                <a:latin typeface="JetBrains Mono"/>
              </a:rPr>
              <a:t>e</a:t>
            </a:r>
            <a:r>
              <a:rPr kumimoji="0" lang="en-US" altLang="en-US" sz="1600" b="0" i="0" u="none" strike="noStrike" cap="none" normalizeH="0" baseline="0" dirty="0">
                <a:ln>
                  <a:noFill/>
                </a:ln>
                <a:solidFill>
                  <a:srgbClr val="63A35C"/>
                </a:solidFill>
                <a:effectLst/>
                <a:latin typeface="JetBrains Mono"/>
              </a:rPr>
              <a:t>){</a:t>
            </a:r>
            <a:br>
              <a:rPr kumimoji="0" lang="en-US" altLang="en-US" sz="1600" b="0" i="0" u="none" strike="noStrike" cap="none" normalizeH="0" baseline="0" dirty="0">
                <a:ln>
                  <a:noFill/>
                </a:ln>
                <a:solidFill>
                  <a:srgbClr val="63A35C"/>
                </a:solidFill>
                <a:effectLst/>
                <a:latin typeface="JetBrains Mono"/>
              </a:rPr>
            </a:br>
            <a:r>
              <a:rPr kumimoji="0" lang="en-US" altLang="en-US" sz="1600" b="0" i="0" u="none" strike="noStrike" cap="none" normalizeH="0" baseline="0" dirty="0">
                <a:ln>
                  <a:noFill/>
                </a:ln>
                <a:solidFill>
                  <a:srgbClr val="63A35C"/>
                </a:solidFill>
                <a:effectLst/>
                <a:latin typeface="JetBrains Mono"/>
              </a:rPr>
              <a:t>   </a:t>
            </a:r>
            <a:r>
              <a:rPr kumimoji="0" lang="en-US" altLang="en-US" sz="1600" b="0" i="0" u="none" strike="noStrike" cap="none" normalizeH="0" baseline="0" dirty="0">
                <a:ln>
                  <a:noFill/>
                </a:ln>
                <a:solidFill>
                  <a:srgbClr val="008080"/>
                </a:solidFill>
                <a:effectLst/>
                <a:latin typeface="JetBrains Mono"/>
              </a:rPr>
              <a:t>std</a:t>
            </a:r>
            <a:r>
              <a:rPr kumimoji="0" lang="en-US" altLang="en-US" sz="1600" b="0" i="0" u="none" strike="noStrike" cap="none" normalizeH="0" baseline="0" dirty="0">
                <a:ln>
                  <a:noFill/>
                </a:ln>
                <a:solidFill>
                  <a:srgbClr val="A71D5D"/>
                </a:solidFill>
                <a:effectLst/>
                <a:latin typeface="JetBrains Mono"/>
              </a:rPr>
              <a:t>::</a:t>
            </a:r>
            <a:r>
              <a:rPr kumimoji="0" lang="en-US" altLang="en-US" sz="1600" b="0" i="0" u="none" strike="noStrike" cap="none" normalizeH="0" baseline="0" dirty="0" err="1">
                <a:ln>
                  <a:noFill/>
                </a:ln>
                <a:solidFill>
                  <a:srgbClr val="0086B3"/>
                </a:solidFill>
                <a:effectLst/>
                <a:latin typeface="JetBrains Mono"/>
              </a:rPr>
              <a:t>cout</a:t>
            </a:r>
            <a:r>
              <a:rPr kumimoji="0" lang="en-US" altLang="en-US" sz="1600" b="0" i="0" u="none" strike="noStrike" cap="none" normalizeH="0" baseline="0" dirty="0">
                <a:ln>
                  <a:noFill/>
                </a:ln>
                <a:solidFill>
                  <a:srgbClr val="0086B3"/>
                </a:solidFill>
                <a:effectLst/>
                <a:latin typeface="JetBrains Mono"/>
              </a:rPr>
              <a:t> </a:t>
            </a:r>
            <a:r>
              <a:rPr kumimoji="0" lang="en-US" altLang="en-US" sz="1600" b="0" i="0" u="none" strike="noStrike" cap="none" normalizeH="0" baseline="0" dirty="0">
                <a:ln>
                  <a:noFill/>
                </a:ln>
                <a:solidFill>
                  <a:srgbClr val="008080"/>
                </a:solidFill>
                <a:effectLst/>
                <a:latin typeface="JetBrains Mono"/>
              </a:rPr>
              <a:t>&lt;&lt; </a:t>
            </a:r>
            <a:r>
              <a:rPr kumimoji="0" lang="en-US" altLang="en-US" sz="1600" b="0" i="0" u="none" strike="noStrike" cap="none" normalizeH="0" baseline="0" dirty="0">
                <a:ln>
                  <a:noFill/>
                </a:ln>
                <a:solidFill>
                  <a:srgbClr val="183691"/>
                </a:solidFill>
                <a:effectLst/>
                <a:latin typeface="JetBrains Mono"/>
              </a:rPr>
              <a:t>"Caught int exception: "</a:t>
            </a:r>
            <a:br>
              <a:rPr kumimoji="0" lang="en-US" altLang="en-US" sz="1600" b="0" i="0" u="none" strike="noStrike" cap="none" normalizeH="0" baseline="0" dirty="0">
                <a:ln>
                  <a:noFill/>
                </a:ln>
                <a:solidFill>
                  <a:srgbClr val="183691"/>
                </a:solidFill>
                <a:effectLst/>
                <a:latin typeface="JetBrains Mono"/>
              </a:rPr>
            </a:br>
            <a:r>
              <a:rPr kumimoji="0" lang="en-US" altLang="en-US" sz="1600" b="0" i="0" u="none" strike="noStrike" cap="none" normalizeH="0" baseline="0" dirty="0">
                <a:ln>
                  <a:noFill/>
                </a:ln>
                <a:solidFill>
                  <a:srgbClr val="183691"/>
                </a:solidFill>
                <a:effectLst/>
                <a:latin typeface="JetBrains Mono"/>
              </a:rPr>
              <a:t>           </a:t>
            </a:r>
            <a:r>
              <a:rPr kumimoji="0" lang="en-US" altLang="en-US" sz="1600" b="0" i="0" u="none" strike="noStrike" cap="none" normalizeH="0" baseline="0" dirty="0">
                <a:ln>
                  <a:noFill/>
                </a:ln>
                <a:solidFill>
                  <a:srgbClr val="008080"/>
                </a:solidFill>
                <a:effectLst/>
                <a:latin typeface="JetBrains Mono"/>
              </a:rPr>
              <a:t>&lt;&lt; </a:t>
            </a:r>
            <a:r>
              <a:rPr kumimoji="0" lang="en-US" altLang="en-US" sz="1600" b="0" i="0" u="none" strike="noStrike" cap="none" normalizeH="0" baseline="0" dirty="0">
                <a:ln>
                  <a:noFill/>
                </a:ln>
                <a:solidFill>
                  <a:srgbClr val="0086B3"/>
                </a:solidFill>
                <a:effectLst/>
                <a:latin typeface="JetBrains Mono"/>
              </a:rPr>
              <a:t>e </a:t>
            </a:r>
            <a:r>
              <a:rPr kumimoji="0" lang="en-US" altLang="en-US" sz="1600" b="0" i="0" u="none" strike="noStrike" cap="none" normalizeH="0" baseline="0" dirty="0">
                <a:ln>
                  <a:noFill/>
                </a:ln>
                <a:solidFill>
                  <a:srgbClr val="008080"/>
                </a:solidFill>
                <a:effectLst/>
                <a:latin typeface="JetBrains Mono"/>
              </a:rPr>
              <a:t>&lt;&lt; std</a:t>
            </a:r>
            <a:r>
              <a:rPr kumimoji="0" lang="en-US" altLang="en-US" sz="1600" b="0" i="0" u="none" strike="noStrike" cap="none" normalizeH="0" baseline="0" dirty="0">
                <a:ln>
                  <a:noFill/>
                </a:ln>
                <a:solidFill>
                  <a:srgbClr val="A71D5D"/>
                </a:solidFill>
                <a:effectLst/>
                <a:latin typeface="JetBrains Mono"/>
              </a:rPr>
              <a:t>::</a:t>
            </a:r>
            <a:r>
              <a:rPr kumimoji="0" lang="en-US" altLang="en-US" sz="1600" b="0" i="0" u="none" strike="noStrike" cap="none" normalizeH="0" baseline="0" dirty="0" err="1">
                <a:ln>
                  <a:noFill/>
                </a:ln>
                <a:solidFill>
                  <a:srgbClr val="0086B3"/>
                </a:solidFill>
                <a:effectLst/>
                <a:latin typeface="JetBrains Mono"/>
              </a:rPr>
              <a:t>endl</a:t>
            </a:r>
            <a:r>
              <a:rPr kumimoji="0" lang="en-US" altLang="en-US" sz="1600" b="0" i="0" u="none" strike="noStrike" cap="none" normalizeH="0" baseline="0" dirty="0">
                <a:ln>
                  <a:noFill/>
                </a:ln>
                <a:solidFill>
                  <a:srgbClr val="63A35C"/>
                </a:solidFill>
                <a:effectLst/>
                <a:latin typeface="JetBrains Mono"/>
              </a:rPr>
              <a:t>;</a:t>
            </a:r>
            <a:br>
              <a:rPr kumimoji="0" lang="en-US" altLang="en-US" sz="1600" b="0" i="0" u="none" strike="noStrike" cap="none" normalizeH="0" baseline="0" dirty="0">
                <a:ln>
                  <a:noFill/>
                </a:ln>
                <a:solidFill>
                  <a:srgbClr val="63A35C"/>
                </a:solidFill>
                <a:effectLst/>
                <a:latin typeface="JetBrains Mono"/>
              </a:rPr>
            </a:br>
            <a:r>
              <a:rPr kumimoji="0" lang="en-US" altLang="en-US" sz="1600" b="0" i="0" u="none" strike="noStrike" cap="none" normalizeH="0" baseline="0" dirty="0">
                <a:ln>
                  <a:noFill/>
                </a:ln>
                <a:solidFill>
                  <a:srgbClr val="63A35C"/>
                </a:solidFill>
                <a:effectLst/>
                <a:latin typeface="JetBrains Mono"/>
              </a:rPr>
              <a:t>}</a:t>
            </a:r>
            <a:br>
              <a:rPr kumimoji="0" lang="en-US" altLang="en-US" sz="1600" b="0" i="0" u="none" strike="noStrike" cap="none" normalizeH="0" baseline="0" dirty="0">
                <a:ln>
                  <a:noFill/>
                </a:ln>
                <a:solidFill>
                  <a:srgbClr val="63A35C"/>
                </a:solidFill>
                <a:effectLst/>
                <a:latin typeface="JetBrains Mono"/>
              </a:rPr>
            </a:br>
            <a:r>
              <a:rPr kumimoji="0" lang="en-US" altLang="en-US" sz="1600" b="0" i="0" u="none" strike="noStrike" cap="none" normalizeH="0" baseline="0" dirty="0">
                <a:ln>
                  <a:noFill/>
                </a:ln>
                <a:solidFill>
                  <a:srgbClr val="A71D5D"/>
                </a:solidFill>
                <a:effectLst/>
                <a:latin typeface="JetBrains Mono"/>
              </a:rPr>
              <a:t>catch </a:t>
            </a:r>
            <a:r>
              <a:rPr kumimoji="0" lang="en-US" altLang="en-US" sz="1600" b="0" i="0" u="none" strike="noStrike" cap="none" normalizeH="0" baseline="0" dirty="0">
                <a:ln>
                  <a:noFill/>
                </a:ln>
                <a:solidFill>
                  <a:srgbClr val="63A35C"/>
                </a:solidFill>
                <a:effectLst/>
                <a:latin typeface="JetBrains Mono"/>
              </a:rPr>
              <a:t>(</a:t>
            </a:r>
            <a:r>
              <a:rPr kumimoji="0" lang="en-US" altLang="en-US" sz="1600" b="0" i="0" u="none" strike="noStrike" cap="none" normalizeH="0" baseline="0" dirty="0">
                <a:ln>
                  <a:noFill/>
                </a:ln>
                <a:solidFill>
                  <a:srgbClr val="A71D5D"/>
                </a:solidFill>
                <a:effectLst/>
                <a:latin typeface="JetBrains Mono"/>
              </a:rPr>
              <a:t>const char *</a:t>
            </a:r>
            <a:r>
              <a:rPr kumimoji="0" lang="en-US" altLang="en-US" sz="1600" b="0" i="0" u="none" strike="noStrike" cap="none" normalizeH="0" baseline="0" dirty="0">
                <a:ln>
                  <a:noFill/>
                </a:ln>
                <a:solidFill>
                  <a:srgbClr val="0086B3"/>
                </a:solidFill>
                <a:effectLst/>
                <a:latin typeface="JetBrains Mono"/>
              </a:rPr>
              <a:t>e</a:t>
            </a:r>
            <a:r>
              <a:rPr kumimoji="0" lang="en-US" altLang="en-US" sz="1600" b="0" i="0" u="none" strike="noStrike" cap="none" normalizeH="0" baseline="0" dirty="0">
                <a:ln>
                  <a:noFill/>
                </a:ln>
                <a:solidFill>
                  <a:srgbClr val="63A35C"/>
                </a:solidFill>
                <a:effectLst/>
                <a:latin typeface="JetBrains Mono"/>
              </a:rPr>
              <a:t>){</a:t>
            </a:r>
            <a:br>
              <a:rPr kumimoji="0" lang="en-US" altLang="en-US" sz="1600" b="0" i="0" u="none" strike="noStrike" cap="none" normalizeH="0" baseline="0" dirty="0">
                <a:ln>
                  <a:noFill/>
                </a:ln>
                <a:solidFill>
                  <a:srgbClr val="63A35C"/>
                </a:solidFill>
                <a:effectLst/>
                <a:latin typeface="JetBrains Mono"/>
              </a:rPr>
            </a:br>
            <a:r>
              <a:rPr kumimoji="0" lang="en-US" altLang="en-US" sz="1600" b="0" i="0" u="none" strike="noStrike" cap="none" normalizeH="0" baseline="0" dirty="0">
                <a:ln>
                  <a:noFill/>
                </a:ln>
                <a:solidFill>
                  <a:srgbClr val="63A35C"/>
                </a:solidFill>
                <a:effectLst/>
                <a:latin typeface="JetBrains Mono"/>
              </a:rPr>
              <a:t>   </a:t>
            </a:r>
            <a:r>
              <a:rPr kumimoji="0" lang="en-US" altLang="en-US" sz="1600" b="0" i="0" u="none" strike="noStrike" cap="none" normalizeH="0" baseline="0" dirty="0">
                <a:ln>
                  <a:noFill/>
                </a:ln>
                <a:solidFill>
                  <a:srgbClr val="008080"/>
                </a:solidFill>
                <a:effectLst/>
                <a:latin typeface="JetBrains Mono"/>
              </a:rPr>
              <a:t>std</a:t>
            </a:r>
            <a:r>
              <a:rPr kumimoji="0" lang="en-US" altLang="en-US" sz="1600" b="0" i="0" u="none" strike="noStrike" cap="none" normalizeH="0" baseline="0" dirty="0">
                <a:ln>
                  <a:noFill/>
                </a:ln>
                <a:solidFill>
                  <a:srgbClr val="A71D5D"/>
                </a:solidFill>
                <a:effectLst/>
                <a:latin typeface="JetBrains Mono"/>
              </a:rPr>
              <a:t>::</a:t>
            </a:r>
            <a:r>
              <a:rPr kumimoji="0" lang="en-US" altLang="en-US" sz="1600" b="0" i="0" u="none" strike="noStrike" cap="none" normalizeH="0" baseline="0" dirty="0" err="1">
                <a:ln>
                  <a:noFill/>
                </a:ln>
                <a:solidFill>
                  <a:srgbClr val="0086B3"/>
                </a:solidFill>
                <a:effectLst/>
                <a:latin typeface="JetBrains Mono"/>
              </a:rPr>
              <a:t>cout</a:t>
            </a:r>
            <a:r>
              <a:rPr kumimoji="0" lang="en-US" altLang="en-US" sz="1600" b="0" i="0" u="none" strike="noStrike" cap="none" normalizeH="0" baseline="0" dirty="0">
                <a:ln>
                  <a:noFill/>
                </a:ln>
                <a:solidFill>
                  <a:srgbClr val="0086B3"/>
                </a:solidFill>
                <a:effectLst/>
                <a:latin typeface="JetBrains Mono"/>
              </a:rPr>
              <a:t> </a:t>
            </a:r>
            <a:r>
              <a:rPr kumimoji="0" lang="en-US" altLang="en-US" sz="1600" b="0" i="0" u="none" strike="noStrike" cap="none" normalizeH="0" baseline="0" dirty="0">
                <a:ln>
                  <a:noFill/>
                </a:ln>
                <a:solidFill>
                  <a:srgbClr val="008080"/>
                </a:solidFill>
                <a:effectLst/>
                <a:latin typeface="JetBrains Mono"/>
              </a:rPr>
              <a:t>&lt;&lt; </a:t>
            </a:r>
            <a:r>
              <a:rPr kumimoji="0" lang="en-US" altLang="en-US" sz="1600" b="0" i="0" u="none" strike="noStrike" cap="none" normalizeH="0" baseline="0" dirty="0">
                <a:ln>
                  <a:noFill/>
                </a:ln>
                <a:solidFill>
                  <a:srgbClr val="183691"/>
                </a:solidFill>
                <a:effectLst/>
                <a:latin typeface="JetBrains Mono"/>
              </a:rPr>
              <a:t>"Caught char* exception: "</a:t>
            </a:r>
            <a:br>
              <a:rPr kumimoji="0" lang="en-US" altLang="en-US" sz="1600" b="0" i="0" u="none" strike="noStrike" cap="none" normalizeH="0" baseline="0" dirty="0">
                <a:ln>
                  <a:noFill/>
                </a:ln>
                <a:solidFill>
                  <a:srgbClr val="183691"/>
                </a:solidFill>
                <a:effectLst/>
                <a:latin typeface="JetBrains Mono"/>
              </a:rPr>
            </a:br>
            <a:r>
              <a:rPr kumimoji="0" lang="en-US" altLang="en-US" sz="1600" b="0" i="0" u="none" strike="noStrike" cap="none" normalizeH="0" baseline="0" dirty="0">
                <a:ln>
                  <a:noFill/>
                </a:ln>
                <a:solidFill>
                  <a:srgbClr val="183691"/>
                </a:solidFill>
                <a:effectLst/>
                <a:latin typeface="JetBrains Mono"/>
              </a:rPr>
              <a:t>           </a:t>
            </a:r>
            <a:r>
              <a:rPr kumimoji="0" lang="en-US" altLang="en-US" sz="1600" b="0" i="0" u="none" strike="noStrike" cap="none" normalizeH="0" baseline="0" dirty="0">
                <a:ln>
                  <a:noFill/>
                </a:ln>
                <a:solidFill>
                  <a:srgbClr val="008080"/>
                </a:solidFill>
                <a:effectLst/>
                <a:latin typeface="JetBrains Mono"/>
              </a:rPr>
              <a:t>&lt;&lt; </a:t>
            </a:r>
            <a:r>
              <a:rPr kumimoji="0" lang="en-US" altLang="en-US" sz="1600" b="0" i="0" u="none" strike="noStrike" cap="none" normalizeH="0" baseline="0" dirty="0">
                <a:ln>
                  <a:noFill/>
                </a:ln>
                <a:solidFill>
                  <a:srgbClr val="0086B3"/>
                </a:solidFill>
                <a:effectLst/>
                <a:latin typeface="JetBrains Mono"/>
              </a:rPr>
              <a:t>e </a:t>
            </a:r>
            <a:r>
              <a:rPr kumimoji="0" lang="en-US" altLang="en-US" sz="1600" b="0" i="0" u="none" strike="noStrike" cap="none" normalizeH="0" baseline="0" dirty="0">
                <a:ln>
                  <a:noFill/>
                </a:ln>
                <a:solidFill>
                  <a:srgbClr val="008080"/>
                </a:solidFill>
                <a:effectLst/>
                <a:latin typeface="JetBrains Mono"/>
              </a:rPr>
              <a:t>&lt;&lt; std</a:t>
            </a:r>
            <a:r>
              <a:rPr kumimoji="0" lang="en-US" altLang="en-US" sz="1600" b="0" i="0" u="none" strike="noStrike" cap="none" normalizeH="0" baseline="0" dirty="0">
                <a:ln>
                  <a:noFill/>
                </a:ln>
                <a:solidFill>
                  <a:srgbClr val="A71D5D"/>
                </a:solidFill>
                <a:effectLst/>
                <a:latin typeface="JetBrains Mono"/>
              </a:rPr>
              <a:t>::</a:t>
            </a:r>
            <a:r>
              <a:rPr kumimoji="0" lang="en-US" altLang="en-US" sz="1600" b="0" i="0" u="none" strike="noStrike" cap="none" normalizeH="0" baseline="0" dirty="0" err="1">
                <a:ln>
                  <a:noFill/>
                </a:ln>
                <a:solidFill>
                  <a:srgbClr val="0086B3"/>
                </a:solidFill>
                <a:effectLst/>
                <a:latin typeface="JetBrains Mono"/>
              </a:rPr>
              <a:t>endl</a:t>
            </a:r>
            <a:r>
              <a:rPr kumimoji="0" lang="en-US" altLang="en-US" sz="1600" b="0" i="0" u="none" strike="noStrike" cap="none" normalizeH="0" baseline="0" dirty="0">
                <a:ln>
                  <a:noFill/>
                </a:ln>
                <a:solidFill>
                  <a:srgbClr val="63A35C"/>
                </a:solidFill>
                <a:effectLst/>
                <a:latin typeface="JetBrains Mono"/>
              </a:rPr>
              <a:t>;</a:t>
            </a:r>
            <a:br>
              <a:rPr kumimoji="0" lang="en-US" altLang="en-US" sz="1600" b="0" i="0" u="none" strike="noStrike" cap="none" normalizeH="0" baseline="0" dirty="0">
                <a:ln>
                  <a:noFill/>
                </a:ln>
                <a:solidFill>
                  <a:srgbClr val="63A35C"/>
                </a:solidFill>
                <a:effectLst/>
                <a:latin typeface="JetBrains Mono"/>
              </a:rPr>
            </a:br>
            <a:r>
              <a:rPr kumimoji="0" lang="en-US" altLang="en-US" sz="1600" b="0" i="0" u="none" strike="noStrike" cap="none" normalizeH="0" baseline="0" dirty="0">
                <a:ln>
                  <a:noFill/>
                </a:ln>
                <a:solidFill>
                  <a:srgbClr val="63A35C"/>
                </a:solidFill>
                <a:effectLst/>
                <a:latin typeface="JetBrains Mono"/>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40D7AA9C-D831-4B84-8EB0-1F992016B3BF}"/>
              </a:ext>
            </a:extLst>
          </p:cNvPr>
          <p:cNvSpPr/>
          <p:nvPr/>
        </p:nvSpPr>
        <p:spPr>
          <a:xfrm>
            <a:off x="7656052" y="6246737"/>
            <a:ext cx="2740879" cy="369332"/>
          </a:xfrm>
          <a:prstGeom prst="rect">
            <a:avLst/>
          </a:prstGeom>
        </p:spPr>
        <p:txBody>
          <a:bodyPr wrap="none">
            <a:spAutoFit/>
          </a:bodyPr>
          <a:lstStyle/>
          <a:p>
            <a:r>
              <a:rPr lang="en-US" dirty="0"/>
              <a:t>Caught char* exception: 20</a:t>
            </a:r>
          </a:p>
        </p:txBody>
      </p:sp>
      <p:sp>
        <p:nvSpPr>
          <p:cNvPr id="12" name="Rectangle 3">
            <a:extLst>
              <a:ext uri="{FF2B5EF4-FFF2-40B4-BE49-F238E27FC236}">
                <a16:creationId xmlns:a16="http://schemas.microsoft.com/office/drawing/2014/main" id="{E747420E-F681-4310-B0DD-07947835BA72}"/>
              </a:ext>
            </a:extLst>
          </p:cNvPr>
          <p:cNvSpPr>
            <a:spLocks noChangeArrowheads="1"/>
          </p:cNvSpPr>
          <p:nvPr/>
        </p:nvSpPr>
        <p:spPr bwMode="auto">
          <a:xfrm>
            <a:off x="553418" y="4244345"/>
            <a:ext cx="5636864"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A71D5D"/>
                </a:solidFill>
                <a:effectLst/>
                <a:latin typeface="JetBrains Mono"/>
              </a:rPr>
              <a:t>try</a:t>
            </a:r>
            <a:r>
              <a:rPr kumimoji="0" lang="en-US" altLang="en-US" sz="2000" b="0" i="0" u="none" strike="noStrike" cap="none" normalizeH="0" baseline="0">
                <a:ln>
                  <a:noFill/>
                </a:ln>
                <a:solidFill>
                  <a:srgbClr val="63A35C"/>
                </a:solidFill>
                <a:effectLst/>
                <a:latin typeface="JetBrains Mono"/>
              </a:rPr>
              <a:t>{</a:t>
            </a:r>
            <a:br>
              <a:rPr kumimoji="0" lang="en-US" altLang="en-US" sz="2000" b="0" i="0" u="none" strike="noStrike" cap="none" normalizeH="0" baseline="0">
                <a:ln>
                  <a:noFill/>
                </a:ln>
                <a:solidFill>
                  <a:srgbClr val="63A35C"/>
                </a:solidFill>
                <a:effectLst/>
                <a:latin typeface="JetBrains Mono"/>
              </a:rPr>
            </a:br>
            <a:r>
              <a:rPr kumimoji="0" lang="en-US" altLang="en-US" sz="2000" b="0" i="0" u="none" strike="noStrike" cap="none" normalizeH="0" baseline="0">
                <a:ln>
                  <a:noFill/>
                </a:ln>
                <a:solidFill>
                  <a:srgbClr val="63A35C"/>
                </a:solidFill>
                <a:effectLst/>
                <a:latin typeface="JetBrains Mono"/>
              </a:rPr>
              <a:t>   </a:t>
            </a:r>
            <a:r>
              <a:rPr kumimoji="0" lang="en-US" altLang="en-US" sz="2000" b="0" i="0" u="none" strike="noStrike" cap="none" normalizeH="0" baseline="0">
                <a:ln>
                  <a:noFill/>
                </a:ln>
                <a:solidFill>
                  <a:srgbClr val="A71D5D"/>
                </a:solidFill>
                <a:effectLst/>
                <a:latin typeface="JetBrains Mono"/>
              </a:rPr>
              <a:t>throw </a:t>
            </a:r>
            <a:r>
              <a:rPr kumimoji="0" lang="en-US" altLang="en-US" sz="2000" b="0" i="0" u="none" strike="noStrike" cap="none" normalizeH="0" baseline="0">
                <a:ln>
                  <a:noFill/>
                </a:ln>
                <a:solidFill>
                  <a:srgbClr val="0086B3"/>
                </a:solidFill>
                <a:effectLst/>
                <a:latin typeface="JetBrains Mono"/>
              </a:rPr>
              <a:t>20</a:t>
            </a:r>
            <a:r>
              <a:rPr kumimoji="0" lang="en-US" altLang="en-US" sz="2000" b="0" i="0" u="none" strike="noStrike" cap="none" normalizeH="0" baseline="0">
                <a:ln>
                  <a:noFill/>
                </a:ln>
                <a:solidFill>
                  <a:srgbClr val="63A35C"/>
                </a:solidFill>
                <a:effectLst/>
                <a:latin typeface="JetBrains Mono"/>
              </a:rPr>
              <a:t>;</a:t>
            </a:r>
            <a:br>
              <a:rPr kumimoji="0" lang="en-US" altLang="en-US" sz="2000" b="0" i="0" u="none" strike="noStrike" cap="none" normalizeH="0" baseline="0">
                <a:ln>
                  <a:noFill/>
                </a:ln>
                <a:solidFill>
                  <a:srgbClr val="63A35C"/>
                </a:solidFill>
                <a:effectLst/>
                <a:latin typeface="JetBrains Mono"/>
              </a:rPr>
            </a:br>
            <a:r>
              <a:rPr kumimoji="0" lang="en-US" altLang="en-US" sz="2000" b="0" i="0" u="none" strike="noStrike" cap="none" normalizeH="0" baseline="0">
                <a:ln>
                  <a:noFill/>
                </a:ln>
                <a:solidFill>
                  <a:srgbClr val="63A35C"/>
                </a:solidFill>
                <a:effectLst/>
                <a:latin typeface="JetBrains Mono"/>
              </a:rPr>
              <a:t>}</a:t>
            </a:r>
            <a:br>
              <a:rPr kumimoji="0" lang="en-US" altLang="en-US" sz="2000" b="0" i="0" u="none" strike="noStrike" cap="none" normalizeH="0" baseline="0">
                <a:ln>
                  <a:noFill/>
                </a:ln>
                <a:solidFill>
                  <a:srgbClr val="63A35C"/>
                </a:solidFill>
                <a:effectLst/>
                <a:latin typeface="JetBrains Mono"/>
              </a:rPr>
            </a:br>
            <a:r>
              <a:rPr kumimoji="0" lang="en-US" altLang="en-US" sz="2000" b="0" i="0" u="none" strike="noStrike" cap="none" normalizeH="0" baseline="0">
                <a:ln>
                  <a:noFill/>
                </a:ln>
                <a:solidFill>
                  <a:srgbClr val="A71D5D"/>
                </a:solidFill>
                <a:effectLst/>
                <a:latin typeface="JetBrains Mono"/>
              </a:rPr>
              <a:t>catch </a:t>
            </a:r>
            <a:r>
              <a:rPr kumimoji="0" lang="en-US" altLang="en-US" sz="2000" b="0" i="0" u="none" strike="noStrike" cap="none" normalizeH="0" baseline="0">
                <a:ln>
                  <a:noFill/>
                </a:ln>
                <a:solidFill>
                  <a:srgbClr val="63A35C"/>
                </a:solidFill>
                <a:effectLst/>
                <a:latin typeface="JetBrains Mono"/>
              </a:rPr>
              <a:t>(</a:t>
            </a:r>
            <a:r>
              <a:rPr kumimoji="0" lang="en-US" altLang="en-US" sz="2000" b="0" i="0" u="none" strike="noStrike" cap="none" normalizeH="0" baseline="0">
                <a:ln>
                  <a:noFill/>
                </a:ln>
                <a:solidFill>
                  <a:srgbClr val="A71D5D"/>
                </a:solidFill>
                <a:effectLst/>
                <a:latin typeface="JetBrains Mono"/>
              </a:rPr>
              <a:t>...</a:t>
            </a:r>
            <a:r>
              <a:rPr kumimoji="0" lang="en-US" altLang="en-US" sz="2000" b="0" i="0" u="none" strike="noStrike" cap="none" normalizeH="0" baseline="0">
                <a:ln>
                  <a:noFill/>
                </a:ln>
                <a:solidFill>
                  <a:srgbClr val="63A35C"/>
                </a:solidFill>
                <a:effectLst/>
                <a:latin typeface="JetBrains Mono"/>
              </a:rPr>
              <a:t>){</a:t>
            </a:r>
            <a:br>
              <a:rPr kumimoji="0" lang="en-US" altLang="en-US" sz="2000" b="0" i="0" u="none" strike="noStrike" cap="none" normalizeH="0" baseline="0">
                <a:ln>
                  <a:noFill/>
                </a:ln>
                <a:solidFill>
                  <a:srgbClr val="63A35C"/>
                </a:solidFill>
                <a:effectLst/>
                <a:latin typeface="JetBrains Mono"/>
              </a:rPr>
            </a:br>
            <a:r>
              <a:rPr kumimoji="0" lang="en-US" altLang="en-US" sz="2000" b="0" i="0" u="none" strike="noStrike" cap="none" normalizeH="0" baseline="0">
                <a:ln>
                  <a:noFill/>
                </a:ln>
                <a:solidFill>
                  <a:srgbClr val="63A35C"/>
                </a:solidFill>
                <a:effectLst/>
                <a:latin typeface="JetBrains Mono"/>
              </a:rPr>
              <a:t>   </a:t>
            </a:r>
            <a:r>
              <a:rPr kumimoji="0" lang="en-US" altLang="en-US" sz="2000" b="0" i="0" u="none" strike="noStrike" cap="none" normalizeH="0" baseline="0">
                <a:ln>
                  <a:noFill/>
                </a:ln>
                <a:solidFill>
                  <a:srgbClr val="008080"/>
                </a:solidFill>
                <a:effectLst/>
                <a:latin typeface="JetBrains Mono"/>
              </a:rPr>
              <a:t>std</a:t>
            </a:r>
            <a:r>
              <a:rPr kumimoji="0" lang="en-US" altLang="en-US" sz="2000" b="0" i="0" u="none" strike="noStrike" cap="none" normalizeH="0" baseline="0">
                <a:ln>
                  <a:noFill/>
                </a:ln>
                <a:solidFill>
                  <a:srgbClr val="A71D5D"/>
                </a:solidFill>
                <a:effectLst/>
                <a:latin typeface="JetBrains Mono"/>
              </a:rPr>
              <a:t>::</a:t>
            </a:r>
            <a:r>
              <a:rPr kumimoji="0" lang="en-US" altLang="en-US" sz="2000" b="0" i="0" u="none" strike="noStrike" cap="none" normalizeH="0" baseline="0">
                <a:ln>
                  <a:noFill/>
                </a:ln>
                <a:solidFill>
                  <a:srgbClr val="0086B3"/>
                </a:solidFill>
                <a:effectLst/>
                <a:latin typeface="JetBrains Mono"/>
              </a:rPr>
              <a:t>cout </a:t>
            </a:r>
            <a:r>
              <a:rPr kumimoji="0" lang="en-US" altLang="en-US" sz="2000" b="0" i="0" u="none" strike="noStrike" cap="none" normalizeH="0" baseline="0">
                <a:ln>
                  <a:noFill/>
                </a:ln>
                <a:solidFill>
                  <a:srgbClr val="008080"/>
                </a:solidFill>
                <a:effectLst/>
                <a:latin typeface="JetBrains Mono"/>
              </a:rPr>
              <a:t>&lt;&lt; </a:t>
            </a:r>
            <a:r>
              <a:rPr kumimoji="0" lang="en-US" altLang="en-US" sz="2000" b="0" i="0" u="none" strike="noStrike" cap="none" normalizeH="0" baseline="0">
                <a:ln>
                  <a:noFill/>
                </a:ln>
                <a:solidFill>
                  <a:srgbClr val="183691"/>
                </a:solidFill>
                <a:effectLst/>
                <a:latin typeface="JetBrains Mono"/>
              </a:rPr>
              <a:t>"Caught some exception" </a:t>
            </a:r>
            <a:r>
              <a:rPr kumimoji="0" lang="en-US" altLang="en-US" sz="2000" b="0" i="0" u="none" strike="noStrike" cap="none" normalizeH="0" baseline="0">
                <a:ln>
                  <a:noFill/>
                </a:ln>
                <a:solidFill>
                  <a:srgbClr val="008080"/>
                </a:solidFill>
                <a:effectLst/>
                <a:latin typeface="JetBrains Mono"/>
              </a:rPr>
              <a:t>&lt;&lt; std</a:t>
            </a:r>
            <a:r>
              <a:rPr kumimoji="0" lang="en-US" altLang="en-US" sz="2000" b="0" i="0" u="none" strike="noStrike" cap="none" normalizeH="0" baseline="0">
                <a:ln>
                  <a:noFill/>
                </a:ln>
                <a:solidFill>
                  <a:srgbClr val="A71D5D"/>
                </a:solidFill>
                <a:effectLst/>
                <a:latin typeface="JetBrains Mono"/>
              </a:rPr>
              <a:t>::</a:t>
            </a:r>
            <a:r>
              <a:rPr kumimoji="0" lang="en-US" altLang="en-US" sz="2000" b="0" i="0" u="none" strike="noStrike" cap="none" normalizeH="0" baseline="0">
                <a:ln>
                  <a:noFill/>
                </a:ln>
                <a:solidFill>
                  <a:srgbClr val="0086B3"/>
                </a:solidFill>
                <a:effectLst/>
                <a:latin typeface="JetBrains Mono"/>
              </a:rPr>
              <a:t>endl</a:t>
            </a:r>
            <a:r>
              <a:rPr kumimoji="0" lang="en-US" altLang="en-US" sz="2000" b="0" i="0" u="none" strike="noStrike" cap="none" normalizeH="0" baseline="0">
                <a:ln>
                  <a:noFill/>
                </a:ln>
                <a:solidFill>
                  <a:srgbClr val="63A35C"/>
                </a:solidFill>
                <a:effectLst/>
                <a:latin typeface="JetBrains Mono"/>
              </a:rPr>
              <a:t>;</a:t>
            </a:r>
            <a:br>
              <a:rPr kumimoji="0" lang="en-US" altLang="en-US" sz="2000" b="0" i="0" u="none" strike="noStrike" cap="none" normalizeH="0" baseline="0">
                <a:ln>
                  <a:noFill/>
                </a:ln>
                <a:solidFill>
                  <a:srgbClr val="63A35C"/>
                </a:solidFill>
                <a:effectLst/>
                <a:latin typeface="JetBrains Mono"/>
              </a:rPr>
            </a:br>
            <a:r>
              <a:rPr kumimoji="0" lang="en-US" altLang="en-US" sz="2000" b="0" i="0" u="none" strike="noStrike" cap="none" normalizeH="0" baseline="0">
                <a:ln>
                  <a:noFill/>
                </a:ln>
                <a:solidFill>
                  <a:srgbClr val="63A35C"/>
                </a:solidFill>
                <a:effectLst/>
                <a:latin typeface="JetBrains Mono"/>
              </a:rPr>
              <a:t>}</a:t>
            </a:r>
            <a:endParaRPr kumimoji="0" lang="en-US" altLang="en-US" sz="4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5361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500"/>
                                        <p:tgtEl>
                                          <p:spTgt spid="3">
                                            <p:txEl>
                                              <p:pRg st="2" end="2"/>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8" grpId="0" animBg="1"/>
      <p:bldP spid="11" grpId="0"/>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8032"/>
            <a:ext cx="10972800" cy="1066800"/>
          </a:xfrm>
        </p:spPr>
        <p:txBody>
          <a:bodyPr>
            <a:normAutofit/>
          </a:bodyPr>
          <a:lstStyle/>
          <a:p>
            <a:r>
              <a:rPr lang="en-US" dirty="0"/>
              <a:t>Exception classes</a:t>
            </a:r>
          </a:p>
        </p:txBody>
      </p:sp>
      <p:sp>
        <p:nvSpPr>
          <p:cNvPr id="4" name="Slide Number Placeholder 3"/>
          <p:cNvSpPr>
            <a:spLocks noGrp="1"/>
          </p:cNvSpPr>
          <p:nvPr>
            <p:ph type="sldNum" sz="quarter" idx="12"/>
          </p:nvPr>
        </p:nvSpPr>
        <p:spPr/>
        <p:txBody>
          <a:bodyPr/>
          <a:lstStyle/>
          <a:p>
            <a:fld id="{B52F3321-D1B1-4887-83AE-A4488FE8D36A}" type="slidenum">
              <a:rPr lang="he-IL" smtClean="0"/>
              <a:pPr/>
              <a:t>7</a:t>
            </a:fld>
            <a:endParaRPr lang="en-US"/>
          </a:p>
        </p:txBody>
      </p:sp>
      <p:pic>
        <p:nvPicPr>
          <p:cNvPr id="7170" name="Picture 2" descr="C++ Exceptions Hierarchy">
            <a:extLst>
              <a:ext uri="{FF2B5EF4-FFF2-40B4-BE49-F238E27FC236}">
                <a16:creationId xmlns:a16="http://schemas.microsoft.com/office/drawing/2014/main" id="{308E5FC9-C7DC-4562-9070-1DEDF55B2B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2026" y="619547"/>
            <a:ext cx="4893622" cy="6174077"/>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A8750D50-D7EA-4FDD-B89C-397599D7C8A8}"/>
              </a:ext>
            </a:extLst>
          </p:cNvPr>
          <p:cNvSpPr>
            <a:spLocks noGrp="1"/>
          </p:cNvSpPr>
          <p:nvPr>
            <p:ph sz="quarter" idx="1"/>
          </p:nvPr>
        </p:nvSpPr>
        <p:spPr>
          <a:xfrm>
            <a:off x="435430" y="1311726"/>
            <a:ext cx="6351814" cy="5012230"/>
          </a:xfrm>
        </p:spPr>
        <p:txBody>
          <a:bodyPr>
            <a:normAutofit fontScale="92500"/>
          </a:bodyPr>
          <a:lstStyle/>
          <a:p>
            <a:pPr>
              <a:lnSpc>
                <a:spcPct val="150000"/>
              </a:lnSpc>
            </a:pPr>
            <a:r>
              <a:rPr lang="en-US" sz="3200" dirty="0">
                <a:latin typeface="+mj-lt"/>
              </a:rPr>
              <a:t>C++ provides us with built in Exception classes</a:t>
            </a:r>
          </a:p>
          <a:p>
            <a:pPr>
              <a:lnSpc>
                <a:spcPct val="150000"/>
              </a:lnSpc>
            </a:pPr>
            <a:r>
              <a:rPr lang="en-US" sz="3200" dirty="0">
                <a:latin typeface="+mj-lt"/>
              </a:rPr>
              <a:t>Each Exception class has a “what()” method that returns char* with details on the error that occurred</a:t>
            </a:r>
          </a:p>
          <a:p>
            <a:pPr>
              <a:lnSpc>
                <a:spcPct val="150000"/>
              </a:lnSpc>
            </a:pPr>
            <a:r>
              <a:rPr lang="en-US" sz="3200" dirty="0">
                <a:latin typeface="+mj-lt"/>
              </a:rPr>
              <a:t>Catching std::exception will catch all the standard exceptions (inheritance)</a:t>
            </a:r>
            <a:endParaRPr lang="en-US" dirty="0">
              <a:latin typeface="+mj-lt"/>
            </a:endParaRPr>
          </a:p>
        </p:txBody>
      </p:sp>
    </p:spTree>
    <p:extLst>
      <p:ext uri="{BB962C8B-B14F-4D97-AF65-F5344CB8AC3E}">
        <p14:creationId xmlns:p14="http://schemas.microsoft.com/office/powerpoint/2010/main" val="3546263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114" y="368032"/>
            <a:ext cx="10972800" cy="1066800"/>
          </a:xfrm>
        </p:spPr>
        <p:txBody>
          <a:bodyPr>
            <a:normAutofit/>
          </a:bodyPr>
          <a:lstStyle/>
          <a:p>
            <a:r>
              <a:rPr lang="en-US" dirty="0"/>
              <a:t>Simple example – no catch</a:t>
            </a:r>
          </a:p>
        </p:txBody>
      </p:sp>
      <p:sp>
        <p:nvSpPr>
          <p:cNvPr id="4" name="Slide Number Placeholder 3"/>
          <p:cNvSpPr>
            <a:spLocks noGrp="1"/>
          </p:cNvSpPr>
          <p:nvPr>
            <p:ph type="sldNum" sz="quarter" idx="12"/>
          </p:nvPr>
        </p:nvSpPr>
        <p:spPr/>
        <p:txBody>
          <a:bodyPr/>
          <a:lstStyle/>
          <a:p>
            <a:fld id="{B52F3321-D1B1-4887-83AE-A4488FE8D36A}" type="slidenum">
              <a:rPr lang="he-IL" smtClean="0"/>
              <a:pPr/>
              <a:t>8</a:t>
            </a:fld>
            <a:endParaRPr lang="en-US"/>
          </a:p>
        </p:txBody>
      </p:sp>
      <p:sp>
        <p:nvSpPr>
          <p:cNvPr id="5" name="Rectangle 1">
            <a:extLst>
              <a:ext uri="{FF2B5EF4-FFF2-40B4-BE49-F238E27FC236}">
                <a16:creationId xmlns:a16="http://schemas.microsoft.com/office/drawing/2014/main" id="{C6CC9E4D-AB27-490A-8BE8-0A3EA3558554}"/>
              </a:ext>
            </a:extLst>
          </p:cNvPr>
          <p:cNvSpPr>
            <a:spLocks noChangeArrowheads="1"/>
          </p:cNvSpPr>
          <p:nvPr/>
        </p:nvSpPr>
        <p:spPr bwMode="auto">
          <a:xfrm>
            <a:off x="5704262" y="1411655"/>
            <a:ext cx="6487738" cy="50783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b="0" i="0" u="none" strike="noStrike" cap="none" normalizeH="0" baseline="0" dirty="0">
                <a:ln>
                  <a:noFill/>
                </a:ln>
                <a:solidFill>
                  <a:srgbClr val="A71D5D"/>
                </a:solidFill>
                <a:effectLst/>
                <a:latin typeface="JetBrains Mono"/>
              </a:rPr>
              <a:t>class </a:t>
            </a:r>
            <a:r>
              <a:rPr kumimoji="0" lang="en-US" altLang="en-US" b="0" i="0" u="none" strike="noStrike" cap="none" normalizeH="0" baseline="0" dirty="0">
                <a:ln>
                  <a:noFill/>
                </a:ln>
                <a:solidFill>
                  <a:srgbClr val="008080"/>
                </a:solidFill>
                <a:effectLst/>
                <a:latin typeface="JetBrains Mono"/>
              </a:rPr>
              <a:t>Point</a:t>
            </a:r>
            <a:br>
              <a:rPr kumimoji="0" lang="en-US" altLang="en-US" b="0" i="0" u="none" strike="noStrike" cap="none" normalizeH="0" baseline="0" dirty="0">
                <a:ln>
                  <a:noFill/>
                </a:ln>
                <a:solidFill>
                  <a:srgbClr val="008080"/>
                </a:solidFill>
                <a:effectLst/>
                <a:latin typeface="JetBrains Mono"/>
              </a:rPr>
            </a:b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int </a:t>
            </a:r>
            <a:r>
              <a:rPr kumimoji="0" lang="en-US" altLang="en-US" b="0" i="0" u="none" strike="noStrike" cap="none" normalizeH="0" baseline="0" dirty="0">
                <a:ln>
                  <a:noFill/>
                </a:ln>
                <a:solidFill>
                  <a:srgbClr val="990073"/>
                </a:solidFill>
                <a:effectLst/>
                <a:latin typeface="JetBrains Mono"/>
              </a:rPr>
              <a:t>_x</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990073"/>
                </a:solidFill>
                <a:effectLst/>
                <a:latin typeface="JetBrains Mono"/>
              </a:rPr>
              <a:t>_y</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A71D5D"/>
                </a:solidFill>
                <a:effectLst/>
                <a:latin typeface="JetBrains Mono"/>
              </a:rPr>
              <a:t>public:</a:t>
            </a:r>
            <a:br>
              <a:rPr kumimoji="0" lang="en-US" altLang="en-US" b="0" i="0" u="none" strike="noStrike" cap="none" normalizeH="0" baseline="0" dirty="0">
                <a:ln>
                  <a:noFill/>
                </a:ln>
                <a:solidFill>
                  <a:srgbClr val="A71D5D"/>
                </a:solidFill>
                <a:effectLst/>
                <a:latin typeface="JetBrains Mono"/>
              </a:rPr>
            </a:br>
            <a:r>
              <a:rPr kumimoji="0" lang="en-US" altLang="en-US" b="0" i="0" u="none" strike="noStrike" cap="none" normalizeH="0" baseline="0" dirty="0">
                <a:ln>
                  <a:noFill/>
                </a:ln>
                <a:solidFill>
                  <a:srgbClr val="A71D5D"/>
                </a:solidFill>
                <a:effectLst/>
                <a:latin typeface="JetBrains Mono"/>
              </a:rPr>
              <a:t>   </a:t>
            </a:r>
            <a:r>
              <a:rPr kumimoji="0" lang="en-US" altLang="en-US" b="0" i="0" u="none" strike="noStrike" cap="none" normalizeH="0" baseline="0" dirty="0">
                <a:ln>
                  <a:noFill/>
                </a:ln>
                <a:solidFill>
                  <a:srgbClr val="795DA3"/>
                </a:solidFill>
                <a:effectLst/>
                <a:latin typeface="JetBrains Mono"/>
              </a:rPr>
              <a:t>Point</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 </a:t>
            </a:r>
            <a:r>
              <a:rPr kumimoji="0" lang="en-US" altLang="en-US" b="0" i="0" u="none" strike="noStrike" cap="none" normalizeH="0" baseline="0" dirty="0">
                <a:ln>
                  <a:noFill/>
                </a:ln>
                <a:solidFill>
                  <a:srgbClr val="990073"/>
                </a:solidFill>
                <a:effectLst/>
                <a:latin typeface="JetBrains Mono"/>
              </a:rPr>
              <a:t>_x</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0086B3"/>
                </a:solidFill>
                <a:effectLst/>
                <a:latin typeface="JetBrains Mono"/>
              </a:rPr>
              <a:t>0</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990073"/>
                </a:solidFill>
                <a:effectLst/>
                <a:latin typeface="JetBrains Mono"/>
              </a:rPr>
              <a:t>_y</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0086B3"/>
                </a:solidFill>
                <a:effectLst/>
                <a:latin typeface="JetBrains Mono"/>
              </a:rPr>
              <a:t>0</a:t>
            </a:r>
            <a:r>
              <a:rPr kumimoji="0" lang="en-US" altLang="en-US" b="0" i="0" u="none" strike="noStrike" cap="none" normalizeH="0" baseline="0" dirty="0">
                <a:ln>
                  <a:noFill/>
                </a:ln>
                <a:solidFill>
                  <a:srgbClr val="63A35C"/>
                </a:solidFill>
                <a:effectLst/>
                <a:latin typeface="JetBrains Mono"/>
              </a:rPr>
              <a:t>) {}</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795DA3"/>
                </a:solidFill>
                <a:effectLst/>
                <a:latin typeface="JetBrains Mono"/>
              </a:rPr>
              <a:t>Point</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A71D5D"/>
                </a:solidFill>
                <a:effectLst/>
                <a:latin typeface="JetBrains Mono"/>
              </a:rPr>
              <a:t>int </a:t>
            </a:r>
            <a:r>
              <a:rPr kumimoji="0" lang="en-US" altLang="en-US" b="0" i="0" u="none" strike="noStrike" cap="none" normalizeH="0" baseline="0" dirty="0">
                <a:ln>
                  <a:noFill/>
                </a:ln>
                <a:solidFill>
                  <a:srgbClr val="333333"/>
                </a:solidFill>
                <a:effectLst/>
                <a:latin typeface="JetBrains Mono"/>
              </a:rPr>
              <a:t>x</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int </a:t>
            </a:r>
            <a:r>
              <a:rPr kumimoji="0" lang="en-US" altLang="en-US" b="0" i="0" u="none" strike="noStrike" cap="none" normalizeH="0" baseline="0" dirty="0">
                <a:ln>
                  <a:noFill/>
                </a:ln>
                <a:solidFill>
                  <a:srgbClr val="333333"/>
                </a:solidFill>
                <a:effectLst/>
                <a:latin typeface="JetBrains Mono"/>
              </a:rPr>
              <a:t>y</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 </a:t>
            </a:r>
            <a:r>
              <a:rPr kumimoji="0" lang="en-US" altLang="en-US" b="0" i="0" u="none" strike="noStrike" cap="none" normalizeH="0" baseline="0" dirty="0">
                <a:ln>
                  <a:noFill/>
                </a:ln>
                <a:solidFill>
                  <a:srgbClr val="990073"/>
                </a:solidFill>
                <a:effectLst/>
                <a:latin typeface="JetBrains Mono"/>
              </a:rPr>
              <a:t>_x</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333333"/>
                </a:solidFill>
                <a:effectLst/>
                <a:latin typeface="JetBrains Mono"/>
              </a:rPr>
              <a:t>x</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990073"/>
                </a:solidFill>
                <a:effectLst/>
                <a:latin typeface="JetBrains Mono"/>
              </a:rPr>
              <a:t>_y</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333333"/>
                </a:solidFill>
                <a:effectLst/>
                <a:latin typeface="JetBrains Mono"/>
              </a:rPr>
              <a:t>y</a:t>
            </a:r>
            <a:r>
              <a:rPr kumimoji="0" lang="en-US" altLang="en-US" b="0" i="0" u="none" strike="noStrike" cap="none" normalizeH="0" baseline="0" dirty="0">
                <a:ln>
                  <a:noFill/>
                </a:ln>
                <a:solidFill>
                  <a:srgbClr val="63A35C"/>
                </a:solidFill>
                <a:effectLst/>
                <a:latin typeface="JetBrains Mono"/>
              </a:rPr>
              <a:t>) {}</a:t>
            </a:r>
            <a:endParaRPr lang="en-US" altLang="en-US" dirty="0">
              <a:solidFill>
                <a:srgbClr val="63A35C"/>
              </a:solidFill>
              <a:latin typeface="JetBrains Mono"/>
            </a:endParaRPr>
          </a:p>
          <a:p>
            <a:pPr lvl="0" eaLnBrk="0" fontAlgn="base" hangingPunct="0">
              <a:spcBef>
                <a:spcPct val="0"/>
              </a:spcBef>
              <a:spcAft>
                <a:spcPct val="0"/>
              </a:spcAft>
            </a:pP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lang="en-US" altLang="en-US" dirty="0">
                <a:solidFill>
                  <a:srgbClr val="008080"/>
                </a:solidFill>
                <a:latin typeface="JetBrains Mono"/>
              </a:rPr>
              <a:t>Point </a:t>
            </a:r>
            <a:r>
              <a:rPr lang="en-US" altLang="en-US" dirty="0">
                <a:solidFill>
                  <a:srgbClr val="A71D5D"/>
                </a:solidFill>
                <a:latin typeface="JetBrains Mono"/>
              </a:rPr>
              <a:t>operator</a:t>
            </a:r>
            <a:r>
              <a:rPr lang="en-US" altLang="en-US" dirty="0">
                <a:solidFill>
                  <a:srgbClr val="008080"/>
                </a:solidFill>
                <a:latin typeface="JetBrains Mono"/>
              </a:rPr>
              <a:t>/</a:t>
            </a:r>
            <a:r>
              <a:rPr lang="en-US" altLang="en-US" dirty="0">
                <a:solidFill>
                  <a:srgbClr val="63A35C"/>
                </a:solidFill>
                <a:latin typeface="JetBrains Mono"/>
              </a:rPr>
              <a:t>(</a:t>
            </a:r>
            <a:r>
              <a:rPr lang="en-US" altLang="en-US" dirty="0">
                <a:solidFill>
                  <a:srgbClr val="A71D5D"/>
                </a:solidFill>
                <a:latin typeface="JetBrains Mono"/>
              </a:rPr>
              <a:t>const </a:t>
            </a:r>
            <a:r>
              <a:rPr lang="en-US" altLang="en-US" dirty="0">
                <a:solidFill>
                  <a:srgbClr val="008080"/>
                </a:solidFill>
                <a:latin typeface="JetBrains Mono"/>
              </a:rPr>
              <a:t>Point </a:t>
            </a:r>
            <a:r>
              <a:rPr lang="en-US" altLang="en-US" dirty="0">
                <a:solidFill>
                  <a:srgbClr val="A71D5D"/>
                </a:solidFill>
                <a:latin typeface="JetBrains Mono"/>
              </a:rPr>
              <a:t>&amp;</a:t>
            </a:r>
            <a:r>
              <a:rPr lang="en-US" altLang="en-US" dirty="0">
                <a:solidFill>
                  <a:srgbClr val="333333"/>
                </a:solidFill>
                <a:latin typeface="JetBrains Mono"/>
              </a:rPr>
              <a:t>other</a:t>
            </a:r>
            <a:r>
              <a:rPr lang="en-US" altLang="en-US" dirty="0">
                <a:solidFill>
                  <a:srgbClr val="63A35C"/>
                </a:solidFill>
                <a:latin typeface="JetBrains Mono"/>
              </a:rPr>
              <a:t>) </a:t>
            </a:r>
            <a:r>
              <a:rPr lang="en-US" altLang="en-US" dirty="0">
                <a:solidFill>
                  <a:srgbClr val="A71D5D"/>
                </a:solidFill>
                <a:latin typeface="JetBrains Mono"/>
              </a:rPr>
              <a:t>const</a:t>
            </a:r>
            <a:r>
              <a:rPr lang="en-US" altLang="en-US" dirty="0">
                <a:solidFill>
                  <a:srgbClr val="63A35C"/>
                </a:solidFill>
                <a:latin typeface="JetBrains Mono"/>
              </a:rPr>
              <a:t>{</a:t>
            </a:r>
            <a:br>
              <a:rPr lang="en-US" altLang="en-US" dirty="0">
                <a:solidFill>
                  <a:srgbClr val="63A35C"/>
                </a:solidFill>
                <a:latin typeface="JetBrains Mono"/>
              </a:rPr>
            </a:br>
            <a:r>
              <a:rPr lang="en-US" altLang="en-US" dirty="0">
                <a:solidFill>
                  <a:srgbClr val="63A35C"/>
                </a:solidFill>
                <a:latin typeface="JetBrains Mono"/>
              </a:rPr>
              <a:t>      </a:t>
            </a:r>
            <a:r>
              <a:rPr lang="en-US" altLang="en-US" dirty="0">
                <a:solidFill>
                  <a:srgbClr val="A71D5D"/>
                </a:solidFill>
                <a:latin typeface="JetBrains Mono"/>
              </a:rPr>
              <a:t>if </a:t>
            </a:r>
            <a:r>
              <a:rPr lang="en-US" altLang="en-US" dirty="0">
                <a:solidFill>
                  <a:srgbClr val="63A35C"/>
                </a:solidFill>
                <a:latin typeface="JetBrains Mono"/>
              </a:rPr>
              <a:t>(</a:t>
            </a:r>
            <a:r>
              <a:rPr lang="en-US" altLang="en-US" dirty="0">
                <a:solidFill>
                  <a:srgbClr val="A71D5D"/>
                </a:solidFill>
                <a:latin typeface="JetBrains Mono"/>
              </a:rPr>
              <a:t>!</a:t>
            </a:r>
            <a:r>
              <a:rPr lang="en-US" altLang="en-US" dirty="0" err="1">
                <a:solidFill>
                  <a:srgbClr val="333333"/>
                </a:solidFill>
                <a:latin typeface="JetBrains Mono"/>
              </a:rPr>
              <a:t>other</a:t>
            </a:r>
            <a:r>
              <a:rPr lang="en-US" altLang="en-US" dirty="0" err="1">
                <a:solidFill>
                  <a:srgbClr val="63A35C"/>
                </a:solidFill>
                <a:latin typeface="JetBrains Mono"/>
              </a:rPr>
              <a:t>.</a:t>
            </a:r>
            <a:r>
              <a:rPr lang="en-US" altLang="en-US" dirty="0" err="1">
                <a:solidFill>
                  <a:srgbClr val="990073"/>
                </a:solidFill>
                <a:latin typeface="JetBrains Mono"/>
              </a:rPr>
              <a:t>_x</a:t>
            </a:r>
            <a:r>
              <a:rPr lang="en-US" altLang="en-US" dirty="0">
                <a:solidFill>
                  <a:srgbClr val="63A35C"/>
                </a:solidFill>
                <a:latin typeface="JetBrains Mono"/>
              </a:rPr>
              <a:t>){</a:t>
            </a:r>
            <a:br>
              <a:rPr lang="en-US" altLang="en-US" dirty="0">
                <a:solidFill>
                  <a:srgbClr val="63A35C"/>
                </a:solidFill>
                <a:latin typeface="JetBrains Mono"/>
              </a:rPr>
            </a:br>
            <a:r>
              <a:rPr lang="en-US" altLang="en-US" dirty="0">
                <a:solidFill>
                  <a:srgbClr val="63A35C"/>
                </a:solidFill>
                <a:latin typeface="JetBrains Mono"/>
              </a:rPr>
              <a:t>         </a:t>
            </a:r>
            <a:r>
              <a:rPr lang="en-US" altLang="en-US" dirty="0">
                <a:solidFill>
                  <a:srgbClr val="A71D5D"/>
                </a:solidFill>
                <a:latin typeface="JetBrains Mono"/>
              </a:rPr>
              <a:t>throw </a:t>
            </a:r>
            <a:r>
              <a:rPr lang="en-US" altLang="en-US" dirty="0">
                <a:solidFill>
                  <a:srgbClr val="008080"/>
                </a:solidFill>
                <a:latin typeface="JetBrains Mono"/>
              </a:rPr>
              <a:t>std</a:t>
            </a:r>
            <a:r>
              <a:rPr lang="en-US" altLang="en-US" dirty="0">
                <a:solidFill>
                  <a:srgbClr val="A71D5D"/>
                </a:solidFill>
                <a:latin typeface="JetBrains Mono"/>
              </a:rPr>
              <a:t>::</a:t>
            </a:r>
            <a:r>
              <a:rPr lang="en-US" altLang="en-US" dirty="0" err="1">
                <a:solidFill>
                  <a:srgbClr val="008080"/>
                </a:solidFill>
                <a:latin typeface="JetBrains Mono"/>
              </a:rPr>
              <a:t>runtime_error</a:t>
            </a:r>
            <a:r>
              <a:rPr lang="en-US" altLang="en-US" dirty="0">
                <a:solidFill>
                  <a:srgbClr val="63A35C"/>
                </a:solidFill>
                <a:latin typeface="JetBrains Mono"/>
              </a:rPr>
              <a:t>(</a:t>
            </a:r>
            <a:r>
              <a:rPr lang="en-US" altLang="en-US" dirty="0">
                <a:solidFill>
                  <a:srgbClr val="183691"/>
                </a:solidFill>
                <a:latin typeface="JetBrains Mono"/>
              </a:rPr>
              <a:t>"x in divisor point is 0"</a:t>
            </a:r>
            <a:r>
              <a:rPr lang="en-US" altLang="en-US" dirty="0">
                <a:solidFill>
                  <a:srgbClr val="63A35C"/>
                </a:solidFill>
                <a:latin typeface="JetBrains Mono"/>
              </a:rPr>
              <a:t>);</a:t>
            </a:r>
            <a:br>
              <a:rPr lang="en-US" altLang="en-US" dirty="0">
                <a:solidFill>
                  <a:srgbClr val="63A35C"/>
                </a:solidFill>
                <a:latin typeface="JetBrains Mono"/>
              </a:rPr>
            </a:br>
            <a:r>
              <a:rPr lang="en-US" altLang="en-US" dirty="0">
                <a:solidFill>
                  <a:srgbClr val="63A35C"/>
                </a:solidFill>
                <a:latin typeface="JetBrains Mono"/>
              </a:rPr>
              <a:t>      }</a:t>
            </a:r>
            <a:br>
              <a:rPr lang="en-US" altLang="en-US" dirty="0">
                <a:solidFill>
                  <a:srgbClr val="63A35C"/>
                </a:solidFill>
                <a:latin typeface="JetBrains Mono"/>
              </a:rPr>
            </a:br>
            <a:r>
              <a:rPr lang="en-US" altLang="en-US" dirty="0">
                <a:solidFill>
                  <a:srgbClr val="63A35C"/>
                </a:solidFill>
                <a:latin typeface="JetBrains Mono"/>
              </a:rPr>
              <a:t>      </a:t>
            </a:r>
            <a:r>
              <a:rPr lang="en-US" altLang="en-US" dirty="0">
                <a:solidFill>
                  <a:srgbClr val="A71D5D"/>
                </a:solidFill>
                <a:latin typeface="JetBrains Mono"/>
              </a:rPr>
              <a:t>return </a:t>
            </a:r>
            <a:r>
              <a:rPr lang="en-US" altLang="en-US" dirty="0">
                <a:solidFill>
                  <a:srgbClr val="63A35C"/>
                </a:solidFill>
                <a:latin typeface="JetBrains Mono"/>
              </a:rPr>
              <a:t>{</a:t>
            </a:r>
            <a:r>
              <a:rPr lang="en-US" altLang="en-US" dirty="0">
                <a:solidFill>
                  <a:srgbClr val="990073"/>
                </a:solidFill>
                <a:latin typeface="JetBrains Mono"/>
              </a:rPr>
              <a:t>_x </a:t>
            </a:r>
            <a:r>
              <a:rPr lang="en-US" altLang="en-US" dirty="0">
                <a:solidFill>
                  <a:srgbClr val="A71D5D"/>
                </a:solidFill>
                <a:latin typeface="JetBrains Mono"/>
              </a:rPr>
              <a:t>/ </a:t>
            </a:r>
            <a:r>
              <a:rPr lang="en-US" altLang="en-US" dirty="0" err="1">
                <a:solidFill>
                  <a:srgbClr val="333333"/>
                </a:solidFill>
                <a:latin typeface="JetBrains Mono"/>
              </a:rPr>
              <a:t>other</a:t>
            </a:r>
            <a:r>
              <a:rPr lang="en-US" altLang="en-US" dirty="0" err="1">
                <a:solidFill>
                  <a:srgbClr val="63A35C"/>
                </a:solidFill>
                <a:latin typeface="JetBrains Mono"/>
              </a:rPr>
              <a:t>.</a:t>
            </a:r>
            <a:r>
              <a:rPr lang="en-US" altLang="en-US" dirty="0" err="1">
                <a:solidFill>
                  <a:srgbClr val="990073"/>
                </a:solidFill>
                <a:latin typeface="JetBrains Mono"/>
              </a:rPr>
              <a:t>_x</a:t>
            </a:r>
            <a:r>
              <a:rPr lang="en-US" altLang="en-US" dirty="0">
                <a:solidFill>
                  <a:srgbClr val="63A35C"/>
                </a:solidFill>
                <a:latin typeface="JetBrains Mono"/>
              </a:rPr>
              <a:t>, </a:t>
            </a:r>
            <a:r>
              <a:rPr lang="en-US" altLang="en-US" dirty="0">
                <a:solidFill>
                  <a:srgbClr val="990073"/>
                </a:solidFill>
                <a:latin typeface="JetBrains Mono"/>
              </a:rPr>
              <a:t>_y </a:t>
            </a:r>
            <a:r>
              <a:rPr lang="en-US" altLang="en-US" dirty="0">
                <a:solidFill>
                  <a:srgbClr val="A71D5D"/>
                </a:solidFill>
                <a:latin typeface="JetBrains Mono"/>
              </a:rPr>
              <a:t>/ </a:t>
            </a:r>
            <a:r>
              <a:rPr lang="en-US" altLang="en-US" dirty="0" err="1">
                <a:solidFill>
                  <a:srgbClr val="333333"/>
                </a:solidFill>
                <a:latin typeface="JetBrains Mono"/>
              </a:rPr>
              <a:t>other</a:t>
            </a:r>
            <a:r>
              <a:rPr lang="en-US" altLang="en-US" dirty="0" err="1">
                <a:solidFill>
                  <a:srgbClr val="63A35C"/>
                </a:solidFill>
                <a:latin typeface="JetBrains Mono"/>
              </a:rPr>
              <a:t>.</a:t>
            </a:r>
            <a:r>
              <a:rPr lang="en-US" altLang="en-US" dirty="0" err="1">
                <a:solidFill>
                  <a:srgbClr val="990073"/>
                </a:solidFill>
                <a:latin typeface="JetBrains Mono"/>
              </a:rPr>
              <a:t>_y</a:t>
            </a:r>
            <a:r>
              <a:rPr lang="en-US" altLang="en-US" dirty="0">
                <a:solidFill>
                  <a:srgbClr val="63A35C"/>
                </a:solidFill>
                <a:latin typeface="JetBrains Mono"/>
              </a:rPr>
              <a:t>};</a:t>
            </a:r>
            <a:br>
              <a:rPr lang="en-US" altLang="en-US" dirty="0">
                <a:solidFill>
                  <a:srgbClr val="63A35C"/>
                </a:solidFill>
                <a:latin typeface="JetBrains Mono"/>
              </a:rPr>
            </a:br>
            <a:r>
              <a:rPr lang="en-US" altLang="en-US" dirty="0">
                <a:solidFill>
                  <a:srgbClr val="63A35C"/>
                </a:solidFill>
                <a:latin typeface="JetBrains Mono"/>
              </a:rPr>
              <a:t>   }</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friend </a:t>
            </a:r>
            <a:r>
              <a:rPr kumimoji="0" lang="en-US" altLang="en-US" b="0" i="0" u="none" strike="noStrike" cap="none" normalizeH="0" baseline="0" dirty="0" err="1">
                <a:ln>
                  <a:noFill/>
                </a:ln>
                <a:solidFill>
                  <a:srgbClr val="371F80"/>
                </a:solidFill>
                <a:effectLst/>
                <a:latin typeface="JetBrains Mono"/>
              </a:rPr>
              <a:t>ostream</a:t>
            </a:r>
            <a:r>
              <a:rPr kumimoji="0" lang="en-US" altLang="en-US" b="0" i="0" u="none" strike="noStrike" cap="none" normalizeH="0" baseline="0" dirty="0">
                <a:ln>
                  <a:noFill/>
                </a:ln>
                <a:solidFill>
                  <a:srgbClr val="371F80"/>
                </a:solidFill>
                <a:effectLst/>
                <a:latin typeface="JetBrains Mono"/>
              </a:rPr>
              <a:t> </a:t>
            </a:r>
            <a:r>
              <a:rPr kumimoji="0" lang="en-US" altLang="en-US" b="0" i="0" u="none" strike="noStrike" cap="none" normalizeH="0" baseline="0" dirty="0">
                <a:ln>
                  <a:noFill/>
                </a:ln>
                <a:solidFill>
                  <a:srgbClr val="A71D5D"/>
                </a:solidFill>
                <a:effectLst/>
                <a:latin typeface="JetBrains Mono"/>
              </a:rPr>
              <a:t>&amp;operator</a:t>
            </a:r>
            <a:r>
              <a:rPr kumimoji="0" lang="en-US" altLang="en-US" b="0" i="0" u="none" strike="noStrike" cap="none" normalizeH="0" baseline="0" dirty="0">
                <a:ln>
                  <a:noFill/>
                </a:ln>
                <a:solidFill>
                  <a:srgbClr val="008080"/>
                </a:solidFill>
                <a:effectLst/>
                <a:latin typeface="JetBrains Mono"/>
              </a:rPr>
              <a:t>&lt;&lt;</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err="1">
                <a:ln>
                  <a:noFill/>
                </a:ln>
                <a:solidFill>
                  <a:srgbClr val="371F80"/>
                </a:solidFill>
                <a:effectLst/>
                <a:latin typeface="JetBrains Mono"/>
              </a:rPr>
              <a:t>ostream</a:t>
            </a:r>
            <a:r>
              <a:rPr kumimoji="0" lang="en-US" altLang="en-US" b="0" i="0" u="none" strike="noStrike" cap="none" normalizeH="0" baseline="0" dirty="0">
                <a:ln>
                  <a:noFill/>
                </a:ln>
                <a:solidFill>
                  <a:srgbClr val="371F80"/>
                </a:solidFill>
                <a:effectLst/>
                <a:latin typeface="JetBrains Mono"/>
              </a:rPr>
              <a:t> </a:t>
            </a:r>
            <a:r>
              <a:rPr kumimoji="0" lang="en-US" altLang="en-US" b="0" i="0" u="none" strike="noStrike" cap="none" normalizeH="0" baseline="0" dirty="0">
                <a:ln>
                  <a:noFill/>
                </a:ln>
                <a:solidFill>
                  <a:srgbClr val="A71D5D"/>
                </a:solidFill>
                <a:effectLst/>
                <a:latin typeface="JetBrains Mono"/>
              </a:rPr>
              <a:t>&amp;</a:t>
            </a:r>
            <a:r>
              <a:rPr kumimoji="0" lang="en-US" altLang="en-US" b="0" i="0" u="none" strike="noStrike" cap="none" normalizeH="0" baseline="0" dirty="0" err="1">
                <a:ln>
                  <a:noFill/>
                </a:ln>
                <a:solidFill>
                  <a:srgbClr val="333333"/>
                </a:solidFill>
                <a:effectLst/>
                <a:latin typeface="JetBrains Mono"/>
              </a:rPr>
              <a:t>os</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const </a:t>
            </a:r>
            <a:r>
              <a:rPr kumimoji="0" lang="en-US" altLang="en-US" b="0" i="0" u="none" strike="noStrike" cap="none" normalizeH="0" baseline="0" dirty="0">
                <a:ln>
                  <a:noFill/>
                </a:ln>
                <a:solidFill>
                  <a:srgbClr val="008080"/>
                </a:solidFill>
                <a:effectLst/>
                <a:latin typeface="JetBrains Mono"/>
              </a:rPr>
              <a:t>Point </a:t>
            </a:r>
            <a:r>
              <a:rPr kumimoji="0" lang="en-US" altLang="en-US" b="0" i="0" u="none" strike="noStrike" cap="none" normalizeH="0" baseline="0" dirty="0">
                <a:ln>
                  <a:noFill/>
                </a:ln>
                <a:solidFill>
                  <a:srgbClr val="A71D5D"/>
                </a:solidFill>
                <a:effectLst/>
                <a:latin typeface="JetBrains Mono"/>
              </a:rPr>
              <a:t>&amp;</a:t>
            </a:r>
            <a:r>
              <a:rPr kumimoji="0" lang="en-US" altLang="en-US" b="0" i="0" u="none" strike="noStrike" cap="none" normalizeH="0" baseline="0" dirty="0">
                <a:ln>
                  <a:noFill/>
                </a:ln>
                <a:solidFill>
                  <a:srgbClr val="333333"/>
                </a:solidFill>
                <a:effectLst/>
                <a:latin typeface="JetBrains Mono"/>
              </a:rPr>
              <a:t>point</a:t>
            </a:r>
            <a:r>
              <a:rPr kumimoji="0" lang="en-US" altLang="en-US" b="0" i="0" u="none" strike="noStrike" cap="none" normalizeH="0" baseline="0" dirty="0">
                <a:ln>
                  <a:noFill/>
                </a:ln>
                <a:solidFill>
                  <a:srgbClr val="63A35C"/>
                </a:solidFill>
                <a:effectLst/>
                <a:latin typeface="JetBrains Mono"/>
              </a:rPr>
              <a:t>)  {</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err="1">
                <a:ln>
                  <a:noFill/>
                </a:ln>
                <a:solidFill>
                  <a:srgbClr val="333333"/>
                </a:solidFill>
                <a:effectLst/>
                <a:latin typeface="JetBrains Mono"/>
              </a:rPr>
              <a:t>os</a:t>
            </a:r>
            <a:r>
              <a:rPr kumimoji="0" lang="en-US" altLang="en-US" b="0" i="0" u="none" strike="noStrike" cap="none" normalizeH="0" baseline="0" dirty="0">
                <a:ln>
                  <a:noFill/>
                </a:ln>
                <a:solidFill>
                  <a:srgbClr val="333333"/>
                </a:solidFill>
                <a:effectLst/>
                <a:latin typeface="JetBrains Mono"/>
              </a:rPr>
              <a:t> </a:t>
            </a:r>
            <a:r>
              <a:rPr kumimoji="0" lang="en-US" altLang="en-US" b="0" i="0" u="none" strike="noStrike" cap="none" normalizeH="0" baseline="0" dirty="0">
                <a:ln>
                  <a:noFill/>
                </a:ln>
                <a:solidFill>
                  <a:srgbClr val="008080"/>
                </a:solidFill>
                <a:effectLst/>
                <a:latin typeface="JetBrains Mono"/>
              </a:rPr>
              <a:t>&lt;&lt; </a:t>
            </a:r>
            <a:r>
              <a:rPr kumimoji="0" lang="en-US" altLang="en-US" b="0" i="0" u="none" strike="noStrike" cap="none" normalizeH="0" baseline="0" dirty="0">
                <a:ln>
                  <a:noFill/>
                </a:ln>
                <a:solidFill>
                  <a:srgbClr val="183691"/>
                </a:solidFill>
                <a:effectLst/>
                <a:latin typeface="JetBrains Mono"/>
              </a:rPr>
              <a:t>"_x: " </a:t>
            </a:r>
            <a:r>
              <a:rPr kumimoji="0" lang="en-US" altLang="en-US" b="0" i="0" u="none" strike="noStrike" cap="none" normalizeH="0" baseline="0" dirty="0">
                <a:ln>
                  <a:noFill/>
                </a:ln>
                <a:solidFill>
                  <a:srgbClr val="008080"/>
                </a:solidFill>
                <a:effectLst/>
                <a:latin typeface="JetBrains Mono"/>
              </a:rPr>
              <a:t>&lt;&lt; </a:t>
            </a:r>
            <a:r>
              <a:rPr kumimoji="0" lang="en-US" altLang="en-US" b="0" i="0" u="none" strike="noStrike" cap="none" normalizeH="0" baseline="0" dirty="0" err="1">
                <a:ln>
                  <a:noFill/>
                </a:ln>
                <a:solidFill>
                  <a:srgbClr val="333333"/>
                </a:solidFill>
                <a:effectLst/>
                <a:latin typeface="JetBrains Mono"/>
              </a:rPr>
              <a:t>point</a:t>
            </a:r>
            <a:r>
              <a:rPr kumimoji="0" lang="en-US" altLang="en-US" b="0" i="0" u="none" strike="noStrike" cap="none" normalizeH="0" baseline="0" dirty="0" err="1">
                <a:ln>
                  <a:noFill/>
                </a:ln>
                <a:solidFill>
                  <a:srgbClr val="63A35C"/>
                </a:solidFill>
                <a:effectLst/>
                <a:latin typeface="JetBrains Mono"/>
              </a:rPr>
              <a:t>.</a:t>
            </a:r>
            <a:r>
              <a:rPr kumimoji="0" lang="en-US" altLang="en-US" b="0" i="0" u="none" strike="noStrike" cap="none" normalizeH="0" baseline="0" dirty="0" err="1">
                <a:ln>
                  <a:noFill/>
                </a:ln>
                <a:solidFill>
                  <a:srgbClr val="990073"/>
                </a:solidFill>
                <a:effectLst/>
                <a:latin typeface="JetBrains Mono"/>
              </a:rPr>
              <a:t>_x</a:t>
            </a:r>
            <a:r>
              <a:rPr kumimoji="0" lang="en-US" altLang="en-US" b="0" i="0" u="none" strike="noStrike" cap="none" normalizeH="0" baseline="0" dirty="0">
                <a:ln>
                  <a:noFill/>
                </a:ln>
                <a:solidFill>
                  <a:srgbClr val="990073"/>
                </a:solidFill>
                <a:effectLst/>
                <a:latin typeface="JetBrains Mono"/>
              </a:rPr>
              <a:t> </a:t>
            </a:r>
            <a:r>
              <a:rPr kumimoji="0" lang="en-US" altLang="en-US" b="0" i="0" u="none" strike="noStrike" cap="none" normalizeH="0" baseline="0" dirty="0">
                <a:ln>
                  <a:noFill/>
                </a:ln>
                <a:solidFill>
                  <a:srgbClr val="008080"/>
                </a:solidFill>
                <a:effectLst/>
                <a:latin typeface="JetBrains Mono"/>
              </a:rPr>
              <a:t>&lt;&lt; </a:t>
            </a:r>
            <a:r>
              <a:rPr kumimoji="0" lang="en-US" altLang="en-US" b="0" i="0" u="none" strike="noStrike" cap="none" normalizeH="0" baseline="0" dirty="0">
                <a:ln>
                  <a:noFill/>
                </a:ln>
                <a:solidFill>
                  <a:srgbClr val="183691"/>
                </a:solidFill>
                <a:effectLst/>
                <a:latin typeface="JetBrains Mono"/>
              </a:rPr>
              <a:t>" _y: " </a:t>
            </a:r>
            <a:r>
              <a:rPr kumimoji="0" lang="en-US" altLang="en-US" b="0" i="0" u="none" strike="noStrike" cap="none" normalizeH="0" baseline="0" dirty="0">
                <a:ln>
                  <a:noFill/>
                </a:ln>
                <a:solidFill>
                  <a:srgbClr val="008080"/>
                </a:solidFill>
                <a:effectLst/>
                <a:latin typeface="JetBrains Mono"/>
              </a:rPr>
              <a:t>&lt;&lt; </a:t>
            </a:r>
            <a:r>
              <a:rPr kumimoji="0" lang="en-US" altLang="en-US" b="0" i="0" u="none" strike="noStrike" cap="none" normalizeH="0" baseline="0" dirty="0" err="1">
                <a:ln>
                  <a:noFill/>
                </a:ln>
                <a:solidFill>
                  <a:srgbClr val="333333"/>
                </a:solidFill>
                <a:effectLst/>
                <a:latin typeface="JetBrains Mono"/>
              </a:rPr>
              <a:t>point</a:t>
            </a:r>
            <a:r>
              <a:rPr kumimoji="0" lang="en-US" altLang="en-US" b="0" i="0" u="none" strike="noStrike" cap="none" normalizeH="0" baseline="0" dirty="0" err="1">
                <a:ln>
                  <a:noFill/>
                </a:ln>
                <a:solidFill>
                  <a:srgbClr val="63A35C"/>
                </a:solidFill>
                <a:effectLst/>
                <a:latin typeface="JetBrains Mono"/>
              </a:rPr>
              <a:t>.</a:t>
            </a:r>
            <a:r>
              <a:rPr kumimoji="0" lang="en-US" altLang="en-US" b="0" i="0" u="none" strike="noStrike" cap="none" normalizeH="0" baseline="0" dirty="0" err="1">
                <a:ln>
                  <a:noFill/>
                </a:ln>
                <a:solidFill>
                  <a:srgbClr val="990073"/>
                </a:solidFill>
                <a:effectLst/>
                <a:latin typeface="JetBrains Mono"/>
              </a:rPr>
              <a:t>_y</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return </a:t>
            </a:r>
            <a:r>
              <a:rPr kumimoji="0" lang="en-US" altLang="en-US" b="0" i="0" u="none" strike="noStrike" cap="none" normalizeH="0" baseline="0" dirty="0" err="1">
                <a:ln>
                  <a:noFill/>
                </a:ln>
                <a:solidFill>
                  <a:srgbClr val="333333"/>
                </a:solidFill>
                <a:effectLst/>
                <a:latin typeface="JetBrains Mono"/>
              </a:rPr>
              <a:t>os</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812E7631-1E82-42EE-BC4D-D53AB0C4675B}"/>
              </a:ext>
            </a:extLst>
          </p:cNvPr>
          <p:cNvSpPr>
            <a:spLocks noChangeArrowheads="1"/>
          </p:cNvSpPr>
          <p:nvPr/>
        </p:nvSpPr>
        <p:spPr bwMode="auto">
          <a:xfrm>
            <a:off x="517071" y="2068012"/>
            <a:ext cx="3866379"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71D5D"/>
                </a:solidFill>
                <a:effectLst/>
                <a:latin typeface="JetBrains Mono"/>
              </a:rPr>
              <a:t>int </a:t>
            </a:r>
            <a:r>
              <a:rPr kumimoji="0" lang="en-US" altLang="en-US" sz="2400" b="0" i="0" u="none" strike="noStrike" cap="none" normalizeH="0" baseline="0" dirty="0">
                <a:ln>
                  <a:noFill/>
                </a:ln>
                <a:solidFill>
                  <a:srgbClr val="795DA3"/>
                </a:solidFill>
                <a:effectLst/>
                <a:latin typeface="JetBrains Mono"/>
              </a:rPr>
              <a:t>main</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008080"/>
                </a:solidFill>
                <a:effectLst/>
                <a:latin typeface="JetBrains Mono"/>
              </a:rPr>
              <a:t>Point </a:t>
            </a:r>
            <a:r>
              <a:rPr kumimoji="0" lang="en-US" altLang="en-US" sz="2400" b="0" i="0" u="none" strike="noStrike" cap="none" normalizeH="0" baseline="0" dirty="0">
                <a:ln>
                  <a:noFill/>
                </a:ln>
                <a:solidFill>
                  <a:srgbClr val="0086B3"/>
                </a:solidFill>
                <a:effectLst/>
                <a:latin typeface="JetBrains Mono"/>
              </a:rPr>
              <a:t>p1</a:t>
            </a: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0086B3"/>
                </a:solidFill>
                <a:effectLst/>
                <a:latin typeface="JetBrains Mono"/>
              </a:rPr>
              <a:t>p2</a:t>
            </a:r>
            <a:r>
              <a:rPr kumimoji="0" lang="en-US" altLang="en-US" sz="2400" b="0" i="0" u="none" strike="noStrike" cap="none" normalizeH="0" baseline="0" dirty="0">
                <a:ln>
                  <a:noFill/>
                </a:ln>
                <a:solidFill>
                  <a:srgbClr val="63A35C"/>
                </a:solidFill>
                <a:effectLst/>
                <a:latin typeface="JetBrains Mono"/>
              </a:rPr>
              <a:t>(</a:t>
            </a:r>
            <a:r>
              <a:rPr kumimoji="0" lang="en-US" altLang="en-US" sz="2400" b="0" i="0" u="none" strike="noStrike" cap="none" normalizeH="0" baseline="0" dirty="0">
                <a:ln>
                  <a:noFill/>
                </a:ln>
                <a:solidFill>
                  <a:srgbClr val="0086B3"/>
                </a:solidFill>
                <a:effectLst/>
                <a:latin typeface="JetBrains Mono"/>
              </a:rPr>
              <a:t>2</a:t>
            </a:r>
            <a:r>
              <a:rPr kumimoji="0" lang="en-US" altLang="en-US" sz="2400" b="0" i="0" u="none" strike="noStrike" cap="none" normalizeH="0" baseline="0" dirty="0">
                <a:ln>
                  <a:noFill/>
                </a:ln>
                <a:solidFill>
                  <a:srgbClr val="63A35C"/>
                </a:solidFill>
                <a:effectLst/>
                <a:latin typeface="JetBrains Mono"/>
              </a:rPr>
              <a:t>,</a:t>
            </a:r>
            <a:r>
              <a:rPr kumimoji="0" lang="en-US" altLang="en-US" sz="2400" b="0" i="0" u="none" strike="noStrike" cap="none" normalizeH="0" baseline="0" dirty="0">
                <a:ln>
                  <a:noFill/>
                </a:ln>
                <a:solidFill>
                  <a:srgbClr val="0086B3"/>
                </a:solidFill>
                <a:effectLst/>
                <a:latin typeface="JetBrains Mono"/>
              </a:rPr>
              <a:t>3</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008080"/>
                </a:solidFill>
                <a:effectLst/>
                <a:latin typeface="JetBrains Mono"/>
              </a:rPr>
              <a:t>Point </a:t>
            </a:r>
            <a:r>
              <a:rPr kumimoji="0" lang="en-US" altLang="en-US" sz="2400" b="0" i="0" u="none" strike="noStrike" cap="none" normalizeH="0" baseline="0" dirty="0">
                <a:ln>
                  <a:noFill/>
                </a:ln>
                <a:solidFill>
                  <a:srgbClr val="0086B3"/>
                </a:solidFill>
                <a:effectLst/>
                <a:latin typeface="JetBrains Mono"/>
              </a:rPr>
              <a:t>p3 </a:t>
            </a:r>
            <a:r>
              <a:rPr kumimoji="0" lang="en-US" altLang="en-US" sz="2400" b="0" i="0" u="none" strike="noStrike" cap="none" normalizeH="0" baseline="0" dirty="0">
                <a:ln>
                  <a:noFill/>
                </a:ln>
                <a:solidFill>
                  <a:srgbClr val="A71D5D"/>
                </a:solidFill>
                <a:effectLst/>
                <a:latin typeface="JetBrains Mono"/>
              </a:rPr>
              <a:t>= </a:t>
            </a:r>
            <a:r>
              <a:rPr kumimoji="0" lang="en-US" altLang="en-US" sz="2400" b="0" i="0" u="none" strike="noStrike" cap="none" normalizeH="0" baseline="0" dirty="0">
                <a:ln>
                  <a:noFill/>
                </a:ln>
                <a:solidFill>
                  <a:srgbClr val="0086B3"/>
                </a:solidFill>
                <a:effectLst/>
                <a:latin typeface="JetBrains Mono"/>
              </a:rPr>
              <a:t>p2 </a:t>
            </a:r>
            <a:r>
              <a:rPr kumimoji="0" lang="en-US" altLang="en-US" sz="2400" b="0" i="0" u="none" strike="noStrike" cap="none" normalizeH="0" baseline="0" dirty="0">
                <a:ln>
                  <a:noFill/>
                </a:ln>
                <a:solidFill>
                  <a:srgbClr val="008080"/>
                </a:solidFill>
                <a:effectLst/>
                <a:latin typeface="JetBrains Mono"/>
              </a:rPr>
              <a:t>/ </a:t>
            </a:r>
            <a:r>
              <a:rPr kumimoji="0" lang="en-US" altLang="en-US" sz="2400" b="0" i="0" u="none" strike="noStrike" cap="none" normalizeH="0" baseline="0" dirty="0">
                <a:ln>
                  <a:noFill/>
                </a:ln>
                <a:solidFill>
                  <a:srgbClr val="0086B3"/>
                </a:solidFill>
                <a:effectLst/>
                <a:latin typeface="JetBrains Mono"/>
              </a:rPr>
              <a:t>p1</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008080"/>
                </a:solidFill>
                <a:effectLst/>
                <a:latin typeface="JetBrains Mono"/>
              </a:rPr>
              <a:t>std</a:t>
            </a:r>
            <a:r>
              <a:rPr kumimoji="0" lang="en-US" altLang="en-US" sz="2400" b="0" i="0" u="none" strike="noStrike" cap="none" normalizeH="0" baseline="0" dirty="0">
                <a:ln>
                  <a:noFill/>
                </a:ln>
                <a:solidFill>
                  <a:srgbClr val="A71D5D"/>
                </a:solidFill>
                <a:effectLst/>
                <a:latin typeface="JetBrains Mono"/>
              </a:rPr>
              <a:t>::</a:t>
            </a:r>
            <a:r>
              <a:rPr kumimoji="0" lang="en-US" altLang="en-US" sz="2400" b="0" i="0" u="none" strike="noStrike" cap="none" normalizeH="0" baseline="0" dirty="0" err="1">
                <a:ln>
                  <a:noFill/>
                </a:ln>
                <a:solidFill>
                  <a:srgbClr val="0086B3"/>
                </a:solidFill>
                <a:effectLst/>
                <a:latin typeface="JetBrains Mono"/>
              </a:rPr>
              <a:t>cout</a:t>
            </a:r>
            <a:r>
              <a:rPr kumimoji="0" lang="en-US" altLang="en-US" sz="2400" b="0" i="0" u="none" strike="noStrike" cap="none" normalizeH="0" baseline="0" dirty="0">
                <a:ln>
                  <a:noFill/>
                </a:ln>
                <a:solidFill>
                  <a:srgbClr val="0086B3"/>
                </a:solidFill>
                <a:effectLst/>
                <a:latin typeface="JetBrains Mono"/>
              </a:rPr>
              <a:t> </a:t>
            </a:r>
            <a:r>
              <a:rPr kumimoji="0" lang="en-US" altLang="en-US" sz="2400" b="0" i="0" u="none" strike="noStrike" cap="none" normalizeH="0" baseline="0" dirty="0">
                <a:ln>
                  <a:noFill/>
                </a:ln>
                <a:solidFill>
                  <a:srgbClr val="008080"/>
                </a:solidFill>
                <a:effectLst/>
                <a:latin typeface="JetBrains Mono"/>
              </a:rPr>
              <a:t>&lt;&lt; </a:t>
            </a:r>
            <a:r>
              <a:rPr kumimoji="0" lang="en-US" altLang="en-US" sz="2400" b="0" i="0" u="none" strike="noStrike" cap="none" normalizeH="0" baseline="0" dirty="0">
                <a:ln>
                  <a:noFill/>
                </a:ln>
                <a:solidFill>
                  <a:srgbClr val="0086B3"/>
                </a:solidFill>
                <a:effectLst/>
                <a:latin typeface="JetBrains Mono"/>
              </a:rPr>
              <a:t>p1 </a:t>
            </a:r>
            <a:r>
              <a:rPr kumimoji="0" lang="en-US" altLang="en-US" sz="2400" b="0" i="0" u="none" strike="noStrike" cap="none" normalizeH="0" baseline="0" dirty="0">
                <a:ln>
                  <a:noFill/>
                </a:ln>
                <a:solidFill>
                  <a:srgbClr val="008080"/>
                </a:solidFill>
                <a:effectLst/>
                <a:latin typeface="JetBrains Mono"/>
              </a:rPr>
              <a:t>&lt;&lt; std</a:t>
            </a:r>
            <a:r>
              <a:rPr kumimoji="0" lang="en-US" altLang="en-US" sz="2400" b="0" i="0" u="none" strike="noStrike" cap="none" normalizeH="0" baseline="0" dirty="0">
                <a:ln>
                  <a:noFill/>
                </a:ln>
                <a:solidFill>
                  <a:srgbClr val="A71D5D"/>
                </a:solidFill>
                <a:effectLst/>
                <a:latin typeface="JetBrains Mono"/>
              </a:rPr>
              <a:t>::</a:t>
            </a:r>
            <a:r>
              <a:rPr kumimoji="0" lang="en-US" altLang="en-US" sz="2400" b="0" i="0" u="none" strike="noStrike" cap="none" normalizeH="0" baseline="0" dirty="0" err="1">
                <a:ln>
                  <a:noFill/>
                </a:ln>
                <a:solidFill>
                  <a:srgbClr val="0086B3"/>
                </a:solidFill>
                <a:effectLst/>
                <a:latin typeface="JetBrains Mono"/>
              </a:rPr>
              <a:t>endl</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   </a:t>
            </a:r>
            <a:r>
              <a:rPr kumimoji="0" lang="en-US" altLang="en-US" sz="2400" b="0" i="0" u="none" strike="noStrike" cap="none" normalizeH="0" baseline="0" dirty="0">
                <a:ln>
                  <a:noFill/>
                </a:ln>
                <a:solidFill>
                  <a:srgbClr val="A71D5D"/>
                </a:solidFill>
                <a:effectLst/>
                <a:latin typeface="JetBrains Mono"/>
              </a:rPr>
              <a:t>return </a:t>
            </a:r>
            <a:r>
              <a:rPr kumimoji="0" lang="en-US" altLang="en-US" sz="2400" b="0" i="0" u="none" strike="noStrike" cap="none" normalizeH="0" baseline="0" dirty="0">
                <a:ln>
                  <a:noFill/>
                </a:ln>
                <a:solidFill>
                  <a:srgbClr val="0086B3"/>
                </a:solidFill>
                <a:effectLst/>
                <a:latin typeface="JetBrains Mono"/>
              </a:rPr>
              <a:t>0</a:t>
            </a:r>
            <a:r>
              <a:rPr kumimoji="0" lang="en-US" altLang="en-US" sz="2400" b="0" i="0" u="none" strike="noStrike" cap="none" normalizeH="0" baseline="0" dirty="0">
                <a:ln>
                  <a:noFill/>
                </a:ln>
                <a:solidFill>
                  <a:srgbClr val="63A35C"/>
                </a:solidFill>
                <a:effectLst/>
                <a:latin typeface="JetBrains Mono"/>
              </a:rPr>
              <a:t>;</a:t>
            </a:r>
            <a:br>
              <a:rPr kumimoji="0" lang="en-US" altLang="en-US" sz="2400" b="0" i="0" u="none" strike="noStrike" cap="none" normalizeH="0" baseline="0" dirty="0">
                <a:ln>
                  <a:noFill/>
                </a:ln>
                <a:solidFill>
                  <a:srgbClr val="63A35C"/>
                </a:solidFill>
                <a:effectLst/>
                <a:latin typeface="JetBrains Mono"/>
              </a:rPr>
            </a:br>
            <a:r>
              <a:rPr kumimoji="0" lang="en-US" altLang="en-US" sz="2400" b="0" i="0" u="none" strike="noStrike" cap="none" normalizeH="0" baseline="0" dirty="0">
                <a:ln>
                  <a:noFill/>
                </a:ln>
                <a:solidFill>
                  <a:srgbClr val="63A35C"/>
                </a:solidFill>
                <a:effectLst/>
                <a:latin typeface="JetBrains Mono"/>
              </a:rPr>
              <a:t>}</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F7D19FBA-7E2F-43E0-A3DA-537708AA2049}"/>
              </a:ext>
            </a:extLst>
          </p:cNvPr>
          <p:cNvSpPr/>
          <p:nvPr/>
        </p:nvSpPr>
        <p:spPr>
          <a:xfrm>
            <a:off x="87086" y="4765833"/>
            <a:ext cx="5769428" cy="584775"/>
          </a:xfrm>
          <a:prstGeom prst="rect">
            <a:avLst/>
          </a:prstGeom>
        </p:spPr>
        <p:txBody>
          <a:bodyPr wrap="square">
            <a:spAutoFit/>
          </a:bodyPr>
          <a:lstStyle/>
          <a:p>
            <a:r>
              <a:rPr lang="en-US" sz="1600" dirty="0"/>
              <a:t>terminate called after throwing an instance of 'std::</a:t>
            </a:r>
            <a:r>
              <a:rPr lang="en-US" sz="1600" dirty="0" err="1"/>
              <a:t>runtime_error</a:t>
            </a:r>
            <a:r>
              <a:rPr lang="en-US" sz="1600" dirty="0"/>
              <a:t>'</a:t>
            </a:r>
          </a:p>
          <a:p>
            <a:r>
              <a:rPr lang="en-US" sz="1600" dirty="0"/>
              <a:t>  what():  x in divisor point is 0</a:t>
            </a:r>
          </a:p>
        </p:txBody>
      </p:sp>
    </p:spTree>
    <p:extLst>
      <p:ext uri="{BB962C8B-B14F-4D97-AF65-F5344CB8AC3E}">
        <p14:creationId xmlns:p14="http://schemas.microsoft.com/office/powerpoint/2010/main" val="2545326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114" y="368032"/>
            <a:ext cx="10972800" cy="1066800"/>
          </a:xfrm>
        </p:spPr>
        <p:txBody>
          <a:bodyPr>
            <a:normAutofit/>
          </a:bodyPr>
          <a:lstStyle/>
          <a:p>
            <a:r>
              <a:rPr lang="en-US" dirty="0"/>
              <a:t>Simple example – with catch</a:t>
            </a:r>
          </a:p>
        </p:txBody>
      </p:sp>
      <p:sp>
        <p:nvSpPr>
          <p:cNvPr id="4" name="Slide Number Placeholder 3"/>
          <p:cNvSpPr>
            <a:spLocks noGrp="1"/>
          </p:cNvSpPr>
          <p:nvPr>
            <p:ph type="sldNum" sz="quarter" idx="12"/>
          </p:nvPr>
        </p:nvSpPr>
        <p:spPr/>
        <p:txBody>
          <a:bodyPr/>
          <a:lstStyle/>
          <a:p>
            <a:fld id="{B52F3321-D1B1-4887-83AE-A4488FE8D36A}" type="slidenum">
              <a:rPr lang="he-IL" smtClean="0"/>
              <a:pPr/>
              <a:t>9</a:t>
            </a:fld>
            <a:endParaRPr lang="en-US"/>
          </a:p>
        </p:txBody>
      </p:sp>
      <p:sp>
        <p:nvSpPr>
          <p:cNvPr id="5" name="Rectangle 1">
            <a:extLst>
              <a:ext uri="{FF2B5EF4-FFF2-40B4-BE49-F238E27FC236}">
                <a16:creationId xmlns:a16="http://schemas.microsoft.com/office/drawing/2014/main" id="{C6CC9E4D-AB27-490A-8BE8-0A3EA3558554}"/>
              </a:ext>
            </a:extLst>
          </p:cNvPr>
          <p:cNvSpPr>
            <a:spLocks noChangeArrowheads="1"/>
          </p:cNvSpPr>
          <p:nvPr/>
        </p:nvSpPr>
        <p:spPr bwMode="auto">
          <a:xfrm>
            <a:off x="5704262" y="1411655"/>
            <a:ext cx="6487738" cy="50783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b="0" i="0" u="none" strike="noStrike" cap="none" normalizeH="0" baseline="0" dirty="0">
                <a:ln>
                  <a:noFill/>
                </a:ln>
                <a:solidFill>
                  <a:srgbClr val="A71D5D"/>
                </a:solidFill>
                <a:effectLst/>
                <a:latin typeface="JetBrains Mono"/>
              </a:rPr>
              <a:t>class </a:t>
            </a:r>
            <a:r>
              <a:rPr kumimoji="0" lang="en-US" altLang="en-US" b="0" i="0" u="none" strike="noStrike" cap="none" normalizeH="0" baseline="0" dirty="0">
                <a:ln>
                  <a:noFill/>
                </a:ln>
                <a:solidFill>
                  <a:srgbClr val="008080"/>
                </a:solidFill>
                <a:effectLst/>
                <a:latin typeface="JetBrains Mono"/>
              </a:rPr>
              <a:t>Point</a:t>
            </a:r>
            <a:br>
              <a:rPr kumimoji="0" lang="en-US" altLang="en-US" b="0" i="0" u="none" strike="noStrike" cap="none" normalizeH="0" baseline="0" dirty="0">
                <a:ln>
                  <a:noFill/>
                </a:ln>
                <a:solidFill>
                  <a:srgbClr val="008080"/>
                </a:solidFill>
                <a:effectLst/>
                <a:latin typeface="JetBrains Mono"/>
              </a:rPr>
            </a:b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int </a:t>
            </a:r>
            <a:r>
              <a:rPr kumimoji="0" lang="en-US" altLang="en-US" b="0" i="0" u="none" strike="noStrike" cap="none" normalizeH="0" baseline="0" dirty="0">
                <a:ln>
                  <a:noFill/>
                </a:ln>
                <a:solidFill>
                  <a:srgbClr val="990073"/>
                </a:solidFill>
                <a:effectLst/>
                <a:latin typeface="JetBrains Mono"/>
              </a:rPr>
              <a:t>_x</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990073"/>
                </a:solidFill>
                <a:effectLst/>
                <a:latin typeface="JetBrains Mono"/>
              </a:rPr>
              <a:t>_y</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A71D5D"/>
                </a:solidFill>
                <a:effectLst/>
                <a:latin typeface="JetBrains Mono"/>
              </a:rPr>
              <a:t>public:</a:t>
            </a:r>
            <a:br>
              <a:rPr kumimoji="0" lang="en-US" altLang="en-US" b="0" i="0" u="none" strike="noStrike" cap="none" normalizeH="0" baseline="0" dirty="0">
                <a:ln>
                  <a:noFill/>
                </a:ln>
                <a:solidFill>
                  <a:srgbClr val="A71D5D"/>
                </a:solidFill>
                <a:effectLst/>
                <a:latin typeface="JetBrains Mono"/>
              </a:rPr>
            </a:br>
            <a:r>
              <a:rPr kumimoji="0" lang="en-US" altLang="en-US" b="0" i="0" u="none" strike="noStrike" cap="none" normalizeH="0" baseline="0" dirty="0">
                <a:ln>
                  <a:noFill/>
                </a:ln>
                <a:solidFill>
                  <a:srgbClr val="A71D5D"/>
                </a:solidFill>
                <a:effectLst/>
                <a:latin typeface="JetBrains Mono"/>
              </a:rPr>
              <a:t>   </a:t>
            </a:r>
            <a:r>
              <a:rPr kumimoji="0" lang="en-US" altLang="en-US" b="0" i="0" u="none" strike="noStrike" cap="none" normalizeH="0" baseline="0" dirty="0">
                <a:ln>
                  <a:noFill/>
                </a:ln>
                <a:solidFill>
                  <a:srgbClr val="795DA3"/>
                </a:solidFill>
                <a:effectLst/>
                <a:latin typeface="JetBrains Mono"/>
              </a:rPr>
              <a:t>Point</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 </a:t>
            </a:r>
            <a:r>
              <a:rPr kumimoji="0" lang="en-US" altLang="en-US" b="0" i="0" u="none" strike="noStrike" cap="none" normalizeH="0" baseline="0" dirty="0">
                <a:ln>
                  <a:noFill/>
                </a:ln>
                <a:solidFill>
                  <a:srgbClr val="990073"/>
                </a:solidFill>
                <a:effectLst/>
                <a:latin typeface="JetBrains Mono"/>
              </a:rPr>
              <a:t>_x</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0086B3"/>
                </a:solidFill>
                <a:effectLst/>
                <a:latin typeface="JetBrains Mono"/>
              </a:rPr>
              <a:t>0</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990073"/>
                </a:solidFill>
                <a:effectLst/>
                <a:latin typeface="JetBrains Mono"/>
              </a:rPr>
              <a:t>_y</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0086B3"/>
                </a:solidFill>
                <a:effectLst/>
                <a:latin typeface="JetBrains Mono"/>
              </a:rPr>
              <a:t>0</a:t>
            </a:r>
            <a:r>
              <a:rPr kumimoji="0" lang="en-US" altLang="en-US" b="0" i="0" u="none" strike="noStrike" cap="none" normalizeH="0" baseline="0" dirty="0">
                <a:ln>
                  <a:noFill/>
                </a:ln>
                <a:solidFill>
                  <a:srgbClr val="63A35C"/>
                </a:solidFill>
                <a:effectLst/>
                <a:latin typeface="JetBrains Mono"/>
              </a:rPr>
              <a:t>) {}</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795DA3"/>
                </a:solidFill>
                <a:effectLst/>
                <a:latin typeface="JetBrains Mono"/>
              </a:rPr>
              <a:t>Point</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A71D5D"/>
                </a:solidFill>
                <a:effectLst/>
                <a:latin typeface="JetBrains Mono"/>
              </a:rPr>
              <a:t>int </a:t>
            </a:r>
            <a:r>
              <a:rPr kumimoji="0" lang="en-US" altLang="en-US" b="0" i="0" u="none" strike="noStrike" cap="none" normalizeH="0" baseline="0" dirty="0">
                <a:ln>
                  <a:noFill/>
                </a:ln>
                <a:solidFill>
                  <a:srgbClr val="333333"/>
                </a:solidFill>
                <a:effectLst/>
                <a:latin typeface="JetBrains Mono"/>
              </a:rPr>
              <a:t>x</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int </a:t>
            </a:r>
            <a:r>
              <a:rPr kumimoji="0" lang="en-US" altLang="en-US" b="0" i="0" u="none" strike="noStrike" cap="none" normalizeH="0" baseline="0" dirty="0">
                <a:ln>
                  <a:noFill/>
                </a:ln>
                <a:solidFill>
                  <a:srgbClr val="333333"/>
                </a:solidFill>
                <a:effectLst/>
                <a:latin typeface="JetBrains Mono"/>
              </a:rPr>
              <a:t>y</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 </a:t>
            </a:r>
            <a:r>
              <a:rPr kumimoji="0" lang="en-US" altLang="en-US" b="0" i="0" u="none" strike="noStrike" cap="none" normalizeH="0" baseline="0" dirty="0">
                <a:ln>
                  <a:noFill/>
                </a:ln>
                <a:solidFill>
                  <a:srgbClr val="990073"/>
                </a:solidFill>
                <a:effectLst/>
                <a:latin typeface="JetBrains Mono"/>
              </a:rPr>
              <a:t>_x</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333333"/>
                </a:solidFill>
                <a:effectLst/>
                <a:latin typeface="JetBrains Mono"/>
              </a:rPr>
              <a:t>x</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990073"/>
                </a:solidFill>
                <a:effectLst/>
                <a:latin typeface="JetBrains Mono"/>
              </a:rPr>
              <a:t>_y</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333333"/>
                </a:solidFill>
                <a:effectLst/>
                <a:latin typeface="JetBrains Mono"/>
              </a:rPr>
              <a:t>y</a:t>
            </a:r>
            <a:r>
              <a:rPr kumimoji="0" lang="en-US" altLang="en-US" b="0" i="0" u="none" strike="noStrike" cap="none" normalizeH="0" baseline="0" dirty="0">
                <a:ln>
                  <a:noFill/>
                </a:ln>
                <a:solidFill>
                  <a:srgbClr val="63A35C"/>
                </a:solidFill>
                <a:effectLst/>
                <a:latin typeface="JetBrains Mono"/>
              </a:rPr>
              <a:t>) {}</a:t>
            </a:r>
            <a:endParaRPr lang="en-US" altLang="en-US" dirty="0">
              <a:solidFill>
                <a:srgbClr val="63A35C"/>
              </a:solidFill>
              <a:latin typeface="JetBrains Mono"/>
            </a:endParaRPr>
          </a:p>
          <a:p>
            <a:pPr lvl="0" eaLnBrk="0" fontAlgn="base" hangingPunct="0">
              <a:spcBef>
                <a:spcPct val="0"/>
              </a:spcBef>
              <a:spcAft>
                <a:spcPct val="0"/>
              </a:spcAft>
            </a:pP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lang="en-US" altLang="en-US" dirty="0">
                <a:solidFill>
                  <a:srgbClr val="008080"/>
                </a:solidFill>
                <a:latin typeface="JetBrains Mono"/>
              </a:rPr>
              <a:t>Point </a:t>
            </a:r>
            <a:r>
              <a:rPr lang="en-US" altLang="en-US" dirty="0">
                <a:solidFill>
                  <a:srgbClr val="A71D5D"/>
                </a:solidFill>
                <a:latin typeface="JetBrains Mono"/>
              </a:rPr>
              <a:t>operator</a:t>
            </a:r>
            <a:r>
              <a:rPr lang="en-US" altLang="en-US" dirty="0">
                <a:solidFill>
                  <a:srgbClr val="008080"/>
                </a:solidFill>
                <a:latin typeface="JetBrains Mono"/>
              </a:rPr>
              <a:t>/</a:t>
            </a:r>
            <a:r>
              <a:rPr lang="en-US" altLang="en-US" dirty="0">
                <a:solidFill>
                  <a:srgbClr val="63A35C"/>
                </a:solidFill>
                <a:latin typeface="JetBrains Mono"/>
              </a:rPr>
              <a:t>(</a:t>
            </a:r>
            <a:r>
              <a:rPr lang="en-US" altLang="en-US" dirty="0">
                <a:solidFill>
                  <a:srgbClr val="A71D5D"/>
                </a:solidFill>
                <a:latin typeface="JetBrains Mono"/>
              </a:rPr>
              <a:t>const </a:t>
            </a:r>
            <a:r>
              <a:rPr lang="en-US" altLang="en-US" dirty="0">
                <a:solidFill>
                  <a:srgbClr val="008080"/>
                </a:solidFill>
                <a:latin typeface="JetBrains Mono"/>
              </a:rPr>
              <a:t>Point </a:t>
            </a:r>
            <a:r>
              <a:rPr lang="en-US" altLang="en-US" dirty="0">
                <a:solidFill>
                  <a:srgbClr val="A71D5D"/>
                </a:solidFill>
                <a:latin typeface="JetBrains Mono"/>
              </a:rPr>
              <a:t>&amp;</a:t>
            </a:r>
            <a:r>
              <a:rPr lang="en-US" altLang="en-US" dirty="0">
                <a:solidFill>
                  <a:srgbClr val="333333"/>
                </a:solidFill>
                <a:latin typeface="JetBrains Mono"/>
              </a:rPr>
              <a:t>other</a:t>
            </a:r>
            <a:r>
              <a:rPr lang="en-US" altLang="en-US" dirty="0">
                <a:solidFill>
                  <a:srgbClr val="63A35C"/>
                </a:solidFill>
                <a:latin typeface="JetBrains Mono"/>
              </a:rPr>
              <a:t>) </a:t>
            </a:r>
            <a:r>
              <a:rPr lang="en-US" altLang="en-US" dirty="0">
                <a:solidFill>
                  <a:srgbClr val="A71D5D"/>
                </a:solidFill>
                <a:latin typeface="JetBrains Mono"/>
              </a:rPr>
              <a:t>const</a:t>
            </a:r>
            <a:r>
              <a:rPr lang="en-US" altLang="en-US" dirty="0">
                <a:solidFill>
                  <a:srgbClr val="63A35C"/>
                </a:solidFill>
                <a:latin typeface="JetBrains Mono"/>
              </a:rPr>
              <a:t>{</a:t>
            </a:r>
            <a:br>
              <a:rPr lang="en-US" altLang="en-US" dirty="0">
                <a:solidFill>
                  <a:srgbClr val="63A35C"/>
                </a:solidFill>
                <a:latin typeface="JetBrains Mono"/>
              </a:rPr>
            </a:br>
            <a:r>
              <a:rPr lang="en-US" altLang="en-US" dirty="0">
                <a:solidFill>
                  <a:srgbClr val="63A35C"/>
                </a:solidFill>
                <a:latin typeface="JetBrains Mono"/>
              </a:rPr>
              <a:t>      </a:t>
            </a:r>
            <a:r>
              <a:rPr lang="en-US" altLang="en-US" dirty="0">
                <a:solidFill>
                  <a:srgbClr val="A71D5D"/>
                </a:solidFill>
                <a:latin typeface="JetBrains Mono"/>
              </a:rPr>
              <a:t>if </a:t>
            </a:r>
            <a:r>
              <a:rPr lang="en-US" altLang="en-US" dirty="0">
                <a:solidFill>
                  <a:srgbClr val="63A35C"/>
                </a:solidFill>
                <a:latin typeface="JetBrains Mono"/>
              </a:rPr>
              <a:t>(</a:t>
            </a:r>
            <a:r>
              <a:rPr lang="en-US" altLang="en-US" dirty="0">
                <a:solidFill>
                  <a:srgbClr val="A71D5D"/>
                </a:solidFill>
                <a:latin typeface="JetBrains Mono"/>
              </a:rPr>
              <a:t>!</a:t>
            </a:r>
            <a:r>
              <a:rPr lang="en-US" altLang="en-US" dirty="0" err="1">
                <a:solidFill>
                  <a:srgbClr val="333333"/>
                </a:solidFill>
                <a:latin typeface="JetBrains Mono"/>
              </a:rPr>
              <a:t>other</a:t>
            </a:r>
            <a:r>
              <a:rPr lang="en-US" altLang="en-US" dirty="0" err="1">
                <a:solidFill>
                  <a:srgbClr val="63A35C"/>
                </a:solidFill>
                <a:latin typeface="JetBrains Mono"/>
              </a:rPr>
              <a:t>.</a:t>
            </a:r>
            <a:r>
              <a:rPr lang="en-US" altLang="en-US" dirty="0" err="1">
                <a:solidFill>
                  <a:srgbClr val="990073"/>
                </a:solidFill>
                <a:latin typeface="JetBrains Mono"/>
              </a:rPr>
              <a:t>_x</a:t>
            </a:r>
            <a:r>
              <a:rPr lang="en-US" altLang="en-US" dirty="0">
                <a:solidFill>
                  <a:srgbClr val="63A35C"/>
                </a:solidFill>
                <a:latin typeface="JetBrains Mono"/>
              </a:rPr>
              <a:t>){</a:t>
            </a:r>
            <a:br>
              <a:rPr lang="en-US" altLang="en-US" dirty="0">
                <a:solidFill>
                  <a:srgbClr val="63A35C"/>
                </a:solidFill>
                <a:latin typeface="JetBrains Mono"/>
              </a:rPr>
            </a:br>
            <a:r>
              <a:rPr lang="en-US" altLang="en-US" dirty="0">
                <a:solidFill>
                  <a:srgbClr val="63A35C"/>
                </a:solidFill>
                <a:latin typeface="JetBrains Mono"/>
              </a:rPr>
              <a:t>         </a:t>
            </a:r>
            <a:r>
              <a:rPr lang="en-US" altLang="en-US" dirty="0">
                <a:solidFill>
                  <a:srgbClr val="A71D5D"/>
                </a:solidFill>
                <a:latin typeface="JetBrains Mono"/>
              </a:rPr>
              <a:t>throw </a:t>
            </a:r>
            <a:r>
              <a:rPr lang="en-US" altLang="en-US" dirty="0">
                <a:solidFill>
                  <a:srgbClr val="008080"/>
                </a:solidFill>
                <a:latin typeface="JetBrains Mono"/>
              </a:rPr>
              <a:t>std</a:t>
            </a:r>
            <a:r>
              <a:rPr lang="en-US" altLang="en-US" dirty="0">
                <a:solidFill>
                  <a:srgbClr val="A71D5D"/>
                </a:solidFill>
                <a:latin typeface="JetBrains Mono"/>
              </a:rPr>
              <a:t>::</a:t>
            </a:r>
            <a:r>
              <a:rPr lang="en-US" altLang="en-US" dirty="0" err="1">
                <a:solidFill>
                  <a:srgbClr val="008080"/>
                </a:solidFill>
                <a:latin typeface="JetBrains Mono"/>
              </a:rPr>
              <a:t>runtime_error</a:t>
            </a:r>
            <a:r>
              <a:rPr lang="en-US" altLang="en-US" dirty="0">
                <a:solidFill>
                  <a:srgbClr val="63A35C"/>
                </a:solidFill>
                <a:latin typeface="JetBrains Mono"/>
              </a:rPr>
              <a:t>(</a:t>
            </a:r>
            <a:r>
              <a:rPr lang="en-US" altLang="en-US" dirty="0">
                <a:solidFill>
                  <a:srgbClr val="183691"/>
                </a:solidFill>
                <a:latin typeface="JetBrains Mono"/>
              </a:rPr>
              <a:t>"x in divisor point is 0"</a:t>
            </a:r>
            <a:r>
              <a:rPr lang="en-US" altLang="en-US" dirty="0">
                <a:solidFill>
                  <a:srgbClr val="63A35C"/>
                </a:solidFill>
                <a:latin typeface="JetBrains Mono"/>
              </a:rPr>
              <a:t>);</a:t>
            </a:r>
            <a:br>
              <a:rPr lang="en-US" altLang="en-US" dirty="0">
                <a:solidFill>
                  <a:srgbClr val="63A35C"/>
                </a:solidFill>
                <a:latin typeface="JetBrains Mono"/>
              </a:rPr>
            </a:br>
            <a:r>
              <a:rPr lang="en-US" altLang="en-US" dirty="0">
                <a:solidFill>
                  <a:srgbClr val="63A35C"/>
                </a:solidFill>
                <a:latin typeface="JetBrains Mono"/>
              </a:rPr>
              <a:t>      }</a:t>
            </a:r>
            <a:br>
              <a:rPr lang="en-US" altLang="en-US" dirty="0">
                <a:solidFill>
                  <a:srgbClr val="63A35C"/>
                </a:solidFill>
                <a:latin typeface="JetBrains Mono"/>
              </a:rPr>
            </a:br>
            <a:r>
              <a:rPr lang="en-US" altLang="en-US" dirty="0">
                <a:solidFill>
                  <a:srgbClr val="63A35C"/>
                </a:solidFill>
                <a:latin typeface="JetBrains Mono"/>
              </a:rPr>
              <a:t>      </a:t>
            </a:r>
            <a:r>
              <a:rPr lang="en-US" altLang="en-US" dirty="0">
                <a:solidFill>
                  <a:srgbClr val="A71D5D"/>
                </a:solidFill>
                <a:latin typeface="JetBrains Mono"/>
              </a:rPr>
              <a:t>return </a:t>
            </a:r>
            <a:r>
              <a:rPr lang="en-US" altLang="en-US" dirty="0">
                <a:solidFill>
                  <a:srgbClr val="63A35C"/>
                </a:solidFill>
                <a:latin typeface="JetBrains Mono"/>
              </a:rPr>
              <a:t>{</a:t>
            </a:r>
            <a:r>
              <a:rPr lang="en-US" altLang="en-US" dirty="0">
                <a:solidFill>
                  <a:srgbClr val="990073"/>
                </a:solidFill>
                <a:latin typeface="JetBrains Mono"/>
              </a:rPr>
              <a:t>_x </a:t>
            </a:r>
            <a:r>
              <a:rPr lang="en-US" altLang="en-US" dirty="0">
                <a:solidFill>
                  <a:srgbClr val="A71D5D"/>
                </a:solidFill>
                <a:latin typeface="JetBrains Mono"/>
              </a:rPr>
              <a:t>/ </a:t>
            </a:r>
            <a:r>
              <a:rPr lang="en-US" altLang="en-US" dirty="0" err="1">
                <a:solidFill>
                  <a:srgbClr val="333333"/>
                </a:solidFill>
                <a:latin typeface="JetBrains Mono"/>
              </a:rPr>
              <a:t>other</a:t>
            </a:r>
            <a:r>
              <a:rPr lang="en-US" altLang="en-US" dirty="0" err="1">
                <a:solidFill>
                  <a:srgbClr val="63A35C"/>
                </a:solidFill>
                <a:latin typeface="JetBrains Mono"/>
              </a:rPr>
              <a:t>.</a:t>
            </a:r>
            <a:r>
              <a:rPr lang="en-US" altLang="en-US" dirty="0" err="1">
                <a:solidFill>
                  <a:srgbClr val="990073"/>
                </a:solidFill>
                <a:latin typeface="JetBrains Mono"/>
              </a:rPr>
              <a:t>_x</a:t>
            </a:r>
            <a:r>
              <a:rPr lang="en-US" altLang="en-US" dirty="0">
                <a:solidFill>
                  <a:srgbClr val="63A35C"/>
                </a:solidFill>
                <a:latin typeface="JetBrains Mono"/>
              </a:rPr>
              <a:t>, </a:t>
            </a:r>
            <a:r>
              <a:rPr lang="en-US" altLang="en-US" dirty="0">
                <a:solidFill>
                  <a:srgbClr val="990073"/>
                </a:solidFill>
                <a:latin typeface="JetBrains Mono"/>
              </a:rPr>
              <a:t>_y </a:t>
            </a:r>
            <a:r>
              <a:rPr lang="en-US" altLang="en-US" dirty="0">
                <a:solidFill>
                  <a:srgbClr val="A71D5D"/>
                </a:solidFill>
                <a:latin typeface="JetBrains Mono"/>
              </a:rPr>
              <a:t>/ </a:t>
            </a:r>
            <a:r>
              <a:rPr lang="en-US" altLang="en-US" dirty="0" err="1">
                <a:solidFill>
                  <a:srgbClr val="333333"/>
                </a:solidFill>
                <a:latin typeface="JetBrains Mono"/>
              </a:rPr>
              <a:t>other</a:t>
            </a:r>
            <a:r>
              <a:rPr lang="en-US" altLang="en-US" dirty="0" err="1">
                <a:solidFill>
                  <a:srgbClr val="63A35C"/>
                </a:solidFill>
                <a:latin typeface="JetBrains Mono"/>
              </a:rPr>
              <a:t>.</a:t>
            </a:r>
            <a:r>
              <a:rPr lang="en-US" altLang="en-US" dirty="0" err="1">
                <a:solidFill>
                  <a:srgbClr val="990073"/>
                </a:solidFill>
                <a:latin typeface="JetBrains Mono"/>
              </a:rPr>
              <a:t>_y</a:t>
            </a:r>
            <a:r>
              <a:rPr lang="en-US" altLang="en-US" dirty="0">
                <a:solidFill>
                  <a:srgbClr val="63A35C"/>
                </a:solidFill>
                <a:latin typeface="JetBrains Mono"/>
              </a:rPr>
              <a:t>};</a:t>
            </a:r>
            <a:br>
              <a:rPr lang="en-US" altLang="en-US" dirty="0">
                <a:solidFill>
                  <a:srgbClr val="63A35C"/>
                </a:solidFill>
                <a:latin typeface="JetBrains Mono"/>
              </a:rPr>
            </a:br>
            <a:r>
              <a:rPr lang="en-US" altLang="en-US" dirty="0">
                <a:solidFill>
                  <a:srgbClr val="63A35C"/>
                </a:solidFill>
                <a:latin typeface="JetBrains Mono"/>
              </a:rPr>
              <a:t>   }</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friend </a:t>
            </a:r>
            <a:r>
              <a:rPr kumimoji="0" lang="en-US" altLang="en-US" b="0" i="0" u="none" strike="noStrike" cap="none" normalizeH="0" baseline="0" dirty="0" err="1">
                <a:ln>
                  <a:noFill/>
                </a:ln>
                <a:solidFill>
                  <a:srgbClr val="371F80"/>
                </a:solidFill>
                <a:effectLst/>
                <a:latin typeface="JetBrains Mono"/>
              </a:rPr>
              <a:t>ostream</a:t>
            </a:r>
            <a:r>
              <a:rPr kumimoji="0" lang="en-US" altLang="en-US" b="0" i="0" u="none" strike="noStrike" cap="none" normalizeH="0" baseline="0" dirty="0">
                <a:ln>
                  <a:noFill/>
                </a:ln>
                <a:solidFill>
                  <a:srgbClr val="371F80"/>
                </a:solidFill>
                <a:effectLst/>
                <a:latin typeface="JetBrains Mono"/>
              </a:rPr>
              <a:t> </a:t>
            </a:r>
            <a:r>
              <a:rPr kumimoji="0" lang="en-US" altLang="en-US" b="0" i="0" u="none" strike="noStrike" cap="none" normalizeH="0" baseline="0" dirty="0">
                <a:ln>
                  <a:noFill/>
                </a:ln>
                <a:solidFill>
                  <a:srgbClr val="A71D5D"/>
                </a:solidFill>
                <a:effectLst/>
                <a:latin typeface="JetBrains Mono"/>
              </a:rPr>
              <a:t>&amp;operator</a:t>
            </a:r>
            <a:r>
              <a:rPr kumimoji="0" lang="en-US" altLang="en-US" b="0" i="0" u="none" strike="noStrike" cap="none" normalizeH="0" baseline="0" dirty="0">
                <a:ln>
                  <a:noFill/>
                </a:ln>
                <a:solidFill>
                  <a:srgbClr val="008080"/>
                </a:solidFill>
                <a:effectLst/>
                <a:latin typeface="JetBrains Mono"/>
              </a:rPr>
              <a:t>&lt;&lt;</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err="1">
                <a:ln>
                  <a:noFill/>
                </a:ln>
                <a:solidFill>
                  <a:srgbClr val="371F80"/>
                </a:solidFill>
                <a:effectLst/>
                <a:latin typeface="JetBrains Mono"/>
              </a:rPr>
              <a:t>ostream</a:t>
            </a:r>
            <a:r>
              <a:rPr kumimoji="0" lang="en-US" altLang="en-US" b="0" i="0" u="none" strike="noStrike" cap="none" normalizeH="0" baseline="0" dirty="0">
                <a:ln>
                  <a:noFill/>
                </a:ln>
                <a:solidFill>
                  <a:srgbClr val="371F80"/>
                </a:solidFill>
                <a:effectLst/>
                <a:latin typeface="JetBrains Mono"/>
              </a:rPr>
              <a:t> </a:t>
            </a:r>
            <a:r>
              <a:rPr kumimoji="0" lang="en-US" altLang="en-US" b="0" i="0" u="none" strike="noStrike" cap="none" normalizeH="0" baseline="0" dirty="0">
                <a:ln>
                  <a:noFill/>
                </a:ln>
                <a:solidFill>
                  <a:srgbClr val="A71D5D"/>
                </a:solidFill>
                <a:effectLst/>
                <a:latin typeface="JetBrains Mono"/>
              </a:rPr>
              <a:t>&amp;</a:t>
            </a:r>
            <a:r>
              <a:rPr kumimoji="0" lang="en-US" altLang="en-US" b="0" i="0" u="none" strike="noStrike" cap="none" normalizeH="0" baseline="0" dirty="0" err="1">
                <a:ln>
                  <a:noFill/>
                </a:ln>
                <a:solidFill>
                  <a:srgbClr val="333333"/>
                </a:solidFill>
                <a:effectLst/>
                <a:latin typeface="JetBrains Mono"/>
              </a:rPr>
              <a:t>os</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const </a:t>
            </a:r>
            <a:r>
              <a:rPr kumimoji="0" lang="en-US" altLang="en-US" b="0" i="0" u="none" strike="noStrike" cap="none" normalizeH="0" baseline="0" dirty="0">
                <a:ln>
                  <a:noFill/>
                </a:ln>
                <a:solidFill>
                  <a:srgbClr val="008080"/>
                </a:solidFill>
                <a:effectLst/>
                <a:latin typeface="JetBrains Mono"/>
              </a:rPr>
              <a:t>Point </a:t>
            </a:r>
            <a:r>
              <a:rPr kumimoji="0" lang="en-US" altLang="en-US" b="0" i="0" u="none" strike="noStrike" cap="none" normalizeH="0" baseline="0" dirty="0">
                <a:ln>
                  <a:noFill/>
                </a:ln>
                <a:solidFill>
                  <a:srgbClr val="A71D5D"/>
                </a:solidFill>
                <a:effectLst/>
                <a:latin typeface="JetBrains Mono"/>
              </a:rPr>
              <a:t>&amp;</a:t>
            </a:r>
            <a:r>
              <a:rPr kumimoji="0" lang="en-US" altLang="en-US" b="0" i="0" u="none" strike="noStrike" cap="none" normalizeH="0" baseline="0" dirty="0">
                <a:ln>
                  <a:noFill/>
                </a:ln>
                <a:solidFill>
                  <a:srgbClr val="333333"/>
                </a:solidFill>
                <a:effectLst/>
                <a:latin typeface="JetBrains Mono"/>
              </a:rPr>
              <a:t>point</a:t>
            </a:r>
            <a:r>
              <a:rPr kumimoji="0" lang="en-US" altLang="en-US" b="0" i="0" u="none" strike="noStrike" cap="none" normalizeH="0" baseline="0" dirty="0">
                <a:ln>
                  <a:noFill/>
                </a:ln>
                <a:solidFill>
                  <a:srgbClr val="63A35C"/>
                </a:solidFill>
                <a:effectLst/>
                <a:latin typeface="JetBrains Mono"/>
              </a:rPr>
              <a:t>)  {</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err="1">
                <a:ln>
                  <a:noFill/>
                </a:ln>
                <a:solidFill>
                  <a:srgbClr val="333333"/>
                </a:solidFill>
                <a:effectLst/>
                <a:latin typeface="JetBrains Mono"/>
              </a:rPr>
              <a:t>os</a:t>
            </a:r>
            <a:r>
              <a:rPr kumimoji="0" lang="en-US" altLang="en-US" b="0" i="0" u="none" strike="noStrike" cap="none" normalizeH="0" baseline="0" dirty="0">
                <a:ln>
                  <a:noFill/>
                </a:ln>
                <a:solidFill>
                  <a:srgbClr val="333333"/>
                </a:solidFill>
                <a:effectLst/>
                <a:latin typeface="JetBrains Mono"/>
              </a:rPr>
              <a:t> </a:t>
            </a:r>
            <a:r>
              <a:rPr kumimoji="0" lang="en-US" altLang="en-US" b="0" i="0" u="none" strike="noStrike" cap="none" normalizeH="0" baseline="0" dirty="0">
                <a:ln>
                  <a:noFill/>
                </a:ln>
                <a:solidFill>
                  <a:srgbClr val="008080"/>
                </a:solidFill>
                <a:effectLst/>
                <a:latin typeface="JetBrains Mono"/>
              </a:rPr>
              <a:t>&lt;&lt; </a:t>
            </a:r>
            <a:r>
              <a:rPr kumimoji="0" lang="en-US" altLang="en-US" b="0" i="0" u="none" strike="noStrike" cap="none" normalizeH="0" baseline="0" dirty="0">
                <a:ln>
                  <a:noFill/>
                </a:ln>
                <a:solidFill>
                  <a:srgbClr val="183691"/>
                </a:solidFill>
                <a:effectLst/>
                <a:latin typeface="JetBrains Mono"/>
              </a:rPr>
              <a:t>"_x: " </a:t>
            </a:r>
            <a:r>
              <a:rPr kumimoji="0" lang="en-US" altLang="en-US" b="0" i="0" u="none" strike="noStrike" cap="none" normalizeH="0" baseline="0" dirty="0">
                <a:ln>
                  <a:noFill/>
                </a:ln>
                <a:solidFill>
                  <a:srgbClr val="008080"/>
                </a:solidFill>
                <a:effectLst/>
                <a:latin typeface="JetBrains Mono"/>
              </a:rPr>
              <a:t>&lt;&lt; </a:t>
            </a:r>
            <a:r>
              <a:rPr kumimoji="0" lang="en-US" altLang="en-US" b="0" i="0" u="none" strike="noStrike" cap="none" normalizeH="0" baseline="0" dirty="0" err="1">
                <a:ln>
                  <a:noFill/>
                </a:ln>
                <a:solidFill>
                  <a:srgbClr val="333333"/>
                </a:solidFill>
                <a:effectLst/>
                <a:latin typeface="JetBrains Mono"/>
              </a:rPr>
              <a:t>point</a:t>
            </a:r>
            <a:r>
              <a:rPr kumimoji="0" lang="en-US" altLang="en-US" b="0" i="0" u="none" strike="noStrike" cap="none" normalizeH="0" baseline="0" dirty="0" err="1">
                <a:ln>
                  <a:noFill/>
                </a:ln>
                <a:solidFill>
                  <a:srgbClr val="63A35C"/>
                </a:solidFill>
                <a:effectLst/>
                <a:latin typeface="JetBrains Mono"/>
              </a:rPr>
              <a:t>.</a:t>
            </a:r>
            <a:r>
              <a:rPr kumimoji="0" lang="en-US" altLang="en-US" b="0" i="0" u="none" strike="noStrike" cap="none" normalizeH="0" baseline="0" dirty="0" err="1">
                <a:ln>
                  <a:noFill/>
                </a:ln>
                <a:solidFill>
                  <a:srgbClr val="990073"/>
                </a:solidFill>
                <a:effectLst/>
                <a:latin typeface="JetBrains Mono"/>
              </a:rPr>
              <a:t>_x</a:t>
            </a:r>
            <a:r>
              <a:rPr kumimoji="0" lang="en-US" altLang="en-US" b="0" i="0" u="none" strike="noStrike" cap="none" normalizeH="0" baseline="0" dirty="0">
                <a:ln>
                  <a:noFill/>
                </a:ln>
                <a:solidFill>
                  <a:srgbClr val="990073"/>
                </a:solidFill>
                <a:effectLst/>
                <a:latin typeface="JetBrains Mono"/>
              </a:rPr>
              <a:t> </a:t>
            </a:r>
            <a:r>
              <a:rPr kumimoji="0" lang="en-US" altLang="en-US" b="0" i="0" u="none" strike="noStrike" cap="none" normalizeH="0" baseline="0" dirty="0">
                <a:ln>
                  <a:noFill/>
                </a:ln>
                <a:solidFill>
                  <a:srgbClr val="008080"/>
                </a:solidFill>
                <a:effectLst/>
                <a:latin typeface="JetBrains Mono"/>
              </a:rPr>
              <a:t>&lt;&lt; </a:t>
            </a:r>
            <a:r>
              <a:rPr kumimoji="0" lang="en-US" altLang="en-US" b="0" i="0" u="none" strike="noStrike" cap="none" normalizeH="0" baseline="0" dirty="0">
                <a:ln>
                  <a:noFill/>
                </a:ln>
                <a:solidFill>
                  <a:srgbClr val="183691"/>
                </a:solidFill>
                <a:effectLst/>
                <a:latin typeface="JetBrains Mono"/>
              </a:rPr>
              <a:t>" _y: " </a:t>
            </a:r>
            <a:r>
              <a:rPr kumimoji="0" lang="en-US" altLang="en-US" b="0" i="0" u="none" strike="noStrike" cap="none" normalizeH="0" baseline="0" dirty="0">
                <a:ln>
                  <a:noFill/>
                </a:ln>
                <a:solidFill>
                  <a:srgbClr val="008080"/>
                </a:solidFill>
                <a:effectLst/>
                <a:latin typeface="JetBrains Mono"/>
              </a:rPr>
              <a:t>&lt;&lt; </a:t>
            </a:r>
            <a:r>
              <a:rPr kumimoji="0" lang="en-US" altLang="en-US" b="0" i="0" u="none" strike="noStrike" cap="none" normalizeH="0" baseline="0" dirty="0" err="1">
                <a:ln>
                  <a:noFill/>
                </a:ln>
                <a:solidFill>
                  <a:srgbClr val="333333"/>
                </a:solidFill>
                <a:effectLst/>
                <a:latin typeface="JetBrains Mono"/>
              </a:rPr>
              <a:t>point</a:t>
            </a:r>
            <a:r>
              <a:rPr kumimoji="0" lang="en-US" altLang="en-US" b="0" i="0" u="none" strike="noStrike" cap="none" normalizeH="0" baseline="0" dirty="0" err="1">
                <a:ln>
                  <a:noFill/>
                </a:ln>
                <a:solidFill>
                  <a:srgbClr val="63A35C"/>
                </a:solidFill>
                <a:effectLst/>
                <a:latin typeface="JetBrains Mono"/>
              </a:rPr>
              <a:t>.</a:t>
            </a:r>
            <a:r>
              <a:rPr kumimoji="0" lang="en-US" altLang="en-US" b="0" i="0" u="none" strike="noStrike" cap="none" normalizeH="0" baseline="0" dirty="0" err="1">
                <a:ln>
                  <a:noFill/>
                </a:ln>
                <a:solidFill>
                  <a:srgbClr val="990073"/>
                </a:solidFill>
                <a:effectLst/>
                <a:latin typeface="JetBrains Mono"/>
              </a:rPr>
              <a:t>_y</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return </a:t>
            </a:r>
            <a:r>
              <a:rPr kumimoji="0" lang="en-US" altLang="en-US" b="0" i="0" u="none" strike="noStrike" cap="none" normalizeH="0" baseline="0" dirty="0" err="1">
                <a:ln>
                  <a:noFill/>
                </a:ln>
                <a:solidFill>
                  <a:srgbClr val="333333"/>
                </a:solidFill>
                <a:effectLst/>
                <a:latin typeface="JetBrains Mono"/>
              </a:rPr>
              <a:t>os</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886D180F-A64A-4835-8983-17738D99B329}"/>
              </a:ext>
            </a:extLst>
          </p:cNvPr>
          <p:cNvSpPr>
            <a:spLocks noChangeArrowheads="1"/>
          </p:cNvSpPr>
          <p:nvPr/>
        </p:nvSpPr>
        <p:spPr bwMode="auto">
          <a:xfrm>
            <a:off x="228601" y="1209800"/>
            <a:ext cx="3662028"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71D5D"/>
                </a:solidFill>
                <a:effectLst/>
                <a:latin typeface="JetBrains Mono"/>
              </a:rPr>
              <a:t>int </a:t>
            </a:r>
            <a:r>
              <a:rPr kumimoji="0" lang="en-US" altLang="en-US" b="0" i="0" u="none" strike="noStrike" cap="none" normalizeH="0" baseline="0" dirty="0">
                <a:ln>
                  <a:noFill/>
                </a:ln>
                <a:solidFill>
                  <a:srgbClr val="795DA3"/>
                </a:solidFill>
                <a:effectLst/>
                <a:latin typeface="JetBrains Mono"/>
              </a:rPr>
              <a:t>main</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008080"/>
                </a:solidFill>
                <a:effectLst/>
                <a:latin typeface="JetBrains Mono"/>
              </a:rPr>
              <a:t>Point </a:t>
            </a:r>
            <a:r>
              <a:rPr kumimoji="0" lang="en-US" altLang="en-US" b="0" i="0" u="none" strike="noStrike" cap="none" normalizeH="0" baseline="0" dirty="0">
                <a:ln>
                  <a:noFill/>
                </a:ln>
                <a:solidFill>
                  <a:srgbClr val="0086B3"/>
                </a:solidFill>
                <a:effectLst/>
                <a:latin typeface="JetBrains Mono"/>
              </a:rPr>
              <a:t>p1</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0086B3"/>
                </a:solidFill>
                <a:effectLst/>
                <a:latin typeface="JetBrains Mono"/>
              </a:rPr>
              <a:t>p2</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0086B3"/>
                </a:solidFill>
                <a:effectLst/>
                <a:latin typeface="JetBrains Mono"/>
              </a:rPr>
              <a:t>2</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0086B3"/>
                </a:solidFill>
                <a:effectLst/>
                <a:latin typeface="JetBrains Mono"/>
              </a:rPr>
              <a:t>3</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try</a:t>
            </a:r>
            <a:br>
              <a:rPr kumimoji="0" lang="en-US" altLang="en-US" b="0" i="0" u="none" strike="noStrike" cap="none" normalizeH="0" baseline="0" dirty="0">
                <a:ln>
                  <a:noFill/>
                </a:ln>
                <a:solidFill>
                  <a:srgbClr val="A71D5D"/>
                </a:solidFill>
                <a:effectLst/>
                <a:latin typeface="JetBrains Mono"/>
              </a:rPr>
            </a:br>
            <a:r>
              <a:rPr kumimoji="0" lang="en-US" altLang="en-US" b="0" i="0" u="none" strike="noStrike" cap="none" normalizeH="0" baseline="0" dirty="0">
                <a:ln>
                  <a:noFill/>
                </a:ln>
                <a:solidFill>
                  <a:srgbClr val="A71D5D"/>
                </a:solidFill>
                <a:effectLst/>
                <a:latin typeface="JetBrains Mono"/>
              </a:rPr>
              <a:t>   </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008080"/>
                </a:solidFill>
                <a:effectLst/>
                <a:latin typeface="JetBrains Mono"/>
              </a:rPr>
              <a:t>Point </a:t>
            </a:r>
            <a:r>
              <a:rPr kumimoji="0" lang="en-US" altLang="en-US" b="0" i="0" u="none" strike="noStrike" cap="none" normalizeH="0" baseline="0" dirty="0">
                <a:ln>
                  <a:noFill/>
                </a:ln>
                <a:solidFill>
                  <a:srgbClr val="0086B3"/>
                </a:solidFill>
                <a:effectLst/>
                <a:latin typeface="JetBrains Mono"/>
              </a:rPr>
              <a:t>p3 </a:t>
            </a:r>
            <a:r>
              <a:rPr kumimoji="0" lang="en-US" altLang="en-US" b="0" i="0" u="none" strike="noStrike" cap="none" normalizeH="0" baseline="0" dirty="0">
                <a:ln>
                  <a:noFill/>
                </a:ln>
                <a:solidFill>
                  <a:srgbClr val="A71D5D"/>
                </a:solidFill>
                <a:effectLst/>
                <a:latin typeface="JetBrains Mono"/>
              </a:rPr>
              <a:t>= </a:t>
            </a:r>
            <a:r>
              <a:rPr kumimoji="0" lang="en-US" altLang="en-US" b="0" i="0" u="none" strike="noStrike" cap="none" normalizeH="0" baseline="0" dirty="0">
                <a:ln>
                  <a:noFill/>
                </a:ln>
                <a:solidFill>
                  <a:srgbClr val="0086B3"/>
                </a:solidFill>
                <a:effectLst/>
                <a:latin typeface="JetBrains Mono"/>
              </a:rPr>
              <a:t>p2 </a:t>
            </a:r>
            <a:r>
              <a:rPr kumimoji="0" lang="en-US" altLang="en-US" b="0" i="0" u="none" strike="noStrike" cap="none" normalizeH="0" baseline="0" dirty="0">
                <a:ln>
                  <a:noFill/>
                </a:ln>
                <a:solidFill>
                  <a:srgbClr val="008080"/>
                </a:solidFill>
                <a:effectLst/>
                <a:latin typeface="JetBrains Mono"/>
              </a:rPr>
              <a:t>/ </a:t>
            </a:r>
            <a:r>
              <a:rPr kumimoji="0" lang="en-US" altLang="en-US" b="0" i="0" u="none" strike="noStrike" cap="none" normalizeH="0" baseline="0" dirty="0">
                <a:ln>
                  <a:noFill/>
                </a:ln>
                <a:solidFill>
                  <a:srgbClr val="0086B3"/>
                </a:solidFill>
                <a:effectLst/>
                <a:latin typeface="JetBrains Mono"/>
              </a:rPr>
              <a:t>p1</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catch </a:t>
            </a:r>
            <a:r>
              <a:rPr kumimoji="0" lang="en-US" altLang="en-US" b="0" i="0" u="none" strike="noStrike" cap="none" normalizeH="0" baseline="0" dirty="0">
                <a:ln>
                  <a:noFill/>
                </a:ln>
                <a:solidFill>
                  <a:srgbClr val="63A35C"/>
                </a:solidFill>
                <a:effectLst/>
                <a:latin typeface="JetBrains Mono"/>
              </a:rPr>
              <a:t>(</a:t>
            </a:r>
            <a:r>
              <a:rPr kumimoji="0" lang="en-US" altLang="en-US" b="0" i="0" u="none" strike="noStrike" cap="none" normalizeH="0" baseline="0" dirty="0">
                <a:ln>
                  <a:noFill/>
                </a:ln>
                <a:solidFill>
                  <a:srgbClr val="A71D5D"/>
                </a:solidFill>
                <a:effectLst/>
                <a:latin typeface="JetBrains Mono"/>
              </a:rPr>
              <a:t>const </a:t>
            </a:r>
            <a:r>
              <a:rPr kumimoji="0" lang="en-US" altLang="en-US" b="0" i="0" u="none" strike="noStrike" cap="none" normalizeH="0" baseline="0" dirty="0">
                <a:ln>
                  <a:noFill/>
                </a:ln>
                <a:solidFill>
                  <a:srgbClr val="008080"/>
                </a:solidFill>
                <a:effectLst/>
                <a:latin typeface="JetBrains Mono"/>
              </a:rPr>
              <a:t>std</a:t>
            </a:r>
            <a:r>
              <a:rPr kumimoji="0" lang="en-US" altLang="en-US" b="0" i="0" u="none" strike="noStrike" cap="none" normalizeH="0" baseline="0" dirty="0">
                <a:ln>
                  <a:noFill/>
                </a:ln>
                <a:solidFill>
                  <a:srgbClr val="A71D5D"/>
                </a:solidFill>
                <a:effectLst/>
                <a:latin typeface="JetBrains Mono"/>
              </a:rPr>
              <a:t>::</a:t>
            </a:r>
            <a:r>
              <a:rPr kumimoji="0" lang="en-US" altLang="en-US" b="0" i="0" u="none" strike="noStrike" cap="none" normalizeH="0" baseline="0" dirty="0">
                <a:ln>
                  <a:noFill/>
                </a:ln>
                <a:solidFill>
                  <a:srgbClr val="008080"/>
                </a:solidFill>
                <a:effectLst/>
                <a:latin typeface="JetBrains Mono"/>
              </a:rPr>
              <a:t>exception </a:t>
            </a:r>
            <a:r>
              <a:rPr kumimoji="0" lang="en-US" altLang="en-US" b="0" i="0" u="none" strike="noStrike" cap="none" normalizeH="0" baseline="0" dirty="0">
                <a:ln>
                  <a:noFill/>
                </a:ln>
                <a:solidFill>
                  <a:srgbClr val="A71D5D"/>
                </a:solidFill>
                <a:effectLst/>
                <a:latin typeface="JetBrains Mono"/>
              </a:rPr>
              <a:t>&amp;</a:t>
            </a:r>
            <a:r>
              <a:rPr kumimoji="0" lang="en-US" altLang="en-US" b="0" i="0" u="none" strike="noStrike" cap="none" normalizeH="0" baseline="0" dirty="0">
                <a:ln>
                  <a:noFill/>
                </a:ln>
                <a:solidFill>
                  <a:srgbClr val="0086B3"/>
                </a:solidFill>
                <a:effectLst/>
                <a:latin typeface="JetBrains Mono"/>
              </a:rPr>
              <a:t>e</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008080"/>
                </a:solidFill>
                <a:effectLst/>
                <a:latin typeface="JetBrains Mono"/>
              </a:rPr>
              <a:t>std</a:t>
            </a:r>
            <a:r>
              <a:rPr kumimoji="0" lang="en-US" altLang="en-US" b="0" i="0" u="none" strike="noStrike" cap="none" normalizeH="0" baseline="0" dirty="0">
                <a:ln>
                  <a:noFill/>
                </a:ln>
                <a:solidFill>
                  <a:srgbClr val="A71D5D"/>
                </a:solidFill>
                <a:effectLst/>
                <a:latin typeface="JetBrains Mono"/>
              </a:rPr>
              <a:t>::</a:t>
            </a:r>
            <a:r>
              <a:rPr kumimoji="0" lang="en-US" altLang="en-US" b="0" i="0" u="none" strike="noStrike" cap="none" normalizeH="0" baseline="0" dirty="0" err="1">
                <a:ln>
                  <a:noFill/>
                </a:ln>
                <a:solidFill>
                  <a:srgbClr val="0086B3"/>
                </a:solidFill>
                <a:effectLst/>
                <a:latin typeface="JetBrains Mono"/>
              </a:rPr>
              <a:t>cout</a:t>
            </a:r>
            <a:r>
              <a:rPr kumimoji="0" lang="en-US" altLang="en-US" b="0" i="0" u="none" strike="noStrike" cap="none" normalizeH="0" baseline="0" dirty="0">
                <a:ln>
                  <a:noFill/>
                </a:ln>
                <a:solidFill>
                  <a:srgbClr val="0086B3"/>
                </a:solidFill>
                <a:effectLst/>
                <a:latin typeface="JetBrains Mono"/>
              </a:rPr>
              <a:t> </a:t>
            </a:r>
            <a:r>
              <a:rPr kumimoji="0" lang="en-US" altLang="en-US" b="0" i="0" u="none" strike="noStrike" cap="none" normalizeH="0" baseline="0" dirty="0">
                <a:ln>
                  <a:noFill/>
                </a:ln>
                <a:solidFill>
                  <a:srgbClr val="008080"/>
                </a:solidFill>
                <a:effectLst/>
                <a:latin typeface="JetBrains Mono"/>
              </a:rPr>
              <a:t>&lt;&lt; </a:t>
            </a:r>
            <a:r>
              <a:rPr kumimoji="0" lang="en-US" altLang="en-US" b="0" i="0" u="none" strike="noStrike" cap="none" normalizeH="0" baseline="0" dirty="0" err="1">
                <a:ln>
                  <a:noFill/>
                </a:ln>
                <a:solidFill>
                  <a:srgbClr val="0086B3"/>
                </a:solidFill>
                <a:effectLst/>
                <a:latin typeface="JetBrains Mono"/>
              </a:rPr>
              <a:t>e</a:t>
            </a:r>
            <a:r>
              <a:rPr kumimoji="0" lang="en-US" altLang="en-US" b="0" i="0" u="none" strike="noStrike" cap="none" normalizeH="0" baseline="0" dirty="0" err="1">
                <a:ln>
                  <a:noFill/>
                </a:ln>
                <a:solidFill>
                  <a:srgbClr val="63A35C"/>
                </a:solidFill>
                <a:effectLst/>
                <a:latin typeface="JetBrains Mono"/>
              </a:rPr>
              <a:t>.</a:t>
            </a:r>
            <a:r>
              <a:rPr kumimoji="0" lang="en-US" altLang="en-US" b="0" i="0" u="none" strike="noStrike" cap="none" normalizeH="0" baseline="0" dirty="0" err="1">
                <a:ln>
                  <a:noFill/>
                </a:ln>
                <a:solidFill>
                  <a:srgbClr val="0086B3"/>
                </a:solidFill>
                <a:effectLst/>
                <a:latin typeface="JetBrains Mono"/>
              </a:rPr>
              <a:t>what</a:t>
            </a: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008080"/>
                </a:solidFill>
                <a:effectLst/>
                <a:latin typeface="JetBrains Mono"/>
              </a:rPr>
              <a:t>&lt;&lt; std</a:t>
            </a:r>
            <a:r>
              <a:rPr kumimoji="0" lang="en-US" altLang="en-US" b="0" i="0" u="none" strike="noStrike" cap="none" normalizeH="0" baseline="0" dirty="0">
                <a:ln>
                  <a:noFill/>
                </a:ln>
                <a:solidFill>
                  <a:srgbClr val="A71D5D"/>
                </a:solidFill>
                <a:effectLst/>
                <a:latin typeface="JetBrains Mono"/>
              </a:rPr>
              <a:t>::</a:t>
            </a:r>
            <a:r>
              <a:rPr kumimoji="0" lang="en-US" altLang="en-US" b="0" i="0" u="none" strike="noStrike" cap="none" normalizeH="0" baseline="0" dirty="0" err="1">
                <a:ln>
                  <a:noFill/>
                </a:ln>
                <a:solidFill>
                  <a:srgbClr val="0086B3"/>
                </a:solidFill>
                <a:effectLst/>
                <a:latin typeface="JetBrains Mono"/>
              </a:rPr>
              <a:t>endl</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008080"/>
                </a:solidFill>
                <a:effectLst/>
                <a:latin typeface="JetBrains Mono"/>
              </a:rPr>
              <a:t>std</a:t>
            </a:r>
            <a:r>
              <a:rPr kumimoji="0" lang="en-US" altLang="en-US" b="0" i="0" u="none" strike="noStrike" cap="none" normalizeH="0" baseline="0" dirty="0">
                <a:ln>
                  <a:noFill/>
                </a:ln>
                <a:solidFill>
                  <a:srgbClr val="A71D5D"/>
                </a:solidFill>
                <a:effectLst/>
                <a:latin typeface="JetBrains Mono"/>
              </a:rPr>
              <a:t>::</a:t>
            </a:r>
            <a:r>
              <a:rPr kumimoji="0" lang="en-US" altLang="en-US" b="0" i="0" u="none" strike="noStrike" cap="none" normalizeH="0" baseline="0" dirty="0" err="1">
                <a:ln>
                  <a:noFill/>
                </a:ln>
                <a:solidFill>
                  <a:srgbClr val="0086B3"/>
                </a:solidFill>
                <a:effectLst/>
                <a:latin typeface="JetBrains Mono"/>
              </a:rPr>
              <a:t>cout</a:t>
            </a:r>
            <a:r>
              <a:rPr kumimoji="0" lang="en-US" altLang="en-US" b="0" i="0" u="none" strike="noStrike" cap="none" normalizeH="0" baseline="0" dirty="0">
                <a:ln>
                  <a:noFill/>
                </a:ln>
                <a:solidFill>
                  <a:srgbClr val="0086B3"/>
                </a:solidFill>
                <a:effectLst/>
                <a:latin typeface="JetBrains Mono"/>
              </a:rPr>
              <a:t> </a:t>
            </a:r>
            <a:r>
              <a:rPr kumimoji="0" lang="en-US" altLang="en-US" b="0" i="0" u="none" strike="noStrike" cap="none" normalizeH="0" baseline="0" dirty="0">
                <a:ln>
                  <a:noFill/>
                </a:ln>
                <a:solidFill>
                  <a:srgbClr val="008080"/>
                </a:solidFill>
                <a:effectLst/>
                <a:latin typeface="JetBrains Mono"/>
              </a:rPr>
              <a:t>&lt;&lt; </a:t>
            </a:r>
            <a:r>
              <a:rPr kumimoji="0" lang="en-US" altLang="en-US" b="0" i="0" u="none" strike="noStrike" cap="none" normalizeH="0" baseline="0" dirty="0">
                <a:ln>
                  <a:noFill/>
                </a:ln>
                <a:solidFill>
                  <a:srgbClr val="0086B3"/>
                </a:solidFill>
                <a:effectLst/>
                <a:latin typeface="JetBrains Mono"/>
              </a:rPr>
              <a:t>p1 </a:t>
            </a:r>
            <a:r>
              <a:rPr kumimoji="0" lang="en-US" altLang="en-US" b="0" i="0" u="none" strike="noStrike" cap="none" normalizeH="0" baseline="0" dirty="0">
                <a:ln>
                  <a:noFill/>
                </a:ln>
                <a:solidFill>
                  <a:srgbClr val="008080"/>
                </a:solidFill>
                <a:effectLst/>
                <a:latin typeface="JetBrains Mono"/>
              </a:rPr>
              <a:t>&lt;&lt; std</a:t>
            </a:r>
            <a:r>
              <a:rPr kumimoji="0" lang="en-US" altLang="en-US" b="0" i="0" u="none" strike="noStrike" cap="none" normalizeH="0" baseline="0" dirty="0">
                <a:ln>
                  <a:noFill/>
                </a:ln>
                <a:solidFill>
                  <a:srgbClr val="A71D5D"/>
                </a:solidFill>
                <a:effectLst/>
                <a:latin typeface="JetBrains Mono"/>
              </a:rPr>
              <a:t>::</a:t>
            </a:r>
            <a:r>
              <a:rPr kumimoji="0" lang="en-US" altLang="en-US" b="0" i="0" u="none" strike="noStrike" cap="none" normalizeH="0" baseline="0" dirty="0" err="1">
                <a:ln>
                  <a:noFill/>
                </a:ln>
                <a:solidFill>
                  <a:srgbClr val="0086B3"/>
                </a:solidFill>
                <a:effectLst/>
                <a:latin typeface="JetBrains Mono"/>
              </a:rPr>
              <a:t>endl</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   </a:t>
            </a:r>
            <a:r>
              <a:rPr kumimoji="0" lang="en-US" altLang="en-US" b="0" i="0" u="none" strike="noStrike" cap="none" normalizeH="0" baseline="0" dirty="0">
                <a:ln>
                  <a:noFill/>
                </a:ln>
                <a:solidFill>
                  <a:srgbClr val="A71D5D"/>
                </a:solidFill>
                <a:effectLst/>
                <a:latin typeface="JetBrains Mono"/>
              </a:rPr>
              <a:t>return </a:t>
            </a:r>
            <a:r>
              <a:rPr kumimoji="0" lang="en-US" altLang="en-US" b="0" i="0" u="none" strike="noStrike" cap="none" normalizeH="0" baseline="0" dirty="0">
                <a:ln>
                  <a:noFill/>
                </a:ln>
                <a:solidFill>
                  <a:srgbClr val="0086B3"/>
                </a:solidFill>
                <a:effectLst/>
                <a:latin typeface="JetBrains Mono"/>
              </a:rPr>
              <a:t>0</a:t>
            </a:r>
            <a:r>
              <a:rPr kumimoji="0" lang="en-US" altLang="en-US" b="0" i="0" u="none" strike="noStrike" cap="none" normalizeH="0" baseline="0" dirty="0">
                <a:ln>
                  <a:noFill/>
                </a:ln>
                <a:solidFill>
                  <a:srgbClr val="63A35C"/>
                </a:solidFill>
                <a:effectLst/>
                <a:latin typeface="JetBrains Mono"/>
              </a:rPr>
              <a:t>;</a:t>
            </a:r>
            <a:br>
              <a:rPr kumimoji="0" lang="en-US" altLang="en-US" b="0" i="0" u="none" strike="noStrike" cap="none" normalizeH="0" baseline="0" dirty="0">
                <a:ln>
                  <a:noFill/>
                </a:ln>
                <a:solidFill>
                  <a:srgbClr val="63A35C"/>
                </a:solidFill>
                <a:effectLst/>
                <a:latin typeface="JetBrains Mono"/>
              </a:rPr>
            </a:br>
            <a:r>
              <a:rPr kumimoji="0" lang="en-US" altLang="en-US" b="0" i="0" u="none" strike="noStrike" cap="none" normalizeH="0" baseline="0" dirty="0">
                <a:ln>
                  <a:noFill/>
                </a:ln>
                <a:solidFill>
                  <a:srgbClr val="63A35C"/>
                </a:solidFill>
                <a:effectLst/>
                <a:latin typeface="JetBrains Mono"/>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2055EA2E-562A-40AE-9E2F-7EFC340B47FE}"/>
              </a:ext>
            </a:extLst>
          </p:cNvPr>
          <p:cNvSpPr/>
          <p:nvPr/>
        </p:nvSpPr>
        <p:spPr>
          <a:xfrm>
            <a:off x="956929" y="5352249"/>
            <a:ext cx="3342928" cy="830997"/>
          </a:xfrm>
          <a:prstGeom prst="rect">
            <a:avLst/>
          </a:prstGeom>
        </p:spPr>
        <p:txBody>
          <a:bodyPr wrap="square">
            <a:spAutoFit/>
          </a:bodyPr>
          <a:lstStyle/>
          <a:p>
            <a:r>
              <a:rPr lang="en-US" sz="2400" dirty="0"/>
              <a:t>x in divisor point is 0</a:t>
            </a:r>
          </a:p>
          <a:p>
            <a:r>
              <a:rPr lang="en-US" sz="2400" dirty="0"/>
              <a:t>_x: 0 _y: 0</a:t>
            </a:r>
          </a:p>
        </p:txBody>
      </p:sp>
    </p:spTree>
    <p:extLst>
      <p:ext uri="{BB962C8B-B14F-4D97-AF65-F5344CB8AC3E}">
        <p14:creationId xmlns:p14="http://schemas.microsoft.com/office/powerpoint/2010/main" val="1557332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potx" id="{7B9FCAFE-DDE5-4198-9987-54DFCAD80598}" vid="{6015A8B0-C387-4E39-945C-0F39E3EB10B6}"/>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3756</TotalTime>
  <Words>3304</Words>
  <Application>Microsoft Office PowerPoint</Application>
  <PresentationFormat>מסך רחב</PresentationFormat>
  <Paragraphs>228</Paragraphs>
  <Slides>27</Slides>
  <Notes>13</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27</vt:i4>
      </vt:variant>
    </vt:vector>
  </HeadingPairs>
  <TitlesOfParts>
    <vt:vector size="34" baseType="lpstr">
      <vt:lpstr>Arial</vt:lpstr>
      <vt:lpstr>Calibri</vt:lpstr>
      <vt:lpstr>Georgia</vt:lpstr>
      <vt:lpstr>JetBrains Mono</vt:lpstr>
      <vt:lpstr>Segoe UI</vt:lpstr>
      <vt:lpstr>Wingdings 2</vt:lpstr>
      <vt:lpstr>Training presentation</vt:lpstr>
      <vt:lpstr>C++ TA 3</vt:lpstr>
      <vt:lpstr>Exceptions</vt:lpstr>
      <vt:lpstr>Error handling in C</vt:lpstr>
      <vt:lpstr>Motivation – what is the output of the program?</vt:lpstr>
      <vt:lpstr>Exceptions in C++</vt:lpstr>
      <vt:lpstr>Exceptions in C++</vt:lpstr>
      <vt:lpstr>Exception classes</vt:lpstr>
      <vt:lpstr>Simple example – no catch</vt:lpstr>
      <vt:lpstr>Simple example – with catch</vt:lpstr>
      <vt:lpstr>Exceptions flow – what is printed?</vt:lpstr>
      <vt:lpstr>Exceptions flow – what is printed?</vt:lpstr>
      <vt:lpstr>Declaring thrown exceptions</vt:lpstr>
      <vt:lpstr>Declaring thrown exceptions</vt:lpstr>
      <vt:lpstr>What to do with a caught exception?</vt:lpstr>
      <vt:lpstr>Resource management with exceptions</vt:lpstr>
      <vt:lpstr>Resource management with exceptions</vt:lpstr>
      <vt:lpstr>Memory allocation &amp; Exceptions</vt:lpstr>
      <vt:lpstr>Memory allocation &amp; Exceptions</vt:lpstr>
      <vt:lpstr>Exceptions in constructors</vt:lpstr>
      <vt:lpstr>Exceptions in constructors – managing memory</vt:lpstr>
      <vt:lpstr>Exceptions in constructors – initialization list</vt:lpstr>
      <vt:lpstr>Exceptions in constructors – new(std::nothrow)</vt:lpstr>
      <vt:lpstr>Exceptions in constructors – new(std::nothrow)</vt:lpstr>
      <vt:lpstr>Exceptions in destructors</vt:lpstr>
      <vt:lpstr>new &amp; Exceptions summary</vt:lpstr>
      <vt:lpstr>Error handling in Libraries</vt:lpstr>
      <vt:lpstr>Exceptions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 2</dc:title>
  <dc:creator>Oded Wertheimer</dc:creator>
  <cp:lastModifiedBy>Pnina Berko</cp:lastModifiedBy>
  <cp:revision>240</cp:revision>
  <dcterms:created xsi:type="dcterms:W3CDTF">2020-03-21T15:52:13Z</dcterms:created>
  <dcterms:modified xsi:type="dcterms:W3CDTF">2020-09-07T07:34:51Z</dcterms:modified>
</cp:coreProperties>
</file>