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57" r:id="rId2"/>
    <p:sldId id="392" r:id="rId3"/>
    <p:sldId id="393" r:id="rId4"/>
    <p:sldId id="375" r:id="rId5"/>
    <p:sldId id="380" r:id="rId6"/>
    <p:sldId id="379" r:id="rId7"/>
    <p:sldId id="395" r:id="rId8"/>
    <p:sldId id="394" r:id="rId9"/>
    <p:sldId id="420" r:id="rId10"/>
    <p:sldId id="397" r:id="rId11"/>
    <p:sldId id="377" r:id="rId12"/>
    <p:sldId id="378" r:id="rId13"/>
    <p:sldId id="387" r:id="rId14"/>
    <p:sldId id="400" r:id="rId15"/>
    <p:sldId id="401" r:id="rId16"/>
    <p:sldId id="399" r:id="rId17"/>
    <p:sldId id="419" r:id="rId18"/>
    <p:sldId id="402" r:id="rId19"/>
    <p:sldId id="418" r:id="rId20"/>
    <p:sldId id="403" r:id="rId21"/>
    <p:sldId id="404" r:id="rId22"/>
    <p:sldId id="405" r:id="rId23"/>
    <p:sldId id="406" r:id="rId24"/>
    <p:sldId id="407" r:id="rId25"/>
    <p:sldId id="409" r:id="rId26"/>
    <p:sldId id="413" r:id="rId27"/>
    <p:sldId id="408" r:id="rId28"/>
    <p:sldId id="410" r:id="rId29"/>
    <p:sldId id="411" r:id="rId30"/>
    <p:sldId id="4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D5D"/>
    <a:srgbClr val="63A35C"/>
    <a:srgbClr val="D4BC08"/>
    <a:srgbClr val="63A537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3229" autoAdjust="0"/>
  </p:normalViewPr>
  <p:slideViewPr>
    <p:cSldViewPr snapToGrid="0">
      <p:cViewPr varScale="1">
        <p:scale>
          <a:sx n="68" d="100"/>
          <a:sy n="68" d="100"/>
        </p:scale>
        <p:origin x="1277" y="7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71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Typedef doesn’t have to be iterator class you wrote</a:t>
            </a:r>
          </a:p>
          <a:p>
            <a:r>
              <a:rPr lang="en-US" dirty="0"/>
              <a:t>This code part is in the Linked List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4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2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6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container has it’s own iterator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5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Linked list as an example for custom Iterator class, they will see code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1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on output iterators must be single-pass algorithms.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E9FF7-B011-459D-B5CA-DAD33459E3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0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– we’ll see code examples! Don’t let them ask too many questions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– we’ll see code examples! Don’t let them ask too many questions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0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E9BF4B5C-CDEA-436B-80F5-C2DDE053C872}"/>
              </a:ext>
            </a:extLst>
          </p:cNvPr>
          <p:cNvSpPr txBox="1">
            <a:spLocks/>
          </p:cNvSpPr>
          <p:nvPr userDrawn="1"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DE1A70-EC49-4064-A204-2098540E53D9}" type="slidenum">
              <a:rPr lang="en-US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C6D399C-B8AF-41E1-BA3E-C6EEE0060F0A}"/>
              </a:ext>
            </a:extLst>
          </p:cNvPr>
          <p:cNvSpPr txBox="1">
            <a:spLocks/>
          </p:cNvSpPr>
          <p:nvPr userDrawn="1"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DE1A70-EC49-4064-A204-2098540E53D9}" type="slidenum">
              <a:rPr lang="en-US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TA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So what is the actual type of the iterator?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CD68D4-5EF9-4A55-9ECD-0D355D89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498" y="1361045"/>
            <a:ext cx="843506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Container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public: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typedef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pointer is a common case for iterator type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// for example, Vector - no need to overload ++ and *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begin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E3B73D-7E7C-483F-8548-13294CC2F92F}"/>
              </a:ext>
            </a:extLst>
          </p:cNvPr>
          <p:cNvSpPr txBox="1">
            <a:spLocks/>
          </p:cNvSpPr>
          <p:nvPr/>
        </p:nvSpPr>
        <p:spPr>
          <a:xfrm>
            <a:off x="1397510" y="4659713"/>
            <a:ext cx="9909043" cy="20702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It can be any type</a:t>
            </a:r>
          </a:p>
          <a:p>
            <a:r>
              <a:rPr lang="en-US" dirty="0">
                <a:latin typeface="+mj-lt"/>
              </a:rPr>
              <a:t>All iterators must have * and ++ operators that get the value and advance the iterator to the next item.</a:t>
            </a:r>
          </a:p>
          <a:p>
            <a:r>
              <a:rPr lang="en-US" dirty="0">
                <a:latin typeface="+mj-lt"/>
              </a:rPr>
              <a:t>If the iterator type does not have these operators or their behavior is no what we want, write a custom iterator class </a:t>
            </a:r>
          </a:p>
        </p:txBody>
      </p:sp>
    </p:spTree>
    <p:extLst>
      <p:ext uri="{BB962C8B-B14F-4D97-AF65-F5344CB8AC3E}">
        <p14:creationId xmlns:p14="http://schemas.microsoft.com/office/powerpoint/2010/main" val="38361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4" y="476672"/>
            <a:ext cx="7772400" cy="706090"/>
          </a:xfrm>
        </p:spPr>
        <p:txBody>
          <a:bodyPr>
            <a:normAutofit/>
          </a:bodyPr>
          <a:lstStyle/>
          <a:p>
            <a:r>
              <a:rPr lang="en-US" dirty="0"/>
              <a:t>STL: Iterator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95600" y="1844824"/>
            <a:ext cx="7772400" cy="4572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write only and can write only once</a:t>
            </a:r>
          </a:p>
          <a:p>
            <a:r>
              <a:rPr lang="en-US" dirty="0"/>
              <a:t>Input: read only and can read only once</a:t>
            </a:r>
          </a:p>
          <a:p>
            <a:r>
              <a:rPr lang="en-US" dirty="0"/>
              <a:t>Forward supports both read and write</a:t>
            </a:r>
          </a:p>
          <a:p>
            <a:r>
              <a:rPr lang="en-US" dirty="0"/>
              <a:t>Bi-directional support also decrement</a:t>
            </a:r>
          </a:p>
          <a:p>
            <a:r>
              <a:rPr lang="en-US" dirty="0"/>
              <a:t>Random supports random access (just like C pointer)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3" y="1700809"/>
            <a:ext cx="8239125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032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/>
              <a:t>Iterators</a:t>
            </a:r>
            <a:r>
              <a:rPr lang="en-US" dirty="0"/>
              <a:t> &amp;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6224" y="1434832"/>
            <a:ext cx="4194361" cy="52942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Trivial </a:t>
            </a:r>
            <a:r>
              <a:rPr lang="en-US" b="1" dirty="0" err="1"/>
              <a:t>iterators</a:t>
            </a:r>
            <a:r>
              <a:rPr lang="en-US" b="1" dirty="0"/>
              <a:t> </a:t>
            </a:r>
            <a:r>
              <a:rPr lang="en-US" dirty="0"/>
              <a:t>for: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 pointer to an object that is not part of an array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Forward iterators </a:t>
            </a:r>
            <a:r>
              <a:rPr lang="en-US" dirty="0"/>
              <a:t>for: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unordered map, unordered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48CEF-EE6B-472A-8C30-B6C7F0C84EF7}"/>
              </a:ext>
            </a:extLst>
          </p:cNvPr>
          <p:cNvSpPr/>
          <p:nvPr/>
        </p:nvSpPr>
        <p:spPr>
          <a:xfrm>
            <a:off x="5744307" y="1343012"/>
            <a:ext cx="6096000" cy="355723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>
              <a:lnSpc>
                <a:spcPct val="150000"/>
              </a:lnSpc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Random access iterators for:</a:t>
            </a:r>
          </a:p>
          <a:p>
            <a:pPr marL="658368" lvl="1" indent="-246888">
              <a:lnSpc>
                <a:spcPct val="150000"/>
              </a:lnSpc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</a:pPr>
            <a:r>
              <a:rPr lang="en-US" sz="2800" dirty="0">
                <a:solidFill>
                  <a:schemeClr val="tx2"/>
                </a:solidFill>
              </a:rPr>
              <a:t>vector, array</a:t>
            </a:r>
          </a:p>
          <a:p>
            <a:pPr marL="365760" indent="-256032">
              <a:lnSpc>
                <a:spcPct val="150000"/>
              </a:lnSpc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Input/output/forward iterators for:</a:t>
            </a:r>
          </a:p>
          <a:p>
            <a:pPr marL="658368" lvl="1" indent="-246888">
              <a:lnSpc>
                <a:spcPct val="150000"/>
              </a:lnSpc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</a:pPr>
            <a:r>
              <a:rPr lang="en-US" sz="2800" dirty="0" err="1">
                <a:solidFill>
                  <a:schemeClr val="tx2"/>
                </a:solidFill>
              </a:rPr>
              <a:t>istream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ostream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pPr marL="201168" indent="-246888">
              <a:lnSpc>
                <a:spcPct val="150000"/>
              </a:lnSpc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</a:pPr>
            <a:r>
              <a:rPr lang="en-US" sz="2800" b="1" dirty="0">
                <a:solidFill>
                  <a:schemeClr val="tx2"/>
                </a:solidFill>
              </a:rPr>
              <a:t>Bidirectional Iterators</a:t>
            </a:r>
            <a:r>
              <a:rPr lang="en-US" sz="2800" dirty="0">
                <a:solidFill>
                  <a:schemeClr val="tx2"/>
                </a:solidFill>
              </a:rPr>
              <a:t> for:</a:t>
            </a:r>
          </a:p>
          <a:p>
            <a:pPr marL="658368" lvl="1" indent="-246888">
              <a:lnSpc>
                <a:spcPct val="150000"/>
              </a:lnSpc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</a:pPr>
            <a:r>
              <a:rPr lang="en-US" sz="2800" dirty="0">
                <a:solidFill>
                  <a:schemeClr val="tx2"/>
                </a:solidFill>
              </a:rPr>
              <a:t>List, map. set</a:t>
            </a:r>
          </a:p>
        </p:txBody>
      </p:sp>
    </p:spTree>
    <p:extLst>
      <p:ext uri="{BB962C8B-B14F-4D97-AF65-F5344CB8AC3E}">
        <p14:creationId xmlns:p14="http://schemas.microsoft.com/office/powerpoint/2010/main" val="34221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/>
              <a:t>Iterators</a:t>
            </a:r>
            <a:r>
              <a:rPr lang="en-US" dirty="0"/>
              <a:t>’ Validity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A02CE1-A4FB-4DE2-A2C5-DE17479AFADC}"/>
              </a:ext>
            </a:extLst>
          </p:cNvPr>
          <p:cNvSpPr txBox="1">
            <a:spLocks/>
          </p:cNvSpPr>
          <p:nvPr/>
        </p:nvSpPr>
        <p:spPr>
          <a:xfrm>
            <a:off x="435429" y="1513114"/>
            <a:ext cx="10232571" cy="5012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Last subject before we see some code, hang on!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When working with iterators we must remember that their validity can’t be changed (like changing a list when iterating over it in python)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What is the problem with this code?</a:t>
            </a:r>
          </a:p>
          <a:p>
            <a:pPr>
              <a:lnSpc>
                <a:spcPct val="150000"/>
              </a:lnSpc>
            </a:pPr>
            <a:r>
              <a:rPr lang="en-US" dirty="0"/>
              <a:t>Erase invalidates </a:t>
            </a:r>
            <a:r>
              <a:rPr lang="en-US" dirty="0" err="1"/>
              <a:t>i</a:t>
            </a:r>
            <a:r>
              <a:rPr lang="en-US" dirty="0"/>
              <a:t>, thus we cannot “++” it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8C63F95-1556-4BEE-8009-537619B0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55" y="3441680"/>
            <a:ext cx="426007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Container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Container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begin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!=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f is some test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erase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Iterators – code example (Linked List)!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318BC6-D7AB-4519-A204-62FD6583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46" y="1362795"/>
            <a:ext cx="7366119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template&lt;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LinkedList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explicit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explicit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0CB27A-B185-45CC-9260-F3769BE6DB7F}"/>
              </a:ext>
            </a:extLst>
          </p:cNvPr>
          <p:cNvSpPr/>
          <p:nvPr/>
        </p:nvSpPr>
        <p:spPr>
          <a:xfrm>
            <a:off x="3950677" y="2138770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class, only for LinkedList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7E3BF-46DC-43E2-A5A8-80C08C92F4E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19755" y="2573261"/>
            <a:ext cx="1230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Iterators – code example (Linked List)!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A1B028-820E-49A1-96AA-1CF93578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3799" y="1590239"/>
            <a:ext cx="6272423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3A35C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3A35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25BBCF-C333-45CB-957F-F2566A61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037" y="1553167"/>
            <a:ext cx="34387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Node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990073"/>
                </a:solidFill>
                <a:latin typeface="Consolas" panose="020B0609020204030204" pitchFamily="49" charset="0"/>
              </a:rPr>
              <a:t>cur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0CB27A-B185-45CC-9260-F3769BE6DB7F}"/>
              </a:ext>
            </a:extLst>
          </p:cNvPr>
          <p:cNvSpPr/>
          <p:nvPr/>
        </p:nvSpPr>
        <p:spPr>
          <a:xfrm>
            <a:off x="232944" y="1325456"/>
            <a:ext cx="1465385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class of LinkedList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7E3BF-46DC-43E2-A5A8-80C08C92F4E3}"/>
              </a:ext>
            </a:extLst>
          </p:cNvPr>
          <p:cNvCxnSpPr>
            <a:cxnSpLocks/>
          </p:cNvCxnSpPr>
          <p:nvPr/>
        </p:nvCxnSpPr>
        <p:spPr>
          <a:xfrm>
            <a:off x="1698328" y="1759947"/>
            <a:ext cx="5352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F2E6139-89B2-4510-93BC-65228FEB2355}"/>
              </a:ext>
            </a:extLst>
          </p:cNvPr>
          <p:cNvSpPr/>
          <p:nvPr/>
        </p:nvSpPr>
        <p:spPr>
          <a:xfrm>
            <a:off x="3223720" y="5861127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explicit!</a:t>
            </a:r>
          </a:p>
          <a:p>
            <a:pPr algn="ctr"/>
            <a:r>
              <a:rPr lang="en-US" dirty="0"/>
              <a:t>Allows Iterator==Node*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E45D0B-3F0D-412B-B2A6-EB65A9F3E209}"/>
              </a:ext>
            </a:extLst>
          </p:cNvPr>
          <p:cNvCxnSpPr>
            <a:cxnSpLocks/>
          </p:cNvCxnSpPr>
          <p:nvPr/>
        </p:nvCxnSpPr>
        <p:spPr>
          <a:xfrm flipV="1">
            <a:off x="4895228" y="5304833"/>
            <a:ext cx="1038810" cy="612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92D2FA5E-A163-465D-851A-F62BF352A0EE}"/>
              </a:ext>
            </a:extLst>
          </p:cNvPr>
          <p:cNvSpPr/>
          <p:nvPr/>
        </p:nvSpPr>
        <p:spPr>
          <a:xfrm>
            <a:off x="182286" y="2486776"/>
            <a:ext cx="1465385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Returns the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BD64CB-8A40-4514-B79E-177D15ECC66D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1647671" y="2921267"/>
            <a:ext cx="7073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A2421F9-D7FB-4E43-9395-DAF2691936D4}"/>
              </a:ext>
            </a:extLst>
          </p:cNvPr>
          <p:cNvSpPr/>
          <p:nvPr/>
        </p:nvSpPr>
        <p:spPr>
          <a:xfrm>
            <a:off x="275633" y="4630336"/>
            <a:ext cx="1465385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Pre\Post-fix advance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CF9AE6-C52E-4418-A01A-91872F74AF3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741018" y="4278923"/>
            <a:ext cx="707366" cy="78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F5A7E8-D38A-4BCB-A90D-E8F19EE637EF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1741018" y="5064827"/>
            <a:ext cx="754258" cy="270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Diagonal Corners Rounded 10">
            <a:extLst>
              <a:ext uri="{FF2B5EF4-FFF2-40B4-BE49-F238E27FC236}">
                <a16:creationId xmlns:a16="http://schemas.microsoft.com/office/drawing/2014/main" id="{5C90BD98-9B28-42CF-8D31-F42013141630}"/>
              </a:ext>
            </a:extLst>
          </p:cNvPr>
          <p:cNvSpPr/>
          <p:nvPr/>
        </p:nvSpPr>
        <p:spPr>
          <a:xfrm>
            <a:off x="10197251" y="3355758"/>
            <a:ext cx="1868971" cy="7450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pointer to the element pointed to by the iterator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0DDDD6B-0BBE-4783-BE94-B4510FE5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C848F467-E2FA-407D-A74F-D3442AF63F6A}"/>
              </a:ext>
            </a:extLst>
          </p:cNvPr>
          <p:cNvCxnSpPr>
            <a:cxnSpLocks/>
          </p:cNvCxnSpPr>
          <p:nvPr/>
        </p:nvCxnSpPr>
        <p:spPr>
          <a:xfrm flipH="1" flipV="1">
            <a:off x="8514930" y="3488756"/>
            <a:ext cx="1682321" cy="8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2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How do iterators work with const objects?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7898A-18E1-41F5-AFEB-1C2B0205F149}"/>
              </a:ext>
            </a:extLst>
          </p:cNvPr>
          <p:cNvSpPr txBox="1">
            <a:spLocks/>
          </p:cNvSpPr>
          <p:nvPr/>
        </p:nvSpPr>
        <p:spPr>
          <a:xfrm>
            <a:off x="435429" y="1513114"/>
            <a:ext cx="10232571" cy="5012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Remember operator[]? For us to use it with const objects, we needed to define 2 versions – const and non const versions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Same with iterators – we need const iterators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A constant iterator is one that can be used for access only, and cannot be used for modification.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To get const iterators, we define </a:t>
            </a:r>
            <a:r>
              <a:rPr lang="en-US" altLang="en-US" sz="2000" dirty="0" err="1">
                <a:solidFill>
                  <a:srgbClr val="795DA3"/>
                </a:solidFill>
                <a:latin typeface="JetBrains Mono"/>
              </a:rPr>
              <a:t>cbegin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() </a:t>
            </a:r>
            <a:r>
              <a:rPr lang="en-US" altLang="en-US" sz="2000" dirty="0">
                <a:latin typeface="+mj-lt"/>
              </a:rPr>
              <a:t>and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 </a:t>
            </a:r>
            <a:r>
              <a:rPr lang="en-US" altLang="en-US" sz="2000" dirty="0" err="1">
                <a:solidFill>
                  <a:srgbClr val="795DA3"/>
                </a:solidFill>
                <a:latin typeface="JetBrains Mono"/>
              </a:rPr>
              <a:t>cend</a:t>
            </a:r>
            <a:r>
              <a:rPr lang="en-US" altLang="en-US" sz="2000" dirty="0">
                <a:solidFill>
                  <a:srgbClr val="63A35C"/>
                </a:solidFill>
                <a:latin typeface="JetBrains Mono"/>
              </a:rPr>
              <a:t>() </a:t>
            </a:r>
            <a:r>
              <a:rPr lang="en-US" altLang="en-US" sz="2000" dirty="0">
                <a:latin typeface="+mj-lt"/>
              </a:rPr>
              <a:t>methods for our class, that return container::</a:t>
            </a:r>
            <a:r>
              <a:rPr lang="en-US" altLang="en-US" sz="2000" dirty="0" err="1">
                <a:latin typeface="+mj-lt"/>
              </a:rPr>
              <a:t>const_iterator</a:t>
            </a:r>
            <a:r>
              <a:rPr lang="en-US" altLang="en-US" sz="2000" dirty="0">
                <a:latin typeface="+mj-lt"/>
              </a:rPr>
              <a:t> type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To allow the use of </a:t>
            </a:r>
            <a:r>
              <a:rPr lang="en-US" sz="2000" dirty="0">
                <a:solidFill>
                  <a:srgbClr val="795DA3"/>
                </a:solidFill>
                <a:latin typeface="JetBrains Mono"/>
              </a:rPr>
              <a:t>begin</a:t>
            </a:r>
            <a:r>
              <a:rPr lang="en-US" sz="2000" dirty="0">
                <a:solidFill>
                  <a:srgbClr val="63A35C"/>
                </a:solidFill>
                <a:latin typeface="JetBrains Mono"/>
              </a:rPr>
              <a:t>()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solidFill>
                  <a:srgbClr val="795DA3"/>
                </a:solidFill>
                <a:latin typeface="JetBrains Mono"/>
              </a:rPr>
              <a:t>end</a:t>
            </a:r>
            <a:r>
              <a:rPr lang="en-US" sz="2000" dirty="0">
                <a:solidFill>
                  <a:srgbClr val="63A35C"/>
                </a:solidFill>
                <a:latin typeface="JetBrains Mono"/>
              </a:rPr>
              <a:t>()</a:t>
            </a:r>
            <a:r>
              <a:rPr lang="en-US" sz="2000" dirty="0">
                <a:latin typeface="+mj-lt"/>
              </a:rPr>
              <a:t> with const objects, we create const versions of them that return </a:t>
            </a:r>
            <a:r>
              <a:rPr lang="en-US" sz="2000" dirty="0" err="1">
                <a:latin typeface="+mj-lt"/>
              </a:rPr>
              <a:t>const_iterator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1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Const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5A9E61-85D4-4595-924F-798B8BE9F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197" y="4269071"/>
            <a:ext cx="525015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DEC96D-040A-4E8D-A828-271CCFC1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218" y="1384063"/>
            <a:ext cx="550343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4CE9B2E-7B1D-4A3C-B793-05A28988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0" y="1431380"/>
            <a:ext cx="537679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compilation error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Iterators – code example (Linked List)!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25BBCF-C333-45CB-957F-F2566A61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6" y="1854078"/>
            <a:ext cx="3999813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ConstIterator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Node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990073"/>
                </a:solidFill>
                <a:latin typeface="Consolas" panose="020B0609020204030204" pitchFamily="49" charset="0"/>
              </a:rPr>
              <a:t>cur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0CB27A-B185-45CC-9260-F3769BE6DB7F}"/>
              </a:ext>
            </a:extLst>
          </p:cNvPr>
          <p:cNvSpPr/>
          <p:nvPr/>
        </p:nvSpPr>
        <p:spPr>
          <a:xfrm>
            <a:off x="3049035" y="1890734"/>
            <a:ext cx="1500387" cy="12024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reference, this is const iterator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7E3BF-46DC-43E2-A5A8-80C08C92F4E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28801" y="2491945"/>
            <a:ext cx="1220234" cy="391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D40530B5-98FC-4C1D-BDA0-DB98CC3A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780" y="2491945"/>
            <a:ext cx="661322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this-&gt;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this-&gt;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73ED22-7802-434F-AA5A-1EDC7FC81F62}"/>
              </a:ext>
            </a:extLst>
          </p:cNvPr>
          <p:cNvSpPr txBox="1">
            <a:spLocks/>
          </p:cNvSpPr>
          <p:nvPr/>
        </p:nvSpPr>
        <p:spPr>
          <a:xfrm>
            <a:off x="609600" y="411897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Iterators – code example (Linked List)!</a:t>
            </a:r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558A691-7E58-4D73-BB07-5282225D677C}"/>
              </a:ext>
            </a:extLst>
          </p:cNvPr>
          <p:cNvSpPr txBox="1"/>
          <p:nvPr/>
        </p:nvSpPr>
        <p:spPr>
          <a:xfrm>
            <a:off x="120010" y="286038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typedef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: Diagonal Corners Rounded 4">
            <a:extLst>
              <a:ext uri="{FF2B5EF4-FFF2-40B4-BE49-F238E27FC236}">
                <a16:creationId xmlns:a16="http://schemas.microsoft.com/office/drawing/2014/main" id="{2510A42D-5F7F-49D4-93A3-F43BC872F744}"/>
              </a:ext>
            </a:extLst>
          </p:cNvPr>
          <p:cNvSpPr/>
          <p:nvPr/>
        </p:nvSpPr>
        <p:spPr>
          <a:xfrm>
            <a:off x="3793925" y="1663837"/>
            <a:ext cx="2145323" cy="132282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LinkedList, define public </a:t>
            </a:r>
            <a:r>
              <a:rPr lang="en-US" dirty="0" err="1"/>
              <a:t>typdefs</a:t>
            </a:r>
            <a:r>
              <a:rPr lang="en-US" dirty="0"/>
              <a:t> for iterator and </a:t>
            </a:r>
            <a:r>
              <a:rPr lang="en-US" dirty="0" err="1"/>
              <a:t>const_iterator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573942-2680-4802-AA52-8EC06B05175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24879" y="2325251"/>
            <a:ext cx="969046" cy="67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67B0330D-2030-4E62-B5A3-923432A7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92" y="1677791"/>
            <a:ext cx="399981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  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cbegin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cend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Diagonal Corners Rounded 4">
            <a:extLst>
              <a:ext uri="{FF2B5EF4-FFF2-40B4-BE49-F238E27FC236}">
                <a16:creationId xmlns:a16="http://schemas.microsoft.com/office/drawing/2014/main" id="{7BA568FC-67A5-4BA3-9DDD-93648540C606}"/>
              </a:ext>
            </a:extLst>
          </p:cNvPr>
          <p:cNvSpPr/>
          <p:nvPr/>
        </p:nvSpPr>
        <p:spPr>
          <a:xfrm>
            <a:off x="9705620" y="1048364"/>
            <a:ext cx="1931631" cy="66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Iterator for start of list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76283E11-2C82-40F5-B5FE-6DF88AB391C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656058" y="1382400"/>
            <a:ext cx="1049562" cy="193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Diagonal Corners Rounded 25">
            <a:extLst>
              <a:ext uri="{FF2B5EF4-FFF2-40B4-BE49-F238E27FC236}">
                <a16:creationId xmlns:a16="http://schemas.microsoft.com/office/drawing/2014/main" id="{A78F935D-133C-4E17-928A-BDD94D3C86BE}"/>
              </a:ext>
            </a:extLst>
          </p:cNvPr>
          <p:cNvSpPr/>
          <p:nvPr/>
        </p:nvSpPr>
        <p:spPr>
          <a:xfrm>
            <a:off x="9705620" y="2062972"/>
            <a:ext cx="1931631" cy="9354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Iterator for Node after last node in  list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F3A32F6E-156A-440A-89E8-0E54349B66E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656058" y="2530680"/>
            <a:ext cx="1049562" cy="59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Diagonal Corners Rounded 31">
            <a:extLst>
              <a:ext uri="{FF2B5EF4-FFF2-40B4-BE49-F238E27FC236}">
                <a16:creationId xmlns:a16="http://schemas.microsoft.com/office/drawing/2014/main" id="{161799E6-E4C6-4AC4-91DA-9CB473BC06D3}"/>
              </a:ext>
            </a:extLst>
          </p:cNvPr>
          <p:cNvSpPr/>
          <p:nvPr/>
        </p:nvSpPr>
        <p:spPr>
          <a:xfrm>
            <a:off x="9958314" y="3545288"/>
            <a:ext cx="1931631" cy="9354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versions – returning </a:t>
            </a:r>
            <a:r>
              <a:rPr lang="en-US" dirty="0" err="1"/>
              <a:t>const_iterator</a:t>
            </a:r>
            <a:endParaRPr lang="en-US" dirty="0"/>
          </a:p>
        </p:txBody>
      </p:sp>
      <p:cxnSp>
        <p:nvCxnSpPr>
          <p:cNvPr id="15" name="Straight Arrow Connector 32">
            <a:extLst>
              <a:ext uri="{FF2B5EF4-FFF2-40B4-BE49-F238E27FC236}">
                <a16:creationId xmlns:a16="http://schemas.microsoft.com/office/drawing/2014/main" id="{AF31DE07-2C03-4114-9C63-B9E708ADE8C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496108" y="4012996"/>
            <a:ext cx="462206" cy="251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3">
            <a:extLst>
              <a:ext uri="{FF2B5EF4-FFF2-40B4-BE49-F238E27FC236}">
                <a16:creationId xmlns:a16="http://schemas.microsoft.com/office/drawing/2014/main" id="{CF1FC751-E39D-4C68-8457-7D8E1E55C2AE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9273380" y="3599050"/>
            <a:ext cx="684934" cy="413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1A0BBC-45E3-5F4C-BE37-C746AC48CB6C}" type="slidenum">
              <a:rPr lang="he-IL" sz="1000" b="0"/>
              <a:pPr eaLnBrk="1" hangingPunct="1"/>
              <a:t>2</a:t>
            </a:fld>
            <a:endParaRPr lang="he-IL" sz="1000" b="0"/>
          </a:p>
        </p:txBody>
      </p:sp>
      <p:sp>
        <p:nvSpPr>
          <p:cNvPr id="21511" name="Freeform 24"/>
          <p:cNvSpPr>
            <a:spLocks/>
          </p:cNvSpPr>
          <p:nvPr/>
        </p:nvSpPr>
        <p:spPr bwMode="auto">
          <a:xfrm>
            <a:off x="7456412" y="3974575"/>
            <a:ext cx="642938" cy="636588"/>
          </a:xfrm>
          <a:custGeom>
            <a:avLst/>
            <a:gdLst>
              <a:gd name="T0" fmla="*/ 2147483647 w 405"/>
              <a:gd name="T1" fmla="*/ 2147483647 h 401"/>
              <a:gd name="T2" fmla="*/ 0 w 405"/>
              <a:gd name="T3" fmla="*/ 2147483647 h 401"/>
              <a:gd name="T4" fmla="*/ 2147483647 w 405"/>
              <a:gd name="T5" fmla="*/ 2147483647 h 401"/>
              <a:gd name="T6" fmla="*/ 2147483647 w 405"/>
              <a:gd name="T7" fmla="*/ 2147483647 h 401"/>
              <a:gd name="T8" fmla="*/ 2147483647 w 405"/>
              <a:gd name="T9" fmla="*/ 2147483647 h 401"/>
              <a:gd name="T10" fmla="*/ 2147483647 w 405"/>
              <a:gd name="T11" fmla="*/ 2147483647 h 401"/>
              <a:gd name="T12" fmla="*/ 2147483647 w 405"/>
              <a:gd name="T13" fmla="*/ 2147483647 h 401"/>
              <a:gd name="T14" fmla="*/ 2147483647 w 405"/>
              <a:gd name="T15" fmla="*/ 2147483647 h 401"/>
              <a:gd name="T16" fmla="*/ 2147483647 w 405"/>
              <a:gd name="T17" fmla="*/ 2147483647 h 401"/>
              <a:gd name="T18" fmla="*/ 2147483647 w 405"/>
              <a:gd name="T19" fmla="*/ 0 h 401"/>
              <a:gd name="T20" fmla="*/ 2147483647 w 405"/>
              <a:gd name="T21" fmla="*/ 2147483647 h 4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5"/>
              <a:gd name="T34" fmla="*/ 0 h 401"/>
              <a:gd name="T35" fmla="*/ 405 w 405"/>
              <a:gd name="T36" fmla="*/ 401 h 4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5" h="401">
                <a:moveTo>
                  <a:pt x="57" y="39"/>
                </a:moveTo>
                <a:lnTo>
                  <a:pt x="0" y="207"/>
                </a:lnTo>
                <a:lnTo>
                  <a:pt x="57" y="155"/>
                </a:lnTo>
                <a:lnTo>
                  <a:pt x="231" y="348"/>
                </a:lnTo>
                <a:lnTo>
                  <a:pt x="174" y="400"/>
                </a:lnTo>
                <a:lnTo>
                  <a:pt x="347" y="361"/>
                </a:lnTo>
                <a:lnTo>
                  <a:pt x="404" y="193"/>
                </a:lnTo>
                <a:lnTo>
                  <a:pt x="347" y="245"/>
                </a:lnTo>
                <a:lnTo>
                  <a:pt x="173" y="52"/>
                </a:lnTo>
                <a:lnTo>
                  <a:pt x="230" y="0"/>
                </a:lnTo>
                <a:lnTo>
                  <a:pt x="57" y="3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rgbClr val="696464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12" name="Freeform 25"/>
          <p:cNvSpPr>
            <a:spLocks/>
          </p:cNvSpPr>
          <p:nvPr/>
        </p:nvSpPr>
        <p:spPr bwMode="auto">
          <a:xfrm>
            <a:off x="4110113" y="3974575"/>
            <a:ext cx="625475" cy="655637"/>
          </a:xfrm>
          <a:custGeom>
            <a:avLst/>
            <a:gdLst>
              <a:gd name="T0" fmla="*/ 2147483647 w 394"/>
              <a:gd name="T1" fmla="*/ 2147483647 h 413"/>
              <a:gd name="T2" fmla="*/ 2147483647 w 394"/>
              <a:gd name="T3" fmla="*/ 2147483647 h 413"/>
              <a:gd name="T4" fmla="*/ 2147483647 w 394"/>
              <a:gd name="T5" fmla="*/ 2147483647 h 413"/>
              <a:gd name="T6" fmla="*/ 2147483647 w 394"/>
              <a:gd name="T7" fmla="*/ 2147483647 h 413"/>
              <a:gd name="T8" fmla="*/ 2147483647 w 394"/>
              <a:gd name="T9" fmla="*/ 2147483647 h 413"/>
              <a:gd name="T10" fmla="*/ 2147483647 w 394"/>
              <a:gd name="T11" fmla="*/ 2147483647 h 413"/>
              <a:gd name="T12" fmla="*/ 2147483647 w 394"/>
              <a:gd name="T13" fmla="*/ 0 h 413"/>
              <a:gd name="T14" fmla="*/ 2147483647 w 394"/>
              <a:gd name="T15" fmla="*/ 2147483647 h 413"/>
              <a:gd name="T16" fmla="*/ 2147483647 w 394"/>
              <a:gd name="T17" fmla="*/ 2147483647 h 413"/>
              <a:gd name="T18" fmla="*/ 0 w 394"/>
              <a:gd name="T19" fmla="*/ 2147483647 h 413"/>
              <a:gd name="T20" fmla="*/ 2147483647 w 394"/>
              <a:gd name="T21" fmla="*/ 2147483647 h 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4"/>
              <a:gd name="T34" fmla="*/ 0 h 413"/>
              <a:gd name="T35" fmla="*/ 394 w 394"/>
              <a:gd name="T36" fmla="*/ 413 h 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4" h="413">
                <a:moveTo>
                  <a:pt x="37" y="326"/>
                </a:moveTo>
                <a:lnTo>
                  <a:pt x="202" y="412"/>
                </a:lnTo>
                <a:lnTo>
                  <a:pt x="151" y="345"/>
                </a:lnTo>
                <a:lnTo>
                  <a:pt x="343" y="201"/>
                </a:lnTo>
                <a:lnTo>
                  <a:pt x="393" y="268"/>
                </a:lnTo>
                <a:lnTo>
                  <a:pt x="356" y="86"/>
                </a:lnTo>
                <a:lnTo>
                  <a:pt x="191" y="0"/>
                </a:lnTo>
                <a:lnTo>
                  <a:pt x="242" y="67"/>
                </a:lnTo>
                <a:lnTo>
                  <a:pt x="50" y="211"/>
                </a:lnTo>
                <a:lnTo>
                  <a:pt x="0" y="144"/>
                </a:lnTo>
                <a:lnTo>
                  <a:pt x="37" y="32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rgbClr val="696464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8552" y="4681501"/>
            <a:ext cx="2193036" cy="646331"/>
          </a:xfrm>
          <a:prstGeom prst="rect">
            <a:avLst/>
          </a:prstGeom>
          <a:solidFill>
            <a:srgbClr val="3366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Containers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4889" y="4685621"/>
            <a:ext cx="2228559" cy="646331"/>
          </a:xfrm>
          <a:prstGeom prst="rect">
            <a:avLst/>
          </a:prstGeom>
          <a:solidFill>
            <a:srgbClr val="8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Algorithms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8898" y="3105834"/>
            <a:ext cx="1774204" cy="646331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Iterators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320C2-89D8-4BA5-8C76-EDB661AF6518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Reminder – STL components</a:t>
            </a:r>
          </a:p>
        </p:txBody>
      </p:sp>
    </p:spTree>
    <p:extLst>
      <p:ext uri="{BB962C8B-B14F-4D97-AF65-F5344CB8AC3E}">
        <p14:creationId xmlns:p14="http://schemas.microsoft.com/office/powerpoint/2010/main" val="8164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FE67F2-2038-45EF-96B9-20F1C66B3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64" y="2168948"/>
            <a:ext cx="399981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2A96B9D-7721-4255-8B3F-1AF954E98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933" y="888832"/>
            <a:ext cx="4955203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E0530F7-64C5-4BA9-8DA0-7514F5370825}"/>
              </a:ext>
            </a:extLst>
          </p:cNvPr>
          <p:cNvSpPr/>
          <p:nvPr/>
        </p:nvSpPr>
        <p:spPr>
          <a:xfrm>
            <a:off x="3227501" y="3429000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insertion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06BC9B-7298-41D8-9B31-7F14C480E6F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745592" y="3863491"/>
            <a:ext cx="4819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5FBBF09A-0079-4FAC-97FF-F74FD2124AB4}"/>
              </a:ext>
            </a:extLst>
          </p:cNvPr>
          <p:cNvSpPr/>
          <p:nvPr/>
        </p:nvSpPr>
        <p:spPr>
          <a:xfrm>
            <a:off x="4884610" y="2168948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before given iterator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8A10F-C574-44B8-ABE0-B14906453861}"/>
              </a:ext>
            </a:extLst>
          </p:cNvPr>
          <p:cNvCxnSpPr>
            <a:cxnSpLocks/>
          </p:cNvCxnSpPr>
          <p:nvPr/>
        </p:nvCxnSpPr>
        <p:spPr>
          <a:xfrm flipV="1">
            <a:off x="5819145" y="1175805"/>
            <a:ext cx="1493617" cy="993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CA2D6-A038-48E1-BE8C-878534953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" y="566256"/>
            <a:ext cx="3861955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978FD-6B90-4E77-BF60-04BD103E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71" y="920621"/>
            <a:ext cx="366318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less efficient, but works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0CB27A-B185-45CC-9260-F3769BE6DB7F}"/>
              </a:ext>
            </a:extLst>
          </p:cNvPr>
          <p:cNvSpPr/>
          <p:nvPr/>
        </p:nvSpPr>
        <p:spPr>
          <a:xfrm>
            <a:off x="4725927" y="4222339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iterator to Node containing the given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7E3BF-46DC-43E2-A5A8-80C08C92F4E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871250" y="3149674"/>
            <a:ext cx="902332" cy="1507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E0530F7-64C5-4BA9-8DA0-7514F5370825}"/>
              </a:ext>
            </a:extLst>
          </p:cNvPr>
          <p:cNvSpPr/>
          <p:nvPr/>
        </p:nvSpPr>
        <p:spPr>
          <a:xfrm>
            <a:off x="3596894" y="494738"/>
            <a:ext cx="2694716" cy="6680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removal of item the given iterator points to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06BC9B-7298-41D8-9B31-7F14C480E6F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172534" y="828774"/>
            <a:ext cx="424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5FBBF09A-0079-4FAC-97FF-F74FD2124AB4}"/>
              </a:ext>
            </a:extLst>
          </p:cNvPr>
          <p:cNvSpPr/>
          <p:nvPr/>
        </p:nvSpPr>
        <p:spPr>
          <a:xfrm>
            <a:off x="4855611" y="1766680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node with given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8A10F-C574-44B8-ABE0-B1490645386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928273" y="1091238"/>
            <a:ext cx="1799300" cy="675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F7C52C-7A1A-418D-953B-1D439AD9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5" y="919321"/>
            <a:ext cx="1108449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const auto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~LinkedList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delete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//end of LinkedList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618AB26A-9DC6-4515-A75C-4F183D0C46DA}"/>
              </a:ext>
            </a:extLst>
          </p:cNvPr>
          <p:cNvSpPr/>
          <p:nvPr/>
        </p:nvSpPr>
        <p:spPr>
          <a:xfrm>
            <a:off x="4584995" y="2305119"/>
            <a:ext cx="1931631" cy="13983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 based iteration – possible because LinkedList has begin() &amp; end()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489EC-4471-4036-8711-129F1B859BDE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3297437" y="2305120"/>
            <a:ext cx="1287558" cy="699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Now – Usage!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A02CE1-A4FB-4DE2-A2C5-DE17479AFADC}"/>
              </a:ext>
            </a:extLst>
          </p:cNvPr>
          <p:cNvSpPr txBox="1">
            <a:spLocks/>
          </p:cNvSpPr>
          <p:nvPr/>
        </p:nvSpPr>
        <p:spPr>
          <a:xfrm>
            <a:off x="435430" y="1513114"/>
            <a:ext cx="4294614" cy="5012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As we said before, we can use the STL algorithms on a class that has an iterator with all the required functionality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Or Can we?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538DD6-A425-4B6D-82C0-58AC86C2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286" y="1427175"/>
            <a:ext cx="714971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LinkedList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"found 3 in the list!"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"no 3 in the list!"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 traits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A02CE1-A4FB-4DE2-A2C5-DE17479AFADC}"/>
              </a:ext>
            </a:extLst>
          </p:cNvPr>
          <p:cNvSpPr txBox="1">
            <a:spLocks/>
          </p:cNvSpPr>
          <p:nvPr/>
        </p:nvSpPr>
        <p:spPr>
          <a:xfrm>
            <a:off x="435430" y="1513114"/>
            <a:ext cx="4012392" cy="5012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Running this code with the above seen implementation, will result in an error!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893C2-3032-46CC-B90D-5CE25A0F0171}"/>
              </a:ext>
            </a:extLst>
          </p:cNvPr>
          <p:cNvSpPr/>
          <p:nvPr/>
        </p:nvSpPr>
        <p:spPr>
          <a:xfrm>
            <a:off x="187154" y="4019229"/>
            <a:ext cx="48551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error: no matching function for call to '__</a:t>
            </a:r>
            <a:r>
              <a:rPr lang="en-US" sz="2000" dirty="0" err="1">
                <a:solidFill>
                  <a:srgbClr val="FF0000"/>
                </a:solidFill>
              </a:rPr>
              <a:t>iterator_category</a:t>
            </a:r>
            <a:r>
              <a:rPr lang="en-US" sz="2000" dirty="0">
                <a:solidFill>
                  <a:srgbClr val="FF0000"/>
                </a:solidFill>
              </a:rPr>
              <a:t>(LinkedList::Iterator&amp;)'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std::__</a:t>
            </a:r>
            <a:r>
              <a:rPr lang="en-US" sz="2000" dirty="0" err="1">
                <a:solidFill>
                  <a:srgbClr val="FF0000"/>
                </a:solidFill>
              </a:rPr>
              <a:t>iterator_category</a:t>
            </a:r>
            <a:r>
              <a:rPr lang="en-US" sz="2000" dirty="0">
                <a:solidFill>
                  <a:srgbClr val="FF0000"/>
                </a:solidFill>
              </a:rPr>
              <a:t>(__first));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~~~~~~~~~~~~~~~~~~~~~~~~^~~~~~~~~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B8E98E-7D78-45D8-89DD-2B3F5F93B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286" y="1427175"/>
            <a:ext cx="714971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LinkedList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"found 3 in the list!"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"no 3 in the list!"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Problem &amp;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A02CE1-A4FB-4DE2-A2C5-DE17479AFADC}"/>
              </a:ext>
            </a:extLst>
          </p:cNvPr>
          <p:cNvSpPr txBox="1">
            <a:spLocks/>
          </p:cNvSpPr>
          <p:nvPr/>
        </p:nvSpPr>
        <p:spPr>
          <a:xfrm>
            <a:off x="435430" y="1513114"/>
            <a:ext cx="11276406" cy="501223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9" indent="-274319">
              <a:lnSpc>
                <a:spcPct val="150000"/>
              </a:lnSpc>
            </a:pPr>
            <a:r>
              <a:rPr lang="en-US" b="1" dirty="0"/>
              <a:t>The error happens because STL lacks information about our iterator.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dirty="0"/>
              <a:t>For example, which data type the iterator iterators over? Or in other words, what is the type of *iterator?</a:t>
            </a:r>
            <a:br>
              <a:rPr lang="en-US" dirty="0"/>
            </a:br>
            <a:r>
              <a:rPr lang="en-US" dirty="0"/>
              <a:t>If our algorithm wants to hold *it in a variable, what type should it be?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dirty="0"/>
              <a:t>Example 2: what is the iterator type (input, forward etc.)?</a:t>
            </a:r>
            <a:br>
              <a:rPr lang="en-US" dirty="0"/>
            </a:br>
            <a:r>
              <a:rPr lang="en-US" dirty="0"/>
              <a:t>Knowing this will allow for usage of different implementations for each type, for optimization</a:t>
            </a:r>
          </a:p>
          <a:p>
            <a:pPr marL="274319" indent="-274319">
              <a:lnSpc>
                <a:spcPct val="150000"/>
              </a:lnSpc>
            </a:pPr>
            <a:r>
              <a:rPr lang="en-US" b="1" dirty="0"/>
              <a:t>Solution: </a:t>
            </a:r>
            <a:r>
              <a:rPr lang="en-US" dirty="0"/>
              <a:t>To become compatible with the every STL algorithms, we have to implement </a:t>
            </a:r>
            <a:r>
              <a:rPr lang="en-US" b="1" dirty="0"/>
              <a:t>iterator traits </a:t>
            </a:r>
            <a:r>
              <a:rPr lang="en-US" dirty="0"/>
              <a:t>in our iterator class</a:t>
            </a:r>
          </a:p>
        </p:txBody>
      </p:sp>
    </p:spTree>
    <p:extLst>
      <p:ext uri="{BB962C8B-B14F-4D97-AF65-F5344CB8AC3E}">
        <p14:creationId xmlns:p14="http://schemas.microsoft.com/office/powerpoint/2010/main" val="23006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 traits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A02CE1-A4FB-4DE2-A2C5-DE17479AFADC}"/>
              </a:ext>
            </a:extLst>
          </p:cNvPr>
          <p:cNvSpPr txBox="1">
            <a:spLocks/>
          </p:cNvSpPr>
          <p:nvPr/>
        </p:nvSpPr>
        <p:spPr>
          <a:xfrm>
            <a:off x="435430" y="1513114"/>
            <a:ext cx="11276406" cy="5012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9" indent="-274319">
              <a:lnSpc>
                <a:spcPct val="150000"/>
              </a:lnSpc>
            </a:pPr>
            <a:r>
              <a:rPr lang="en-US" b="1" dirty="0"/>
              <a:t>Iterator traits are very simple</a:t>
            </a:r>
          </a:p>
          <a:p>
            <a:pPr marL="274319" indent="-274319">
              <a:lnSpc>
                <a:spcPct val="150000"/>
              </a:lnSpc>
            </a:pPr>
            <a:r>
              <a:rPr lang="en-US" dirty="0"/>
              <a:t>All they are is 5 typedefs</a:t>
            </a:r>
          </a:p>
        </p:txBody>
      </p:sp>
    </p:spTree>
    <p:extLst>
      <p:ext uri="{BB962C8B-B14F-4D97-AF65-F5344CB8AC3E}">
        <p14:creationId xmlns:p14="http://schemas.microsoft.com/office/powerpoint/2010/main" val="26965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 traits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Part 1:…">
            <a:extLst>
              <a:ext uri="{FF2B5EF4-FFF2-40B4-BE49-F238E27FC236}">
                <a16:creationId xmlns:a16="http://schemas.microsoft.com/office/drawing/2014/main" id="{2CB46AB2-594E-49A7-9383-2714855D491F}"/>
              </a:ext>
            </a:extLst>
          </p:cNvPr>
          <p:cNvSpPr txBox="1">
            <a:spLocks/>
          </p:cNvSpPr>
          <p:nvPr/>
        </p:nvSpPr>
        <p:spPr>
          <a:xfrm>
            <a:off x="513567" y="1308824"/>
            <a:ext cx="11194642" cy="538633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9" indent="-274319">
              <a:lnSpc>
                <a:spcPct val="150000"/>
              </a:lnSpc>
            </a:pPr>
            <a:r>
              <a:rPr lang="en-US" altLang="en-US" sz="3200" b="1" dirty="0" err="1">
                <a:solidFill>
                  <a:srgbClr val="371F80"/>
                </a:solidFill>
                <a:latin typeface="JetBrains Mono"/>
              </a:rPr>
              <a:t>value_type</a:t>
            </a:r>
            <a:r>
              <a:rPr lang="en-US" altLang="en-US" sz="3200" dirty="0">
                <a:solidFill>
                  <a:srgbClr val="371F80"/>
                </a:solidFill>
                <a:latin typeface="JetBrains Mono"/>
              </a:rPr>
              <a:t> </a:t>
            </a:r>
            <a:r>
              <a:rPr lang="en-US" b="1" dirty="0"/>
              <a:t>–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type-name of the </a:t>
            </a:r>
            <a:r>
              <a:rPr lang="en-US" b="1" u="sng" dirty="0"/>
              <a:t>value</a:t>
            </a:r>
            <a:r>
              <a:rPr lang="en-US" dirty="0"/>
              <a:t> that our iterators iterates over on.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pair&lt;string, string&gt;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etc.</a:t>
            </a:r>
          </a:p>
          <a:p>
            <a:pPr marL="274319" indent="-274319">
              <a:lnSpc>
                <a:spcPct val="150000"/>
              </a:lnSpc>
            </a:pPr>
            <a:r>
              <a:rPr lang="en-US" sz="3200" b="1" dirty="0">
                <a:solidFill>
                  <a:srgbClr val="371F80"/>
                </a:solidFill>
                <a:latin typeface="JetBrains Mono"/>
              </a:rPr>
              <a:t>reference</a:t>
            </a:r>
            <a:r>
              <a:rPr lang="en-US" b="1" dirty="0"/>
              <a:t> –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type-name of the </a:t>
            </a:r>
            <a:r>
              <a:rPr lang="en-US" b="1" u="sng" dirty="0"/>
              <a:t>reference</a:t>
            </a:r>
            <a:r>
              <a:rPr lang="en-US" dirty="0"/>
              <a:t> that our iterators iterates over on.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string&amp;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T&amp;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74319" indent="-274319">
              <a:lnSpc>
                <a:spcPct val="150000"/>
              </a:lnSpc>
            </a:pPr>
            <a:r>
              <a:rPr lang="en-US" sz="3200" b="1" dirty="0">
                <a:solidFill>
                  <a:srgbClr val="371F80"/>
                </a:solidFill>
                <a:latin typeface="JetBrains Mono"/>
              </a:rPr>
              <a:t>pointer</a:t>
            </a:r>
            <a:r>
              <a:rPr lang="en-US" b="1" dirty="0"/>
              <a:t> –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type-name of the </a:t>
            </a:r>
            <a:r>
              <a:rPr lang="en-US" b="1" u="sng" dirty="0"/>
              <a:t>pointer</a:t>
            </a:r>
            <a:r>
              <a:rPr lang="en-US" dirty="0"/>
              <a:t> that our iterators iterates over on.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string*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T*</a:t>
            </a:r>
            <a:r>
              <a:rPr lang="en-US" dirty="0"/>
              <a:t> etc.</a:t>
            </a:r>
          </a:p>
          <a:p>
            <a:pPr marL="274319" indent="-274319">
              <a:lnSpc>
                <a:spcPct val="150000"/>
              </a:lnSpc>
            </a:pPr>
            <a:r>
              <a:rPr lang="en-US" sz="3200" b="1" dirty="0" err="1">
                <a:solidFill>
                  <a:srgbClr val="371F80"/>
                </a:solidFill>
                <a:latin typeface="JetBrains Mono"/>
              </a:rPr>
              <a:t>difference_type</a:t>
            </a:r>
            <a:r>
              <a:rPr lang="en-US" sz="3200" b="1" dirty="0">
                <a:solidFill>
                  <a:srgbClr val="371F80"/>
                </a:solidFill>
                <a:latin typeface="JetBrains Mono"/>
              </a:rPr>
              <a:t> </a:t>
            </a:r>
            <a:r>
              <a:rPr lang="en-US" b="1" dirty="0"/>
              <a:t>– </a:t>
            </a:r>
            <a:r>
              <a:rPr lang="en-US" dirty="0"/>
              <a:t>a signed integer type that can be used to </a:t>
            </a:r>
            <a:r>
              <a:rPr lang="en-US" b="1" u="sng" dirty="0"/>
              <a:t>measure the distance</a:t>
            </a:r>
            <a:r>
              <a:rPr lang="en-US" b="1" dirty="0"/>
              <a:t> </a:t>
            </a:r>
            <a:r>
              <a:rPr lang="en-US" dirty="0"/>
              <a:t>between iterators. If it has no meaning (like in our linked list) – just choose a type.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ptrdiff_t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478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03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 traits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Part 1:…">
            <a:extLst>
              <a:ext uri="{FF2B5EF4-FFF2-40B4-BE49-F238E27FC236}">
                <a16:creationId xmlns:a16="http://schemas.microsoft.com/office/drawing/2014/main" id="{385A066A-E3B6-44FD-97DB-283ABF9ADCD7}"/>
              </a:ext>
            </a:extLst>
          </p:cNvPr>
          <p:cNvSpPr txBox="1">
            <a:spLocks/>
          </p:cNvSpPr>
          <p:nvPr/>
        </p:nvSpPr>
        <p:spPr>
          <a:xfrm>
            <a:off x="727550" y="1268260"/>
            <a:ext cx="11097020" cy="5386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9" indent="-274319">
              <a:lnSpc>
                <a:spcPct val="150000"/>
              </a:lnSpc>
            </a:pPr>
            <a:r>
              <a:rPr lang="en-US" sz="3000" b="1" dirty="0" err="1">
                <a:solidFill>
                  <a:srgbClr val="371F80"/>
                </a:solidFill>
                <a:latin typeface="JetBrains Mono"/>
              </a:rPr>
              <a:t>iterator_category</a:t>
            </a:r>
            <a:r>
              <a:rPr lang="en-US" sz="3000" b="1" dirty="0">
                <a:solidFill>
                  <a:srgbClr val="371F80"/>
                </a:solidFill>
                <a:latin typeface="JetBrains Mono"/>
              </a:rPr>
              <a:t> </a:t>
            </a:r>
            <a:r>
              <a:rPr lang="en-US" b="1" dirty="0"/>
              <a:t>– </a:t>
            </a:r>
            <a:r>
              <a:rPr lang="en-US" dirty="0"/>
              <a:t>The type of the iterator. One of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std::***_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iterator_tag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definitions: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sz="3000" b="1" dirty="0">
                <a:solidFill>
                  <a:srgbClr val="371F80"/>
                </a:solidFill>
                <a:latin typeface="JetBrains Mono"/>
              </a:rPr>
              <a:t>std::</a:t>
            </a:r>
            <a:r>
              <a:rPr lang="en-US" sz="3000" b="1" dirty="0" err="1">
                <a:solidFill>
                  <a:srgbClr val="371F80"/>
                </a:solidFill>
                <a:latin typeface="JetBrains Mono"/>
              </a:rPr>
              <a:t>input_iterator_tag</a:t>
            </a:r>
            <a:r>
              <a:rPr lang="en-US" b="1" dirty="0"/>
              <a:t>: </a:t>
            </a:r>
            <a:r>
              <a:rPr lang="en-US" dirty="0"/>
              <a:t>Describes an </a:t>
            </a:r>
            <a:r>
              <a:rPr lang="en-US" u="sng" dirty="0"/>
              <a:t>input</a:t>
            </a:r>
            <a:r>
              <a:rPr lang="en-US" dirty="0"/>
              <a:t> iterator.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sz="3000" b="1" dirty="0">
                <a:solidFill>
                  <a:srgbClr val="371F80"/>
                </a:solidFill>
                <a:latin typeface="JetBrains Mono"/>
              </a:rPr>
              <a:t>std::</a:t>
            </a:r>
            <a:r>
              <a:rPr lang="en-US" sz="3000" b="1" dirty="0" err="1">
                <a:solidFill>
                  <a:srgbClr val="371F80"/>
                </a:solidFill>
                <a:latin typeface="JetBrains Mono"/>
              </a:rPr>
              <a:t>output_iterator_tag</a:t>
            </a:r>
            <a:r>
              <a:rPr lang="en-US" b="1" dirty="0"/>
              <a:t>: </a:t>
            </a:r>
            <a:r>
              <a:rPr lang="en-US" dirty="0"/>
              <a:t>Describes an </a:t>
            </a:r>
            <a:r>
              <a:rPr lang="en-US" u="sng" dirty="0"/>
              <a:t>output</a:t>
            </a:r>
            <a:r>
              <a:rPr lang="en-US" dirty="0"/>
              <a:t> iterator.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sz="3000" b="1" dirty="0">
                <a:solidFill>
                  <a:srgbClr val="371F80"/>
                </a:solidFill>
                <a:latin typeface="JetBrains Mono"/>
              </a:rPr>
              <a:t>std::</a:t>
            </a:r>
            <a:r>
              <a:rPr lang="en-US" sz="3000" b="1" dirty="0" err="1">
                <a:solidFill>
                  <a:srgbClr val="371F80"/>
                </a:solidFill>
                <a:latin typeface="JetBrains Mono"/>
              </a:rPr>
              <a:t>forward_iterator_tag</a:t>
            </a:r>
            <a:r>
              <a:rPr lang="en-US" b="1" dirty="0"/>
              <a:t>: </a:t>
            </a:r>
            <a:r>
              <a:rPr lang="en-US" dirty="0"/>
              <a:t>Describes a </a:t>
            </a:r>
            <a:r>
              <a:rPr lang="en-US" u="sng" dirty="0"/>
              <a:t>forward</a:t>
            </a:r>
            <a:r>
              <a:rPr lang="en-US" dirty="0"/>
              <a:t> iterator.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sz="3000" b="1" dirty="0">
                <a:solidFill>
                  <a:srgbClr val="371F80"/>
                </a:solidFill>
                <a:latin typeface="JetBrains Mono"/>
              </a:rPr>
              <a:t>std::</a:t>
            </a:r>
            <a:r>
              <a:rPr lang="en-US" sz="3000" b="1" dirty="0" err="1">
                <a:solidFill>
                  <a:srgbClr val="371F80"/>
                </a:solidFill>
                <a:latin typeface="JetBrains Mono"/>
              </a:rPr>
              <a:t>bidirectional_iterator_tag</a:t>
            </a:r>
            <a:r>
              <a:rPr lang="en-US" b="1" dirty="0"/>
              <a:t>: </a:t>
            </a:r>
            <a:r>
              <a:rPr lang="en-US" dirty="0"/>
              <a:t>Describes a </a:t>
            </a:r>
            <a:r>
              <a:rPr lang="en-US" u="sng" dirty="0"/>
              <a:t>bi-directional</a:t>
            </a:r>
            <a:r>
              <a:rPr lang="en-US" dirty="0"/>
              <a:t> iterator.</a:t>
            </a:r>
          </a:p>
          <a:p>
            <a:pPr marL="567689" lvl="1" indent="-274319">
              <a:lnSpc>
                <a:spcPct val="150000"/>
              </a:lnSpc>
            </a:pPr>
            <a:r>
              <a:rPr lang="en-US" sz="3000" b="1" dirty="0">
                <a:solidFill>
                  <a:srgbClr val="371F80"/>
                </a:solidFill>
                <a:latin typeface="JetBrains Mono"/>
              </a:rPr>
              <a:t>std::</a:t>
            </a:r>
            <a:r>
              <a:rPr lang="en-US" sz="3000" b="1" dirty="0" err="1">
                <a:solidFill>
                  <a:srgbClr val="371F80"/>
                </a:solidFill>
                <a:latin typeface="JetBrains Mono"/>
              </a:rPr>
              <a:t>random_access_iterator_tag</a:t>
            </a:r>
            <a:r>
              <a:rPr lang="en-US" b="1" dirty="0"/>
              <a:t>: </a:t>
            </a:r>
            <a:r>
              <a:rPr lang="en-US" dirty="0"/>
              <a:t>Describes a </a:t>
            </a:r>
            <a:r>
              <a:rPr lang="en-US" u="sng" dirty="0"/>
              <a:t>random access</a:t>
            </a:r>
            <a:r>
              <a:rPr lang="en-US" dirty="0"/>
              <a:t> iterator.</a:t>
            </a:r>
          </a:p>
        </p:txBody>
      </p:sp>
    </p:spTree>
    <p:extLst>
      <p:ext uri="{BB962C8B-B14F-4D97-AF65-F5344CB8AC3E}">
        <p14:creationId xmlns:p14="http://schemas.microsoft.com/office/powerpoint/2010/main" val="5586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Adding iterator traits to our iterators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A1B028-820E-49A1-96AA-1CF93578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839" y="1495636"/>
            <a:ext cx="5352161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Iterator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operator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Iterator </a:t>
            </a:r>
            <a:r>
              <a:rPr lang="en-US" altLang="en-US" sz="1400" dirty="0" err="1">
                <a:solidFill>
                  <a:srgbClr val="0086B3"/>
                </a:solidFill>
                <a:latin typeface="Consolas" panose="020B0609020204030204" pitchFamily="49" charset="0"/>
              </a:rPr>
              <a:t>tmp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 *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990073"/>
                </a:solidFill>
                <a:latin typeface="Consolas" panose="020B0609020204030204" pitchFamily="49" charset="0"/>
              </a:rPr>
              <a:t>cur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990073"/>
                </a:solidFill>
                <a:latin typeface="Consolas" panose="020B0609020204030204" pitchFamily="49" charset="0"/>
              </a:rPr>
              <a:t>cur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400" dirty="0">
                <a:solidFill>
                  <a:srgbClr val="990073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400" dirty="0" err="1">
                <a:solidFill>
                  <a:srgbClr val="0086B3"/>
                </a:solidFill>
                <a:latin typeface="Consolas" panose="020B0609020204030204" pitchFamily="49" charset="0"/>
              </a:rPr>
              <a:t>tmp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}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25BBCF-C333-45CB-957F-F2566A61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06" y="1664914"/>
            <a:ext cx="6356227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Node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990073"/>
                </a:solidFill>
                <a:latin typeface="Consolas" panose="020B0609020204030204" pitchFamily="49" charset="0"/>
              </a:rPr>
              <a:t>cur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  typedef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&amp;</a:t>
            </a:r>
            <a:r>
              <a:rPr lang="en-US" altLang="en-US" sz="1600" dirty="0">
                <a:solidFill>
                  <a:srgbClr val="371F80"/>
                </a:solidFill>
                <a:latin typeface="Consolas" panose="020B0609020204030204" pitchFamily="49" charset="0"/>
              </a:rPr>
              <a:t>reference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1600" dirty="0">
                <a:solidFill>
                  <a:srgbClr val="371F80"/>
                </a:solidFill>
                <a:latin typeface="Consolas" panose="020B0609020204030204" pitchFamily="49" charset="0"/>
              </a:rPr>
              <a:t>pointer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int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difference_type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forward_iterator_tag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iterator_category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371F80"/>
                </a:solidFill>
                <a:latin typeface="Consolas" panose="020B0609020204030204" pitchFamily="49" charset="0"/>
              </a:rPr>
              <a:t>reference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0CB27A-B185-45CC-9260-F3769BE6DB7F}"/>
              </a:ext>
            </a:extLst>
          </p:cNvPr>
          <p:cNvSpPr/>
          <p:nvPr/>
        </p:nvSpPr>
        <p:spPr>
          <a:xfrm>
            <a:off x="3598061" y="1788024"/>
            <a:ext cx="1465385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7E3BF-46DC-43E2-A5A8-80C08C92F4E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703540" y="2222515"/>
            <a:ext cx="1894521" cy="595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C8A4A6E-33F0-4FDD-84F3-54713C47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74" y="222251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AC3591-1A05-422B-A118-E9E8947B1035}"/>
              </a:ext>
            </a:extLst>
          </p:cNvPr>
          <p:cNvSpPr txBox="1">
            <a:spLocks/>
          </p:cNvSpPr>
          <p:nvPr/>
        </p:nvSpPr>
        <p:spPr>
          <a:xfrm>
            <a:off x="435429" y="1323410"/>
            <a:ext cx="9909043" cy="542908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/>
              <a:t>Iterators are a mean to traverse sequences</a:t>
            </a:r>
          </a:p>
          <a:p>
            <a:pPr marL="411480" lvl="1" indent="0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  <a:p>
            <a:pPr marL="411480" lvl="1" indent="0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  <a:p>
            <a:pPr marL="411480" lvl="1" indent="0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  <a:p>
            <a:pPr marL="411480" lvl="1" indent="0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  <a:p>
            <a:pPr marL="411480" lvl="1" indent="0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Methods:</a:t>
            </a:r>
          </a:p>
          <a:p>
            <a:pPr marL="8595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operator* - get value (same as pointer)</a:t>
            </a:r>
          </a:p>
          <a:p>
            <a:pPr marL="8595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operator++ - advance to next item in container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1" indent="0">
              <a:lnSpc>
                <a:spcPct val="150000"/>
              </a:lnSpc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×ª××¦××ª ×ª××× × ×¢×××¨ âªcount sheep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30" y="2586977"/>
            <a:ext cx="4114834" cy="23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×ª××¦××ª ×ª××× × ×¢×××¨ âªcount sheep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09" y="2586977"/>
            <a:ext cx="4114835" cy="23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76168" y="2304114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20906" y="2184006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0845" y="1956398"/>
            <a:ext cx="111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6790" y="1824038"/>
            <a:ext cx="156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Iterator++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073636-9536-41F2-9FDB-D14F6A276546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10276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89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Iterators – code example (Linked List)!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A1B028-820E-49A1-96AA-1CF93578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853" y="1564071"/>
            <a:ext cx="6066148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operator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Iterator </a:t>
            </a:r>
            <a:r>
              <a:rPr lang="en-US" altLang="en-US" sz="1400" dirty="0" err="1">
                <a:solidFill>
                  <a:srgbClr val="0086B3"/>
                </a:solidFill>
                <a:latin typeface="Consolas" panose="020B0609020204030204" pitchFamily="49" charset="0"/>
              </a:rPr>
              <a:t>tmp</a:t>
            </a:r>
            <a:r>
              <a:rPr lang="en-US" altLang="en-US" sz="1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 *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990073"/>
                </a:solidFill>
                <a:latin typeface="Consolas" panose="020B0609020204030204" pitchFamily="49" charset="0"/>
              </a:rPr>
              <a:t>cur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990073"/>
                </a:solidFill>
                <a:latin typeface="Consolas" panose="020B0609020204030204" pitchFamily="49" charset="0"/>
              </a:rPr>
              <a:t>cur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400" dirty="0">
                <a:solidFill>
                  <a:srgbClr val="990073"/>
                </a:solidFill>
                <a:latin typeface="Consolas" panose="020B0609020204030204" pitchFamily="49" charset="0"/>
              </a:rPr>
              <a:t>next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400" dirty="0" err="1">
                <a:solidFill>
                  <a:srgbClr val="0086B3"/>
                </a:solidFill>
                <a:latin typeface="Consolas" panose="020B0609020204030204" pitchFamily="49" charset="0"/>
              </a:rPr>
              <a:t>tmp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</a:rPr>
              <a:t>   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alt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alt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pointer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&amp;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25BBCF-C333-45CB-957F-F2566A61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72" y="1407945"/>
            <a:ext cx="564050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ConstIterator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Node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600" dirty="0">
                <a:solidFill>
                  <a:srgbClr val="990073"/>
                </a:solidFill>
                <a:latin typeface="Consolas" panose="020B0609020204030204" pitchFamily="49" charset="0"/>
              </a:rPr>
              <a:t>cur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&amp;</a:t>
            </a:r>
            <a:r>
              <a:rPr lang="en-US" altLang="en-US" sz="1600" dirty="0">
                <a:solidFill>
                  <a:srgbClr val="371F80"/>
                </a:solidFill>
                <a:latin typeface="Consolas" panose="020B0609020204030204" pitchFamily="49" charset="0"/>
              </a:rPr>
              <a:t>reference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1600" dirty="0">
                <a:solidFill>
                  <a:srgbClr val="371F80"/>
                </a:solidFill>
                <a:latin typeface="Consolas" panose="020B0609020204030204" pitchFamily="49" charset="0"/>
              </a:rPr>
              <a:t>pointer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int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difference_type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typedef 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forward_iterator_tag</a:t>
            </a:r>
            <a:r>
              <a:rPr lang="en-US" alt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iterator_category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en-US" sz="1600" dirty="0">
                <a:solidFill>
                  <a:srgbClr val="371F8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en-US" sz="1600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71F80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ConstIterator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B0CB27A-B185-45CC-9260-F3769BE6DB7F}"/>
              </a:ext>
            </a:extLst>
          </p:cNvPr>
          <p:cNvSpPr/>
          <p:nvPr/>
        </p:nvSpPr>
        <p:spPr>
          <a:xfrm>
            <a:off x="3499972" y="1407945"/>
            <a:ext cx="2145323" cy="8689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is not const, but reference &amp; pointer 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7E3BF-46DC-43E2-A5A8-80C08C92F4E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79737" y="1842436"/>
            <a:ext cx="1220235" cy="558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20F6CD9-91B2-4D6A-97C3-7D09B343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BC0247-C2A2-432A-AD2D-D6362F437069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Iterators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8CD36-26FF-405C-BB73-59F652874066}"/>
              </a:ext>
            </a:extLst>
          </p:cNvPr>
          <p:cNvSpPr txBox="1">
            <a:spLocks/>
          </p:cNvSpPr>
          <p:nvPr/>
        </p:nvSpPr>
        <p:spPr>
          <a:xfrm>
            <a:off x="435429" y="1513114"/>
            <a:ext cx="10232571" cy="50122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Each container defines its own iterator class (nested class\pointer)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Every STL container has an iterator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Every user programmed container should have an iterator class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Once a class has an iterator, we can use the STL algorithms on it!</a:t>
            </a:r>
          </a:p>
        </p:txBody>
      </p:sp>
    </p:spTree>
    <p:extLst>
      <p:ext uri="{BB962C8B-B14F-4D97-AF65-F5344CB8AC3E}">
        <p14:creationId xmlns:p14="http://schemas.microsoft.com/office/powerpoint/2010/main" val="26169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2127504" y="2868872"/>
            <a:ext cx="7772400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Which type is returned from these functions?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545A53-7B68-4175-B224-24EEA169BAE6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iterators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14CAA41-74BE-485F-851E-F8D02AC9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38" y="1378370"/>
            <a:ext cx="831663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Container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begin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returns iterator to first element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returns iterator to element after last element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61DE17-FD77-483A-A68B-BCFED56E7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116" y="3620922"/>
            <a:ext cx="340471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Container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public: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   typedef ???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153C3B-341D-44A1-B282-58B9FD97A801}"/>
              </a:ext>
            </a:extLst>
          </p:cNvPr>
          <p:cNvSpPr txBox="1">
            <a:spLocks/>
          </p:cNvSpPr>
          <p:nvPr/>
        </p:nvSpPr>
        <p:spPr>
          <a:xfrm>
            <a:off x="1233301" y="3788193"/>
            <a:ext cx="4792478" cy="27738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This means that if we want to save the iterator, we create a variable with type </a:t>
            </a:r>
            <a:r>
              <a:rPr lang="en-US" altLang="en-US" dirty="0">
                <a:solidFill>
                  <a:srgbClr val="008080"/>
                </a:solidFill>
                <a:latin typeface="JetBrains Mono"/>
              </a:rPr>
              <a:t>Container</a:t>
            </a:r>
            <a:r>
              <a:rPr lang="en-US" altLang="en-US" dirty="0">
                <a:solidFill>
                  <a:srgbClr val="A71D5D"/>
                </a:solidFill>
                <a:latin typeface="JetBrains Mono"/>
              </a:rPr>
              <a:t>::</a:t>
            </a:r>
            <a:r>
              <a:rPr lang="en-US" altLang="en-US" dirty="0">
                <a:solidFill>
                  <a:srgbClr val="371F80"/>
                </a:solidFill>
                <a:latin typeface="JetBrains Mono"/>
              </a:rPr>
              <a:t>iterator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3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46C3B945-7FBE-41BF-91D2-C2B017F0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831" y="968801"/>
            <a:ext cx="526881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&lt;int&gt;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&lt;int&gt;::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//10 20 30 40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601" t="65840" r="25300" b="19504"/>
          <a:stretch/>
        </p:blipFill>
        <p:spPr>
          <a:xfrm>
            <a:off x="1040794" y="4749316"/>
            <a:ext cx="10582873" cy="18256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29082" y="4477358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972ECA3-A113-49C4-9559-73BB3CDD0CC9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container iterators – set example</a:t>
            </a:r>
          </a:p>
        </p:txBody>
      </p:sp>
    </p:spTree>
    <p:extLst>
      <p:ext uri="{BB962C8B-B14F-4D97-AF65-F5344CB8AC3E}">
        <p14:creationId xmlns:p14="http://schemas.microsoft.com/office/powerpoint/2010/main" val="37011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58E5C63A-E1E7-4216-8CDE-D26D0CBD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416" y="1696894"/>
            <a:ext cx="489973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&lt;int&gt;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&lt;int&gt;::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//10 20 30 40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!=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erase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51" t="36320" r="22100" b="50720"/>
          <a:stretch/>
        </p:blipFill>
        <p:spPr>
          <a:xfrm>
            <a:off x="1521593" y="5333465"/>
            <a:ext cx="9566226" cy="13775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39145" y="4997246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29B6B65-4DD2-42CD-ADEB-B1A5CE805623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container iterators – set example</a:t>
            </a:r>
          </a:p>
        </p:txBody>
      </p:sp>
    </p:spTree>
    <p:extLst>
      <p:ext uri="{BB962C8B-B14F-4D97-AF65-F5344CB8AC3E}">
        <p14:creationId xmlns:p14="http://schemas.microsoft.com/office/powerpoint/2010/main" val="290794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E9406C-A742-4634-AB40-2C1DD44A1DFB}"/>
              </a:ext>
            </a:extLst>
          </p:cNvPr>
          <p:cNvSpPr txBox="1">
            <a:spLocks/>
          </p:cNvSpPr>
          <p:nvPr/>
        </p:nvSpPr>
        <p:spPr>
          <a:xfrm>
            <a:off x="609600" y="368032"/>
            <a:ext cx="5486400" cy="1413876"/>
          </a:xfrm>
          <a:prstGeom prst="rect">
            <a:avLst/>
          </a:prstGeom>
        </p:spPr>
        <p:txBody>
          <a:bodyPr vert="horz"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Using container iterators – </a:t>
            </a:r>
            <a:br>
              <a:rPr lang="en-US" dirty="0"/>
            </a:br>
            <a:r>
              <a:rPr lang="en-US" dirty="0"/>
              <a:t>set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439DA-3815-4EC2-A6ED-DC1B5FA0CE9B}"/>
              </a:ext>
            </a:extLst>
          </p:cNvPr>
          <p:cNvSpPr/>
          <p:nvPr/>
        </p:nvSpPr>
        <p:spPr>
          <a:xfrm>
            <a:off x="1804158" y="5741349"/>
            <a:ext cx="3735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mySet</a:t>
            </a:r>
            <a:r>
              <a:rPr lang="en-US" sz="2800" dirty="0"/>
              <a:t> contains 10 30 40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E24E475-A9F7-44CB-A04A-FF2798EC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788691"/>
            <a:ext cx="492987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&lt;int&gt;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&lt;int&gt;::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JetBrains Mono"/>
              </a:rPr>
              <a:t>iterator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++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//10 20 30 40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!=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erase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 contains"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begin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!=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mySet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951C-5411-4014-AA0E-76BD21E596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E9406C-A742-4634-AB40-2C1DD44A1DFB}"/>
              </a:ext>
            </a:extLst>
          </p:cNvPr>
          <p:cNvSpPr txBox="1">
            <a:spLocks/>
          </p:cNvSpPr>
          <p:nvPr/>
        </p:nvSpPr>
        <p:spPr>
          <a:xfrm>
            <a:off x="90310" y="175644"/>
            <a:ext cx="5486400" cy="101997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Range-based for loop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9070BCC-F8BC-4C30-9D52-D04F5464CC1B}"/>
              </a:ext>
            </a:extLst>
          </p:cNvPr>
          <p:cNvSpPr txBox="1"/>
          <p:nvPr/>
        </p:nvSpPr>
        <p:spPr>
          <a:xfrm>
            <a:off x="213861" y="3071315"/>
            <a:ext cx="1120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Range-based for loop executes a for loop over a range, such as all element in a container: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90FF9B-065C-439F-B63F-F0F8475E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43" y="3588083"/>
            <a:ext cx="467307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6BBB2B5-4290-4D9B-8272-81205D0B2221}"/>
              </a:ext>
            </a:extLst>
          </p:cNvPr>
          <p:cNvSpPr txBox="1"/>
          <p:nvPr/>
        </p:nvSpPr>
        <p:spPr>
          <a:xfrm>
            <a:off x="172623" y="1170431"/>
            <a:ext cx="11929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We saw in the previous example that we can iterate a container using iterator in the next way: 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55135DD-D733-4C49-9DC1-5DED72BBECFE}"/>
              </a:ext>
            </a:extLst>
          </p:cNvPr>
          <p:cNvSpPr txBox="1"/>
          <p:nvPr/>
        </p:nvSpPr>
        <p:spPr>
          <a:xfrm>
            <a:off x="251908" y="4911522"/>
            <a:ext cx="11168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iterator of the container makes it </a:t>
            </a:r>
            <a:r>
              <a:rPr lang="en-US" sz="2400" dirty="0" err="1">
                <a:solidFill>
                  <a:schemeClr val="tx2"/>
                </a:solidFill>
              </a:rPr>
              <a:t>iterable</a:t>
            </a:r>
            <a:r>
              <a:rPr lang="en-US" sz="2400" dirty="0">
                <a:solidFill>
                  <a:schemeClr val="tx2"/>
                </a:solidFill>
              </a:rPr>
              <a:t> and thus we can iterate it using ranged-based for loop. If you implement your own data structure, in order to make it </a:t>
            </a:r>
            <a:r>
              <a:rPr lang="en-US" sz="2400" dirty="0" err="1">
                <a:solidFill>
                  <a:schemeClr val="tx2"/>
                </a:solidFill>
              </a:rPr>
              <a:t>iterable</a:t>
            </a:r>
            <a:r>
              <a:rPr lang="en-US" sz="2400" dirty="0">
                <a:solidFill>
                  <a:schemeClr val="tx2"/>
                </a:solidFill>
              </a:rPr>
              <a:t>, it must work similarly to the existing STL iterators.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ACEED55-DE24-460A-962B-80361B02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43" y="1718398"/>
            <a:ext cx="534633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&lt;int&gt;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auto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3883</Words>
  <Application>Microsoft Office PowerPoint</Application>
  <PresentationFormat>מסך רחב</PresentationFormat>
  <Paragraphs>232</Paragraphs>
  <Slides>30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Georgia</vt:lpstr>
      <vt:lpstr>JetBrains Mono</vt:lpstr>
      <vt:lpstr>Times New Roman</vt:lpstr>
      <vt:lpstr>Wingdings 2</vt:lpstr>
      <vt:lpstr>Training presentation</vt:lpstr>
      <vt:lpstr>C++ TA 4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So what is the actual type of the iterator?</vt:lpstr>
      <vt:lpstr>STL: Iterator Types</vt:lpstr>
      <vt:lpstr>Iterators &amp; Containers</vt:lpstr>
      <vt:lpstr>Iterators’ Validity</vt:lpstr>
      <vt:lpstr>Iterators – code example (Linked List)!</vt:lpstr>
      <vt:lpstr>Iterators – code example (Linked List)!</vt:lpstr>
      <vt:lpstr>How do iterators work with const objects?</vt:lpstr>
      <vt:lpstr>Const Iterator</vt:lpstr>
      <vt:lpstr>Iterators – code example (Linked List)!</vt:lpstr>
      <vt:lpstr>מצגת של PowerPoint‏</vt:lpstr>
      <vt:lpstr>מצגת של PowerPoint‏</vt:lpstr>
      <vt:lpstr>מצגת של PowerPoint‏</vt:lpstr>
      <vt:lpstr>מצגת של PowerPoint‏</vt:lpstr>
      <vt:lpstr>Now – Usage!</vt:lpstr>
      <vt:lpstr>Iterator traits</vt:lpstr>
      <vt:lpstr>Problem &amp; Solution</vt:lpstr>
      <vt:lpstr>Iterator traits</vt:lpstr>
      <vt:lpstr>Iterator traits</vt:lpstr>
      <vt:lpstr>Iterator traits</vt:lpstr>
      <vt:lpstr>Adding iterator traits to our iterators</vt:lpstr>
      <vt:lpstr>Iterators – code example (Linked List)!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280</cp:revision>
  <dcterms:created xsi:type="dcterms:W3CDTF">2020-03-21T15:52:13Z</dcterms:created>
  <dcterms:modified xsi:type="dcterms:W3CDTF">2020-09-09T09:38:36Z</dcterms:modified>
</cp:coreProperties>
</file>