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7" r:id="rId2"/>
    <p:sldId id="375" r:id="rId3"/>
    <p:sldId id="424" r:id="rId4"/>
    <p:sldId id="421" r:id="rId5"/>
    <p:sldId id="423" r:id="rId6"/>
    <p:sldId id="425" r:id="rId7"/>
    <p:sldId id="426" r:id="rId8"/>
    <p:sldId id="428" r:id="rId9"/>
    <p:sldId id="429" r:id="rId10"/>
    <p:sldId id="430" r:id="rId11"/>
    <p:sldId id="431" r:id="rId12"/>
    <p:sldId id="432" r:id="rId13"/>
    <p:sldId id="433" r:id="rId14"/>
    <p:sldId id="441" r:id="rId15"/>
    <p:sldId id="439" r:id="rId16"/>
    <p:sldId id="440" r:id="rId17"/>
    <p:sldId id="442" r:id="rId18"/>
    <p:sldId id="443" r:id="rId19"/>
    <p:sldId id="434" r:id="rId20"/>
    <p:sldId id="436" r:id="rId21"/>
    <p:sldId id="437" r:id="rId22"/>
    <p:sldId id="4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D5D"/>
    <a:srgbClr val="63A35C"/>
    <a:srgbClr val="D4BC08"/>
    <a:srgbClr val="63A537"/>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0402" autoAdjust="0"/>
  </p:normalViewPr>
  <p:slideViewPr>
    <p:cSldViewPr snapToGrid="0">
      <p:cViewPr varScale="1">
        <p:scale>
          <a:sx n="69" d="100"/>
          <a:sy n="69" d="100"/>
        </p:scale>
        <p:origin x="1195" y="6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b="0"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23689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178129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193733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0" i="0" dirty="0">
                <a:solidFill>
                  <a:srgbClr val="000000"/>
                </a:solidFill>
                <a:effectLst/>
                <a:latin typeface="verdana" panose="020B0604030504040204" pitchFamily="34" charset="0"/>
              </a:rPr>
              <a:t>another reason why passing classes by reference instead of value is a good idea</a:t>
            </a:r>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55093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358908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3815912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1301511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0" i="0" dirty="0">
                <a:effectLst/>
                <a:latin typeface="Roboto"/>
              </a:rPr>
              <a:t>Notice that even if we don’t instantiate it, an abstract class can have constructors.</a:t>
            </a:r>
          </a:p>
          <a:p>
            <a:endParaRPr lang="en-US" i="0"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406141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124992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03829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173704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28709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This is the same for reference</a:t>
            </a:r>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144795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0" i="0" dirty="0">
                <a:effectLst/>
                <a:latin typeface="Roboto"/>
              </a:rPr>
              <a:t>It is not mandatory for derived class to override (or re-define the virtual function), in that case base class version of function is used.</a:t>
            </a:r>
            <a:endParaRPr lang="en-US"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372042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0" dirty="0"/>
              <a:t>more possible mistakes:</a:t>
            </a:r>
          </a:p>
          <a:p>
            <a:r>
              <a:rPr lang="en-US" b="0" i="0" dirty="0">
                <a:effectLst/>
                <a:latin typeface="euclid_circular_a"/>
              </a:rPr>
              <a:t>Functions with different return types</a:t>
            </a:r>
          </a:p>
          <a:p>
            <a:r>
              <a:rPr lang="en-US" b="0" i="0" dirty="0">
                <a:effectLst/>
                <a:latin typeface="euclid_circular_a"/>
              </a:rPr>
              <a:t>Functions with different parameters</a:t>
            </a:r>
          </a:p>
          <a:p>
            <a:r>
              <a:rPr lang="en-US" b="0" i="0" dirty="0">
                <a:effectLst/>
                <a:latin typeface="euclid_circular_a"/>
              </a:rPr>
              <a:t>No virtual function is declared in the base class</a:t>
            </a:r>
            <a:endParaRPr lang="en-US" b="0"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420143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b="0" dirty="0"/>
          </a:p>
        </p:txBody>
      </p:sp>
      <p:sp>
        <p:nvSpPr>
          <p:cNvPr id="4" name="מציין מיקום של מספר שקופית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935793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9/9/2020</a:t>
            </a:fld>
            <a:endParaRPr lang="en-US" dirty="0"/>
          </a:p>
        </p:txBody>
      </p:sp>
      <p:sp>
        <p:nvSpPr>
          <p:cNvPr id="18" name="Slide Number Placeholder 3">
            <a:extLst>
              <a:ext uri="{FF2B5EF4-FFF2-40B4-BE49-F238E27FC236}">
                <a16:creationId xmlns:a16="http://schemas.microsoft.com/office/drawing/2014/main" id="{E9BF4B5C-CDEA-436B-80F5-C2DDE053C872}"/>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7" name="Slide Number Placeholder 3">
            <a:extLst>
              <a:ext uri="{FF2B5EF4-FFF2-40B4-BE49-F238E27FC236}">
                <a16:creationId xmlns:a16="http://schemas.microsoft.com/office/drawing/2014/main" id="{7C6D399C-B8AF-41E1-BA3E-C6EEE0060F0A}"/>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9/9/2020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TA </a:t>
            </a:r>
            <a:r>
              <a:rPr lang="he-IL" dirty="0"/>
              <a:t>5</a:t>
            </a:r>
            <a:endParaRPr lang="en-US" dirty="0"/>
          </a:p>
        </p:txBody>
      </p:sp>
      <p:sp>
        <p:nvSpPr>
          <p:cNvPr id="3" name="Subtitle 2"/>
          <p:cNvSpPr>
            <a:spLocks noGrp="1"/>
          </p:cNvSpPr>
          <p:nvPr>
            <p:ph type="subTitle" idx="1"/>
          </p:nvPr>
        </p:nvSpPr>
        <p:spPr/>
        <p:txBody>
          <a:bodyPr/>
          <a:lstStyle/>
          <a:p>
            <a:r>
              <a:rPr lang="en-US" dirty="0"/>
              <a:t>inheritance</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10</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Virtual Function</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1162219"/>
            <a:ext cx="4447822" cy="2874069"/>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1800" dirty="0">
                <a:latin typeface="+mj-lt"/>
              </a:rPr>
              <a:t>To fix the problem, we declare the overridden function as virtual.</a:t>
            </a:r>
          </a:p>
          <a:p>
            <a:pPr>
              <a:lnSpc>
                <a:spcPct val="150000"/>
              </a:lnSpc>
            </a:pPr>
            <a:r>
              <a:rPr lang="en-US" sz="1800" dirty="0">
                <a:latin typeface="+mj-lt"/>
              </a:rPr>
              <a:t>So, this function is overridden even when we use a pointer of base type that points to the derived object.</a:t>
            </a:r>
          </a:p>
          <a:p>
            <a:pPr>
              <a:lnSpc>
                <a:spcPct val="150000"/>
              </a:lnSpc>
            </a:pPr>
            <a:r>
              <a:rPr lang="en-US" sz="1800" dirty="0">
                <a:latin typeface="+mj-lt"/>
              </a:rPr>
              <a:t>Note that static member functions cannot be virtual </a:t>
            </a:r>
          </a:p>
        </p:txBody>
      </p:sp>
      <p:sp>
        <p:nvSpPr>
          <p:cNvPr id="2" name="Rectangle 1">
            <a:extLst>
              <a:ext uri="{FF2B5EF4-FFF2-40B4-BE49-F238E27FC236}">
                <a16:creationId xmlns:a16="http://schemas.microsoft.com/office/drawing/2014/main" id="{72DFA03B-6866-4F1E-9C9D-6A7AC246C5C8}"/>
              </a:ext>
            </a:extLst>
          </p:cNvPr>
          <p:cNvSpPr>
            <a:spLocks noChangeArrowheads="1"/>
          </p:cNvSpPr>
          <p:nvPr/>
        </p:nvSpPr>
        <p:spPr bwMode="auto">
          <a:xfrm>
            <a:off x="108178" y="1484266"/>
            <a:ext cx="65588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protected:</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1" i="0" u="none" strike="noStrike" cap="none" normalizeH="0" baseline="0" dirty="0">
                <a:ln>
                  <a:noFill/>
                </a:ln>
                <a:solidFill>
                  <a:srgbClr val="63A35C"/>
                </a:solidFill>
                <a:effectLst/>
                <a:latin typeface="Consolas" panose="020B0609020204030204" pitchFamily="49" charset="0"/>
              </a:rPr>
              <a:t>virtual</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"name: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name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"age: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age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969896"/>
                </a:solidFill>
                <a:effectLst/>
                <a:latin typeface="Consolas" panose="020B0609020204030204" pitchFamily="49" charset="0"/>
              </a:rPr>
              <a:t>// derived class</a:t>
            </a:r>
            <a:br>
              <a:rPr kumimoji="0" lang="en-US" altLang="en-US" sz="1200" b="0" i="0" u="none" strike="noStrike" cap="none" normalizeH="0" baseline="0" dirty="0">
                <a:ln>
                  <a:noFill/>
                </a:ln>
                <a:solidFill>
                  <a:srgbClr val="969896"/>
                </a:solidFill>
                <a:effectLst/>
                <a:latin typeface="Consolas" panose="020B0609020204030204" pitchFamily="49" charset="0"/>
              </a:rPr>
            </a:br>
            <a:r>
              <a:rPr kumimoji="0" lang="en-US" altLang="en-US" sz="1200" b="0" i="0" u="none" strike="noStrike" cap="none" normalizeH="0" baseline="0" dirty="0" err="1">
                <a:ln>
                  <a:noFill/>
                </a:ln>
                <a:solidFill>
                  <a:srgbClr val="A71D5D"/>
                </a:solidFill>
                <a:effectLst/>
                <a:latin typeface="Consolas" panose="020B0609020204030204" pitchFamily="49" charset="0"/>
              </a:rPr>
              <a:t>class</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lang="en-US" altLang="en-US" sz="1200" dirty="0">
                <a:solidFill>
                  <a:srgbClr val="333333"/>
                </a:solidFill>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Animal</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0086B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"color: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color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533D0D41-9575-43D1-B604-C948C2449EA9}"/>
              </a:ext>
            </a:extLst>
          </p:cNvPr>
          <p:cNvSpPr/>
          <p:nvPr/>
        </p:nvSpPr>
        <p:spPr>
          <a:xfrm>
            <a:off x="7374324" y="5254012"/>
            <a:ext cx="1362552" cy="923330"/>
          </a:xfrm>
          <a:prstGeom prst="rect">
            <a:avLst/>
          </a:prstGeom>
        </p:spPr>
        <p:txBody>
          <a:bodyPr wrap="none">
            <a:spAutoFit/>
          </a:bodyPr>
          <a:lstStyle/>
          <a:p>
            <a:r>
              <a:rPr lang="en-US" dirty="0"/>
              <a:t>name: Angel</a:t>
            </a:r>
          </a:p>
          <a:p>
            <a:r>
              <a:rPr lang="en-US" dirty="0"/>
              <a:t>age: 13</a:t>
            </a:r>
          </a:p>
          <a:p>
            <a:r>
              <a:rPr lang="en-US" dirty="0"/>
              <a:t>color: black</a:t>
            </a:r>
          </a:p>
        </p:txBody>
      </p:sp>
      <p:sp>
        <p:nvSpPr>
          <p:cNvPr id="5" name="Rectangle 1">
            <a:extLst>
              <a:ext uri="{FF2B5EF4-FFF2-40B4-BE49-F238E27FC236}">
                <a16:creationId xmlns:a16="http://schemas.microsoft.com/office/drawing/2014/main" id="{F5B43C7C-C9AD-4D97-8176-741C67772F17}"/>
              </a:ext>
            </a:extLst>
          </p:cNvPr>
          <p:cNvSpPr>
            <a:spLocks noChangeArrowheads="1"/>
          </p:cNvSpPr>
          <p:nvPr/>
        </p:nvSpPr>
        <p:spPr bwMode="auto">
          <a:xfrm>
            <a:off x="7348676" y="4292766"/>
            <a:ext cx="35509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Animal</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dogPtr</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&amp;</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err="1">
                <a:ln>
                  <a:noFill/>
                </a:ln>
                <a:solidFill>
                  <a:srgbClr val="0086B3"/>
                </a:solidFill>
                <a:effectLst/>
                <a:latin typeface="Consolas" panose="020B0609020204030204" pitchFamily="49" charset="0"/>
              </a:rPr>
              <a:t>dogPtr</a:t>
            </a:r>
            <a:r>
              <a:rPr kumimoji="0" lang="en-US" altLang="en-US" sz="1600" b="0" i="0" u="none" strike="noStrike" cap="none" normalizeH="0" baseline="0" dirty="0">
                <a:ln>
                  <a:noFill/>
                </a:ln>
                <a:solidFill>
                  <a:srgbClr val="A71D5D"/>
                </a:solidFill>
                <a:effectLst/>
                <a:latin typeface="Consolas" panose="020B0609020204030204" pitchFamily="49" charset="0"/>
              </a:rPr>
              <a:t>-&gt;</a:t>
            </a:r>
            <a:r>
              <a:rPr kumimoji="0" lang="en-US" altLang="en-US" sz="1600" b="0" i="0" u="none" strike="noStrike" cap="none" normalizeH="0" baseline="0" dirty="0">
                <a:ln>
                  <a:noFill/>
                </a:ln>
                <a:solidFill>
                  <a:srgbClr val="0086B3"/>
                </a:solidFill>
                <a:effectLst/>
                <a:latin typeface="Consolas" panose="020B0609020204030204" pitchFamily="49" charset="0"/>
              </a:rPr>
              <a:t>print</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049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11</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Override Identifier</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1162220"/>
            <a:ext cx="4447822" cy="2495380"/>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1800" dirty="0">
                <a:latin typeface="+mj-lt"/>
              </a:rPr>
              <a:t>In order to avoid runtime errors, we use the override identifier when declaring the derived class override functions.</a:t>
            </a:r>
          </a:p>
          <a:p>
            <a:pPr>
              <a:lnSpc>
                <a:spcPct val="150000"/>
              </a:lnSpc>
            </a:pPr>
            <a:r>
              <a:rPr lang="en-US" sz="1800" dirty="0">
                <a:latin typeface="+mj-lt"/>
              </a:rPr>
              <a:t>When using it, the compiler throws errors when declaring incorrectly the functions of the derived class</a:t>
            </a:r>
          </a:p>
          <a:p>
            <a:pPr>
              <a:lnSpc>
                <a:spcPct val="150000"/>
              </a:lnSpc>
            </a:pPr>
            <a:endParaRPr lang="en-US" sz="1800" dirty="0">
              <a:latin typeface="+mj-lt"/>
            </a:endParaRPr>
          </a:p>
        </p:txBody>
      </p:sp>
      <p:sp>
        <p:nvSpPr>
          <p:cNvPr id="2" name="Rectangle 1">
            <a:extLst>
              <a:ext uri="{FF2B5EF4-FFF2-40B4-BE49-F238E27FC236}">
                <a16:creationId xmlns:a16="http://schemas.microsoft.com/office/drawing/2014/main" id="{72DFA03B-6866-4F1E-9C9D-6A7AC246C5C8}"/>
              </a:ext>
            </a:extLst>
          </p:cNvPr>
          <p:cNvSpPr>
            <a:spLocks noChangeArrowheads="1"/>
          </p:cNvSpPr>
          <p:nvPr/>
        </p:nvSpPr>
        <p:spPr bwMode="auto">
          <a:xfrm>
            <a:off x="108178" y="1484266"/>
            <a:ext cx="65588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protected:</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1" i="0" u="none" strike="noStrike" cap="none" normalizeH="0" baseline="0" dirty="0">
                <a:ln>
                  <a:noFill/>
                </a:ln>
                <a:solidFill>
                  <a:srgbClr val="63A35C"/>
                </a:solidFill>
                <a:effectLst/>
                <a:latin typeface="Consolas" panose="020B0609020204030204" pitchFamily="49" charset="0"/>
              </a:rPr>
              <a:t>virtual</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"name: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name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"age: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age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969896"/>
                </a:solidFill>
                <a:effectLst/>
                <a:latin typeface="Consolas" panose="020B0609020204030204" pitchFamily="49" charset="0"/>
              </a:rPr>
              <a:t>// derived class</a:t>
            </a:r>
            <a:br>
              <a:rPr kumimoji="0" lang="en-US" altLang="en-US" sz="1200" b="0" i="0" u="none" strike="noStrike" cap="none" normalizeH="0" baseline="0" dirty="0">
                <a:ln>
                  <a:noFill/>
                </a:ln>
                <a:solidFill>
                  <a:srgbClr val="969896"/>
                </a:solidFill>
                <a:effectLst/>
                <a:latin typeface="Consolas" panose="020B0609020204030204" pitchFamily="49" charset="0"/>
              </a:rPr>
            </a:br>
            <a:r>
              <a:rPr kumimoji="0" lang="en-US" altLang="en-US" sz="1200" b="0" i="0" u="none" strike="noStrike" cap="none" normalizeH="0" baseline="0" dirty="0" err="1">
                <a:ln>
                  <a:noFill/>
                </a:ln>
                <a:solidFill>
                  <a:srgbClr val="A71D5D"/>
                </a:solidFill>
                <a:effectLst/>
                <a:latin typeface="Consolas" panose="020B0609020204030204" pitchFamily="49" charset="0"/>
              </a:rPr>
              <a:t>class</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lang="en-US" altLang="en-US" sz="1200" dirty="0">
                <a:solidFill>
                  <a:srgbClr val="333333"/>
                </a:solidFill>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err="1">
                <a:ln>
                  <a:noFill/>
                </a:ln>
                <a:solidFill>
                  <a:srgbClr val="795DA3"/>
                </a:solidFill>
                <a:effectLst/>
                <a:latin typeface="Consolas" panose="020B0609020204030204" pitchFamily="49" charset="0"/>
              </a:rPr>
              <a:t>prin</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Animal</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0086B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"color: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color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533D0D41-9575-43D1-B604-C948C2449EA9}"/>
              </a:ext>
            </a:extLst>
          </p:cNvPr>
          <p:cNvSpPr/>
          <p:nvPr/>
        </p:nvSpPr>
        <p:spPr>
          <a:xfrm>
            <a:off x="7374324" y="5095615"/>
            <a:ext cx="1362552" cy="646331"/>
          </a:xfrm>
          <a:prstGeom prst="rect">
            <a:avLst/>
          </a:prstGeom>
        </p:spPr>
        <p:txBody>
          <a:bodyPr wrap="none">
            <a:spAutoFit/>
          </a:bodyPr>
          <a:lstStyle/>
          <a:p>
            <a:r>
              <a:rPr lang="en-US" dirty="0"/>
              <a:t>name: Angel</a:t>
            </a:r>
          </a:p>
          <a:p>
            <a:r>
              <a:rPr lang="en-US" dirty="0"/>
              <a:t>age: 13</a:t>
            </a:r>
          </a:p>
        </p:txBody>
      </p:sp>
      <p:sp>
        <p:nvSpPr>
          <p:cNvPr id="5" name="Rectangle 1">
            <a:extLst>
              <a:ext uri="{FF2B5EF4-FFF2-40B4-BE49-F238E27FC236}">
                <a16:creationId xmlns:a16="http://schemas.microsoft.com/office/drawing/2014/main" id="{F5B43C7C-C9AD-4D97-8176-741C67772F17}"/>
              </a:ext>
            </a:extLst>
          </p:cNvPr>
          <p:cNvSpPr>
            <a:spLocks noChangeArrowheads="1"/>
          </p:cNvSpPr>
          <p:nvPr/>
        </p:nvSpPr>
        <p:spPr bwMode="auto">
          <a:xfrm>
            <a:off x="7348676" y="3801413"/>
            <a:ext cx="35509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Animal</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dogPtr</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&amp;</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err="1">
                <a:ln>
                  <a:noFill/>
                </a:ln>
                <a:solidFill>
                  <a:srgbClr val="0086B3"/>
                </a:solidFill>
                <a:effectLst/>
                <a:latin typeface="Consolas" panose="020B0609020204030204" pitchFamily="49" charset="0"/>
              </a:rPr>
              <a:t>dogPtr</a:t>
            </a:r>
            <a:r>
              <a:rPr kumimoji="0" lang="en-US" altLang="en-US" sz="1600" b="0" i="0" u="none" strike="noStrike" cap="none" normalizeH="0" baseline="0" dirty="0">
                <a:ln>
                  <a:noFill/>
                </a:ln>
                <a:solidFill>
                  <a:srgbClr val="A71D5D"/>
                </a:solidFill>
                <a:effectLst/>
                <a:latin typeface="Consolas" panose="020B0609020204030204" pitchFamily="49" charset="0"/>
              </a:rPr>
              <a:t>-&gt;</a:t>
            </a:r>
            <a:r>
              <a:rPr kumimoji="0" lang="en-US" altLang="en-US" sz="1600" b="0" i="0" u="none" strike="noStrike" cap="none" normalizeH="0" baseline="0" dirty="0">
                <a:ln>
                  <a:noFill/>
                </a:ln>
                <a:solidFill>
                  <a:srgbClr val="0086B3"/>
                </a:solidFill>
                <a:effectLst/>
                <a:latin typeface="Consolas" panose="020B0609020204030204" pitchFamily="49" charset="0"/>
              </a:rPr>
              <a:t>print</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BC49CAD-4AA4-4948-82A5-72199550EC28}"/>
              </a:ext>
            </a:extLst>
          </p:cNvPr>
          <p:cNvSpPr/>
          <p:nvPr/>
        </p:nvSpPr>
        <p:spPr>
          <a:xfrm>
            <a:off x="7348676" y="5095615"/>
            <a:ext cx="3940213" cy="646331"/>
          </a:xfrm>
          <a:prstGeom prst="rect">
            <a:avLst/>
          </a:prstGeom>
          <a:solidFill>
            <a:schemeClr val="bg1"/>
          </a:solidFill>
        </p:spPr>
        <p:txBody>
          <a:bodyPr wrap="square">
            <a:spAutoFit/>
          </a:bodyPr>
          <a:lstStyle/>
          <a:p>
            <a:r>
              <a:rPr lang="en-US" dirty="0"/>
              <a:t>error: 'void Dog::</a:t>
            </a:r>
            <a:r>
              <a:rPr lang="en-US" dirty="0" err="1"/>
              <a:t>prin</a:t>
            </a:r>
            <a:r>
              <a:rPr lang="en-US" dirty="0"/>
              <a:t>() const' marked 'override', but does not override</a:t>
            </a:r>
          </a:p>
        </p:txBody>
      </p:sp>
      <p:sp>
        <p:nvSpPr>
          <p:cNvPr id="11" name="Rectangle 1">
            <a:extLst>
              <a:ext uri="{FF2B5EF4-FFF2-40B4-BE49-F238E27FC236}">
                <a16:creationId xmlns:a16="http://schemas.microsoft.com/office/drawing/2014/main" id="{851E0BDA-1792-4A0C-934A-CB258C1B1B7F}"/>
              </a:ext>
            </a:extLst>
          </p:cNvPr>
          <p:cNvSpPr>
            <a:spLocks noChangeArrowheads="1"/>
          </p:cNvSpPr>
          <p:nvPr/>
        </p:nvSpPr>
        <p:spPr bwMode="auto">
          <a:xfrm>
            <a:off x="108177" y="1484265"/>
            <a:ext cx="65588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protected:</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1" i="0" u="none" strike="noStrike" cap="none" normalizeH="0" baseline="0" dirty="0">
                <a:ln>
                  <a:noFill/>
                </a:ln>
                <a:solidFill>
                  <a:srgbClr val="63A35C"/>
                </a:solidFill>
                <a:effectLst/>
                <a:latin typeface="Consolas" panose="020B0609020204030204" pitchFamily="49" charset="0"/>
              </a:rPr>
              <a:t>virtual</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"name: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name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"age: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age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969896"/>
                </a:solidFill>
                <a:effectLst/>
                <a:latin typeface="Consolas" panose="020B0609020204030204" pitchFamily="49" charset="0"/>
              </a:rPr>
              <a:t>// derived class</a:t>
            </a:r>
            <a:br>
              <a:rPr kumimoji="0" lang="en-US" altLang="en-US" sz="1200" b="0" i="0" u="none" strike="noStrike" cap="none" normalizeH="0" baseline="0" dirty="0">
                <a:ln>
                  <a:noFill/>
                </a:ln>
                <a:solidFill>
                  <a:srgbClr val="969896"/>
                </a:solidFill>
                <a:effectLst/>
                <a:latin typeface="Consolas" panose="020B0609020204030204" pitchFamily="49" charset="0"/>
              </a:rPr>
            </a:br>
            <a:r>
              <a:rPr kumimoji="0" lang="en-US" altLang="en-US" sz="1200" b="0" i="0" u="none" strike="noStrike" cap="none" normalizeH="0" baseline="0" dirty="0" err="1">
                <a:ln>
                  <a:noFill/>
                </a:ln>
                <a:solidFill>
                  <a:srgbClr val="A71D5D"/>
                </a:solidFill>
                <a:effectLst/>
                <a:latin typeface="Consolas" panose="020B0609020204030204" pitchFamily="49" charset="0"/>
              </a:rPr>
              <a:t>class</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lang="en-US" altLang="en-US" sz="1200" dirty="0">
                <a:solidFill>
                  <a:srgbClr val="333333"/>
                </a:solidFill>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err="1">
                <a:ln>
                  <a:noFill/>
                </a:ln>
                <a:solidFill>
                  <a:srgbClr val="795DA3"/>
                </a:solidFill>
                <a:effectLst/>
                <a:latin typeface="Consolas" panose="020B0609020204030204" pitchFamily="49" charset="0"/>
              </a:rPr>
              <a:t>prin</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lang="en-US" altLang="en-US" sz="1200" dirty="0">
                <a:solidFill>
                  <a:srgbClr val="63A35C"/>
                </a:solidFill>
                <a:latin typeface="Consolas" panose="020B0609020204030204" pitchFamily="49" charset="0"/>
              </a:rPr>
              <a:t>override</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Animal</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0086B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"color: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color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23286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12</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Virtual Destructor</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1162220"/>
            <a:ext cx="4447822" cy="2495380"/>
          </a:xfrm>
          <a:prstGeom prst="rect">
            <a:avLst/>
          </a:prstGeom>
        </p:spPr>
        <p:txBody>
          <a:bodyPr vert="horz">
            <a:normAutofit fontScale="925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latin typeface="+mj-lt"/>
              </a:rPr>
              <a:t>Deleting a derived class object using a pointer to a base class that has a non-virtual destructor results in undefined behavior. </a:t>
            </a:r>
          </a:p>
          <a:p>
            <a:pPr>
              <a:lnSpc>
                <a:spcPct val="150000"/>
              </a:lnSpc>
            </a:pPr>
            <a:endParaRPr lang="en-US" sz="2000" dirty="0">
              <a:latin typeface="+mj-lt"/>
            </a:endParaRPr>
          </a:p>
        </p:txBody>
      </p:sp>
      <p:sp>
        <p:nvSpPr>
          <p:cNvPr id="8" name="Rectangle 2">
            <a:extLst>
              <a:ext uri="{FF2B5EF4-FFF2-40B4-BE49-F238E27FC236}">
                <a16:creationId xmlns:a16="http://schemas.microsoft.com/office/drawing/2014/main" id="{974F6EC1-8F7F-4673-8F2B-251582DC216F}"/>
              </a:ext>
            </a:extLst>
          </p:cNvPr>
          <p:cNvSpPr>
            <a:spLocks noChangeArrowheads="1"/>
          </p:cNvSpPr>
          <p:nvPr/>
        </p:nvSpPr>
        <p:spPr bwMode="auto">
          <a:xfrm>
            <a:off x="121270" y="1434832"/>
            <a:ext cx="61130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class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protected:</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a:ln>
                  <a:noFill/>
                </a:ln>
                <a:solidFill>
                  <a:srgbClr val="183691"/>
                </a:solidFill>
                <a:effectLst/>
                <a:latin typeface="Consolas" panose="020B0609020204030204" pitchFamily="49" charset="0"/>
              </a:rPr>
              <a:t>"Animal Destructor"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969896"/>
                </a:solidFill>
                <a:effectLst/>
                <a:latin typeface="Consolas" panose="020B0609020204030204" pitchFamily="49" charset="0"/>
              </a:rPr>
              <a:t>// derived class</a:t>
            </a:r>
            <a:br>
              <a:rPr kumimoji="0" lang="en-US" altLang="en-US" sz="1400" b="0" i="0" u="none" strike="noStrike" cap="none" normalizeH="0" baseline="0" dirty="0">
                <a:ln>
                  <a:noFill/>
                </a:ln>
                <a:solidFill>
                  <a:srgbClr val="969896"/>
                </a:solidFill>
                <a:effectLst/>
                <a:latin typeface="Consolas" panose="020B0609020204030204" pitchFamily="49" charset="0"/>
              </a:rPr>
            </a:br>
            <a:r>
              <a:rPr kumimoji="0" lang="en-US" altLang="en-US" sz="1400" b="0" i="0" u="none" strike="noStrike" cap="none" normalizeH="0" baseline="0" dirty="0" err="1">
                <a:ln>
                  <a:noFill/>
                </a:ln>
                <a:solidFill>
                  <a:srgbClr val="A71D5D"/>
                </a:solidFill>
                <a:effectLst/>
                <a:latin typeface="Consolas" panose="020B0609020204030204" pitchFamily="49" charset="0"/>
              </a:rPr>
              <a:t>class</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Dog </a:t>
            </a:r>
            <a:r>
              <a:rPr kumimoji="0" lang="en-US" altLang="en-US" sz="1400" b="0" i="0" u="none" strike="noStrike" cap="none" normalizeH="0" baseline="0" dirty="0">
                <a:ln>
                  <a:noFill/>
                </a:ln>
                <a:solidFill>
                  <a:srgbClr val="A71D5D"/>
                </a:solidFill>
                <a:effectLst/>
                <a:latin typeface="Consolas" panose="020B0609020204030204" pitchFamily="49" charset="0"/>
              </a:rPr>
              <a:t>: public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Dog</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~Dog</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a:ln>
                  <a:noFill/>
                </a:ln>
                <a:solidFill>
                  <a:srgbClr val="183691"/>
                </a:solidFill>
                <a:effectLst/>
                <a:latin typeface="Consolas" panose="020B0609020204030204" pitchFamily="49" charset="0"/>
              </a:rPr>
              <a:t>"Dog Destructor"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5A9AEB4A-E570-495F-A091-58790721B014}"/>
              </a:ext>
            </a:extLst>
          </p:cNvPr>
          <p:cNvSpPr>
            <a:spLocks noChangeArrowheads="1"/>
          </p:cNvSpPr>
          <p:nvPr/>
        </p:nvSpPr>
        <p:spPr bwMode="auto">
          <a:xfrm>
            <a:off x="6793733" y="4563073"/>
            <a:ext cx="51219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Animal</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ptr</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new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delete </a:t>
            </a:r>
            <a:r>
              <a:rPr kumimoji="0" lang="en-US" altLang="en-US" sz="1600" b="0" i="0" u="none" strike="noStrike" cap="none" normalizeH="0" baseline="0" dirty="0" err="1">
                <a:ln>
                  <a:noFill/>
                </a:ln>
                <a:solidFill>
                  <a:srgbClr val="0086B3"/>
                </a:solidFill>
                <a:effectLst/>
                <a:latin typeface="Consolas" panose="020B0609020204030204" pitchFamily="49" charset="0"/>
              </a:rPr>
              <a:t>ptr</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136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13</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Virtual Destructor</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1162220"/>
            <a:ext cx="4447822" cy="249538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latin typeface="+mj-lt"/>
              </a:rPr>
              <a:t>To correct this situation, the base class should be defined with a virtual destructor.</a:t>
            </a:r>
            <a:endParaRPr lang="en-US" sz="2000" dirty="0">
              <a:latin typeface="+mj-lt"/>
            </a:endParaRPr>
          </a:p>
        </p:txBody>
      </p:sp>
      <p:sp>
        <p:nvSpPr>
          <p:cNvPr id="9" name="Rectangle 9">
            <a:extLst>
              <a:ext uri="{FF2B5EF4-FFF2-40B4-BE49-F238E27FC236}">
                <a16:creationId xmlns:a16="http://schemas.microsoft.com/office/drawing/2014/main" id="{533D0D41-9575-43D1-B604-C948C2449EA9}"/>
              </a:ext>
            </a:extLst>
          </p:cNvPr>
          <p:cNvSpPr/>
          <p:nvPr/>
        </p:nvSpPr>
        <p:spPr>
          <a:xfrm>
            <a:off x="6793733" y="5223999"/>
            <a:ext cx="1891865" cy="646331"/>
          </a:xfrm>
          <a:prstGeom prst="rect">
            <a:avLst/>
          </a:prstGeom>
        </p:spPr>
        <p:txBody>
          <a:bodyPr wrap="none">
            <a:spAutoFit/>
          </a:bodyPr>
          <a:lstStyle/>
          <a:p>
            <a:r>
              <a:rPr lang="en-US" dirty="0"/>
              <a:t>Dog Destructor</a:t>
            </a:r>
          </a:p>
          <a:p>
            <a:r>
              <a:rPr lang="en-US" dirty="0"/>
              <a:t>Animal Destructor</a:t>
            </a:r>
          </a:p>
        </p:txBody>
      </p:sp>
      <p:sp>
        <p:nvSpPr>
          <p:cNvPr id="8" name="Rectangle 2">
            <a:extLst>
              <a:ext uri="{FF2B5EF4-FFF2-40B4-BE49-F238E27FC236}">
                <a16:creationId xmlns:a16="http://schemas.microsoft.com/office/drawing/2014/main" id="{974F6EC1-8F7F-4673-8F2B-251582DC216F}"/>
              </a:ext>
            </a:extLst>
          </p:cNvPr>
          <p:cNvSpPr>
            <a:spLocks noChangeArrowheads="1"/>
          </p:cNvSpPr>
          <p:nvPr/>
        </p:nvSpPr>
        <p:spPr bwMode="auto">
          <a:xfrm>
            <a:off x="121270" y="1434832"/>
            <a:ext cx="61130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class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protected:</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1" i="0" u="none" strike="noStrike" cap="none" normalizeH="0" baseline="0" dirty="0">
                <a:ln>
                  <a:noFill/>
                </a:ln>
                <a:solidFill>
                  <a:srgbClr val="63A35C"/>
                </a:solidFill>
                <a:effectLst/>
                <a:latin typeface="Consolas" panose="020B0609020204030204" pitchFamily="49" charset="0"/>
              </a:rPr>
              <a:t>virtual</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a:ln>
                  <a:noFill/>
                </a:ln>
                <a:solidFill>
                  <a:srgbClr val="183691"/>
                </a:solidFill>
                <a:effectLst/>
                <a:latin typeface="Consolas" panose="020B0609020204030204" pitchFamily="49" charset="0"/>
              </a:rPr>
              <a:t>"Animal Destructor"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969896"/>
                </a:solidFill>
                <a:effectLst/>
                <a:latin typeface="Consolas" panose="020B0609020204030204" pitchFamily="49" charset="0"/>
              </a:rPr>
              <a:t>// derived class</a:t>
            </a:r>
            <a:br>
              <a:rPr kumimoji="0" lang="en-US" altLang="en-US" sz="1400" b="0" i="0" u="none" strike="noStrike" cap="none" normalizeH="0" baseline="0" dirty="0">
                <a:ln>
                  <a:noFill/>
                </a:ln>
                <a:solidFill>
                  <a:srgbClr val="969896"/>
                </a:solidFill>
                <a:effectLst/>
                <a:latin typeface="Consolas" panose="020B0609020204030204" pitchFamily="49" charset="0"/>
              </a:rPr>
            </a:br>
            <a:r>
              <a:rPr kumimoji="0" lang="en-US" altLang="en-US" sz="1400" b="0" i="0" u="none" strike="noStrike" cap="none" normalizeH="0" baseline="0" dirty="0" err="1">
                <a:ln>
                  <a:noFill/>
                </a:ln>
                <a:solidFill>
                  <a:srgbClr val="A71D5D"/>
                </a:solidFill>
                <a:effectLst/>
                <a:latin typeface="Consolas" panose="020B0609020204030204" pitchFamily="49" charset="0"/>
              </a:rPr>
              <a:t>class</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Dog </a:t>
            </a:r>
            <a:r>
              <a:rPr kumimoji="0" lang="en-US" altLang="en-US" sz="1400" b="0" i="0" u="none" strike="noStrike" cap="none" normalizeH="0" baseline="0" dirty="0">
                <a:ln>
                  <a:noFill/>
                </a:ln>
                <a:solidFill>
                  <a:srgbClr val="A71D5D"/>
                </a:solidFill>
                <a:effectLst/>
                <a:latin typeface="Consolas" panose="020B0609020204030204" pitchFamily="49" charset="0"/>
              </a:rPr>
              <a:t>: public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Dog</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~Dog</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a:ln>
                  <a:noFill/>
                </a:ln>
                <a:solidFill>
                  <a:srgbClr val="183691"/>
                </a:solidFill>
                <a:effectLst/>
                <a:latin typeface="Consolas" panose="020B0609020204030204" pitchFamily="49" charset="0"/>
              </a:rPr>
              <a:t>"Dog Destructor"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5A9AEB4A-E570-495F-A091-58790721B014}"/>
              </a:ext>
            </a:extLst>
          </p:cNvPr>
          <p:cNvSpPr>
            <a:spLocks noChangeArrowheads="1"/>
          </p:cNvSpPr>
          <p:nvPr/>
        </p:nvSpPr>
        <p:spPr bwMode="auto">
          <a:xfrm>
            <a:off x="6793733" y="4563073"/>
            <a:ext cx="51219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Animal</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ptr</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new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delete </a:t>
            </a:r>
            <a:r>
              <a:rPr kumimoji="0" lang="en-US" altLang="en-US" sz="1600" b="0" i="0" u="none" strike="noStrike" cap="none" normalizeH="0" baseline="0" dirty="0" err="1">
                <a:ln>
                  <a:noFill/>
                </a:ln>
                <a:solidFill>
                  <a:srgbClr val="0086B3"/>
                </a:solidFill>
                <a:effectLst/>
                <a:latin typeface="Consolas" panose="020B0609020204030204" pitchFamily="49" charset="0"/>
              </a:rPr>
              <a:t>ptr</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7201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Slicing</a:t>
            </a:r>
          </a:p>
        </p:txBody>
      </p:sp>
      <p:sp>
        <p:nvSpPr>
          <p:cNvPr id="5" name="כותרת משנה 4">
            <a:extLst>
              <a:ext uri="{FF2B5EF4-FFF2-40B4-BE49-F238E27FC236}">
                <a16:creationId xmlns:a16="http://schemas.microsoft.com/office/drawing/2014/main" id="{CB94715F-75B6-4FF6-B0CF-1B0B38E7B3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5225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15</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Object Slicing</a:t>
            </a:r>
          </a:p>
        </p:txBody>
      </p:sp>
      <p:sp>
        <p:nvSpPr>
          <p:cNvPr id="2" name="Content Placeholder 2">
            <a:extLst>
              <a:ext uri="{FF2B5EF4-FFF2-40B4-BE49-F238E27FC236}">
                <a16:creationId xmlns:a16="http://schemas.microsoft.com/office/drawing/2014/main" id="{E3C5F22D-BA48-426C-A809-2E544C5D7EBF}"/>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latin typeface="+mj-lt"/>
              </a:rPr>
              <a:t>Object slicing happens when we assign a derived class object to a base class object, and additional attributes of a derived class object are sliced off to form the base class.</a:t>
            </a:r>
          </a:p>
        </p:txBody>
      </p:sp>
      <p:sp>
        <p:nvSpPr>
          <p:cNvPr id="10" name="Rectangle 1">
            <a:extLst>
              <a:ext uri="{FF2B5EF4-FFF2-40B4-BE49-F238E27FC236}">
                <a16:creationId xmlns:a16="http://schemas.microsoft.com/office/drawing/2014/main" id="{1FCC6448-33A2-4767-AA10-C9E251E99CC0}"/>
              </a:ext>
            </a:extLst>
          </p:cNvPr>
          <p:cNvSpPr>
            <a:spLocks noChangeArrowheads="1"/>
          </p:cNvSpPr>
          <p:nvPr/>
        </p:nvSpPr>
        <p:spPr bwMode="auto">
          <a:xfrm>
            <a:off x="766268" y="3348152"/>
            <a:ext cx="736611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class </a:t>
            </a:r>
            <a:r>
              <a:rPr kumimoji="0" lang="en-US" altLang="en-US" sz="1600" b="0" i="0" u="none" strike="noStrike" cap="none" normalizeH="0" baseline="0" dirty="0">
                <a:ln>
                  <a:noFill/>
                </a:ln>
                <a:solidFill>
                  <a:srgbClr val="008080"/>
                </a:solidFill>
                <a:effectLst/>
                <a:latin typeface="Consolas" panose="020B0609020204030204" pitchFamily="49" charset="0"/>
              </a:rPr>
              <a:t>Base </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class </a:t>
            </a:r>
            <a:r>
              <a:rPr kumimoji="0" lang="en-US" altLang="en-US" sz="1600" b="0" i="0" u="none" strike="noStrike" cap="none" normalizeH="0" baseline="0" dirty="0">
                <a:ln>
                  <a:noFill/>
                </a:ln>
                <a:solidFill>
                  <a:srgbClr val="008080"/>
                </a:solidFill>
                <a:effectLst/>
                <a:latin typeface="Consolas" panose="020B0609020204030204" pitchFamily="49" charset="0"/>
              </a:rPr>
              <a:t>Derived </a:t>
            </a:r>
            <a:r>
              <a:rPr kumimoji="0" lang="en-US" altLang="en-US" sz="1600" b="0" i="0" u="none" strike="noStrike" cap="none" normalizeH="0" baseline="0" dirty="0">
                <a:ln>
                  <a:noFill/>
                </a:ln>
                <a:solidFill>
                  <a:srgbClr val="A71D5D"/>
                </a:solidFill>
                <a:effectLst/>
                <a:latin typeface="Consolas" panose="020B0609020204030204" pitchFamily="49" charset="0"/>
              </a:rPr>
              <a:t>: public </a:t>
            </a:r>
            <a:r>
              <a:rPr kumimoji="0" lang="en-US" altLang="en-US" sz="1600" b="0" i="0" u="none" strike="noStrike" cap="none" normalizeH="0" baseline="0" dirty="0">
                <a:ln>
                  <a:noFill/>
                </a:ln>
                <a:solidFill>
                  <a:srgbClr val="008080"/>
                </a:solidFill>
                <a:effectLst/>
                <a:latin typeface="Consolas" panose="020B0609020204030204" pitchFamily="49" charset="0"/>
              </a:rPr>
              <a:t>Base </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990073"/>
                </a:solidFill>
                <a:effectLst/>
                <a:latin typeface="Consolas" panose="020B0609020204030204" pitchFamily="49" charset="0"/>
              </a:rPr>
              <a:t>z</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90073"/>
                </a:solidFill>
                <a:effectLst/>
                <a:latin typeface="Consolas" panose="020B0609020204030204" pitchFamily="49" charset="0"/>
              </a:rPr>
              <a:t>w</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795DA3"/>
                </a:solidFill>
                <a:effectLst/>
                <a:latin typeface="Consolas" panose="020B0609020204030204" pitchFamily="49" charset="0"/>
              </a:rPr>
              <a:t>main</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Derived </a:t>
            </a:r>
            <a:r>
              <a:rPr kumimoji="0" lang="en-US" altLang="en-US" sz="1600" b="0" i="0" u="none" strike="noStrike" cap="none" normalizeH="0" baseline="0" dirty="0">
                <a:ln>
                  <a:noFill/>
                </a:ln>
                <a:solidFill>
                  <a:srgbClr val="0086B3"/>
                </a:solidFill>
                <a:effectLst/>
                <a:latin typeface="Consolas" panose="020B0609020204030204" pitchFamily="49" charset="0"/>
              </a:rPr>
              <a:t>d</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Base </a:t>
            </a:r>
            <a:r>
              <a:rPr kumimoji="0" lang="en-US" altLang="en-US" sz="1600" b="0" i="0" u="none" strike="noStrike" cap="none" normalizeH="0" baseline="0" dirty="0">
                <a:ln>
                  <a:noFill/>
                </a:ln>
                <a:solidFill>
                  <a:srgbClr val="0086B3"/>
                </a:solidFill>
                <a:effectLst/>
                <a:latin typeface="Consolas" panose="020B0609020204030204" pitchFamily="49" charset="0"/>
              </a:rPr>
              <a:t>b </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d</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Object Slicing,  z and w of d are sliced off </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5737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16</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Object Slicing</a:t>
            </a:r>
          </a:p>
        </p:txBody>
      </p:sp>
      <p:sp>
        <p:nvSpPr>
          <p:cNvPr id="2" name="Content Placeholder 2">
            <a:extLst>
              <a:ext uri="{FF2B5EF4-FFF2-40B4-BE49-F238E27FC236}">
                <a16:creationId xmlns:a16="http://schemas.microsoft.com/office/drawing/2014/main" id="{E3C5F22D-BA48-426C-A809-2E544C5D7EBF}"/>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endParaRPr lang="en-US" sz="2400" dirty="0">
              <a:latin typeface="+mj-lt"/>
            </a:endParaRPr>
          </a:p>
        </p:txBody>
      </p:sp>
      <p:sp>
        <p:nvSpPr>
          <p:cNvPr id="3" name="Rectangle 1">
            <a:extLst>
              <a:ext uri="{FF2B5EF4-FFF2-40B4-BE49-F238E27FC236}">
                <a16:creationId xmlns:a16="http://schemas.microsoft.com/office/drawing/2014/main" id="{6D41D7BB-A139-4B44-97E6-AEEF27F69F48}"/>
              </a:ext>
            </a:extLst>
          </p:cNvPr>
          <p:cNvSpPr>
            <a:spLocks noChangeArrowheads="1"/>
          </p:cNvSpPr>
          <p:nvPr/>
        </p:nvSpPr>
        <p:spPr bwMode="auto">
          <a:xfrm>
            <a:off x="276352" y="1413397"/>
            <a:ext cx="628875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virtual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override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Cat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Cat</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override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"cat"</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789A192-CF3F-4FDE-89DD-A90E33B3E9C4}"/>
              </a:ext>
            </a:extLst>
          </p:cNvPr>
          <p:cNvSpPr>
            <a:spLocks noChangeArrowheads="1"/>
          </p:cNvSpPr>
          <p:nvPr/>
        </p:nvSpPr>
        <p:spPr bwMode="auto">
          <a:xfrm>
            <a:off x="7456449" y="1685960"/>
            <a:ext cx="473555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void </a:t>
            </a:r>
            <a:r>
              <a:rPr kumimoji="0" lang="en-US" altLang="en-US" sz="1400" b="0" i="0" u="none" strike="noStrike" cap="none" normalizeH="0" baseline="0" dirty="0" err="1">
                <a:ln>
                  <a:noFill/>
                </a:ln>
                <a:solidFill>
                  <a:srgbClr val="795DA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333333"/>
                </a:solidFill>
                <a:effectLst/>
                <a:latin typeface="Consolas" panose="020B0609020204030204" pitchFamily="49" charset="0"/>
              </a:rPr>
              <a:t>a</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a:t>
            </a:r>
            <a:r>
              <a:rPr kumimoji="0" lang="en-US" altLang="en-US" sz="1400" b="0" i="0" u="none" strike="noStrike" cap="none" normalizeH="0" baseline="0" dirty="0">
                <a:ln>
                  <a:noFill/>
                </a:ln>
                <a:solidFill>
                  <a:srgbClr val="183691"/>
                </a:solidFill>
                <a:effectLst/>
                <a:latin typeface="Consolas" panose="020B0609020204030204" pitchFamily="49" charset="0"/>
              </a:rPr>
              <a:t>"The animal's type is "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err="1">
                <a:ln>
                  <a:noFill/>
                </a:ln>
                <a:solidFill>
                  <a:srgbClr val="333333"/>
                </a:solidFill>
                <a:effectLst/>
                <a:latin typeface="Consolas" panose="020B0609020204030204" pitchFamily="49" charset="0"/>
              </a:rPr>
              <a:t>a</a:t>
            </a:r>
            <a:r>
              <a:rPr kumimoji="0" lang="en-US" altLang="en-US" sz="1400" b="0" i="0" u="none" strike="noStrike" cap="none" normalizeH="0" baseline="0" dirty="0" err="1">
                <a:ln>
                  <a:noFill/>
                </a:ln>
                <a:solidFill>
                  <a:srgbClr val="63A35C"/>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getType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795DA3"/>
                </a:solidFill>
                <a:effectLst/>
                <a:latin typeface="Consolas" panose="020B0609020204030204" pitchFamily="49" charset="0"/>
              </a:rPr>
              <a:t>main</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Dog </a:t>
            </a:r>
            <a:r>
              <a:rPr kumimoji="0" lang="en-US" altLang="en-US" sz="1400" b="0" i="0" u="none" strike="noStrike" cap="none" normalizeH="0" baseline="0" dirty="0">
                <a:ln>
                  <a:noFill/>
                </a:ln>
                <a:solidFill>
                  <a:srgbClr val="0086B3"/>
                </a:solidFill>
                <a:effectLst/>
                <a:latin typeface="Consolas" panose="020B0609020204030204" pitchFamily="49" charset="0"/>
              </a:rPr>
              <a:t>d</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183691"/>
                </a:solidFill>
                <a:effectLst/>
                <a:latin typeface="Consolas" panose="020B0609020204030204" pitchFamily="49" charset="0"/>
              </a:rPr>
              <a:t>"Angel"</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13</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183691"/>
                </a:solidFill>
                <a:effectLst/>
                <a:latin typeface="Consolas" panose="020B0609020204030204" pitchFamily="49" charset="0"/>
              </a:rPr>
              <a:t>"black"</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Cat </a:t>
            </a:r>
            <a:r>
              <a:rPr kumimoji="0" lang="en-US" altLang="en-US" sz="1400" b="0" i="0" u="none" strike="noStrike" cap="none" normalizeH="0" baseline="0" dirty="0">
                <a:ln>
                  <a:noFill/>
                </a:ln>
                <a:solidFill>
                  <a:srgbClr val="0086B3"/>
                </a:solidFill>
                <a:effectLst/>
                <a:latin typeface="Consolas" panose="020B0609020204030204" pitchFamily="49" charset="0"/>
              </a:rPr>
              <a:t>c</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183691"/>
                </a:solidFill>
                <a:effectLst/>
                <a:latin typeface="Consolas" panose="020B0609020204030204" pitchFamily="49" charset="0"/>
              </a:rPr>
              <a:t>"Mitzi"</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7</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183691"/>
                </a:solidFill>
                <a:effectLst/>
                <a:latin typeface="Consolas" panose="020B0609020204030204" pitchFamily="49" charset="0"/>
              </a:rPr>
              <a:t>"orange"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err="1">
                <a:ln>
                  <a:noFill/>
                </a:ln>
                <a:solidFill>
                  <a:srgbClr val="0086B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d</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err="1">
                <a:ln>
                  <a:noFill/>
                </a:ln>
                <a:solidFill>
                  <a:srgbClr val="0086B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c</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return </a:t>
            </a:r>
            <a:r>
              <a:rPr kumimoji="0" lang="en-US" altLang="en-US" sz="1400" b="0" i="0" u="none" strike="noStrike" cap="none" normalizeH="0" baseline="0" dirty="0">
                <a:ln>
                  <a:noFill/>
                </a:ln>
                <a:solidFill>
                  <a:srgbClr val="0086B3"/>
                </a:solidFill>
                <a:effectLst/>
                <a:latin typeface="Consolas" panose="020B0609020204030204" pitchFamily="49" charset="0"/>
              </a:rPr>
              <a:t>0</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1C780BB6-E0D7-4168-B9B4-D10EE5139478}"/>
              </a:ext>
            </a:extLst>
          </p:cNvPr>
          <p:cNvSpPr/>
          <p:nvPr/>
        </p:nvSpPr>
        <p:spPr>
          <a:xfrm>
            <a:off x="7456449" y="4425125"/>
            <a:ext cx="2706510" cy="646331"/>
          </a:xfrm>
          <a:prstGeom prst="rect">
            <a:avLst/>
          </a:prstGeom>
        </p:spPr>
        <p:txBody>
          <a:bodyPr wrap="none">
            <a:spAutoFit/>
          </a:bodyPr>
          <a:lstStyle/>
          <a:p>
            <a:r>
              <a:rPr lang="en-US" dirty="0"/>
              <a:t>The animal’s type is animal</a:t>
            </a:r>
          </a:p>
          <a:p>
            <a:r>
              <a:rPr lang="en-US" dirty="0"/>
              <a:t>The animal’s type is animal</a:t>
            </a:r>
          </a:p>
        </p:txBody>
      </p:sp>
    </p:spTree>
    <p:extLst>
      <p:ext uri="{BB962C8B-B14F-4D97-AF65-F5344CB8AC3E}">
        <p14:creationId xmlns:p14="http://schemas.microsoft.com/office/powerpoint/2010/main" val="29224580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17</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Object Slicing</a:t>
            </a:r>
          </a:p>
        </p:txBody>
      </p:sp>
      <p:sp>
        <p:nvSpPr>
          <p:cNvPr id="2" name="Content Placeholder 2">
            <a:extLst>
              <a:ext uri="{FF2B5EF4-FFF2-40B4-BE49-F238E27FC236}">
                <a16:creationId xmlns:a16="http://schemas.microsoft.com/office/drawing/2014/main" id="{E3C5F22D-BA48-426C-A809-2E544C5D7EBF}"/>
              </a:ext>
            </a:extLst>
          </p:cNvPr>
          <p:cNvSpPr txBox="1">
            <a:spLocks/>
          </p:cNvSpPr>
          <p:nvPr/>
        </p:nvSpPr>
        <p:spPr>
          <a:xfrm>
            <a:off x="435429" y="1413397"/>
            <a:ext cx="11101815" cy="5012230"/>
          </a:xfrm>
          <a:prstGeom prst="rect">
            <a:avLst/>
          </a:prstGeom>
        </p:spPr>
        <p:txBody>
          <a:bodyPr vert="horz">
            <a:normAutofit lnSpcReduction="1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latin typeface="+mj-lt"/>
              </a:rPr>
              <a:t>In the previous example, we might have expected </a:t>
            </a:r>
            <a:r>
              <a:rPr lang="en-US" sz="2400" dirty="0" err="1">
                <a:latin typeface="+mj-lt"/>
              </a:rPr>
              <a:t>a.getType</a:t>
            </a:r>
            <a:r>
              <a:rPr lang="en-US" sz="2400" dirty="0">
                <a:latin typeface="+mj-lt"/>
              </a:rPr>
              <a:t>() to call function </a:t>
            </a:r>
            <a:r>
              <a:rPr lang="en-US" sz="2400" dirty="0" err="1">
                <a:latin typeface="+mj-lt"/>
              </a:rPr>
              <a:t>getType</a:t>
            </a:r>
            <a:r>
              <a:rPr lang="en-US" sz="2400" dirty="0">
                <a:latin typeface="+mj-lt"/>
              </a:rPr>
              <a:t>() of the derived classes, but that is not what happens.</a:t>
            </a:r>
          </a:p>
          <a:p>
            <a:pPr>
              <a:lnSpc>
                <a:spcPct val="150000"/>
              </a:lnSpc>
            </a:pPr>
            <a:r>
              <a:rPr lang="en-US" sz="2400" dirty="0">
                <a:latin typeface="+mj-lt"/>
              </a:rPr>
              <a:t>Instead, the derived objects are sliced and only the base portion is copied into the base parameter. </a:t>
            </a:r>
          </a:p>
          <a:p>
            <a:pPr>
              <a:lnSpc>
                <a:spcPct val="150000"/>
              </a:lnSpc>
            </a:pPr>
            <a:r>
              <a:rPr lang="en-US" sz="2400" dirty="0">
                <a:latin typeface="+mj-lt"/>
              </a:rPr>
              <a:t>The slicing can be easily avoided by making the function parameter a reference instead of a pass by value.</a:t>
            </a:r>
          </a:p>
          <a:p>
            <a:pPr>
              <a:lnSpc>
                <a:spcPct val="150000"/>
              </a:lnSpc>
            </a:pPr>
            <a:r>
              <a:rPr lang="en-US" sz="2400" dirty="0">
                <a:latin typeface="+mj-lt"/>
              </a:rPr>
              <a:t>Object slicing doesn’t occur when pointers or references to objects are passed as function arguments since a pointer or reference of any type takes same amount of memory.</a:t>
            </a:r>
          </a:p>
        </p:txBody>
      </p:sp>
    </p:spTree>
    <p:extLst>
      <p:ext uri="{BB962C8B-B14F-4D97-AF65-F5344CB8AC3E}">
        <p14:creationId xmlns:p14="http://schemas.microsoft.com/office/powerpoint/2010/main" val="35483937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18</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Object Slicing</a:t>
            </a:r>
          </a:p>
        </p:txBody>
      </p:sp>
      <p:sp>
        <p:nvSpPr>
          <p:cNvPr id="2" name="Content Placeholder 2">
            <a:extLst>
              <a:ext uri="{FF2B5EF4-FFF2-40B4-BE49-F238E27FC236}">
                <a16:creationId xmlns:a16="http://schemas.microsoft.com/office/drawing/2014/main" id="{E3C5F22D-BA48-426C-A809-2E544C5D7EBF}"/>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endParaRPr lang="en-US" sz="2400" dirty="0">
              <a:latin typeface="+mj-lt"/>
            </a:endParaRPr>
          </a:p>
        </p:txBody>
      </p:sp>
      <p:sp>
        <p:nvSpPr>
          <p:cNvPr id="3" name="Rectangle 1">
            <a:extLst>
              <a:ext uri="{FF2B5EF4-FFF2-40B4-BE49-F238E27FC236}">
                <a16:creationId xmlns:a16="http://schemas.microsoft.com/office/drawing/2014/main" id="{6D41D7BB-A139-4B44-97E6-AEEF27F69F48}"/>
              </a:ext>
            </a:extLst>
          </p:cNvPr>
          <p:cNvSpPr>
            <a:spLocks noChangeArrowheads="1"/>
          </p:cNvSpPr>
          <p:nvPr/>
        </p:nvSpPr>
        <p:spPr bwMode="auto">
          <a:xfrm>
            <a:off x="276352" y="1413397"/>
            <a:ext cx="628875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virtual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override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Cat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Cat</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err="1">
                <a:ln>
                  <a:noFill/>
                </a:ln>
                <a:solidFill>
                  <a:srgbClr val="795DA3"/>
                </a:solidFill>
                <a:effectLst/>
                <a:latin typeface="Consolas" panose="020B0609020204030204" pitchFamily="49" charset="0"/>
              </a:rPr>
              <a:t>getType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override </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return </a:t>
            </a:r>
            <a:r>
              <a:rPr kumimoji="0" lang="en-US" altLang="en-US" sz="1200" b="0" i="0" u="none" strike="noStrike" cap="none" normalizeH="0" baseline="0" dirty="0">
                <a:ln>
                  <a:noFill/>
                </a:ln>
                <a:solidFill>
                  <a:srgbClr val="183691"/>
                </a:solidFill>
                <a:effectLst/>
                <a:latin typeface="Consolas" panose="020B0609020204030204" pitchFamily="49" charset="0"/>
              </a:rPr>
              <a:t>"cat"</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789A192-CF3F-4FDE-89DD-A90E33B3E9C4}"/>
              </a:ext>
            </a:extLst>
          </p:cNvPr>
          <p:cNvSpPr>
            <a:spLocks noChangeArrowheads="1"/>
          </p:cNvSpPr>
          <p:nvPr/>
        </p:nvSpPr>
        <p:spPr bwMode="auto">
          <a:xfrm>
            <a:off x="7456449" y="1685960"/>
            <a:ext cx="473555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void </a:t>
            </a:r>
            <a:r>
              <a:rPr kumimoji="0" lang="en-US" altLang="en-US" sz="1400" b="0" i="0" u="none" strike="noStrike" cap="none" normalizeH="0" baseline="0" dirty="0" err="1">
                <a:ln>
                  <a:noFill/>
                </a:ln>
                <a:solidFill>
                  <a:srgbClr val="795DA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1" i="0" u="none" strike="noStrike" cap="none" normalizeH="0" baseline="0" dirty="0">
                <a:ln>
                  <a:noFill/>
                </a:ln>
                <a:solidFill>
                  <a:srgbClr val="008080"/>
                </a:solidFill>
                <a:effectLst/>
                <a:latin typeface="Consolas" panose="020B0609020204030204" pitchFamily="49" charset="0"/>
              </a:rPr>
              <a:t>Animal&amp; </a:t>
            </a:r>
            <a:r>
              <a:rPr kumimoji="0" lang="en-US" altLang="en-US" sz="1400" b="0" i="0" u="none" strike="noStrike" cap="none" normalizeH="0" baseline="0" dirty="0">
                <a:ln>
                  <a:noFill/>
                </a:ln>
                <a:solidFill>
                  <a:srgbClr val="333333"/>
                </a:solidFill>
                <a:effectLst/>
                <a:latin typeface="Consolas" panose="020B0609020204030204" pitchFamily="49" charset="0"/>
              </a:rPr>
              <a:t>a</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a:t>
            </a:r>
            <a:r>
              <a:rPr kumimoji="0" lang="en-US" altLang="en-US" sz="1400" b="0" i="0" u="none" strike="noStrike" cap="none" normalizeH="0" baseline="0" dirty="0">
                <a:ln>
                  <a:noFill/>
                </a:ln>
                <a:solidFill>
                  <a:srgbClr val="183691"/>
                </a:solidFill>
                <a:effectLst/>
                <a:latin typeface="Consolas" panose="020B0609020204030204" pitchFamily="49" charset="0"/>
              </a:rPr>
              <a:t>"The animal's type is "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err="1">
                <a:ln>
                  <a:noFill/>
                </a:ln>
                <a:solidFill>
                  <a:srgbClr val="333333"/>
                </a:solidFill>
                <a:effectLst/>
                <a:latin typeface="Consolas" panose="020B0609020204030204" pitchFamily="49" charset="0"/>
              </a:rPr>
              <a:t>a</a:t>
            </a:r>
            <a:r>
              <a:rPr kumimoji="0" lang="en-US" altLang="en-US" sz="1400" b="0" i="0" u="none" strike="noStrike" cap="none" normalizeH="0" baseline="0" dirty="0" err="1">
                <a:ln>
                  <a:noFill/>
                </a:ln>
                <a:solidFill>
                  <a:srgbClr val="63A35C"/>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getType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795DA3"/>
                </a:solidFill>
                <a:effectLst/>
                <a:latin typeface="Consolas" panose="020B0609020204030204" pitchFamily="49" charset="0"/>
              </a:rPr>
              <a:t>main</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Dog </a:t>
            </a:r>
            <a:r>
              <a:rPr kumimoji="0" lang="en-US" altLang="en-US" sz="1400" b="0" i="0" u="none" strike="noStrike" cap="none" normalizeH="0" baseline="0" dirty="0">
                <a:ln>
                  <a:noFill/>
                </a:ln>
                <a:solidFill>
                  <a:srgbClr val="0086B3"/>
                </a:solidFill>
                <a:effectLst/>
                <a:latin typeface="Consolas" panose="020B0609020204030204" pitchFamily="49" charset="0"/>
              </a:rPr>
              <a:t>d</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183691"/>
                </a:solidFill>
                <a:effectLst/>
                <a:latin typeface="Consolas" panose="020B0609020204030204" pitchFamily="49" charset="0"/>
              </a:rPr>
              <a:t>"Angel"</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13</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183691"/>
                </a:solidFill>
                <a:effectLst/>
                <a:latin typeface="Consolas" panose="020B0609020204030204" pitchFamily="49" charset="0"/>
              </a:rPr>
              <a:t>"black"</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Cat </a:t>
            </a:r>
            <a:r>
              <a:rPr kumimoji="0" lang="en-US" altLang="en-US" sz="1400" b="0" i="0" u="none" strike="noStrike" cap="none" normalizeH="0" baseline="0" dirty="0">
                <a:ln>
                  <a:noFill/>
                </a:ln>
                <a:solidFill>
                  <a:srgbClr val="0086B3"/>
                </a:solidFill>
                <a:effectLst/>
                <a:latin typeface="Consolas" panose="020B0609020204030204" pitchFamily="49" charset="0"/>
              </a:rPr>
              <a:t>c</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183691"/>
                </a:solidFill>
                <a:effectLst/>
                <a:latin typeface="Consolas" panose="020B0609020204030204" pitchFamily="49" charset="0"/>
              </a:rPr>
              <a:t>"Mitzi"</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7</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183691"/>
                </a:solidFill>
                <a:effectLst/>
                <a:latin typeface="Consolas" panose="020B0609020204030204" pitchFamily="49" charset="0"/>
              </a:rPr>
              <a:t>"orange"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err="1">
                <a:ln>
                  <a:noFill/>
                </a:ln>
                <a:solidFill>
                  <a:srgbClr val="0086B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d</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err="1">
                <a:ln>
                  <a:noFill/>
                </a:ln>
                <a:solidFill>
                  <a:srgbClr val="0086B3"/>
                </a:solidFill>
                <a:effectLst/>
                <a:latin typeface="Consolas" panose="020B0609020204030204" pitchFamily="49" charset="0"/>
              </a:rPr>
              <a:t>printAnimal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0086B3"/>
                </a:solidFill>
                <a:effectLst/>
                <a:latin typeface="Consolas" panose="020B0609020204030204" pitchFamily="49" charset="0"/>
              </a:rPr>
              <a:t>c</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return </a:t>
            </a:r>
            <a:r>
              <a:rPr kumimoji="0" lang="en-US" altLang="en-US" sz="1400" b="0" i="0" u="none" strike="noStrike" cap="none" normalizeH="0" baseline="0" dirty="0">
                <a:ln>
                  <a:noFill/>
                </a:ln>
                <a:solidFill>
                  <a:srgbClr val="0086B3"/>
                </a:solidFill>
                <a:effectLst/>
                <a:latin typeface="Consolas" panose="020B0609020204030204" pitchFamily="49" charset="0"/>
              </a:rPr>
              <a:t>0</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1C780BB6-E0D7-4168-B9B4-D10EE5139478}"/>
              </a:ext>
            </a:extLst>
          </p:cNvPr>
          <p:cNvSpPr/>
          <p:nvPr/>
        </p:nvSpPr>
        <p:spPr>
          <a:xfrm>
            <a:off x="7456449" y="4425125"/>
            <a:ext cx="2425985" cy="646331"/>
          </a:xfrm>
          <a:prstGeom prst="rect">
            <a:avLst/>
          </a:prstGeom>
        </p:spPr>
        <p:txBody>
          <a:bodyPr wrap="none">
            <a:spAutoFit/>
          </a:bodyPr>
          <a:lstStyle/>
          <a:p>
            <a:r>
              <a:rPr lang="en-US" dirty="0"/>
              <a:t>The animal’s type is dog</a:t>
            </a:r>
          </a:p>
          <a:p>
            <a:r>
              <a:rPr lang="en-US" dirty="0"/>
              <a:t>The animal’s type is cat</a:t>
            </a:r>
          </a:p>
        </p:txBody>
      </p:sp>
    </p:spTree>
    <p:extLst>
      <p:ext uri="{BB962C8B-B14F-4D97-AF65-F5344CB8AC3E}">
        <p14:creationId xmlns:p14="http://schemas.microsoft.com/office/powerpoint/2010/main" val="6727732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כותרת משנה 4">
            <a:extLst>
              <a:ext uri="{FF2B5EF4-FFF2-40B4-BE49-F238E27FC236}">
                <a16:creationId xmlns:a16="http://schemas.microsoft.com/office/drawing/2014/main" id="{CB94715F-75B6-4FF6-B0CF-1B0B38E7B3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2955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2</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Inheritance</a:t>
            </a:r>
          </a:p>
        </p:txBody>
      </p:sp>
      <p:sp>
        <p:nvSpPr>
          <p:cNvPr id="8" name="Content Placeholder 2">
            <a:extLst>
              <a:ext uri="{FF2B5EF4-FFF2-40B4-BE49-F238E27FC236}">
                <a16:creationId xmlns:a16="http://schemas.microsoft.com/office/drawing/2014/main" id="{D1D8CD36-26FF-405C-BB73-59F652874066}"/>
              </a:ext>
            </a:extLst>
          </p:cNvPr>
          <p:cNvSpPr txBox="1">
            <a:spLocks/>
          </p:cNvSpPr>
          <p:nvPr/>
        </p:nvSpPr>
        <p:spPr>
          <a:xfrm>
            <a:off x="435429" y="1513114"/>
            <a:ext cx="11350171"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l"/>
            <a:r>
              <a:rPr lang="en-US" sz="2400" b="0" i="0" dirty="0">
                <a:effectLst/>
                <a:latin typeface="euclid_circular_a"/>
              </a:rPr>
              <a:t>Inheritance is an </a:t>
            </a:r>
            <a:r>
              <a:rPr lang="en-US" sz="2400" b="1" i="0" dirty="0">
                <a:effectLst/>
                <a:latin typeface="euclid_circular_a"/>
              </a:rPr>
              <a:t>is-a relationship</a:t>
            </a:r>
            <a:r>
              <a:rPr lang="en-US" sz="2400" b="0" i="0" dirty="0">
                <a:effectLst/>
                <a:latin typeface="euclid_circular_a"/>
              </a:rPr>
              <a:t>. We use inheritance only if an </a:t>
            </a:r>
            <a:r>
              <a:rPr lang="en-US" sz="2400" b="1" i="0" dirty="0">
                <a:effectLst/>
                <a:latin typeface="euclid_circular_a"/>
              </a:rPr>
              <a:t>is-a relationship</a:t>
            </a:r>
            <a:r>
              <a:rPr lang="en-US" sz="2400" b="0" i="0" dirty="0">
                <a:effectLst/>
                <a:latin typeface="euclid_circular_a"/>
              </a:rPr>
              <a:t> is present between the two classes. For example a car is a vehicle, </a:t>
            </a:r>
            <a:r>
              <a:rPr lang="en-US" sz="2400" dirty="0">
                <a:latin typeface="euclid_circular_a"/>
              </a:rPr>
              <a:t>o</a:t>
            </a:r>
            <a:r>
              <a:rPr lang="en-US" sz="2400" b="0" i="0" dirty="0">
                <a:effectLst/>
                <a:latin typeface="euclid_circular_a"/>
              </a:rPr>
              <a:t>range is a fruit, a dog is an animal.</a:t>
            </a:r>
            <a:endParaRPr lang="en-US" sz="2400" dirty="0">
              <a:latin typeface="+mj-lt"/>
            </a:endParaRPr>
          </a:p>
          <a:p>
            <a:pPr>
              <a:lnSpc>
                <a:spcPct val="150000"/>
              </a:lnSpc>
            </a:pPr>
            <a:r>
              <a:rPr lang="en-US" sz="2400" dirty="0">
                <a:latin typeface="+mj-lt"/>
              </a:rPr>
              <a:t>When creating a class, instead of writing completely new data members and member functions, the programmer can designate that the new class should inherit the members of an existing class.</a:t>
            </a:r>
            <a:endParaRPr lang="he-IL" sz="2400" dirty="0">
              <a:latin typeface="+mj-lt"/>
            </a:endParaRPr>
          </a:p>
          <a:p>
            <a:pPr>
              <a:lnSpc>
                <a:spcPct val="150000"/>
              </a:lnSpc>
            </a:pPr>
            <a:r>
              <a:rPr lang="en-US" sz="2400" dirty="0">
                <a:latin typeface="+mj-lt"/>
              </a:rPr>
              <a:t>This existing class is called the base class, and the new class is referred to as the derived class.</a:t>
            </a:r>
          </a:p>
        </p:txBody>
      </p:sp>
    </p:spTree>
    <p:extLst>
      <p:ext uri="{BB962C8B-B14F-4D97-AF65-F5344CB8AC3E}">
        <p14:creationId xmlns:p14="http://schemas.microsoft.com/office/powerpoint/2010/main" val="2616939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20</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dirty="0"/>
          </a:p>
        </p:txBody>
      </p:sp>
      <p:sp>
        <p:nvSpPr>
          <p:cNvPr id="8" name="Content Placeholder 2">
            <a:extLst>
              <a:ext uri="{FF2B5EF4-FFF2-40B4-BE49-F238E27FC236}">
                <a16:creationId xmlns:a16="http://schemas.microsoft.com/office/drawing/2014/main" id="{D1D8CD36-26FF-405C-BB73-59F652874066}"/>
              </a:ext>
            </a:extLst>
          </p:cNvPr>
          <p:cNvSpPr txBox="1">
            <a:spLocks/>
          </p:cNvSpPr>
          <p:nvPr/>
        </p:nvSpPr>
        <p:spPr>
          <a:xfrm>
            <a:off x="435429" y="1513114"/>
            <a:ext cx="11350171"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l"/>
            <a:r>
              <a:rPr lang="en-US" sz="2400" b="0" i="0" dirty="0">
                <a:effectLst/>
                <a:latin typeface="euclid_circular_a"/>
              </a:rPr>
              <a:t>Abstract class defines an abstract type which </a:t>
            </a:r>
            <a:r>
              <a:rPr lang="en-US" sz="2400" b="1" i="0" dirty="0">
                <a:effectLst/>
                <a:latin typeface="euclid_circular_a"/>
              </a:rPr>
              <a:t>cannot be instantiated </a:t>
            </a:r>
            <a:r>
              <a:rPr lang="en-US" sz="2400" i="0" dirty="0">
                <a:effectLst/>
                <a:latin typeface="euclid_circular_a"/>
              </a:rPr>
              <a:t>(we cannot create an object of the class)</a:t>
            </a:r>
            <a:r>
              <a:rPr lang="en-US" sz="2400" b="0" i="0" dirty="0">
                <a:effectLst/>
                <a:latin typeface="euclid_circular_a"/>
              </a:rPr>
              <a:t>, but can be used as a base class.</a:t>
            </a:r>
          </a:p>
          <a:p>
            <a:pPr algn="l"/>
            <a:r>
              <a:rPr lang="en-US" sz="2400" b="0" i="0" dirty="0">
                <a:effectLst/>
                <a:latin typeface="euclid_circular_a"/>
              </a:rPr>
              <a:t>Abstract classes are used to represent general concepts (for example, Shape, Animal), which can be used as base classes for concrete classes (for example, Circle, Dog).</a:t>
            </a:r>
          </a:p>
          <a:p>
            <a:pPr algn="l"/>
            <a:r>
              <a:rPr lang="en-US" sz="2400" b="0" i="0" dirty="0">
                <a:effectLst/>
                <a:latin typeface="euclid_circular_a"/>
              </a:rPr>
              <a:t>Abstract types cannot be used as parameter types, as function return types, or as the type of an explicit conversion.</a:t>
            </a:r>
          </a:p>
          <a:p>
            <a:pPr algn="l"/>
            <a:r>
              <a:rPr lang="en-US" sz="2400" b="0" i="0" dirty="0">
                <a:effectLst/>
                <a:latin typeface="euclid_circular_a"/>
              </a:rPr>
              <a:t>Pointers and references to an abstract class can be declared.</a:t>
            </a:r>
          </a:p>
        </p:txBody>
      </p:sp>
      <p:sp>
        <p:nvSpPr>
          <p:cNvPr id="2" name="Title 1">
            <a:extLst>
              <a:ext uri="{FF2B5EF4-FFF2-40B4-BE49-F238E27FC236}">
                <a16:creationId xmlns:a16="http://schemas.microsoft.com/office/drawing/2014/main" id="{45EC6860-CF81-440D-B818-FFB4EB759420}"/>
              </a:ext>
            </a:extLst>
          </p:cNvPr>
          <p:cNvSpPr txBox="1">
            <a:spLocks/>
          </p:cNvSpPr>
          <p:nvPr/>
        </p:nvSpPr>
        <p:spPr>
          <a:xfrm>
            <a:off x="762000" y="5204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Abstract Class</a:t>
            </a:r>
          </a:p>
        </p:txBody>
      </p:sp>
    </p:spTree>
    <p:extLst>
      <p:ext uri="{BB962C8B-B14F-4D97-AF65-F5344CB8AC3E}">
        <p14:creationId xmlns:p14="http://schemas.microsoft.com/office/powerpoint/2010/main" val="38452890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21</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dirty="0"/>
          </a:p>
        </p:txBody>
      </p:sp>
      <p:sp>
        <p:nvSpPr>
          <p:cNvPr id="8" name="Content Placeholder 2">
            <a:extLst>
              <a:ext uri="{FF2B5EF4-FFF2-40B4-BE49-F238E27FC236}">
                <a16:creationId xmlns:a16="http://schemas.microsoft.com/office/drawing/2014/main" id="{D1D8CD36-26FF-405C-BB73-59F652874066}"/>
              </a:ext>
            </a:extLst>
          </p:cNvPr>
          <p:cNvSpPr txBox="1">
            <a:spLocks/>
          </p:cNvSpPr>
          <p:nvPr/>
        </p:nvSpPr>
        <p:spPr>
          <a:xfrm>
            <a:off x="232229" y="1156229"/>
            <a:ext cx="11350171"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sz="2000" dirty="0">
                <a:latin typeface="euclid_circular_a"/>
              </a:rPr>
              <a:t>A pure virtual function is a virtual function for which we don’t have implementation, we only declare it. </a:t>
            </a:r>
          </a:p>
          <a:p>
            <a:r>
              <a:rPr lang="en-US" sz="2000" dirty="0">
                <a:latin typeface="euclid_circular_a"/>
              </a:rPr>
              <a:t>A pure virtual function is declared by assigning 0 in declaration:</a:t>
            </a:r>
          </a:p>
          <a:p>
            <a:r>
              <a:rPr lang="en-US" sz="2000" dirty="0">
                <a:latin typeface="euclid_circular_a"/>
              </a:rPr>
              <a:t>A class is abstract if it has at least one pure virtual function.</a:t>
            </a:r>
          </a:p>
        </p:txBody>
      </p:sp>
      <p:sp>
        <p:nvSpPr>
          <p:cNvPr id="2" name="Title 1">
            <a:extLst>
              <a:ext uri="{FF2B5EF4-FFF2-40B4-BE49-F238E27FC236}">
                <a16:creationId xmlns:a16="http://schemas.microsoft.com/office/drawing/2014/main" id="{45EC6860-CF81-440D-B818-FFB4EB759420}"/>
              </a:ext>
            </a:extLst>
          </p:cNvPr>
          <p:cNvSpPr txBox="1">
            <a:spLocks/>
          </p:cNvSpPr>
          <p:nvPr/>
        </p:nvSpPr>
        <p:spPr>
          <a:xfrm>
            <a:off x="0" y="308207"/>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Pure Virtual</a:t>
            </a:r>
          </a:p>
        </p:txBody>
      </p:sp>
      <p:sp>
        <p:nvSpPr>
          <p:cNvPr id="5" name="Rectangle 1">
            <a:extLst>
              <a:ext uri="{FF2B5EF4-FFF2-40B4-BE49-F238E27FC236}">
                <a16:creationId xmlns:a16="http://schemas.microsoft.com/office/drawing/2014/main" id="{3F9FC2CD-58EB-40E1-B682-52024C6272B5}"/>
              </a:ext>
            </a:extLst>
          </p:cNvPr>
          <p:cNvSpPr>
            <a:spLocks noChangeArrowheads="1"/>
          </p:cNvSpPr>
          <p:nvPr/>
        </p:nvSpPr>
        <p:spPr bwMode="auto">
          <a:xfrm>
            <a:off x="98997" y="2448867"/>
            <a:ext cx="714169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class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protected:</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1" i="0" u="none" strike="noStrike" cap="none" normalizeH="0" baseline="0" dirty="0">
                <a:ln>
                  <a:noFill/>
                </a:ln>
                <a:solidFill>
                  <a:srgbClr val="A71D5D"/>
                </a:solidFill>
                <a:effectLst/>
                <a:latin typeface="Consolas" panose="020B0609020204030204" pitchFamily="49" charset="0"/>
              </a:rPr>
              <a:t>virtual void </a:t>
            </a:r>
            <a:r>
              <a:rPr kumimoji="0" lang="en-US" altLang="en-US" sz="1400" b="1" i="0" u="none" strike="noStrike" cap="none" normalizeH="0" baseline="0" dirty="0">
                <a:ln>
                  <a:noFill/>
                </a:ln>
                <a:solidFill>
                  <a:srgbClr val="795DA3"/>
                </a:solidFill>
                <a:effectLst/>
                <a:latin typeface="Consolas" panose="020B0609020204030204" pitchFamily="49" charset="0"/>
              </a:rPr>
              <a:t>sound</a:t>
            </a:r>
            <a:r>
              <a:rPr kumimoji="0" lang="en-US" altLang="en-US" sz="1400" b="1" i="0" u="none" strike="noStrike" cap="none" normalizeH="0" baseline="0" dirty="0">
                <a:ln>
                  <a:noFill/>
                </a:ln>
                <a:solidFill>
                  <a:srgbClr val="63A35C"/>
                </a:solidFill>
                <a:effectLst/>
                <a:latin typeface="Consolas" panose="020B0609020204030204" pitchFamily="49" charset="0"/>
              </a:rPr>
              <a:t>() </a:t>
            </a:r>
            <a:r>
              <a:rPr kumimoji="0" lang="en-US" altLang="en-US" sz="1400" b="1" i="0" u="none" strike="noStrike" cap="none" normalizeH="0" baseline="0" dirty="0">
                <a:ln>
                  <a:noFill/>
                </a:ln>
                <a:solidFill>
                  <a:srgbClr val="A71D5D"/>
                </a:solidFill>
                <a:effectLst/>
                <a:latin typeface="Consolas" panose="020B0609020204030204" pitchFamily="49" charset="0"/>
              </a:rPr>
              <a:t>= </a:t>
            </a:r>
            <a:r>
              <a:rPr kumimoji="0" lang="en-US" altLang="en-US" sz="1400" b="1" i="0" u="none" strike="noStrike" cap="none" normalizeH="0" baseline="0" dirty="0">
                <a:ln>
                  <a:noFill/>
                </a:ln>
                <a:solidFill>
                  <a:srgbClr val="0086B3"/>
                </a:solidFill>
                <a:effectLst/>
                <a:latin typeface="Consolas" panose="020B0609020204030204" pitchFamily="49" charset="0"/>
              </a:rPr>
              <a:t>0</a:t>
            </a:r>
            <a:r>
              <a:rPr kumimoji="0" lang="en-US" altLang="en-US" sz="1400" b="1"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575E9D6-45C6-4E06-8108-9F67A827203E}"/>
              </a:ext>
            </a:extLst>
          </p:cNvPr>
          <p:cNvSpPr>
            <a:spLocks noChangeArrowheads="1"/>
          </p:cNvSpPr>
          <p:nvPr/>
        </p:nvSpPr>
        <p:spPr bwMode="auto">
          <a:xfrm>
            <a:off x="98997" y="4409109"/>
            <a:ext cx="1062847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71D5D"/>
                </a:solidFill>
                <a:effectLst/>
                <a:latin typeface="Consolas" panose="020B0609020204030204" pitchFamily="49" charset="0"/>
              </a:rPr>
              <a:t>class </a:t>
            </a:r>
            <a:r>
              <a:rPr kumimoji="0" lang="en-US" altLang="en-US" sz="1400" b="0" i="0" u="none" strike="noStrike" cap="none" normalizeH="0" baseline="0" dirty="0">
                <a:ln>
                  <a:noFill/>
                </a:ln>
                <a:solidFill>
                  <a:srgbClr val="008080"/>
                </a:solidFill>
                <a:effectLst/>
                <a:latin typeface="Consolas" panose="020B0609020204030204" pitchFamily="49" charset="0"/>
              </a:rPr>
              <a:t>Dog </a:t>
            </a:r>
            <a:r>
              <a:rPr kumimoji="0" lang="en-US" altLang="en-US" sz="1400" b="0" i="0" u="none" strike="noStrike" cap="none" normalizeH="0" baseline="0" dirty="0">
                <a:ln>
                  <a:noFill/>
                </a:ln>
                <a:solidFill>
                  <a:srgbClr val="A71D5D"/>
                </a:solidFill>
                <a:effectLst/>
                <a:latin typeface="Consolas" panose="020B0609020204030204" pitchFamily="49" charset="0"/>
              </a:rPr>
              <a:t>: public </a:t>
            </a:r>
            <a:r>
              <a:rPr kumimoji="0" lang="en-US" altLang="en-US" sz="1400" b="0" i="0" u="none" strike="noStrike" cap="none" normalizeH="0" baseline="0" dirty="0">
                <a:ln>
                  <a:noFill/>
                </a:ln>
                <a:solidFill>
                  <a:srgbClr val="008080"/>
                </a:solidFill>
                <a:effectLst/>
                <a:latin typeface="Consolas" panose="020B0609020204030204" pitchFamily="49" charset="0"/>
              </a:rPr>
              <a:t>Animal </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public:</a:t>
            </a:r>
            <a:br>
              <a:rPr kumimoji="0" lang="en-US" altLang="en-US" sz="1400" b="0" i="0" u="none" strike="noStrike" cap="none" normalizeH="0" baseline="0" dirty="0">
                <a:ln>
                  <a:noFill/>
                </a:ln>
                <a:solidFill>
                  <a:srgbClr val="A71D5D"/>
                </a:solidFill>
                <a:effectLst/>
                <a:latin typeface="Consolas" panose="020B0609020204030204" pitchFamily="49" charset="0"/>
              </a:rPr>
            </a:b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795DA3"/>
                </a:solidFill>
                <a:effectLst/>
                <a:latin typeface="Consolas" panose="020B0609020204030204" pitchFamily="49" charset="0"/>
              </a:rPr>
              <a:t>Dog</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int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const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a:ln>
                  <a:noFill/>
                </a:ln>
                <a:solidFill>
                  <a:srgbClr val="371F80"/>
                </a:solidFill>
                <a:effectLst/>
                <a:latin typeface="Consolas" panose="020B0609020204030204" pitchFamily="49" charset="0"/>
              </a:rPr>
              <a:t>string</a:t>
            </a:r>
            <a:r>
              <a:rPr kumimoji="0" lang="en-US" altLang="en-US" sz="1400" b="0" i="0" u="none" strike="noStrike" cap="none" normalizeH="0" baseline="0" dirty="0">
                <a:ln>
                  <a:noFill/>
                </a:ln>
                <a:solidFill>
                  <a:srgbClr val="A71D5D"/>
                </a:solidFill>
                <a:effectLst/>
                <a:latin typeface="Consolas" panose="020B0609020204030204" pitchFamily="49" charset="0"/>
              </a:rPr>
              <a:t>&amp; </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 </a:t>
            </a:r>
            <a:r>
              <a:rPr kumimoji="0" lang="en-US" altLang="en-US" sz="1400" b="0" i="0" u="none" strike="noStrike" cap="none" normalizeH="0" baseline="0" dirty="0">
                <a:ln>
                  <a:noFill/>
                </a:ln>
                <a:solidFill>
                  <a:srgbClr val="0086B3"/>
                </a:solidFill>
                <a:effectLst/>
                <a:latin typeface="Consolas" panose="020B0609020204030204" pitchFamily="49" charset="0"/>
              </a:rPr>
              <a:t>Animal</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name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333333"/>
                </a:solidFill>
                <a:effectLst/>
                <a:latin typeface="Consolas" panose="020B0609020204030204" pitchFamily="49" charset="0"/>
              </a:rPr>
              <a:t>age</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99007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a:t>
            </a:r>
            <a:r>
              <a:rPr kumimoji="0" lang="en-US" altLang="en-US" sz="1400" b="0" i="0" u="none" strike="noStrike" cap="none" normalizeH="0" baseline="0" dirty="0">
                <a:ln>
                  <a:noFill/>
                </a:ln>
                <a:solidFill>
                  <a:srgbClr val="333333"/>
                </a:solidFill>
                <a:effectLst/>
                <a:latin typeface="Consolas" panose="020B0609020204030204" pitchFamily="49" charset="0"/>
              </a:rPr>
              <a:t>color</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void </a:t>
            </a:r>
            <a:r>
              <a:rPr kumimoji="0" lang="en-US" altLang="en-US" sz="1400" b="0" i="0" u="none" strike="noStrike" cap="none" normalizeH="0" baseline="0" dirty="0">
                <a:ln>
                  <a:noFill/>
                </a:ln>
                <a:solidFill>
                  <a:srgbClr val="795DA3"/>
                </a:solidFill>
                <a:effectLst/>
                <a:latin typeface="Consolas" panose="020B0609020204030204" pitchFamily="49" charset="0"/>
              </a:rPr>
              <a:t>sound</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A71D5D"/>
                </a:solidFill>
                <a:effectLst/>
                <a:latin typeface="Consolas" panose="020B0609020204030204" pitchFamily="49" charset="0"/>
              </a:rPr>
              <a:t>override </a:t>
            </a:r>
            <a:r>
              <a:rPr kumimoji="0" lang="en-US" altLang="en-US" sz="1400" b="0" i="0" u="none" strike="noStrike" cap="none" normalizeH="0" baseline="0" dirty="0">
                <a:ln>
                  <a:noFill/>
                </a:ln>
                <a:solidFill>
                  <a:srgbClr val="63A35C"/>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cout</a:t>
            </a:r>
            <a:r>
              <a:rPr kumimoji="0" lang="en-US" altLang="en-US" sz="1400" b="0" i="0" u="none" strike="noStrike" cap="none" normalizeH="0" baseline="0" dirty="0">
                <a:ln>
                  <a:noFill/>
                </a:ln>
                <a:solidFill>
                  <a:srgbClr val="0086B3"/>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a:t>
            </a:r>
            <a:r>
              <a:rPr kumimoji="0" lang="en-US" altLang="en-US" sz="1400" b="0" i="0" u="none" strike="noStrike" cap="none" normalizeH="0" baseline="0" dirty="0">
                <a:ln>
                  <a:noFill/>
                </a:ln>
                <a:solidFill>
                  <a:srgbClr val="183691"/>
                </a:solidFill>
                <a:effectLst/>
                <a:latin typeface="Consolas" panose="020B0609020204030204" pitchFamily="49" charset="0"/>
              </a:rPr>
              <a:t>"woof </a:t>
            </a:r>
            <a:r>
              <a:rPr kumimoji="0" lang="en-US" altLang="en-US" sz="1400" b="0" i="0" u="none" strike="noStrike" cap="none" normalizeH="0" baseline="0" dirty="0" err="1">
                <a:ln>
                  <a:noFill/>
                </a:ln>
                <a:solidFill>
                  <a:srgbClr val="183691"/>
                </a:solidFill>
                <a:effectLst/>
                <a:latin typeface="Consolas" panose="020B0609020204030204" pitchFamily="49" charset="0"/>
              </a:rPr>
              <a:t>woof</a:t>
            </a:r>
            <a:r>
              <a:rPr kumimoji="0" lang="en-US" altLang="en-US" sz="1400" b="0" i="0" u="none" strike="noStrike" cap="none" normalizeH="0" baseline="0" dirty="0">
                <a:ln>
                  <a:noFill/>
                </a:ln>
                <a:solidFill>
                  <a:srgbClr val="183691"/>
                </a:solidFill>
                <a:effectLst/>
                <a:latin typeface="Consolas" panose="020B0609020204030204" pitchFamily="49" charset="0"/>
              </a:rPr>
              <a:t>" </a:t>
            </a:r>
            <a:r>
              <a:rPr kumimoji="0" lang="en-US" altLang="en-US" sz="1400" b="0" i="0" u="none" strike="noStrike" cap="none" normalizeH="0" baseline="0" dirty="0">
                <a:ln>
                  <a:noFill/>
                </a:ln>
                <a:solidFill>
                  <a:srgbClr val="008080"/>
                </a:solidFill>
                <a:effectLst/>
                <a:latin typeface="Consolas" panose="020B0609020204030204" pitchFamily="49" charset="0"/>
              </a:rPr>
              <a:t>&lt;&lt; std</a:t>
            </a:r>
            <a:r>
              <a:rPr kumimoji="0" lang="en-US" altLang="en-US" sz="1400" b="0" i="0" u="none" strike="noStrike" cap="none" normalizeH="0" baseline="0" dirty="0">
                <a:ln>
                  <a:noFill/>
                </a:ln>
                <a:solidFill>
                  <a:srgbClr val="A71D5D"/>
                </a:solidFill>
                <a:effectLst/>
                <a:latin typeface="Consolas" panose="020B0609020204030204" pitchFamily="49" charset="0"/>
              </a:rPr>
              <a:t>::</a:t>
            </a:r>
            <a:r>
              <a:rPr kumimoji="0" lang="en-US" altLang="en-US" sz="1400" b="0" i="0" u="none" strike="noStrike" cap="none" normalizeH="0" baseline="0" dirty="0" err="1">
                <a:ln>
                  <a:noFill/>
                </a:ln>
                <a:solidFill>
                  <a:srgbClr val="0086B3"/>
                </a:solidFill>
                <a:effectLst/>
                <a:latin typeface="Consolas" panose="020B0609020204030204" pitchFamily="49" charset="0"/>
              </a:rPr>
              <a:t>endl</a:t>
            </a:r>
            <a:r>
              <a:rPr kumimoji="0" lang="en-US" altLang="en-US" sz="1400" b="0" i="0" u="none" strike="noStrike" cap="none" normalizeH="0" baseline="0" dirty="0">
                <a:ln>
                  <a:noFill/>
                </a:ln>
                <a:solidFill>
                  <a:srgbClr val="63A35C"/>
                </a:solidFill>
                <a:effectLst/>
                <a:latin typeface="Consolas" panose="020B0609020204030204" pitchFamily="49" charset="0"/>
              </a:rPr>
              <a:t>; }</a:t>
            </a:r>
            <a:br>
              <a:rPr kumimoji="0" lang="en-US" altLang="en-US" sz="1400" b="0" i="0" u="none" strike="noStrike" cap="none" normalizeH="0" baseline="0" dirty="0">
                <a:ln>
                  <a:noFill/>
                </a:ln>
                <a:solidFill>
                  <a:srgbClr val="63A35C"/>
                </a:solidFill>
                <a:effectLst/>
                <a:latin typeface="Consolas" panose="020B0609020204030204" pitchFamily="49" charset="0"/>
              </a:rPr>
            </a:br>
            <a:r>
              <a:rPr kumimoji="0" lang="en-US" altLang="en-US" sz="1400" b="0" i="0" u="none" strike="noStrike" cap="none" normalizeH="0" baseline="0" dirty="0">
                <a:ln>
                  <a:noFill/>
                </a:ln>
                <a:solidFill>
                  <a:srgbClr val="63A35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ECD4C2EA-E700-4FB2-A650-451EB0E97E6B}"/>
              </a:ext>
            </a:extLst>
          </p:cNvPr>
          <p:cNvSpPr>
            <a:spLocks noChangeArrowheads="1"/>
          </p:cNvSpPr>
          <p:nvPr/>
        </p:nvSpPr>
        <p:spPr bwMode="auto">
          <a:xfrm>
            <a:off x="8887522" y="2748407"/>
            <a:ext cx="17139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80"/>
                </a:solidFill>
                <a:effectLst/>
                <a:latin typeface="Consolas" panose="020B0609020204030204" pitchFamily="49" charset="0"/>
              </a:rPr>
              <a:t>Animal </a:t>
            </a:r>
            <a:r>
              <a:rPr kumimoji="0" lang="en-US" altLang="en-US" sz="2400" b="0" i="0" u="none" strike="noStrike" cap="none" normalizeH="0" baseline="0" dirty="0">
                <a:ln>
                  <a:noFill/>
                </a:ln>
                <a:solidFill>
                  <a:srgbClr val="333333"/>
                </a:solidFill>
                <a:effectLst/>
                <a:latin typeface="Consolas" panose="020B0609020204030204" pitchFamily="49" charset="0"/>
              </a:rPr>
              <a:t>a</a:t>
            </a:r>
            <a:r>
              <a:rPr kumimoji="0" lang="en-US" altLang="en-US" sz="2400" b="0" i="0" u="none" strike="noStrike" cap="none" normalizeH="0" baseline="0" dirty="0">
                <a:ln>
                  <a:noFill/>
                </a:ln>
                <a:solidFill>
                  <a:srgbClr val="63A35C"/>
                </a:solidFill>
                <a:effectLst/>
                <a:latin typeface="Consolas" panose="020B06090202040302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2" name="תיבת טקסט 11">
            <a:extLst>
              <a:ext uri="{FF2B5EF4-FFF2-40B4-BE49-F238E27FC236}">
                <a16:creationId xmlns:a16="http://schemas.microsoft.com/office/drawing/2014/main" id="{96637F90-C168-4D87-943F-62F87400BD9F}"/>
              </a:ext>
            </a:extLst>
          </p:cNvPr>
          <p:cNvSpPr txBox="1"/>
          <p:nvPr/>
        </p:nvSpPr>
        <p:spPr>
          <a:xfrm>
            <a:off x="7587550" y="2391121"/>
            <a:ext cx="4505453" cy="400110"/>
          </a:xfrm>
          <a:prstGeom prst="rect">
            <a:avLst/>
          </a:prstGeom>
          <a:noFill/>
        </p:spPr>
        <p:txBody>
          <a:bodyPr wrap="square">
            <a:spAutoFit/>
          </a:bodyPr>
          <a:lstStyle/>
          <a:p>
            <a:r>
              <a:rPr lang="en-US" sz="2000" b="0" i="0" dirty="0">
                <a:solidFill>
                  <a:schemeClr val="tx2"/>
                </a:solidFill>
                <a:effectLst/>
              </a:rPr>
              <a:t>If we try to create an instance of Animal:</a:t>
            </a:r>
          </a:p>
        </p:txBody>
      </p:sp>
      <p:sp>
        <p:nvSpPr>
          <p:cNvPr id="14" name="תיבת טקסט 13">
            <a:extLst>
              <a:ext uri="{FF2B5EF4-FFF2-40B4-BE49-F238E27FC236}">
                <a16:creationId xmlns:a16="http://schemas.microsoft.com/office/drawing/2014/main" id="{D99042D0-C278-491F-AC5D-AF8378DD4BC4}"/>
              </a:ext>
            </a:extLst>
          </p:cNvPr>
          <p:cNvSpPr txBox="1"/>
          <p:nvPr/>
        </p:nvSpPr>
        <p:spPr>
          <a:xfrm>
            <a:off x="8214322" y="3234964"/>
            <a:ext cx="3501310" cy="400110"/>
          </a:xfrm>
          <a:prstGeom prst="rect">
            <a:avLst/>
          </a:prstGeom>
          <a:noFill/>
        </p:spPr>
        <p:txBody>
          <a:bodyPr wrap="square">
            <a:spAutoFit/>
          </a:bodyPr>
          <a:lstStyle/>
          <a:p>
            <a:r>
              <a:rPr lang="en-US" sz="2000" dirty="0">
                <a:solidFill>
                  <a:schemeClr val="tx2"/>
                </a:solidFill>
                <a:latin typeface="+mj-lt"/>
              </a:rPr>
              <a:t>we will get a compilation error</a:t>
            </a:r>
            <a:endParaRPr lang="en-US" sz="2000" b="0" i="0" dirty="0">
              <a:solidFill>
                <a:schemeClr val="tx2"/>
              </a:solidFill>
              <a:effectLst/>
              <a:latin typeface="+mj-lt"/>
            </a:endParaRPr>
          </a:p>
        </p:txBody>
      </p:sp>
    </p:spTree>
    <p:extLst>
      <p:ext uri="{BB962C8B-B14F-4D97-AF65-F5344CB8AC3E}">
        <p14:creationId xmlns:p14="http://schemas.microsoft.com/office/powerpoint/2010/main" val="6434000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22</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dirty="0"/>
          </a:p>
        </p:txBody>
      </p:sp>
      <p:sp>
        <p:nvSpPr>
          <p:cNvPr id="8" name="Content Placeholder 2">
            <a:extLst>
              <a:ext uri="{FF2B5EF4-FFF2-40B4-BE49-F238E27FC236}">
                <a16:creationId xmlns:a16="http://schemas.microsoft.com/office/drawing/2014/main" id="{D1D8CD36-26FF-405C-BB73-59F652874066}"/>
              </a:ext>
            </a:extLst>
          </p:cNvPr>
          <p:cNvSpPr txBox="1">
            <a:spLocks/>
          </p:cNvSpPr>
          <p:nvPr/>
        </p:nvSpPr>
        <p:spPr>
          <a:xfrm>
            <a:off x="232229" y="1290044"/>
            <a:ext cx="11350171"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sz="2400" dirty="0"/>
              <a:t>We can have pointers and references of abstract class type.</a:t>
            </a:r>
          </a:p>
          <a:p>
            <a:r>
              <a:rPr lang="en-US" sz="2400" dirty="0"/>
              <a:t>If we do not override the pure virtual function in derived class, then derived class also becomes abstract class.</a:t>
            </a:r>
          </a:p>
          <a:p>
            <a:r>
              <a:rPr lang="en-US" sz="2400" dirty="0"/>
              <a:t>But abstract classes cannot be used for:</a:t>
            </a:r>
          </a:p>
          <a:p>
            <a:pPr lvl="1"/>
            <a:r>
              <a:rPr lang="en-US" sz="2400" dirty="0"/>
              <a:t>Variables or member data</a:t>
            </a:r>
          </a:p>
          <a:p>
            <a:pPr lvl="1"/>
            <a:r>
              <a:rPr lang="en-US" sz="2400" dirty="0"/>
              <a:t>Argument types</a:t>
            </a:r>
          </a:p>
          <a:p>
            <a:pPr lvl="1"/>
            <a:r>
              <a:rPr lang="en-US" sz="2400" dirty="0"/>
              <a:t>Function return types</a:t>
            </a:r>
          </a:p>
          <a:p>
            <a:pPr lvl="1"/>
            <a:r>
              <a:rPr lang="en-US" sz="2400" dirty="0"/>
              <a:t>Types of explicit conversions</a:t>
            </a:r>
          </a:p>
          <a:p>
            <a:r>
              <a:rPr lang="en-US" sz="2400" dirty="0"/>
              <a:t>constructors and destructors for abstract classes can call other member functions, except pure virtual functions.</a:t>
            </a:r>
            <a:endParaRPr lang="en-US" sz="2400" dirty="0">
              <a:latin typeface="euclid_circular_a"/>
            </a:endParaRPr>
          </a:p>
        </p:txBody>
      </p:sp>
      <p:sp>
        <p:nvSpPr>
          <p:cNvPr id="2" name="Title 1">
            <a:extLst>
              <a:ext uri="{FF2B5EF4-FFF2-40B4-BE49-F238E27FC236}">
                <a16:creationId xmlns:a16="http://schemas.microsoft.com/office/drawing/2014/main" id="{45EC6860-CF81-440D-B818-FFB4EB759420}"/>
              </a:ext>
            </a:extLst>
          </p:cNvPr>
          <p:cNvSpPr txBox="1">
            <a:spLocks/>
          </p:cNvSpPr>
          <p:nvPr/>
        </p:nvSpPr>
        <p:spPr>
          <a:xfrm>
            <a:off x="0" y="308207"/>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Pure Virtual</a:t>
            </a:r>
          </a:p>
        </p:txBody>
      </p:sp>
    </p:spTree>
    <p:extLst>
      <p:ext uri="{BB962C8B-B14F-4D97-AF65-F5344CB8AC3E}">
        <p14:creationId xmlns:p14="http://schemas.microsoft.com/office/powerpoint/2010/main" val="2578439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DB3FAA7-6FEE-4072-8FA7-AD22CB0A679B}"/>
              </a:ext>
            </a:extLst>
          </p:cNvPr>
          <p:cNvSpPr>
            <a:spLocks noChangeArrowheads="1"/>
          </p:cNvSpPr>
          <p:nvPr/>
        </p:nvSpPr>
        <p:spPr bwMode="auto">
          <a:xfrm>
            <a:off x="209834" y="593174"/>
            <a:ext cx="568296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69896"/>
                </a:solidFill>
                <a:effectLst/>
                <a:latin typeface="Consolas" panose="020B0609020204030204" pitchFamily="49" charset="0"/>
              </a:rPr>
              <a:t>// base class</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err="1">
                <a:ln>
                  <a:noFill/>
                </a:ln>
                <a:solidFill>
                  <a:srgbClr val="A71D5D"/>
                </a:solidFill>
                <a:effectLst/>
                <a:latin typeface="Consolas" panose="020B0609020204030204" pitchFamily="49" charset="0"/>
              </a:rPr>
              <a:t>class</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Animal </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public:</a:t>
            </a:r>
            <a:br>
              <a:rPr kumimoji="0" lang="en-US" altLang="en-US" sz="1600" b="0" i="0" u="none" strike="noStrike" cap="none" normalizeH="0" baseline="0" dirty="0">
                <a:ln>
                  <a:noFill/>
                </a:ln>
                <a:solidFill>
                  <a:srgbClr val="A71D5D"/>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    void </a:t>
            </a:r>
            <a:r>
              <a:rPr kumimoji="0" lang="en-US" altLang="en-US" sz="1600" b="0" i="0" u="none" strike="noStrike" cap="none" normalizeH="0" baseline="0" dirty="0">
                <a:ln>
                  <a:noFill/>
                </a:ln>
                <a:solidFill>
                  <a:srgbClr val="795DA3"/>
                </a:solidFill>
                <a:effectLst/>
                <a:latin typeface="Consolas" panose="020B0609020204030204" pitchFamily="49" charset="0"/>
              </a:rPr>
              <a:t>eat</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a:ln>
                  <a:noFill/>
                </a:ln>
                <a:solidFill>
                  <a:srgbClr val="183691"/>
                </a:solidFill>
                <a:effectLst/>
                <a:latin typeface="Consolas" panose="020B0609020204030204" pitchFamily="49" charset="0"/>
              </a:rPr>
              <a:t>"I can eat!"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void </a:t>
            </a:r>
            <a:r>
              <a:rPr kumimoji="0" lang="en-US" altLang="en-US" sz="1600" b="0" i="0" u="none" strike="noStrike" cap="none" normalizeH="0" baseline="0" dirty="0">
                <a:ln>
                  <a:noFill/>
                </a:ln>
                <a:solidFill>
                  <a:srgbClr val="795DA3"/>
                </a:solidFill>
                <a:effectLst/>
                <a:latin typeface="Consolas" panose="020B0609020204030204" pitchFamily="49" charset="0"/>
              </a:rPr>
              <a:t>sleep</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a:ln>
                  <a:noFill/>
                </a:ln>
                <a:solidFill>
                  <a:srgbClr val="183691"/>
                </a:solidFill>
                <a:effectLst/>
                <a:latin typeface="Consolas" panose="020B0609020204030204" pitchFamily="49" charset="0"/>
              </a:rPr>
              <a:t>"I can sleep!"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097B6F7-60F2-4168-8B89-638B12A6206C}"/>
              </a:ext>
            </a:extLst>
          </p:cNvPr>
          <p:cNvSpPr>
            <a:spLocks noChangeArrowheads="1"/>
          </p:cNvSpPr>
          <p:nvPr/>
        </p:nvSpPr>
        <p:spPr bwMode="auto">
          <a:xfrm>
            <a:off x="209834" y="3830189"/>
            <a:ext cx="5570756"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69896"/>
                </a:solidFill>
                <a:effectLst/>
                <a:latin typeface="Consolas" panose="020B0609020204030204" pitchFamily="49" charset="0"/>
              </a:rPr>
              <a:t>// derived class</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err="1">
                <a:ln>
                  <a:noFill/>
                </a:ln>
                <a:solidFill>
                  <a:srgbClr val="A71D5D"/>
                </a:solidFill>
                <a:effectLst/>
                <a:latin typeface="Consolas" panose="020B0609020204030204" pitchFamily="49" charset="0"/>
              </a:rPr>
              <a:t>class</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a:ln>
                  <a:noFill/>
                </a:ln>
                <a:solidFill>
                  <a:srgbClr val="A71D5D"/>
                </a:solidFill>
                <a:effectLst/>
                <a:latin typeface="Consolas" panose="020B0609020204030204" pitchFamily="49" charset="0"/>
              </a:rPr>
              <a:t>: public </a:t>
            </a:r>
            <a:r>
              <a:rPr kumimoji="0" lang="en-US" altLang="en-US" sz="1600" b="0" i="0" u="none" strike="noStrike" cap="none" normalizeH="0" baseline="0" dirty="0">
                <a:ln>
                  <a:noFill/>
                </a:ln>
                <a:solidFill>
                  <a:srgbClr val="008080"/>
                </a:solidFill>
                <a:effectLst/>
                <a:latin typeface="Consolas" panose="020B0609020204030204" pitchFamily="49" charset="0"/>
              </a:rPr>
              <a:t>Animal </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public:</a:t>
            </a:r>
            <a:br>
              <a:rPr kumimoji="0" lang="en-US" altLang="en-US" sz="1600" b="0" i="0" u="none" strike="noStrike" cap="none" normalizeH="0" baseline="0" dirty="0">
                <a:ln>
                  <a:noFill/>
                </a:ln>
                <a:solidFill>
                  <a:srgbClr val="A71D5D"/>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    void </a:t>
            </a:r>
            <a:r>
              <a:rPr kumimoji="0" lang="en-US" altLang="en-US" sz="1600" b="0" i="0" u="none" strike="noStrike" cap="none" normalizeH="0" baseline="0" dirty="0">
                <a:ln>
                  <a:noFill/>
                </a:ln>
                <a:solidFill>
                  <a:srgbClr val="795DA3"/>
                </a:solidFill>
                <a:effectLst/>
                <a:latin typeface="Consolas" panose="020B0609020204030204" pitchFamily="49" charset="0"/>
              </a:rPr>
              <a:t>bark</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a:ln>
                  <a:noFill/>
                </a:ln>
                <a:solidFill>
                  <a:srgbClr val="183691"/>
                </a:solidFill>
                <a:effectLst/>
                <a:latin typeface="Consolas" panose="020B0609020204030204" pitchFamily="49" charset="0"/>
              </a:rPr>
              <a:t>"I can bark!" </a:t>
            </a:r>
            <a:r>
              <a:rPr kumimoji="0" lang="en-US" altLang="en-US" sz="1600" b="0" i="0" u="none" strike="noStrike" cap="none" normalizeH="0" baseline="0" dirty="0">
                <a:ln>
                  <a:noFill/>
                </a:ln>
                <a:solidFill>
                  <a:srgbClr val="008080"/>
                </a:solidFill>
                <a:effectLst/>
                <a:latin typeface="Consolas" panose="020B0609020204030204" pitchFamily="49" charset="0"/>
              </a:rPr>
              <a:t>&lt;&lt; 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endl</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68A6DDA-52C2-4F13-9C63-56D281420D08}"/>
              </a:ext>
            </a:extLst>
          </p:cNvPr>
          <p:cNvSpPr>
            <a:spLocks noChangeArrowheads="1"/>
          </p:cNvSpPr>
          <p:nvPr/>
        </p:nvSpPr>
        <p:spPr bwMode="auto">
          <a:xfrm>
            <a:off x="7084671" y="874455"/>
            <a:ext cx="4897495"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795DA3"/>
                </a:solidFill>
                <a:effectLst/>
                <a:latin typeface="Consolas" panose="020B0609020204030204" pitchFamily="49" charset="0"/>
              </a:rPr>
              <a:t>main</a:t>
            </a:r>
            <a:r>
              <a:rPr kumimoji="0" lang="en-US" altLang="en-US" sz="1600" b="0" i="0" u="none" strike="noStrike" cap="none" normalizeH="0" baseline="0" dirty="0">
                <a:ln>
                  <a:noFill/>
                </a:ln>
                <a:solidFill>
                  <a:srgbClr val="63A35C"/>
                </a:solidFill>
                <a:effectLst/>
                <a:latin typeface="Consolas" panose="020B0609020204030204" pitchFamily="49" charset="0"/>
              </a:rPr>
              <a:t>() {</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Create object of the Dog class</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969896"/>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err="1">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Calling members of the base class</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969896"/>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dog</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eat</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dog</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sleep</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Calling member of the derived class</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969896"/>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dog</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bark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return </a:t>
            </a:r>
            <a:r>
              <a:rPr kumimoji="0" lang="en-US" altLang="en-US" sz="1600" b="0" i="0" u="none" strike="noStrike" cap="none" normalizeH="0" baseline="0" dirty="0">
                <a:ln>
                  <a:noFill/>
                </a:ln>
                <a:solidFill>
                  <a:srgbClr val="0086B3"/>
                </a:solidFill>
                <a:effectLst/>
                <a:latin typeface="Consolas" panose="020B0609020204030204" pitchFamily="49" charset="0"/>
              </a:rPr>
              <a:t>0</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3F56810-1612-4ABC-B81B-00E7100E0E12}"/>
              </a:ext>
            </a:extLst>
          </p:cNvPr>
          <p:cNvSpPr/>
          <p:nvPr/>
        </p:nvSpPr>
        <p:spPr>
          <a:xfrm>
            <a:off x="9751536" y="3137691"/>
            <a:ext cx="1247136" cy="923330"/>
          </a:xfrm>
          <a:prstGeom prst="rect">
            <a:avLst/>
          </a:prstGeom>
        </p:spPr>
        <p:txBody>
          <a:bodyPr wrap="none">
            <a:spAutoFit/>
          </a:bodyPr>
          <a:lstStyle/>
          <a:p>
            <a:r>
              <a:rPr lang="en-US" dirty="0"/>
              <a:t>I can eat!</a:t>
            </a:r>
          </a:p>
          <a:p>
            <a:r>
              <a:rPr lang="en-US" dirty="0"/>
              <a:t>I can sleep!</a:t>
            </a:r>
          </a:p>
          <a:p>
            <a:r>
              <a:rPr lang="en-US" dirty="0"/>
              <a:t>I can bark!</a:t>
            </a:r>
          </a:p>
        </p:txBody>
      </p:sp>
    </p:spTree>
    <p:extLst>
      <p:ext uri="{BB962C8B-B14F-4D97-AF65-F5344CB8AC3E}">
        <p14:creationId xmlns:p14="http://schemas.microsoft.com/office/powerpoint/2010/main" val="30606245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4</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0" y="432373"/>
            <a:ext cx="10972800" cy="825232"/>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he-IL" dirty="0"/>
              <a:t> </a:t>
            </a:r>
            <a:r>
              <a:rPr lang="en-US" dirty="0"/>
              <a:t>Access Control and Inheritance</a:t>
            </a:r>
          </a:p>
        </p:txBody>
      </p:sp>
      <p:sp>
        <p:nvSpPr>
          <p:cNvPr id="8" name="Content Placeholder 2">
            <a:extLst>
              <a:ext uri="{FF2B5EF4-FFF2-40B4-BE49-F238E27FC236}">
                <a16:creationId xmlns:a16="http://schemas.microsoft.com/office/drawing/2014/main" id="{D1D8CD36-26FF-405C-BB73-59F652874066}"/>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000" dirty="0">
                <a:latin typeface="+mj-lt"/>
              </a:rPr>
              <a:t>A derived class can access all the non-private members of its base class. </a:t>
            </a:r>
          </a:p>
          <a:p>
            <a:pPr>
              <a:lnSpc>
                <a:spcPct val="150000"/>
              </a:lnSpc>
            </a:pPr>
            <a:r>
              <a:rPr lang="en-US" sz="2000" dirty="0">
                <a:latin typeface="+mj-lt"/>
              </a:rPr>
              <a:t>Like private members, </a:t>
            </a:r>
            <a:r>
              <a:rPr lang="en-US" sz="2000" b="1" dirty="0">
                <a:latin typeface="+mj-lt"/>
              </a:rPr>
              <a:t>protected members </a:t>
            </a:r>
            <a:r>
              <a:rPr lang="en-US" sz="2000" dirty="0">
                <a:latin typeface="+mj-lt"/>
              </a:rPr>
              <a:t>are inaccessible outside of the class. However, they can be accessed by derived classes and friend classes/functions.</a:t>
            </a:r>
          </a:p>
          <a:p>
            <a:pPr>
              <a:lnSpc>
                <a:spcPct val="150000"/>
              </a:lnSpc>
            </a:pPr>
            <a:r>
              <a:rPr lang="en-US" sz="2000" dirty="0">
                <a:latin typeface="+mj-lt"/>
              </a:rPr>
              <a:t>Thus base-class members that should not be accessible to the member functions of derived classes should be declared private in the base class.</a:t>
            </a:r>
          </a:p>
        </p:txBody>
      </p:sp>
      <p:pic>
        <p:nvPicPr>
          <p:cNvPr id="2" name="תמונה 1">
            <a:extLst>
              <a:ext uri="{FF2B5EF4-FFF2-40B4-BE49-F238E27FC236}">
                <a16:creationId xmlns:a16="http://schemas.microsoft.com/office/drawing/2014/main" id="{DB189EFC-FA63-4E9D-AFB1-98E65C4717F3}"/>
              </a:ext>
            </a:extLst>
          </p:cNvPr>
          <p:cNvPicPr>
            <a:picLocks noChangeAspect="1"/>
          </p:cNvPicPr>
          <p:nvPr/>
        </p:nvPicPr>
        <p:blipFill>
          <a:blip r:embed="rId2"/>
          <a:stretch>
            <a:fillRect/>
          </a:stretch>
        </p:blipFill>
        <p:spPr>
          <a:xfrm>
            <a:off x="1619123" y="4097311"/>
            <a:ext cx="8734425" cy="2085975"/>
          </a:xfrm>
          <a:prstGeom prst="rect">
            <a:avLst/>
          </a:prstGeom>
        </p:spPr>
      </p:pic>
    </p:spTree>
    <p:extLst>
      <p:ext uri="{BB962C8B-B14F-4D97-AF65-F5344CB8AC3E}">
        <p14:creationId xmlns:p14="http://schemas.microsoft.com/office/powerpoint/2010/main" val="30703054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5</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Constructors and Destructors</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000" dirty="0">
                <a:latin typeface="+mj-lt"/>
              </a:rPr>
              <a:t>Even though access to the constructors and destructors of the base class is not inherited as such, they are automatically called by the constructors and destructor of the derived class.</a:t>
            </a:r>
          </a:p>
          <a:p>
            <a:pPr>
              <a:lnSpc>
                <a:spcPct val="150000"/>
              </a:lnSpc>
            </a:pPr>
            <a:r>
              <a:rPr lang="en-US" sz="2000" dirty="0">
                <a:latin typeface="+mj-lt"/>
              </a:rPr>
              <a:t>Unless otherwise specified, the constructors of a derived class calls the default constructor of its base classes (i.e., the constructor taking no arguments). </a:t>
            </a:r>
          </a:p>
          <a:p>
            <a:pPr>
              <a:lnSpc>
                <a:spcPct val="150000"/>
              </a:lnSpc>
            </a:pPr>
            <a:r>
              <a:rPr lang="en-US" sz="2000" dirty="0">
                <a:latin typeface="+mj-lt"/>
              </a:rPr>
              <a:t> Calling a different constructor of a base class is possible, using the same syntax used to initialize member variables in the initialization list:</a:t>
            </a:r>
          </a:p>
        </p:txBody>
      </p:sp>
      <p:sp>
        <p:nvSpPr>
          <p:cNvPr id="5" name="Rectangle 1">
            <a:extLst>
              <a:ext uri="{FF2B5EF4-FFF2-40B4-BE49-F238E27FC236}">
                <a16:creationId xmlns:a16="http://schemas.microsoft.com/office/drawing/2014/main" id="{7B9F02BA-9720-4D04-95CC-9A9FF99CD91C}"/>
              </a:ext>
            </a:extLst>
          </p:cNvPr>
          <p:cNvSpPr>
            <a:spLocks noChangeArrowheads="1"/>
          </p:cNvSpPr>
          <p:nvPr/>
        </p:nvSpPr>
        <p:spPr bwMode="auto">
          <a:xfrm>
            <a:off x="1806223" y="4378869"/>
            <a:ext cx="87959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Consolas" panose="020B0609020204030204" pitchFamily="49" charset="0"/>
              </a:rPr>
              <a:t>derivedConstructor</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parameters</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baseConstructor</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parameters</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a:t>
            </a: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270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6</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Friendship Inheritance</a:t>
            </a:r>
          </a:p>
        </p:txBody>
      </p:sp>
      <p:sp>
        <p:nvSpPr>
          <p:cNvPr id="2" name="Content Placeholder 2">
            <a:extLst>
              <a:ext uri="{FF2B5EF4-FFF2-40B4-BE49-F238E27FC236}">
                <a16:creationId xmlns:a16="http://schemas.microsoft.com/office/drawing/2014/main" id="{E3C5F22D-BA48-426C-A809-2E544C5D7EBF}"/>
              </a:ext>
            </a:extLst>
          </p:cNvPr>
          <p:cNvSpPr txBox="1">
            <a:spLocks/>
          </p:cNvSpPr>
          <p:nvPr/>
        </p:nvSpPr>
        <p:spPr>
          <a:xfrm>
            <a:off x="435429" y="1413397"/>
            <a:ext cx="11101815"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latin typeface="+mj-lt"/>
              </a:rPr>
              <a:t>Friendship is not inherited. If a base class has a friend function, then the function doesn’t become a friend of the derived class</a:t>
            </a:r>
          </a:p>
        </p:txBody>
      </p:sp>
      <p:sp>
        <p:nvSpPr>
          <p:cNvPr id="3" name="Rectangle 1">
            <a:extLst>
              <a:ext uri="{FF2B5EF4-FFF2-40B4-BE49-F238E27FC236}">
                <a16:creationId xmlns:a16="http://schemas.microsoft.com/office/drawing/2014/main" id="{81DEDA36-96B2-4169-B5F6-3A2BF53F115A}"/>
              </a:ext>
            </a:extLst>
          </p:cNvPr>
          <p:cNvSpPr>
            <a:spLocks noChangeArrowheads="1"/>
          </p:cNvSpPr>
          <p:nvPr/>
        </p:nvSpPr>
        <p:spPr bwMode="auto">
          <a:xfrm>
            <a:off x="78926" y="2480197"/>
            <a:ext cx="309732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class </a:t>
            </a:r>
            <a:r>
              <a:rPr kumimoji="0" lang="en-US" altLang="en-US" b="0" i="0" u="none" strike="noStrike" cap="none" normalizeH="0" baseline="0" dirty="0">
                <a:ln>
                  <a:noFill/>
                </a:ln>
                <a:solidFill>
                  <a:srgbClr val="008080"/>
                </a:solidFill>
                <a:effectLst/>
                <a:latin typeface="Consolas" panose="020B0609020204030204" pitchFamily="49" charset="0"/>
              </a:rPr>
              <a:t>A</a:t>
            </a:r>
            <a:br>
              <a:rPr kumimoji="0" lang="en-US" altLang="en-US" b="0" i="0" u="none" strike="noStrike" cap="none" normalizeH="0" baseline="0" dirty="0">
                <a:ln>
                  <a:noFill/>
                </a:ln>
                <a:solidFill>
                  <a:srgbClr val="008080"/>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protected:</a:t>
            </a:r>
            <a:br>
              <a:rPr kumimoji="0" lang="en-US" altLang="en-US" b="0" i="0" u="none" strike="noStrike" cap="none" normalizeH="0" baseline="0" dirty="0">
                <a:ln>
                  <a:noFill/>
                </a:ln>
                <a:solidFill>
                  <a:srgbClr val="A71D5D"/>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    int </a:t>
            </a:r>
            <a:r>
              <a:rPr kumimoji="0" lang="en-US" altLang="en-US" b="0" i="0" u="none" strike="noStrike" cap="none" normalizeH="0" baseline="0" dirty="0">
                <a:ln>
                  <a:noFill/>
                </a:ln>
                <a:solidFill>
                  <a:srgbClr val="990073"/>
                </a:solidFill>
                <a:effectLst/>
                <a:latin typeface="Consolas" panose="020B0609020204030204" pitchFamily="49" charset="0"/>
              </a:rPr>
              <a:t>x</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public:</a:t>
            </a:r>
            <a:br>
              <a:rPr kumimoji="0" lang="en-US" altLang="en-US" b="0" i="0" u="none" strike="noStrike" cap="none" normalizeH="0" baseline="0" dirty="0">
                <a:ln>
                  <a:noFill/>
                </a:ln>
                <a:solidFill>
                  <a:srgbClr val="A71D5D"/>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795DA3"/>
                </a:solidFill>
                <a:effectLst/>
                <a:latin typeface="Consolas" panose="020B0609020204030204" pitchFamily="49" charset="0"/>
              </a:rPr>
              <a:t>A</a:t>
            </a:r>
            <a:r>
              <a:rPr kumimoji="0" lang="en-US" altLang="en-US" b="0" i="0" u="none" strike="noStrike" cap="none" normalizeH="0" baseline="0" dirty="0">
                <a:ln>
                  <a:noFill/>
                </a:ln>
                <a:solidFill>
                  <a:srgbClr val="63A35C"/>
                </a:solidFill>
                <a:effectLst/>
                <a:latin typeface="Consolas" panose="020B0609020204030204" pitchFamily="49" charset="0"/>
              </a:rPr>
              <a:t>() { </a:t>
            </a:r>
            <a:r>
              <a:rPr kumimoji="0" lang="en-US" altLang="en-US" b="0" i="0" u="none" strike="noStrike" cap="none" normalizeH="0" baseline="0" dirty="0">
                <a:ln>
                  <a:noFill/>
                </a:ln>
                <a:solidFill>
                  <a:srgbClr val="990073"/>
                </a:solidFill>
                <a:effectLst/>
                <a:latin typeface="Consolas" panose="020B0609020204030204" pitchFamily="49" charset="0"/>
              </a:rPr>
              <a:t>x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0086B3"/>
                </a:solidFill>
                <a:effectLst/>
                <a:latin typeface="Consolas" panose="020B0609020204030204" pitchFamily="49" charset="0"/>
              </a:rPr>
              <a:t>0</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friend void </a:t>
            </a:r>
            <a:r>
              <a:rPr kumimoji="0" lang="en-US" altLang="en-US" b="0" i="0" u="none" strike="noStrike" cap="none" normalizeH="0" baseline="0" dirty="0">
                <a:ln>
                  <a:noFill/>
                </a:ln>
                <a:solidFill>
                  <a:srgbClr val="795DA3"/>
                </a:solidFill>
                <a:effectLst/>
                <a:latin typeface="Consolas" panose="020B0609020204030204" pitchFamily="49" charset="0"/>
              </a:rPr>
              <a:t>show</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class </a:t>
            </a:r>
            <a:r>
              <a:rPr kumimoji="0" lang="en-US" altLang="en-US" b="0" i="0" u="none" strike="noStrike" cap="none" normalizeH="0" baseline="0" dirty="0">
                <a:ln>
                  <a:noFill/>
                </a:ln>
                <a:solidFill>
                  <a:srgbClr val="008080"/>
                </a:solidFill>
                <a:effectLst/>
                <a:latin typeface="Consolas" panose="020B0609020204030204" pitchFamily="49" charset="0"/>
              </a:rPr>
              <a:t>B</a:t>
            </a:r>
            <a:r>
              <a:rPr kumimoji="0" lang="en-US" altLang="en-US" b="0" i="0" u="none" strike="noStrike" cap="none" normalizeH="0" baseline="0" dirty="0">
                <a:ln>
                  <a:noFill/>
                </a:ln>
                <a:solidFill>
                  <a:srgbClr val="A71D5D"/>
                </a:solidFill>
                <a:effectLst/>
                <a:latin typeface="Consolas" panose="020B0609020204030204" pitchFamily="49" charset="0"/>
              </a:rPr>
              <a:t>: public </a:t>
            </a:r>
            <a:r>
              <a:rPr kumimoji="0" lang="en-US" altLang="en-US" b="0" i="0" u="none" strike="noStrike" cap="none" normalizeH="0" baseline="0" dirty="0">
                <a:ln>
                  <a:noFill/>
                </a:ln>
                <a:solidFill>
                  <a:srgbClr val="008080"/>
                </a:solidFill>
                <a:effectLst/>
                <a:latin typeface="Consolas" panose="020B0609020204030204" pitchFamily="49" charset="0"/>
              </a:rPr>
              <a:t>A</a:t>
            </a:r>
            <a:br>
              <a:rPr kumimoji="0" lang="en-US" altLang="en-US" b="0" i="0" u="none" strike="noStrike" cap="none" normalizeH="0" baseline="0" dirty="0">
                <a:ln>
                  <a:noFill/>
                </a:ln>
                <a:solidFill>
                  <a:srgbClr val="008080"/>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int </a:t>
            </a:r>
            <a:r>
              <a:rPr kumimoji="0" lang="en-US" altLang="en-US" b="0" i="0" u="none" strike="noStrike" cap="none" normalizeH="0" baseline="0" dirty="0">
                <a:ln>
                  <a:noFill/>
                </a:ln>
                <a:solidFill>
                  <a:srgbClr val="990073"/>
                </a:solidFill>
                <a:effectLst/>
                <a:latin typeface="Consolas" panose="020B0609020204030204" pitchFamily="49" charset="0"/>
              </a:rPr>
              <a:t>y</a:t>
            </a:r>
            <a:r>
              <a:rPr kumimoji="0" lang="en-US" altLang="en-US" b="0" i="0" u="none" strike="noStrike" cap="none" normalizeH="0" baseline="0" dirty="0">
                <a:ln>
                  <a:noFill/>
                </a:ln>
                <a:solidFill>
                  <a:srgbClr val="63A35C"/>
                </a:solidFill>
                <a:effectLst/>
                <a:latin typeface="Consolas" panose="020B0609020204030204" pitchFamily="49" charset="0"/>
              </a:rPr>
              <a:t>;</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public:</a:t>
            </a:r>
            <a:br>
              <a:rPr kumimoji="0" lang="en-US" altLang="en-US" b="0" i="0" u="none" strike="noStrike" cap="none" normalizeH="0" baseline="0" dirty="0">
                <a:ln>
                  <a:noFill/>
                </a:ln>
                <a:solidFill>
                  <a:srgbClr val="A71D5D"/>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795DA3"/>
                </a:solidFill>
                <a:effectLst/>
                <a:latin typeface="Consolas" panose="020B0609020204030204" pitchFamily="49" charset="0"/>
              </a:rPr>
              <a:t>B</a:t>
            </a:r>
            <a:r>
              <a:rPr kumimoji="0" lang="en-US" altLang="en-US" b="0" i="0" u="none" strike="noStrike" cap="none" normalizeH="0" baseline="0" dirty="0">
                <a:ln>
                  <a:noFill/>
                </a:ln>
                <a:solidFill>
                  <a:srgbClr val="63A35C"/>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 </a:t>
            </a:r>
            <a:r>
              <a:rPr kumimoji="0" lang="en-US" altLang="en-US" b="0" i="0" u="none" strike="noStrike" cap="none" normalizeH="0" baseline="0" dirty="0">
                <a:ln>
                  <a:noFill/>
                </a:ln>
                <a:solidFill>
                  <a:srgbClr val="990073"/>
                </a:solidFill>
                <a:effectLst/>
                <a:latin typeface="Consolas" panose="020B0609020204030204" pitchFamily="49" charset="0"/>
              </a:rPr>
              <a:t>y </a:t>
            </a:r>
            <a:r>
              <a:rPr kumimoji="0" lang="en-US" altLang="en-US" b="0" i="0" u="none" strike="noStrike" cap="none" normalizeH="0" baseline="0" dirty="0">
                <a:ln>
                  <a:noFill/>
                </a:ln>
                <a:solidFill>
                  <a:srgbClr val="63A35C"/>
                </a:solidFill>
                <a:effectLst/>
                <a:latin typeface="Consolas" panose="020B0609020204030204" pitchFamily="49" charset="0"/>
              </a:rPr>
              <a:t>(</a:t>
            </a:r>
            <a:r>
              <a:rPr kumimoji="0" lang="en-US" altLang="en-US" b="0" i="0" u="none" strike="noStrike" cap="none" normalizeH="0" baseline="0" dirty="0">
                <a:ln>
                  <a:noFill/>
                </a:ln>
                <a:solidFill>
                  <a:srgbClr val="0086B3"/>
                </a:solidFill>
                <a:effectLst/>
                <a:latin typeface="Consolas" panose="020B0609020204030204" pitchFamily="49" charset="0"/>
              </a:rPr>
              <a:t>0</a:t>
            </a:r>
            <a:r>
              <a:rPr kumimoji="0" lang="en-US" altLang="en-US" b="0" i="0" u="none" strike="noStrike" cap="none" normalizeH="0" baseline="0" dirty="0">
                <a:ln>
                  <a:noFill/>
                </a:ln>
                <a:solidFill>
                  <a:srgbClr val="63A35C"/>
                </a:solidFill>
                <a:effectLst/>
                <a:latin typeface="Consolas" panose="020B0609020204030204" pitchFamily="49" charset="0"/>
              </a:rPr>
              <a:t>) {}</a:t>
            </a:r>
            <a:br>
              <a:rPr kumimoji="0" lang="en-US" altLang="en-US" b="0" i="0" u="none" strike="noStrike" cap="none" normalizeH="0" baseline="0" dirty="0">
                <a:ln>
                  <a:noFill/>
                </a:ln>
                <a:solidFill>
                  <a:srgbClr val="63A35C"/>
                </a:solidFill>
                <a:effectLst/>
                <a:latin typeface="Consolas" panose="020B0609020204030204" pitchFamily="49" charset="0"/>
              </a:rPr>
            </a:br>
            <a:r>
              <a:rPr kumimoji="0" lang="en-US" altLang="en-US" b="0" i="0" u="none" strike="noStrike" cap="none" normalizeH="0" baseline="0" dirty="0">
                <a:ln>
                  <a:noFill/>
                </a:ln>
                <a:solidFill>
                  <a:srgbClr val="63A35C"/>
                </a:solidFill>
                <a:effectLst/>
                <a:latin typeface="Consolas" panose="020B06090202040302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A5C4A66-703B-40DA-B911-D4382301E698}"/>
              </a:ext>
            </a:extLst>
          </p:cNvPr>
          <p:cNvSpPr>
            <a:spLocks noChangeArrowheads="1"/>
          </p:cNvSpPr>
          <p:nvPr/>
        </p:nvSpPr>
        <p:spPr bwMode="auto">
          <a:xfrm>
            <a:off x="4601008" y="2610683"/>
            <a:ext cx="646843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void </a:t>
            </a:r>
            <a:r>
              <a:rPr kumimoji="0" lang="en-US" altLang="en-US" sz="1600" b="0" i="0" u="none" strike="noStrike" cap="none" normalizeH="0" baseline="0" dirty="0">
                <a:ln>
                  <a:noFill/>
                </a:ln>
                <a:solidFill>
                  <a:srgbClr val="795DA3"/>
                </a:solidFill>
                <a:effectLst/>
                <a:latin typeface="Consolas" panose="020B0609020204030204" pitchFamily="49" charset="0"/>
              </a:rPr>
              <a:t>show</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B </a:t>
            </a:r>
            <a:r>
              <a:rPr kumimoji="0" lang="en-US" altLang="en-US" sz="1600" b="0" i="0" u="none" strike="noStrike" cap="none" normalizeH="0" baseline="0" dirty="0" err="1">
                <a:ln>
                  <a:noFill/>
                </a:ln>
                <a:solidFill>
                  <a:srgbClr val="0086B3"/>
                </a:solidFill>
                <a:effectLst/>
                <a:latin typeface="Consolas" panose="020B0609020204030204" pitchFamily="49" charset="0"/>
              </a:rPr>
              <a:t>b</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err="1">
                <a:ln>
                  <a:noFill/>
                </a:ln>
                <a:solidFill>
                  <a:srgbClr val="0086B3"/>
                </a:solidFill>
                <a:effectLst/>
                <a:latin typeface="Consolas" panose="020B0609020204030204" pitchFamily="49" charset="0"/>
              </a:rPr>
              <a:t>b</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990073"/>
                </a:solidFill>
                <a:effectLst/>
                <a:latin typeface="Consolas" panose="020B0609020204030204" pitchFamily="49" charset="0"/>
              </a:rPr>
              <a:t>x</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Can't access private member declared in class 'B'</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969896"/>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std</a:t>
            </a:r>
            <a:r>
              <a:rPr kumimoji="0" lang="en-US" altLang="en-US" sz="1600" b="0" i="0" u="none" strike="noStrike" cap="none" normalizeH="0" baseline="0" dirty="0">
                <a:ln>
                  <a:noFill/>
                </a:ln>
                <a:solidFill>
                  <a:srgbClr val="A71D5D"/>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cout</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008080"/>
                </a:solidFill>
                <a:effectLst/>
                <a:latin typeface="Consolas" panose="020B0609020204030204" pitchFamily="49" charset="0"/>
              </a:rPr>
              <a:t>&lt;&lt; </a:t>
            </a:r>
            <a:r>
              <a:rPr kumimoji="0" lang="en-US" altLang="en-US" sz="1600" b="0" i="0" u="none" strike="noStrike" cap="none" normalizeH="0" baseline="0" dirty="0" err="1">
                <a:ln>
                  <a:noFill/>
                </a:ln>
                <a:solidFill>
                  <a:srgbClr val="0086B3"/>
                </a:solidFill>
                <a:effectLst/>
                <a:latin typeface="Consolas" panose="020B0609020204030204" pitchFamily="49" charset="0"/>
              </a:rPr>
              <a:t>b</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333333"/>
                </a:solidFill>
                <a:effectLst/>
                <a:latin typeface="Consolas" panose="020B0609020204030204" pitchFamily="49" charset="0"/>
              </a:rPr>
              <a:t>y</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int </a:t>
            </a:r>
            <a:r>
              <a:rPr kumimoji="0" lang="en-US" altLang="en-US" sz="1600" b="0" i="0" u="none" strike="noStrike" cap="none" normalizeH="0" baseline="0" dirty="0">
                <a:ln>
                  <a:noFill/>
                </a:ln>
                <a:solidFill>
                  <a:srgbClr val="795DA3"/>
                </a:solidFill>
                <a:effectLst/>
                <a:latin typeface="Consolas" panose="020B0609020204030204" pitchFamily="49" charset="0"/>
              </a:rPr>
              <a:t>main</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show</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4C5522B7-D4C5-4026-8957-8969AE8BA4BC}"/>
              </a:ext>
            </a:extLst>
          </p:cNvPr>
          <p:cNvSpPr/>
          <p:nvPr/>
        </p:nvSpPr>
        <p:spPr>
          <a:xfrm>
            <a:off x="4519721" y="5810319"/>
            <a:ext cx="4228337" cy="369332"/>
          </a:xfrm>
          <a:prstGeom prst="rect">
            <a:avLst/>
          </a:prstGeom>
        </p:spPr>
        <p:txBody>
          <a:bodyPr wrap="none">
            <a:spAutoFit/>
          </a:bodyPr>
          <a:lstStyle/>
          <a:p>
            <a:r>
              <a:rPr lang="en-US" dirty="0"/>
              <a:t>error: 'int B::y' is private within this context</a:t>
            </a:r>
          </a:p>
        </p:txBody>
      </p:sp>
    </p:spTree>
    <p:extLst>
      <p:ext uri="{BB962C8B-B14F-4D97-AF65-F5344CB8AC3E}">
        <p14:creationId xmlns:p14="http://schemas.microsoft.com/office/powerpoint/2010/main" val="213160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 Overriding</a:t>
            </a:r>
          </a:p>
        </p:txBody>
      </p:sp>
      <p:sp>
        <p:nvSpPr>
          <p:cNvPr id="5" name="כותרת משנה 4">
            <a:extLst>
              <a:ext uri="{FF2B5EF4-FFF2-40B4-BE49-F238E27FC236}">
                <a16:creationId xmlns:a16="http://schemas.microsoft.com/office/drawing/2014/main" id="{CB94715F-75B6-4FF6-B0CF-1B0B38E7B3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386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8</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Function Overriding</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902575"/>
            <a:ext cx="4447822"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1800" dirty="0">
                <a:latin typeface="+mj-lt"/>
              </a:rPr>
              <a:t>When we create derived class from base class, the derived class inherits the methods and data members of the base class.</a:t>
            </a:r>
          </a:p>
          <a:p>
            <a:pPr>
              <a:lnSpc>
                <a:spcPct val="150000"/>
              </a:lnSpc>
            </a:pPr>
            <a:r>
              <a:rPr lang="en-US" sz="1800" dirty="0">
                <a:latin typeface="+mj-lt"/>
              </a:rPr>
              <a:t>Suppose, the same function is defined in both the derived class and the based class. Now if we call this function using the object of the derived class, the function of the derived class is executed.</a:t>
            </a:r>
          </a:p>
        </p:txBody>
      </p:sp>
      <p:sp>
        <p:nvSpPr>
          <p:cNvPr id="2" name="Rectangle 1">
            <a:extLst>
              <a:ext uri="{FF2B5EF4-FFF2-40B4-BE49-F238E27FC236}">
                <a16:creationId xmlns:a16="http://schemas.microsoft.com/office/drawing/2014/main" id="{72DFA03B-6866-4F1E-9C9D-6A7AC246C5C8}"/>
              </a:ext>
            </a:extLst>
          </p:cNvPr>
          <p:cNvSpPr>
            <a:spLocks noChangeArrowheads="1"/>
          </p:cNvSpPr>
          <p:nvPr/>
        </p:nvSpPr>
        <p:spPr bwMode="auto">
          <a:xfrm>
            <a:off x="108178" y="1484266"/>
            <a:ext cx="65588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protected:</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"name: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name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"age: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age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969896"/>
                </a:solidFill>
                <a:effectLst/>
                <a:latin typeface="Consolas" panose="020B0609020204030204" pitchFamily="49" charset="0"/>
              </a:rPr>
              <a:t>// derived class</a:t>
            </a:r>
            <a:br>
              <a:rPr kumimoji="0" lang="en-US" altLang="en-US" sz="1200" b="0" i="0" u="none" strike="noStrike" cap="none" normalizeH="0" baseline="0" dirty="0">
                <a:ln>
                  <a:noFill/>
                </a:ln>
                <a:solidFill>
                  <a:srgbClr val="969896"/>
                </a:solidFill>
                <a:effectLst/>
                <a:latin typeface="Consolas" panose="020B0609020204030204" pitchFamily="49" charset="0"/>
              </a:rPr>
            </a:br>
            <a:r>
              <a:rPr kumimoji="0" lang="en-US" altLang="en-US" sz="1200" b="0" i="0" u="none" strike="noStrike" cap="none" normalizeH="0" baseline="0" dirty="0" err="1">
                <a:ln>
                  <a:noFill/>
                </a:ln>
                <a:solidFill>
                  <a:srgbClr val="A71D5D"/>
                </a:solidFill>
                <a:effectLst/>
                <a:latin typeface="Consolas" panose="020B0609020204030204" pitchFamily="49" charset="0"/>
              </a:rPr>
              <a:t>class</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lang="en-US" altLang="en-US" sz="1200" dirty="0">
                <a:solidFill>
                  <a:srgbClr val="333333"/>
                </a:solidFill>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Animal</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0086B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"color: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color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D1DBC4-80D8-491F-88A7-9DF892D64519}"/>
              </a:ext>
            </a:extLst>
          </p:cNvPr>
          <p:cNvSpPr>
            <a:spLocks noChangeArrowheads="1"/>
          </p:cNvSpPr>
          <p:nvPr/>
        </p:nvSpPr>
        <p:spPr bwMode="auto">
          <a:xfrm>
            <a:off x="7296040" y="4823389"/>
            <a:ext cx="35509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err="1">
                <a:ln>
                  <a:noFill/>
                </a:ln>
                <a:solidFill>
                  <a:srgbClr val="0086B3"/>
                </a:solidFill>
                <a:effectLst/>
                <a:latin typeface="Consolas" panose="020B0609020204030204" pitchFamily="49" charset="0"/>
              </a:rPr>
              <a:t>dog</a:t>
            </a:r>
            <a:r>
              <a:rPr kumimoji="0" lang="en-US" altLang="en-US" sz="1600" b="0" i="0" u="none" strike="noStrike" cap="none" normalizeH="0" baseline="0" dirty="0" err="1">
                <a:ln>
                  <a:noFill/>
                </a:ln>
                <a:solidFill>
                  <a:srgbClr val="63A35C"/>
                </a:solidFill>
                <a:effectLst/>
                <a:latin typeface="Consolas" panose="020B0609020204030204" pitchFamily="49" charset="0"/>
              </a:rPr>
              <a:t>.</a:t>
            </a:r>
            <a:r>
              <a:rPr kumimoji="0" lang="en-US" altLang="en-US" sz="1600" b="0" i="0" u="none" strike="noStrike" cap="none" normalizeH="0" baseline="0" dirty="0" err="1">
                <a:ln>
                  <a:noFill/>
                </a:ln>
                <a:solidFill>
                  <a:srgbClr val="0086B3"/>
                </a:solidFill>
                <a:effectLst/>
                <a:latin typeface="Consolas" panose="020B0609020204030204" pitchFamily="49" charset="0"/>
              </a:rPr>
              <a:t>print</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533D0D41-9575-43D1-B604-C948C2449EA9}"/>
              </a:ext>
            </a:extLst>
          </p:cNvPr>
          <p:cNvSpPr/>
          <p:nvPr/>
        </p:nvSpPr>
        <p:spPr>
          <a:xfrm>
            <a:off x="7296040" y="5408164"/>
            <a:ext cx="1362552" cy="923330"/>
          </a:xfrm>
          <a:prstGeom prst="rect">
            <a:avLst/>
          </a:prstGeom>
        </p:spPr>
        <p:txBody>
          <a:bodyPr wrap="none">
            <a:spAutoFit/>
          </a:bodyPr>
          <a:lstStyle/>
          <a:p>
            <a:r>
              <a:rPr lang="en-US" dirty="0"/>
              <a:t>name: Angel</a:t>
            </a:r>
          </a:p>
          <a:p>
            <a:r>
              <a:rPr lang="en-US" dirty="0"/>
              <a:t>age: 13</a:t>
            </a:r>
          </a:p>
          <a:p>
            <a:r>
              <a:rPr lang="en-US" dirty="0"/>
              <a:t>color: black</a:t>
            </a:r>
          </a:p>
        </p:txBody>
      </p:sp>
    </p:spTree>
    <p:extLst>
      <p:ext uri="{BB962C8B-B14F-4D97-AF65-F5344CB8AC3E}">
        <p14:creationId xmlns:p14="http://schemas.microsoft.com/office/powerpoint/2010/main" val="3537992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55951C-5411-4014-AA0E-76BD21E5964E}" type="slidenum">
              <a:rPr lang="en-US" smtClean="0"/>
              <a:pPr/>
              <a:t>9</a:t>
            </a:fld>
            <a:endParaRPr lang="en-US"/>
          </a:p>
        </p:txBody>
      </p:sp>
      <p:sp>
        <p:nvSpPr>
          <p:cNvPr id="7" name="Title 1">
            <a:extLst>
              <a:ext uri="{FF2B5EF4-FFF2-40B4-BE49-F238E27FC236}">
                <a16:creationId xmlns:a16="http://schemas.microsoft.com/office/drawing/2014/main" id="{03BC0247-C2A2-432A-AD2D-D6362F437069}"/>
              </a:ext>
            </a:extLst>
          </p:cNvPr>
          <p:cNvSpPr txBox="1">
            <a:spLocks/>
          </p:cNvSpPr>
          <p:nvPr/>
        </p:nvSpPr>
        <p:spPr>
          <a:xfrm>
            <a:off x="609600" y="36803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Function Overriding using Pointers</a:t>
            </a:r>
          </a:p>
        </p:txBody>
      </p:sp>
      <p:sp>
        <p:nvSpPr>
          <p:cNvPr id="3" name="Content Placeholder 2">
            <a:extLst>
              <a:ext uri="{FF2B5EF4-FFF2-40B4-BE49-F238E27FC236}">
                <a16:creationId xmlns:a16="http://schemas.microsoft.com/office/drawing/2014/main" id="{22F96396-3BE4-4C87-A4BF-E182104484B5}"/>
              </a:ext>
            </a:extLst>
          </p:cNvPr>
          <p:cNvSpPr txBox="1">
            <a:spLocks/>
          </p:cNvSpPr>
          <p:nvPr/>
        </p:nvSpPr>
        <p:spPr>
          <a:xfrm>
            <a:off x="6959826" y="1162220"/>
            <a:ext cx="4447822" cy="5012230"/>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1800" dirty="0">
                <a:latin typeface="+mj-lt"/>
              </a:rPr>
              <a:t>Consider the next scenario: we have created a pointer of base type, which points to derived object (Dog).</a:t>
            </a:r>
          </a:p>
          <a:p>
            <a:pPr>
              <a:lnSpc>
                <a:spcPct val="150000"/>
              </a:lnSpc>
            </a:pPr>
            <a:r>
              <a:rPr lang="en-US" sz="1800" dirty="0">
                <a:latin typeface="+mj-lt"/>
              </a:rPr>
              <a:t>When we call an overridden function from the pointer, it calls to base function.</a:t>
            </a:r>
          </a:p>
          <a:p>
            <a:pPr>
              <a:lnSpc>
                <a:spcPct val="150000"/>
              </a:lnSpc>
            </a:pPr>
            <a:r>
              <a:rPr lang="en-US" sz="1800" dirty="0">
                <a:latin typeface="+mj-lt"/>
              </a:rPr>
              <a:t>This is because even though </a:t>
            </a:r>
            <a:r>
              <a:rPr lang="en-US" sz="1800" dirty="0" err="1">
                <a:latin typeface="+mj-lt"/>
              </a:rPr>
              <a:t>ptr</a:t>
            </a:r>
            <a:r>
              <a:rPr lang="en-US" sz="1800" dirty="0">
                <a:latin typeface="+mj-lt"/>
              </a:rPr>
              <a:t> points to a derived object, it is actually of base type. So, it calls the member function of Base</a:t>
            </a:r>
          </a:p>
          <a:p>
            <a:pPr>
              <a:lnSpc>
                <a:spcPct val="150000"/>
              </a:lnSpc>
            </a:pPr>
            <a:endParaRPr lang="en-US" sz="1800" dirty="0">
              <a:latin typeface="+mj-lt"/>
            </a:endParaRPr>
          </a:p>
        </p:txBody>
      </p:sp>
      <p:sp>
        <p:nvSpPr>
          <p:cNvPr id="2" name="Rectangle 1">
            <a:extLst>
              <a:ext uri="{FF2B5EF4-FFF2-40B4-BE49-F238E27FC236}">
                <a16:creationId xmlns:a16="http://schemas.microsoft.com/office/drawing/2014/main" id="{72DFA03B-6866-4F1E-9C9D-6A7AC246C5C8}"/>
              </a:ext>
            </a:extLst>
          </p:cNvPr>
          <p:cNvSpPr>
            <a:spLocks noChangeArrowheads="1"/>
          </p:cNvSpPr>
          <p:nvPr/>
        </p:nvSpPr>
        <p:spPr bwMode="auto">
          <a:xfrm>
            <a:off x="108178" y="1484266"/>
            <a:ext cx="65588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71D5D"/>
                </a:solidFill>
                <a:effectLst/>
                <a:latin typeface="Consolas" panose="020B0609020204030204" pitchFamily="49" charset="0"/>
              </a:rPr>
              <a:t>class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protected:</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"name: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name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"age: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age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969896"/>
                </a:solidFill>
                <a:effectLst/>
                <a:latin typeface="Consolas" panose="020B0609020204030204" pitchFamily="49" charset="0"/>
              </a:rPr>
              <a:t>// derived class</a:t>
            </a:r>
            <a:br>
              <a:rPr kumimoji="0" lang="en-US" altLang="en-US" sz="1200" b="0" i="0" u="none" strike="noStrike" cap="none" normalizeH="0" baseline="0" dirty="0">
                <a:ln>
                  <a:noFill/>
                </a:ln>
                <a:solidFill>
                  <a:srgbClr val="969896"/>
                </a:solidFill>
                <a:effectLst/>
                <a:latin typeface="Consolas" panose="020B0609020204030204" pitchFamily="49" charset="0"/>
              </a:rPr>
            </a:br>
            <a:r>
              <a:rPr kumimoji="0" lang="en-US" altLang="en-US" sz="1200" b="0" i="0" u="none" strike="noStrike" cap="none" normalizeH="0" baseline="0" dirty="0" err="1">
                <a:ln>
                  <a:noFill/>
                </a:ln>
                <a:solidFill>
                  <a:srgbClr val="A71D5D"/>
                </a:solidFill>
                <a:effectLst/>
                <a:latin typeface="Consolas" panose="020B0609020204030204" pitchFamily="49" charset="0"/>
              </a:rPr>
              <a:t>class</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Dog </a:t>
            </a:r>
            <a:r>
              <a:rPr kumimoji="0" lang="en-US" altLang="en-US" sz="1200" b="0" i="0" u="none" strike="noStrike" cap="none" normalizeH="0" baseline="0" dirty="0">
                <a:ln>
                  <a:noFill/>
                </a:ln>
                <a:solidFill>
                  <a:srgbClr val="A71D5D"/>
                </a:solidFill>
                <a:effectLst/>
                <a:latin typeface="Consolas" panose="020B0609020204030204" pitchFamily="49" charset="0"/>
              </a:rPr>
              <a:t>: public </a:t>
            </a:r>
            <a:r>
              <a:rPr kumimoji="0" lang="en-US" altLang="en-US" sz="1200" b="0" i="0" u="none" strike="noStrike" cap="none" normalizeH="0" baseline="0" dirty="0">
                <a:ln>
                  <a:noFill/>
                </a:ln>
                <a:solidFill>
                  <a:srgbClr val="008080"/>
                </a:solidFill>
                <a:effectLst/>
                <a:latin typeface="Consolas" panose="020B0609020204030204" pitchFamily="49" charset="0"/>
              </a:rPr>
              <a:t>Animal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public:</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795DA3"/>
                </a:solidFill>
                <a:effectLst/>
                <a:latin typeface="Consolas" panose="020B0609020204030204" pitchFamily="49" charset="0"/>
              </a:rPr>
              <a:t>Dog</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int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371F80"/>
                </a:solidFill>
                <a:effectLst/>
                <a:latin typeface="Consolas" panose="020B0609020204030204" pitchFamily="49" charset="0"/>
              </a:rPr>
              <a:t>string</a:t>
            </a:r>
            <a:r>
              <a:rPr kumimoji="0" lang="en-US" altLang="en-US" sz="1200" b="0" i="0" u="none" strike="noStrike" cap="none" normalizeH="0" baseline="0" dirty="0">
                <a:ln>
                  <a:noFill/>
                </a:ln>
                <a:solidFill>
                  <a:srgbClr val="A71D5D"/>
                </a:solidFill>
                <a:effectLst/>
                <a:latin typeface="Consolas" panose="020B0609020204030204" pitchFamily="49" charset="0"/>
              </a:rPr>
              <a:t>&amp; </a:t>
            </a:r>
            <a:r>
              <a:rPr lang="en-US" altLang="en-US" sz="1200" dirty="0">
                <a:solidFill>
                  <a:srgbClr val="333333"/>
                </a:solidFill>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0086B3"/>
                </a:solidFill>
                <a:effectLst/>
                <a:latin typeface="Consolas" panose="020B0609020204030204" pitchFamily="49" charset="0"/>
              </a:rPr>
              <a:t>Animal</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name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333333"/>
                </a:solidFill>
                <a:effectLst/>
                <a:latin typeface="Consolas" panose="020B0609020204030204" pitchFamily="49" charset="0"/>
              </a:rPr>
              <a:t>age</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99007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a:t>
            </a:r>
            <a:r>
              <a:rPr kumimoji="0" lang="en-US" altLang="en-US" sz="1200" b="0" i="0" u="none" strike="noStrike" cap="none" normalizeH="0" baseline="0" dirty="0">
                <a:ln>
                  <a:noFill/>
                </a:ln>
                <a:solidFill>
                  <a:srgbClr val="333333"/>
                </a:solidFill>
                <a:effectLst/>
                <a:latin typeface="Consolas" panose="020B0609020204030204" pitchFamily="49" charset="0"/>
              </a:rPr>
              <a:t>color</a:t>
            </a: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void </a:t>
            </a:r>
            <a:r>
              <a:rPr kumimoji="0" lang="en-US" altLang="en-US" sz="1200" b="0" i="0" u="none" strike="noStrike" cap="none" normalizeH="0" baseline="0" dirty="0">
                <a:ln>
                  <a:noFill/>
                </a:ln>
                <a:solidFill>
                  <a:srgbClr val="795DA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A71D5D"/>
                </a:solidFill>
                <a:effectLst/>
                <a:latin typeface="Consolas" panose="020B0609020204030204" pitchFamily="49" charset="0"/>
              </a:rPr>
              <a:t>const</a:t>
            </a:r>
            <a:br>
              <a:rPr kumimoji="0" lang="en-US" altLang="en-US" sz="1200" b="0" i="0" u="none" strike="noStrike" cap="none" normalizeH="0" baseline="0" dirty="0">
                <a:ln>
                  <a:noFill/>
                </a:ln>
                <a:solidFill>
                  <a:srgbClr val="A71D5D"/>
                </a:solidFill>
                <a:effectLst/>
                <a:latin typeface="Consolas" panose="020B0609020204030204" pitchFamily="49" charset="0"/>
              </a:rPr>
            </a:br>
            <a:r>
              <a:rPr kumimoji="0" lang="en-US" altLang="en-US" sz="1200" b="0" i="0" u="none" strike="noStrike" cap="none" normalizeH="0" baseline="0" dirty="0">
                <a:ln>
                  <a:noFill/>
                </a:ln>
                <a:solidFill>
                  <a:srgbClr val="A71D5D"/>
                </a:solidFill>
                <a:effectLst/>
                <a:latin typeface="Consolas" panose="020B0609020204030204" pitchFamily="49" charset="0"/>
              </a:rPr>
              <a:t>    </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Animal</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a:ln>
                  <a:noFill/>
                </a:ln>
                <a:solidFill>
                  <a:srgbClr val="0086B3"/>
                </a:solidFill>
                <a:effectLst/>
                <a:latin typeface="Consolas" panose="020B0609020204030204" pitchFamily="49" charset="0"/>
              </a:rPr>
              <a:t>print</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cout</a:t>
            </a:r>
            <a:r>
              <a:rPr kumimoji="0" lang="en-US" altLang="en-US" sz="1200" b="0" i="0" u="none" strike="noStrike" cap="none" normalizeH="0" baseline="0" dirty="0">
                <a:ln>
                  <a:noFill/>
                </a:ln>
                <a:solidFill>
                  <a:srgbClr val="0086B3"/>
                </a:solidFill>
                <a:effectLst/>
                <a:latin typeface="Consolas" panose="020B0609020204030204" pitchFamily="49" charset="0"/>
              </a:rPr>
              <a:t>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183691"/>
                </a:solidFill>
                <a:effectLst/>
                <a:latin typeface="Consolas" panose="020B0609020204030204" pitchFamily="49" charset="0"/>
              </a:rPr>
              <a:t>"color: " </a:t>
            </a:r>
            <a:r>
              <a:rPr kumimoji="0" lang="en-US" altLang="en-US" sz="1200" b="0" i="0" u="none" strike="noStrike" cap="none" normalizeH="0" baseline="0" dirty="0">
                <a:ln>
                  <a:noFill/>
                </a:ln>
                <a:solidFill>
                  <a:srgbClr val="008080"/>
                </a:solidFill>
                <a:effectLst/>
                <a:latin typeface="Consolas" panose="020B0609020204030204" pitchFamily="49" charset="0"/>
              </a:rPr>
              <a:t>&lt;&lt; </a:t>
            </a:r>
            <a:r>
              <a:rPr kumimoji="0" lang="en-US" altLang="en-US" sz="1200" b="0" i="0" u="none" strike="noStrike" cap="none" normalizeH="0" baseline="0" dirty="0">
                <a:ln>
                  <a:noFill/>
                </a:ln>
                <a:solidFill>
                  <a:srgbClr val="990073"/>
                </a:solidFill>
                <a:effectLst/>
                <a:latin typeface="Consolas" panose="020B0609020204030204" pitchFamily="49" charset="0"/>
              </a:rPr>
              <a:t>color </a:t>
            </a:r>
            <a:r>
              <a:rPr kumimoji="0" lang="en-US" altLang="en-US" sz="1200" b="0" i="0" u="none" strike="noStrike" cap="none" normalizeH="0" baseline="0" dirty="0">
                <a:ln>
                  <a:noFill/>
                </a:ln>
                <a:solidFill>
                  <a:srgbClr val="008080"/>
                </a:solidFill>
                <a:effectLst/>
                <a:latin typeface="Consolas" panose="020B0609020204030204" pitchFamily="49" charset="0"/>
              </a:rPr>
              <a:t>&lt;&lt; std</a:t>
            </a:r>
            <a:r>
              <a:rPr kumimoji="0" lang="en-US" altLang="en-US" sz="1200" b="0" i="0" u="none" strike="noStrike" cap="none" normalizeH="0" baseline="0" dirty="0">
                <a:ln>
                  <a:noFill/>
                </a:ln>
                <a:solidFill>
                  <a:srgbClr val="A71D5D"/>
                </a:solidFill>
                <a:effectLst/>
                <a:latin typeface="Consolas" panose="020B0609020204030204" pitchFamily="49" charset="0"/>
              </a:rPr>
              <a:t>::</a:t>
            </a:r>
            <a:r>
              <a:rPr kumimoji="0" lang="en-US" altLang="en-US" sz="1200" b="0" i="0" u="none" strike="noStrike" cap="none" normalizeH="0" baseline="0" dirty="0" err="1">
                <a:ln>
                  <a:noFill/>
                </a:ln>
                <a:solidFill>
                  <a:srgbClr val="0086B3"/>
                </a:solidFill>
                <a:effectLst/>
                <a:latin typeface="Consolas" panose="020B0609020204030204" pitchFamily="49" charset="0"/>
              </a:rPr>
              <a:t>endl</a:t>
            </a:r>
            <a:r>
              <a:rPr kumimoji="0" lang="en-US" altLang="en-US" sz="1200" b="0" i="0" u="none" strike="noStrike" cap="none" normalizeH="0" baseline="0" dirty="0">
                <a:ln>
                  <a:noFill/>
                </a:ln>
                <a:solidFill>
                  <a:srgbClr val="63A35C"/>
                </a:solidFill>
                <a:effectLst/>
                <a:latin typeface="Consolas" panose="020B0609020204030204" pitchFamily="49" charset="0"/>
              </a:rPr>
              <a:t>;</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    }</a:t>
            </a:r>
            <a:br>
              <a:rPr kumimoji="0" lang="en-US" altLang="en-US" sz="1200" b="0" i="0" u="none" strike="noStrike" cap="none" normalizeH="0" baseline="0" dirty="0">
                <a:ln>
                  <a:noFill/>
                </a:ln>
                <a:solidFill>
                  <a:srgbClr val="63A35C"/>
                </a:solidFill>
                <a:effectLst/>
                <a:latin typeface="Consolas" panose="020B0609020204030204" pitchFamily="49" charset="0"/>
              </a:rPr>
            </a:br>
            <a:r>
              <a:rPr kumimoji="0" lang="en-US" altLang="en-US" sz="1200" b="0" i="0" u="none" strike="noStrike" cap="none" normalizeH="0" baseline="0" dirty="0">
                <a:ln>
                  <a:noFill/>
                </a:ln>
                <a:solidFill>
                  <a:srgbClr val="63A35C"/>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533D0D41-9575-43D1-B604-C948C2449EA9}"/>
              </a:ext>
            </a:extLst>
          </p:cNvPr>
          <p:cNvSpPr/>
          <p:nvPr/>
        </p:nvSpPr>
        <p:spPr>
          <a:xfrm>
            <a:off x="10225289" y="5891548"/>
            <a:ext cx="1362552" cy="646331"/>
          </a:xfrm>
          <a:prstGeom prst="rect">
            <a:avLst/>
          </a:prstGeom>
        </p:spPr>
        <p:txBody>
          <a:bodyPr wrap="none">
            <a:spAutoFit/>
          </a:bodyPr>
          <a:lstStyle/>
          <a:p>
            <a:r>
              <a:rPr lang="en-US" dirty="0"/>
              <a:t>name: Angel</a:t>
            </a:r>
          </a:p>
          <a:p>
            <a:r>
              <a:rPr lang="en-US" dirty="0"/>
              <a:t>age: 13</a:t>
            </a:r>
          </a:p>
        </p:txBody>
      </p:sp>
      <p:sp>
        <p:nvSpPr>
          <p:cNvPr id="5" name="Rectangle 1">
            <a:extLst>
              <a:ext uri="{FF2B5EF4-FFF2-40B4-BE49-F238E27FC236}">
                <a16:creationId xmlns:a16="http://schemas.microsoft.com/office/drawing/2014/main" id="{F5B43C7C-C9AD-4D97-8176-741C67772F17}"/>
              </a:ext>
            </a:extLst>
          </p:cNvPr>
          <p:cNvSpPr>
            <a:spLocks noChangeArrowheads="1"/>
          </p:cNvSpPr>
          <p:nvPr/>
        </p:nvSpPr>
        <p:spPr bwMode="auto">
          <a:xfrm>
            <a:off x="7348676" y="5202002"/>
            <a:ext cx="35509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80"/>
                </a:solidFill>
                <a:effectLst/>
                <a:latin typeface="Consolas" panose="020B0609020204030204" pitchFamily="49" charset="0"/>
              </a:rPr>
              <a:t>Dog </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"Angel"</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0086B3"/>
                </a:solidFill>
                <a:effectLst/>
                <a:latin typeface="Consolas" panose="020B0609020204030204" pitchFamily="49" charset="0"/>
              </a:rPr>
              <a:t>13</a:t>
            </a:r>
            <a:r>
              <a:rPr kumimoji="0" lang="en-US" altLang="en-US" sz="1600" b="0" i="0" u="none" strike="noStrike" cap="none" normalizeH="0" baseline="0" dirty="0">
                <a:ln>
                  <a:noFill/>
                </a:ln>
                <a:solidFill>
                  <a:srgbClr val="63A35C"/>
                </a:solidFill>
                <a:effectLst/>
                <a:latin typeface="Consolas" panose="020B0609020204030204" pitchFamily="49" charset="0"/>
              </a:rPr>
              <a:t>, </a:t>
            </a:r>
            <a:r>
              <a:rPr kumimoji="0" lang="en-US" altLang="en-US" sz="1600" b="0" i="0" u="none" strike="noStrike" cap="none" normalizeH="0" baseline="0" dirty="0">
                <a:ln>
                  <a:noFill/>
                </a:ln>
                <a:solidFill>
                  <a:srgbClr val="183691"/>
                </a:solidFill>
                <a:effectLst/>
                <a:latin typeface="Consolas" panose="020B0609020204030204" pitchFamily="49" charset="0"/>
              </a:rPr>
              <a:t>"black"</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kumimoji="0" lang="en-US" altLang="en-US" sz="1600" b="0" i="0" u="none" strike="noStrike" cap="none" normalizeH="0" baseline="0" dirty="0">
                <a:ln>
                  <a:noFill/>
                </a:ln>
                <a:solidFill>
                  <a:srgbClr val="008080"/>
                </a:solidFill>
                <a:effectLst/>
                <a:latin typeface="Consolas" panose="020B0609020204030204" pitchFamily="49" charset="0"/>
              </a:rPr>
              <a:t>Animal</a:t>
            </a:r>
            <a:r>
              <a:rPr kumimoji="0" lang="en-US" altLang="en-US" sz="1600" b="0" i="0" u="none" strike="noStrike" cap="none" normalizeH="0" baseline="0" dirty="0">
                <a:ln>
                  <a:noFill/>
                </a:ln>
                <a:solidFill>
                  <a:srgbClr val="A71D5D"/>
                </a:solidFill>
                <a:effectLst/>
                <a:latin typeface="Consolas" panose="020B0609020204030204" pitchFamily="49" charset="0"/>
              </a:rPr>
              <a:t>* </a:t>
            </a:r>
            <a:r>
              <a:rPr kumimoji="0" lang="en-US" altLang="en-US" sz="1600" b="0" i="0" u="none" strike="noStrike" cap="none" normalizeH="0" baseline="0" dirty="0" err="1">
                <a:ln>
                  <a:noFill/>
                </a:ln>
                <a:solidFill>
                  <a:srgbClr val="0086B3"/>
                </a:solidFill>
                <a:effectLst/>
                <a:latin typeface="Consolas" panose="020B0609020204030204" pitchFamily="49" charset="0"/>
              </a:rPr>
              <a:t>ptr</a:t>
            </a:r>
            <a:r>
              <a:rPr kumimoji="0" lang="en-US" altLang="en-US" sz="1600" b="0" i="0" u="none" strike="noStrike" cap="none" normalizeH="0" baseline="0" dirty="0">
                <a:ln>
                  <a:noFill/>
                </a:ln>
                <a:solidFill>
                  <a:srgbClr val="0086B3"/>
                </a:solidFill>
                <a:effectLst/>
                <a:latin typeface="Consolas" panose="020B0609020204030204" pitchFamily="49" charset="0"/>
              </a:rPr>
              <a:t> </a:t>
            </a:r>
            <a:r>
              <a:rPr kumimoji="0" lang="en-US" altLang="en-US" sz="1600" b="0" i="0" u="none" strike="noStrike" cap="none" normalizeH="0" baseline="0" dirty="0">
                <a:ln>
                  <a:noFill/>
                </a:ln>
                <a:solidFill>
                  <a:srgbClr val="A71D5D"/>
                </a:solidFill>
                <a:effectLst/>
                <a:latin typeface="Consolas" panose="020B0609020204030204" pitchFamily="49" charset="0"/>
              </a:rPr>
              <a:t>= &amp;</a:t>
            </a:r>
            <a:r>
              <a:rPr kumimoji="0" lang="en-US" altLang="en-US" sz="1600" b="0" i="0" u="none" strike="noStrike" cap="none" normalizeH="0" baseline="0" dirty="0">
                <a:ln>
                  <a:noFill/>
                </a:ln>
                <a:solidFill>
                  <a:srgbClr val="0086B3"/>
                </a:solidFill>
                <a:effectLst/>
                <a:latin typeface="Consolas" panose="020B0609020204030204" pitchFamily="49" charset="0"/>
              </a:rPr>
              <a:t>dog</a:t>
            </a:r>
            <a:r>
              <a:rPr kumimoji="0" lang="en-US" altLang="en-US" sz="1600" b="0" i="0" u="none" strike="noStrike" cap="none" normalizeH="0" baseline="0" dirty="0">
                <a:ln>
                  <a:noFill/>
                </a:ln>
                <a:solidFill>
                  <a:srgbClr val="63A35C"/>
                </a:solidFill>
                <a:effectLst/>
                <a:latin typeface="Consolas" panose="020B0609020204030204" pitchFamily="49" charset="0"/>
              </a:rPr>
              <a:t>;</a:t>
            </a:r>
            <a:br>
              <a:rPr kumimoji="0" lang="en-US" altLang="en-US" sz="1600" b="0" i="0" u="none" strike="noStrike" cap="none" normalizeH="0" baseline="0" dirty="0">
                <a:ln>
                  <a:noFill/>
                </a:ln>
                <a:solidFill>
                  <a:srgbClr val="63A35C"/>
                </a:solidFill>
                <a:effectLst/>
                <a:latin typeface="Consolas" panose="020B0609020204030204" pitchFamily="49" charset="0"/>
              </a:rPr>
            </a:br>
            <a:r>
              <a:rPr lang="en-US" altLang="en-US" sz="1600" dirty="0" err="1">
                <a:solidFill>
                  <a:srgbClr val="0086B3"/>
                </a:solidFill>
                <a:latin typeface="Consolas" panose="020B0609020204030204" pitchFamily="49" charset="0"/>
              </a:rPr>
              <a:t>p</a:t>
            </a:r>
            <a:r>
              <a:rPr kumimoji="0" lang="en-US" altLang="en-US" sz="1600" b="0" i="0" u="none" strike="noStrike" cap="none" normalizeH="0" baseline="0" dirty="0" err="1">
                <a:ln>
                  <a:noFill/>
                </a:ln>
                <a:solidFill>
                  <a:srgbClr val="0086B3"/>
                </a:solidFill>
                <a:effectLst/>
                <a:latin typeface="Consolas" panose="020B0609020204030204" pitchFamily="49" charset="0"/>
              </a:rPr>
              <a:t>tr</a:t>
            </a:r>
            <a:r>
              <a:rPr kumimoji="0" lang="en-US" altLang="en-US" sz="1600" b="0" i="0" u="none" strike="noStrike" cap="none" normalizeH="0" baseline="0" dirty="0">
                <a:ln>
                  <a:noFill/>
                </a:ln>
                <a:solidFill>
                  <a:srgbClr val="A71D5D"/>
                </a:solidFill>
                <a:effectLst/>
                <a:latin typeface="Consolas" panose="020B0609020204030204" pitchFamily="49" charset="0"/>
              </a:rPr>
              <a:t>-&gt;</a:t>
            </a:r>
            <a:r>
              <a:rPr kumimoji="0" lang="en-US" altLang="en-US" sz="1600" b="0" i="0" u="none" strike="noStrike" cap="none" normalizeH="0" baseline="0" dirty="0">
                <a:ln>
                  <a:noFill/>
                </a:ln>
                <a:solidFill>
                  <a:srgbClr val="0086B3"/>
                </a:solidFill>
                <a:effectLst/>
                <a:latin typeface="Consolas" panose="020B0609020204030204" pitchFamily="49" charset="0"/>
              </a:rPr>
              <a:t>print</a:t>
            </a:r>
            <a:r>
              <a:rPr kumimoji="0" lang="en-US" altLang="en-US" sz="1600" b="0" i="0" u="none" strike="noStrike" cap="none" normalizeH="0" baseline="0" dirty="0">
                <a:ln>
                  <a:noFill/>
                </a:ln>
                <a:solidFill>
                  <a:srgbClr val="63A35C"/>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0280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12936</TotalTime>
  <Words>3547</Words>
  <Application>Microsoft Office PowerPoint</Application>
  <PresentationFormat>מסך רחב</PresentationFormat>
  <Paragraphs>156</Paragraphs>
  <Slides>22</Slides>
  <Notes>17</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22</vt:i4>
      </vt:variant>
    </vt:vector>
  </HeadingPairs>
  <TitlesOfParts>
    <vt:vector size="31" baseType="lpstr">
      <vt:lpstr>Arial</vt:lpstr>
      <vt:lpstr>Calibri</vt:lpstr>
      <vt:lpstr>Consolas</vt:lpstr>
      <vt:lpstr>euclid_circular_a</vt:lpstr>
      <vt:lpstr>Georgia</vt:lpstr>
      <vt:lpstr>Roboto</vt:lpstr>
      <vt:lpstr>Verdana</vt:lpstr>
      <vt:lpstr>Wingdings 2</vt:lpstr>
      <vt:lpstr>Training presentation</vt:lpstr>
      <vt:lpstr>C++ TA 5</vt:lpstr>
      <vt:lpstr>מצגת של PowerPoint‏</vt:lpstr>
      <vt:lpstr>מצגת של PowerPoint‏</vt:lpstr>
      <vt:lpstr>מצגת של PowerPoint‏</vt:lpstr>
      <vt:lpstr>מצגת של PowerPoint‏</vt:lpstr>
      <vt:lpstr>מצגת של PowerPoint‏</vt:lpstr>
      <vt:lpstr>Function Overriding</vt:lpstr>
      <vt:lpstr>מצגת של PowerPoint‏</vt:lpstr>
      <vt:lpstr>מצגת של PowerPoint‏</vt:lpstr>
      <vt:lpstr>מצגת של PowerPoint‏</vt:lpstr>
      <vt:lpstr>מצגת של PowerPoint‏</vt:lpstr>
      <vt:lpstr>מצגת של PowerPoint‏</vt:lpstr>
      <vt:lpstr>מצגת של PowerPoint‏</vt:lpstr>
      <vt:lpstr>Object Slicing</vt:lpstr>
      <vt:lpstr>מצגת של PowerPoint‏</vt:lpstr>
      <vt:lpstr>מצגת של PowerPoint‏</vt:lpstr>
      <vt:lpstr>מצגת של PowerPoint‏</vt:lpstr>
      <vt:lpstr>מצגת של PowerPoint‏</vt:lpstr>
      <vt:lpstr>Abstraction</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dc:title>
  <dc:creator>Oded Wertheimer</dc:creator>
  <cp:lastModifiedBy>Pnina Berko</cp:lastModifiedBy>
  <cp:revision>316</cp:revision>
  <dcterms:created xsi:type="dcterms:W3CDTF">2020-03-21T15:52:13Z</dcterms:created>
  <dcterms:modified xsi:type="dcterms:W3CDTF">2020-09-13T16:43:14Z</dcterms:modified>
</cp:coreProperties>
</file>